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05" r:id="rId2"/>
    <p:sldId id="347" r:id="rId3"/>
    <p:sldId id="350" r:id="rId4"/>
    <p:sldId id="354" r:id="rId5"/>
    <p:sldId id="351" r:id="rId6"/>
    <p:sldId id="370" r:id="rId7"/>
    <p:sldId id="267" r:id="rId8"/>
    <p:sldId id="362" r:id="rId9"/>
    <p:sldId id="271" r:id="rId10"/>
    <p:sldId id="356" r:id="rId11"/>
    <p:sldId id="314" r:id="rId12"/>
    <p:sldId id="357" r:id="rId13"/>
    <p:sldId id="369" r:id="rId14"/>
    <p:sldId id="376" r:id="rId15"/>
    <p:sldId id="363" r:id="rId16"/>
    <p:sldId id="375"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94364" autoAdjust="0"/>
  </p:normalViewPr>
  <p:slideViewPr>
    <p:cSldViewPr snapToGrid="0" showGuides="1">
      <p:cViewPr varScale="1">
        <p:scale>
          <a:sx n="78" d="100"/>
          <a:sy n="78" d="100"/>
        </p:scale>
        <p:origin x="720" y="6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2/7/2025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2/7/2025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94940" y="1405721"/>
            <a:ext cx="1198661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24</a:t>
            </a: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đọc 4: </a:t>
            </a:r>
            <a:r>
              <a:rPr lang="en-US" sz="4800" b="1" dirty="0" err="1">
                <a:solidFill>
                  <a:schemeClr val="accent1">
                    <a:lumMod val="75000"/>
                  </a:schemeClr>
                </a:solidFill>
                <a:effectLst>
                  <a:outerShdw blurRad="38100" dist="38100" dir="2700000" algn="tl">
                    <a:srgbClr val="000000">
                      <a:alpha val="43137"/>
                    </a:srgbClr>
                  </a:outerShdw>
                </a:effectLst>
                <a:latin typeface="UTM Avo" panose="02040603050506020204"/>
              </a:rPr>
              <a:t>Ngôi</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a:solidFill>
                  <a:schemeClr val="accent1">
                    <a:lumMod val="75000"/>
                  </a:schemeClr>
                </a:solidFill>
                <a:effectLst>
                  <a:outerShdw blurRad="38100" dist="38100" dir="2700000" algn="tl">
                    <a:srgbClr val="000000">
                      <a:alpha val="43137"/>
                    </a:srgbClr>
                  </a:outerShdw>
                </a:effectLst>
                <a:latin typeface="UTM Avo" panose="02040603050506020204"/>
              </a:rPr>
              <a:t>nhà</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a:solidFill>
                  <a:schemeClr val="accent1">
                    <a:lumMod val="75000"/>
                  </a:schemeClr>
                </a:solidFill>
                <a:effectLst>
                  <a:outerShdw blurRad="38100" dist="38100" dir="2700000" algn="tl">
                    <a:srgbClr val="000000">
                      <a:alpha val="43137"/>
                    </a:srgbClr>
                  </a:outerShdw>
                </a:effectLst>
                <a:latin typeface="UTM Avo" panose="02040603050506020204"/>
              </a:rPr>
              <a:t>thiên</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a:solidFill>
                  <a:schemeClr val="accent1">
                    <a:lumMod val="75000"/>
                  </a:schemeClr>
                </a:solidFill>
                <a:effectLst>
                  <a:outerShdw blurRad="38100" dist="38100" dir="2700000" algn="tl">
                    <a:srgbClr val="000000">
                      <a:alpha val="43137"/>
                    </a:srgbClr>
                  </a:outerShdw>
                </a:effectLst>
                <a:latin typeface="UTM Avo" panose="02040603050506020204"/>
              </a:rPr>
              <a:t>nhiên</a:t>
            </a:r>
            <a:endPar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83DB6DD-74AD-53A5-6B22-9A6B0D4887AA}"/>
              </a:ext>
            </a:extLst>
          </p:cNvPr>
          <p:cNvPicPr>
            <a:picLocks noChangeAspect="1"/>
          </p:cNvPicPr>
          <p:nvPr/>
        </p:nvPicPr>
        <p:blipFill>
          <a:blip r:embed="rId5"/>
          <a:stretch>
            <a:fillRect/>
          </a:stretch>
        </p:blipFill>
        <p:spPr>
          <a:xfrm>
            <a:off x="3819332" y="-201841"/>
            <a:ext cx="4208780" cy="1571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563687"/>
            <a:ext cx="11111949" cy="149072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GB" altLang="en-US" sz="3200" dirty="0" err="1">
                <a:solidFill>
                  <a:srgbClr val="FF0000"/>
                </a:solidFill>
                <a:latin typeface="UTM Avo" panose="02040603050506020204" pitchFamily="18" charset="0"/>
                <a:cs typeface="Times New Roman" panose="02020603050405020304" pitchFamily="18" charset="0"/>
                <a:sym typeface="+mn-ea"/>
              </a:rPr>
              <a:t>Tìm</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những</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từ</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ngữ</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thể</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hiện</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cảm</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xúc</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của</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các</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bạn</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nhỏ</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trong</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chuyến</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đi</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trải</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a:solidFill>
                  <a:srgbClr val="FF0000"/>
                </a:solidFill>
                <a:latin typeface="UTM Avo" panose="02040603050506020204" pitchFamily="18" charset="0"/>
                <a:cs typeface="Times New Roman" panose="02020603050405020304" pitchFamily="18" charset="0"/>
                <a:sym typeface="+mn-ea"/>
              </a:rPr>
              <a:t>nghiệm</a:t>
            </a:r>
            <a:r>
              <a:rPr lang="en-US" sz="3200" i="1"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44AA59F7-4E6F-48F9-B792-D9D33F95D815}"/>
              </a:ext>
            </a:extLst>
          </p:cNvPr>
          <p:cNvPicPr>
            <a:picLocks noChangeAspect="1"/>
          </p:cNvPicPr>
          <p:nvPr/>
        </p:nvPicPr>
        <p:blipFill>
          <a:blip r:embed="rId4"/>
          <a:stretch>
            <a:fillRect/>
          </a:stretch>
        </p:blipFill>
        <p:spPr>
          <a:xfrm>
            <a:off x="2181225" y="186120"/>
            <a:ext cx="7827942" cy="1071589"/>
          </a:xfrm>
          <a:prstGeom prst="rect">
            <a:avLst/>
          </a:prstGeom>
          <a:solidFill>
            <a:schemeClr val="accent2">
              <a:lumMod val="40000"/>
              <a:lumOff val="60000"/>
            </a:schemeClr>
          </a:solidFill>
        </p:spPr>
      </p:pic>
      <p:sp>
        <p:nvSpPr>
          <p:cNvPr id="8" name="Hộp Văn bản 7">
            <a:extLst>
              <a:ext uri="{FF2B5EF4-FFF2-40B4-BE49-F238E27FC236}">
                <a16:creationId xmlns:a16="http://schemas.microsoft.com/office/drawing/2014/main" id="{3163F4B4-D5C3-C537-5A69-28E44B968CF4}"/>
              </a:ext>
            </a:extLst>
          </p:cNvPr>
          <p:cNvSpPr txBox="1"/>
          <p:nvPr/>
        </p:nvSpPr>
        <p:spPr>
          <a:xfrm>
            <a:off x="540025" y="3228218"/>
            <a:ext cx="11111948" cy="1493358"/>
          </a:xfrm>
          <a:prstGeom prst="rect">
            <a:avLst/>
          </a:prstGeom>
          <a:noFill/>
        </p:spPr>
        <p:txBody>
          <a:bodyPr wrap="square">
            <a:spAutoFit/>
          </a:bodyPr>
          <a:lstStyle/>
          <a:p>
            <a:pPr lvl="0" algn="just">
              <a:lnSpc>
                <a:spcPct val="150000"/>
              </a:lnSpc>
              <a:defRPr/>
            </a:pPr>
            <a:r>
              <a:rPr kumimoji="0" lang="vi-VN" alt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sym typeface="+mn-ea"/>
              </a:rPr>
              <a:t>- Những từ ngữ đó là: tíu tít, háo hức, vui ghê, thể hiện sự vui sướng, tò mò</a:t>
            </a:r>
            <a:r>
              <a:rPr lang="vi-VN" altLang="en-US" sz="3200" dirty="0">
                <a:solidFill>
                  <a:srgbClr val="00B050"/>
                </a:solidFill>
                <a:latin typeface="UTM Avo" panose="02040603050506020204" pitchFamily="18" charset="0"/>
                <a:cs typeface="Times New Roman" panose="02020603050405020304" pitchFamily="18" charset="0"/>
                <a:sym typeface="+mn-ea"/>
              </a:rPr>
              <a:t>,</a:t>
            </a:r>
            <a:r>
              <a:rPr lang="en-US" altLang="en-US" sz="3200" dirty="0">
                <a:solidFill>
                  <a:srgbClr val="00B050"/>
                </a:solidFill>
                <a:latin typeface="UTM Avo" panose="02040603050506020204" pitchFamily="18" charset="0"/>
                <a:cs typeface="Times New Roman" panose="02020603050405020304" pitchFamily="18" charset="0"/>
                <a:sym typeface="+mn-ea"/>
              </a:rPr>
              <a:t> </a:t>
            </a:r>
            <a:r>
              <a:rPr lang="vi-VN" altLang="en-US" sz="3200" dirty="0">
                <a:solidFill>
                  <a:srgbClr val="00B050"/>
                </a:solidFill>
                <a:latin typeface="UTM Avo" panose="02040603050506020204" pitchFamily="18" charset="0"/>
                <a:cs typeface="Times New Roman" panose="02020603050405020304" pitchFamily="18" charset="0"/>
                <a:sym typeface="+mn-ea"/>
              </a:rPr>
              <a:t>khám phá của các bạn nhỏ.</a:t>
            </a:r>
            <a:endParaRPr kumimoji="0" lang="vi-VN" alt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sym typeface="+mn-ea"/>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P spid="5" grpId="2"/>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1490729"/>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2:</a:t>
            </a:r>
            <a:r>
              <a:rPr lang="vi-VN" altLang="en-US" sz="3200" dirty="0">
                <a:solidFill>
                  <a:srgbClr val="FF0000"/>
                </a:solidFill>
                <a:latin typeface="UTM Avo" panose="02040603050506020204" pitchFamily="18" charset="0"/>
                <a:cs typeface="Times New Roman" panose="02020603050405020304" pitchFamily="18" charset="0"/>
                <a:sym typeface="+mn-ea"/>
              </a:rPr>
              <a:t>Các bạn nhỏ quan sát được những gì ở “ngôi nhà thiên nhiên”? </a:t>
            </a:r>
            <a:r>
              <a:rPr lang="en-GB" altLang="en-US" sz="3200" dirty="0">
                <a:solidFill>
                  <a:srgbClr val="FF0000"/>
                </a:solidFill>
                <a:latin typeface="UTM Avo" panose="02040603050506020204" pitchFamily="18" charset="0"/>
                <a:cs typeface="Times New Roman" panose="02020603050405020304" pitchFamily="18" charset="0"/>
                <a:sym typeface="+mn-ea"/>
              </a:rPr>
              <a:t> </a:t>
            </a:r>
            <a:endParaRPr lang="nb-NO" sz="3200" i="1"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7AB9CDD6-AEA0-4890-C533-24E04DAF5CA1}"/>
              </a:ext>
            </a:extLst>
          </p:cNvPr>
          <p:cNvSpPr txBox="1"/>
          <p:nvPr/>
        </p:nvSpPr>
        <p:spPr>
          <a:xfrm>
            <a:off x="463826" y="3293677"/>
            <a:ext cx="11216897" cy="19622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B050"/>
                </a:solidFill>
                <a:effectLst/>
                <a:uLnTx/>
                <a:uFillTx/>
                <a:latin typeface="UTM Avo" panose="02040603050506020204"/>
                <a:ea typeface="+mn-ea"/>
                <a:cs typeface="+mn-cs"/>
              </a:rPr>
              <a:t>- </a:t>
            </a:r>
            <a:r>
              <a:rPr kumimoji="0" lang="vi-VN" sz="2800" b="0" i="0" u="none" strike="noStrike" kern="1200" cap="none" spc="0" normalizeH="0" baseline="0" noProof="0" dirty="0">
                <a:ln>
                  <a:noFill/>
                </a:ln>
                <a:solidFill>
                  <a:srgbClr val="00B050"/>
                </a:solidFill>
                <a:effectLst/>
                <a:uLnTx/>
                <a:uFillTx/>
                <a:latin typeface="UTM Avo" panose="02040603050506020204"/>
                <a:ea typeface="+mn-ea"/>
                <a:cs typeface="+mn-cs"/>
              </a:rPr>
              <a:t>Các bạn đã quan sát được nhiều loài vật, cây xanh, nắng, gió: sóc lửa đánh đu trên cành thông, bầy sẻ nâu lích chích gọi nắng vàng mênh mông, gió và câu chuyện ngôi nhà trong mơ.</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681279" y="805934"/>
            <a:ext cx="10809563" cy="754694"/>
          </a:xfrm>
          <a:prstGeom prst="rect">
            <a:avLst/>
          </a:prstGeom>
          <a:noFill/>
        </p:spPr>
        <p:txBody>
          <a:bodyPr wrap="square">
            <a:spAutoFit/>
          </a:bodyPr>
          <a:lstStyle/>
          <a:p>
            <a:pPr>
              <a:lnSpc>
                <a:spcPct val="150000"/>
              </a:lnSpc>
              <a:spcBef>
                <a:spcPts val="1200"/>
              </a:spcBef>
            </a:pPr>
            <a:r>
              <a:rPr lang="en-US" sz="3200" dirty="0" err="1">
                <a:solidFill>
                  <a:srgbClr val="FF0000"/>
                </a:solidFill>
                <a:effectLst/>
                <a:latin typeface="UTM Avo" panose="02040603050506020204" pitchFamily="18" charset="0"/>
                <a:ea typeface="Times New Roman" panose="02020603050405020304" pitchFamily="18" charset="0"/>
              </a:rPr>
              <a:t>Câu</a:t>
            </a:r>
            <a:r>
              <a:rPr lang="en-US" sz="3200" dirty="0">
                <a:solidFill>
                  <a:srgbClr val="FF0000"/>
                </a:solidFill>
                <a:effectLst/>
                <a:latin typeface="UTM Avo" panose="02040603050506020204" pitchFamily="18" charset="0"/>
                <a:ea typeface="Times New Roman" panose="02020603050405020304" pitchFamily="18" charset="0"/>
              </a:rPr>
              <a:t> 3</a:t>
            </a:r>
            <a:r>
              <a:rPr lang="en-US" sz="2800" dirty="0">
                <a:solidFill>
                  <a:srgbClr val="FF0000"/>
                </a:solidFill>
                <a:latin typeface="UTM Avo" panose="02040603050506020204" pitchFamily="18" charset="0"/>
                <a:ea typeface="Times New Roman" panose="02020603050405020304" pitchFamily="18" charset="0"/>
              </a:rPr>
              <a:t>: </a:t>
            </a:r>
            <a:r>
              <a:rPr lang="vi-VN" sz="2800" dirty="0">
                <a:solidFill>
                  <a:srgbClr val="FF0000"/>
                </a:solidFill>
                <a:latin typeface="UTM Avo" panose="02040603050506020204" pitchFamily="18" charset="0"/>
                <a:ea typeface="Times New Roman" panose="02020603050405020304" pitchFamily="18" charset="0"/>
              </a:rPr>
              <a:t>Các hình ảnh nhân </a:t>
            </a:r>
            <a:r>
              <a:rPr lang="vi-VN" sz="2800" dirty="0" err="1">
                <a:solidFill>
                  <a:srgbClr val="FF0000"/>
                </a:solidFill>
                <a:latin typeface="UTM Avo" panose="02040603050506020204" pitchFamily="18" charset="0"/>
                <a:ea typeface="Times New Roman" panose="02020603050405020304" pitchFamily="18" charset="0"/>
              </a:rPr>
              <a:t>hoá</a:t>
            </a:r>
            <a:r>
              <a:rPr lang="vi-VN" sz="2800" dirty="0">
                <a:solidFill>
                  <a:srgbClr val="FF0000"/>
                </a:solidFill>
                <a:latin typeface="UTM Avo" panose="02040603050506020204" pitchFamily="18" charset="0"/>
                <a:ea typeface="Times New Roman" panose="02020603050405020304" pitchFamily="18" charset="0"/>
              </a:rPr>
              <a:t> trong bài thơ có tác dụng gì?</a:t>
            </a:r>
            <a:endParaRPr lang="en-US" sz="2800" dirty="0">
              <a:solidFill>
                <a:srgbClr val="FF0000"/>
              </a:solidFill>
              <a:latin typeface="UTM Avo" panose="020406030505060202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E11D41B1-9A2C-BFD9-E9B4-E42AA49776E3}"/>
              </a:ext>
            </a:extLst>
          </p:cNvPr>
          <p:cNvSpPr txBox="1"/>
          <p:nvPr/>
        </p:nvSpPr>
        <p:spPr>
          <a:xfrm>
            <a:off x="471948" y="1706128"/>
            <a:ext cx="11248103" cy="3903504"/>
          </a:xfrm>
          <a:prstGeom prst="rect">
            <a:avLst/>
          </a:prstGeom>
          <a:noFill/>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vi-VN" sz="2800" b="0" i="0" u="none" strike="noStrike" kern="1200" cap="none" spc="0" normalizeH="0" baseline="0" noProof="0" dirty="0">
                <a:ln>
                  <a:noFill/>
                </a:ln>
                <a:solidFill>
                  <a:srgbClr val="00B050"/>
                </a:solidFill>
                <a:effectLst/>
                <a:uLnTx/>
                <a:uFillTx/>
                <a:latin typeface="UTM Avo" panose="02040603050506020204" pitchFamily="18" charset="0"/>
                <a:ea typeface="Times New Roman" panose="02020603050405020304" pitchFamily="18" charset="0"/>
                <a:cs typeface="+mn-cs"/>
              </a:rPr>
              <a:t>- Các hình ảnh nhân </a:t>
            </a:r>
            <a:r>
              <a:rPr kumimoji="0" lang="vi-VN" sz="2800" b="0" i="0" u="none" strike="noStrike" kern="1200" cap="none" spc="0" normalizeH="0" baseline="0" noProof="0" dirty="0" err="1">
                <a:ln>
                  <a:noFill/>
                </a:ln>
                <a:solidFill>
                  <a:srgbClr val="00B050"/>
                </a:solidFill>
                <a:effectLst/>
                <a:uLnTx/>
                <a:uFillTx/>
                <a:latin typeface="UTM Avo" panose="02040603050506020204" pitchFamily="18" charset="0"/>
                <a:ea typeface="Times New Roman" panose="02020603050405020304" pitchFamily="18" charset="0"/>
                <a:cs typeface="+mn-cs"/>
              </a:rPr>
              <a:t>hoá</a:t>
            </a:r>
            <a:r>
              <a:rPr kumimoji="0" lang="vi-VN" sz="2800" b="0" i="0" u="none" strike="noStrike" kern="1200" cap="none" spc="0" normalizeH="0" baseline="0" noProof="0" dirty="0">
                <a:ln>
                  <a:noFill/>
                </a:ln>
                <a:solidFill>
                  <a:srgbClr val="00B050"/>
                </a:solidFill>
                <a:effectLst/>
                <a:uLnTx/>
                <a:uFillTx/>
                <a:latin typeface="UTM Avo" panose="02040603050506020204" pitchFamily="18" charset="0"/>
                <a:ea typeface="Times New Roman" panose="02020603050405020304" pitchFamily="18" charset="0"/>
                <a:cs typeface="+mn-cs"/>
              </a:rPr>
              <a:t>: cậu sóc lửa đánh đu trên cành thông, bầy sẻ nâu gọi nắng vàng, cô bạn gió gom bao ý thơ để viết câu chuyện nhỏ, gió kể chuyện Trái Đất, cây tặng bóng mát giúp cho bài thơ giàu hình ảnh và cảm xúc; sự vật được miêu tả sinh động, nên thơ; thể hiện sự gần gũi, </a:t>
            </a:r>
            <a:r>
              <a:rPr kumimoji="0" lang="vi-VN" sz="2800" b="0" i="0" u="none" strike="noStrike" kern="1200" cap="none" spc="0" normalizeH="0" baseline="0" noProof="0" dirty="0" err="1">
                <a:ln>
                  <a:noFill/>
                </a:ln>
                <a:solidFill>
                  <a:srgbClr val="00B050"/>
                </a:solidFill>
                <a:effectLst/>
                <a:uLnTx/>
                <a:uFillTx/>
                <a:latin typeface="UTM Avo" panose="02040603050506020204" pitchFamily="18" charset="0"/>
                <a:ea typeface="Times New Roman" panose="02020603050405020304" pitchFamily="18" charset="0"/>
                <a:cs typeface="+mn-cs"/>
              </a:rPr>
              <a:t>hoà</a:t>
            </a:r>
            <a:r>
              <a:rPr kumimoji="0" lang="vi-VN" sz="2800" b="0" i="0" u="none" strike="noStrike" kern="1200" cap="none" spc="0" normalizeH="0" baseline="0" noProof="0" dirty="0">
                <a:ln>
                  <a:noFill/>
                </a:ln>
                <a:solidFill>
                  <a:srgbClr val="00B050"/>
                </a:solidFill>
                <a:effectLst/>
                <a:uLnTx/>
                <a:uFillTx/>
                <a:latin typeface="UTM Avo" panose="02040603050506020204" pitchFamily="18" charset="0"/>
                <a:ea typeface="Times New Roman" panose="02020603050405020304" pitchFamily="18" charset="0"/>
                <a:cs typeface="+mn-cs"/>
              </a:rPr>
              <a:t> quyện giữa thiên nhiên với con người. Qua đó, cho ta thấy tình yêu thiên của các bạn nhỏ. </a:t>
            </a:r>
            <a:endParaRPr kumimoji="0" lang="en-US" sz="2800" b="0" i="0" u="none" strike="noStrike" kern="1200" cap="none" spc="0" normalizeH="0" baseline="0" noProof="0" dirty="0">
              <a:ln>
                <a:noFill/>
              </a:ln>
              <a:solidFill>
                <a:srgbClr val="00B050"/>
              </a:solidFill>
              <a:effectLst/>
              <a:uLnTx/>
              <a:uFillTx/>
              <a:latin typeface="UTM Avo" panose="0204060305050602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736934" y="921785"/>
            <a:ext cx="10943789" cy="1493358"/>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4: </a:t>
            </a:r>
            <a:r>
              <a:rPr lang="vi-VN" altLang="en-US" sz="3200" dirty="0">
                <a:solidFill>
                  <a:srgbClr val="FF0000"/>
                </a:solidFill>
                <a:latin typeface="UTM Avo" panose="02040603050506020204" pitchFamily="18" charset="0"/>
                <a:cs typeface="Times New Roman" panose="02020603050405020304" pitchFamily="18" charset="0"/>
                <a:sym typeface="+mn-ea"/>
              </a:rPr>
              <a:t>Theo em, sau hoạt động trải nghiệm, các bạn nhỏ đã thu nhận được những gì? </a:t>
            </a:r>
            <a:endParaRPr lang="en-US" altLang="en-US" sz="3200" dirty="0">
              <a:solidFill>
                <a:srgbClr val="FF0000"/>
              </a:solidFill>
              <a:latin typeface="UTM Avo" panose="02040603050506020204" pitchFamily="18" charset="0"/>
              <a:cs typeface="Times New Roman" panose="02020603050405020304" pitchFamily="18" charset="0"/>
              <a:sym typeface="+mn-ea"/>
            </a:endParaRPr>
          </a:p>
        </p:txBody>
      </p:sp>
      <p:sp>
        <p:nvSpPr>
          <p:cNvPr id="7" name="Hộp Văn bản 6">
            <a:extLst>
              <a:ext uri="{FF2B5EF4-FFF2-40B4-BE49-F238E27FC236}">
                <a16:creationId xmlns:a16="http://schemas.microsoft.com/office/drawing/2014/main" id="{E0FCD9F9-E588-281E-1493-A52433DD117C}"/>
              </a:ext>
            </a:extLst>
          </p:cNvPr>
          <p:cNvSpPr txBox="1"/>
          <p:nvPr/>
        </p:nvSpPr>
        <p:spPr>
          <a:xfrm>
            <a:off x="752168" y="2622281"/>
            <a:ext cx="10687664" cy="29706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sym typeface="+mn-ea"/>
              </a:rPr>
              <a:t>- Các bạn nhỏ biết thêm nhiều về các loài động vật, cây cối, các hiện tượng tự nhiên; hiểu rằng Trái Đất là ngôi nhà chung của muôn loài. Từ đó, các bạn yêu thiên nhiên và mong muốn trồng nhiều cây xanh.</a:t>
            </a:r>
            <a:endParaRPr kumimoji="0" lang="en-US" alt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152" y="643574"/>
            <a:ext cx="10445858" cy="754694"/>
          </a:xfrm>
          <a:prstGeom prst="rect">
            <a:avLst/>
          </a:prstGeom>
        </p:spPr>
        <p:txBody>
          <a:bodyPr wrap="square">
            <a:spAutoFit/>
          </a:bodyPr>
          <a:lstStyle/>
          <a:p>
            <a:pPr algn="ctr">
              <a:lnSpc>
                <a:spcPct val="150000"/>
              </a:lnSpc>
            </a:pPr>
            <a:r>
              <a:rPr lang="vi-VN" sz="3200" i="1" dirty="0">
                <a:solidFill>
                  <a:srgbClr val="FF0000"/>
                </a:solidFill>
                <a:latin typeface="UTM Avo" panose="02040603050506020204"/>
                <a:ea typeface="SimSun"/>
              </a:rPr>
              <a:t>Theo em nội dung bài thơ nói lên điều gì?</a:t>
            </a:r>
            <a:endParaRPr lang="en-US" sz="3200" dirty="0">
              <a:solidFill>
                <a:srgbClr val="FF0000"/>
              </a:solidFill>
              <a:latin typeface="UTM Avo" panose="02040603050506020204"/>
              <a:ea typeface="Times New Roman" panose="02020603050405020304" pitchFamily="18" charset="0"/>
            </a:endParaRPr>
          </a:p>
        </p:txBody>
      </p:sp>
      <p:sp>
        <p:nvSpPr>
          <p:cNvPr id="6" name="Hộp Văn bản 5">
            <a:extLst>
              <a:ext uri="{FF2B5EF4-FFF2-40B4-BE49-F238E27FC236}">
                <a16:creationId xmlns:a16="http://schemas.microsoft.com/office/drawing/2014/main" id="{35AB9AD6-C50D-52DD-D576-FDF9F9960B8B}"/>
              </a:ext>
            </a:extLst>
          </p:cNvPr>
          <p:cNvSpPr txBox="1"/>
          <p:nvPr/>
        </p:nvSpPr>
        <p:spPr>
          <a:xfrm>
            <a:off x="1081548" y="1633717"/>
            <a:ext cx="10041461" cy="1569660"/>
          </a:xfrm>
          <a:prstGeom prst="rect">
            <a:avLst/>
          </a:prstGeom>
          <a:noFill/>
        </p:spPr>
        <p:txBody>
          <a:bodyPr wrap="square">
            <a:spAutoFit/>
          </a:bodyPr>
          <a:lstStyle/>
          <a:p>
            <a:r>
              <a:rPr kumimoji="0" lang="nb-NO" sz="2800" b="1" i="1" u="none" strike="noStrike" kern="1200" cap="none" spc="0" normalizeH="0" baseline="0" noProof="0" dirty="0">
                <a:ln>
                  <a:noFill/>
                </a:ln>
                <a:solidFill>
                  <a:srgbClr val="00B050"/>
                </a:solidFill>
                <a:effectLst/>
                <a:uLnTx/>
                <a:uFillTx/>
                <a:latin typeface="UTM Avo" panose="02040603050506020204"/>
              </a:rPr>
              <a:t> </a:t>
            </a:r>
            <a:r>
              <a:rPr kumimoji="0" lang="vi-VN" sz="3200" b="0" i="1" u="none" strike="noStrike" kern="1200" cap="none" spc="0" normalizeH="0" baseline="0" noProof="0" dirty="0">
                <a:ln>
                  <a:noFill/>
                </a:ln>
                <a:solidFill>
                  <a:srgbClr val="00B050"/>
                </a:solidFill>
                <a:effectLst/>
                <a:uLnTx/>
                <a:uFillTx/>
                <a:latin typeface="Times New Roman" panose="02020603050405020304" pitchFamily="18" charset="0"/>
                <a:ea typeface="Arial" panose="020B0604020202020204" pitchFamily="34" charset="0"/>
              </a:rPr>
              <a:t>- Bài thơ thể hiện tình cảm nhân ái và ý thức trách nhiệm của các bạn thiếu nhi: yêu thiên nhiên, có ý thức bảo vệ môi trường.</a:t>
            </a:r>
            <a:endParaRPr lang="en-US" dirty="0">
              <a:solidFill>
                <a:srgbClr val="00B050"/>
              </a:solidFill>
              <a:latin typeface="UTM Avo" panose="02040603050506020204"/>
            </a:endParaRPr>
          </a:p>
        </p:txBody>
      </p:sp>
    </p:spTree>
    <p:extLst>
      <p:ext uri="{BB962C8B-B14F-4D97-AF65-F5344CB8AC3E}">
        <p14:creationId xmlns:p14="http://schemas.microsoft.com/office/powerpoint/2010/main" val="274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351;p42">
            <a:extLst>
              <a:ext uri="{FF2B5EF4-FFF2-40B4-BE49-F238E27FC236}">
                <a16:creationId xmlns:a16="http://schemas.microsoft.com/office/drawing/2014/main" id="{E733CECB-DBB7-4C8E-A356-1E4A537F283C}"/>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DIỄN CẢM</a:t>
            </a:r>
          </a:p>
        </p:txBody>
      </p:sp>
      <p:pic>
        <p:nvPicPr>
          <p:cNvPr id="5" name="Picture 4">
            <a:extLst>
              <a:ext uri="{FF2B5EF4-FFF2-40B4-BE49-F238E27FC236}">
                <a16:creationId xmlns:a16="http://schemas.microsoft.com/office/drawing/2014/main" id="{B582E8EA-BDE4-4498-9C9C-3F9D69275D0E}"/>
              </a:ext>
            </a:extLst>
          </p:cNvPr>
          <p:cNvPicPr>
            <a:picLocks noChangeAspect="1"/>
          </p:cNvPicPr>
          <p:nvPr/>
        </p:nvPicPr>
        <p:blipFill>
          <a:blip r:embed="rId3"/>
          <a:stretch>
            <a:fillRect/>
          </a:stretch>
        </p:blipFill>
        <p:spPr>
          <a:xfrm>
            <a:off x="9705083" y="1702479"/>
            <a:ext cx="2486917" cy="4365613"/>
          </a:xfrm>
          <a:prstGeom prst="rect">
            <a:avLst/>
          </a:prstGeom>
        </p:spPr>
      </p:pic>
      <p:sp>
        <p:nvSpPr>
          <p:cNvPr id="7" name="TextBox 6">
            <a:extLst>
              <a:ext uri="{FF2B5EF4-FFF2-40B4-BE49-F238E27FC236}">
                <a16:creationId xmlns:a16="http://schemas.microsoft.com/office/drawing/2014/main" id="{F636BFD3-C320-43F1-8502-51E84A40FEBC}"/>
              </a:ext>
            </a:extLst>
          </p:cNvPr>
          <p:cNvSpPr txBox="1"/>
          <p:nvPr/>
        </p:nvSpPr>
        <p:spPr>
          <a:xfrm>
            <a:off x="1945481" y="1804857"/>
            <a:ext cx="7759602" cy="3548536"/>
          </a:xfrm>
          <a:prstGeom prst="rect">
            <a:avLst/>
          </a:prstGeom>
          <a:noFill/>
        </p:spPr>
        <p:txBody>
          <a:bodyPr wrap="square">
            <a:spAutoFit/>
          </a:bodyPr>
          <a:lstStyle/>
          <a:p>
            <a:pPr marL="31750">
              <a:lnSpc>
                <a:spcPts val="1330"/>
              </a:lnSpc>
            </a:pPr>
            <a:r>
              <a:rPr lang="en-US" sz="2800" dirty="0">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Lớp</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em</a:t>
            </a:r>
            <a:r>
              <a:rPr lang="vi-VN" sz="2800" i="1" spc="-1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đi</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trải</a:t>
            </a:r>
            <a:r>
              <a:rPr lang="vi-VN" sz="2800" i="1" spc="-1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nghiệm</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spc="-25" dirty="0">
                <a:solidFill>
                  <a:srgbClr val="231F2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1750" marR="821690">
              <a:lnSpc>
                <a:spcPct val="132000"/>
              </a:lnSpc>
              <a:spcBef>
                <a:spcPts val="460"/>
              </a:spcBef>
            </a:pPr>
            <a:r>
              <a:rPr lang="vi-VN" sz="2800" b="1" i="1" dirty="0">
                <a:solidFill>
                  <a:srgbClr val="231F20"/>
                </a:solidFill>
                <a:effectLst/>
                <a:latin typeface="Times New Roman" panose="02020603050405020304" pitchFamily="18" charset="0"/>
                <a:ea typeface="Times New Roman" panose="02020603050405020304" pitchFamily="18" charset="0"/>
              </a:rPr>
              <a:t>Tíu tít </a:t>
            </a:r>
            <a:r>
              <a:rPr lang="vi-VN" sz="2800" i="1" dirty="0">
                <a:solidFill>
                  <a:srgbClr val="231F20"/>
                </a:solidFill>
                <a:effectLst/>
                <a:latin typeface="Times New Roman" panose="02020603050405020304" pitchFamily="18" charset="0"/>
                <a:ea typeface="Times New Roman" panose="02020603050405020304" pitchFamily="18" charset="0"/>
              </a:rPr>
              <a:t>/ mé đồi quê// Đôi</a:t>
            </a:r>
            <a:r>
              <a:rPr lang="vi-VN" sz="2800" i="1" spc="-3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mắt</a:t>
            </a:r>
            <a:r>
              <a:rPr lang="vi-VN" sz="2800" i="1" spc="-3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em</a:t>
            </a:r>
            <a:r>
              <a:rPr lang="vi-VN" sz="2800" i="1" spc="-3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a:t>
            </a:r>
            <a:r>
              <a:rPr lang="vi-VN" sz="2800" i="1" spc="-35"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háo</a:t>
            </a:r>
            <a:r>
              <a:rPr lang="vi-VN" sz="2800" b="1" i="1" spc="-30"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hức</a:t>
            </a:r>
            <a:r>
              <a:rPr lang="vi-VN" sz="2800" b="1" i="1" spc="-3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Ồ</a:t>
            </a:r>
            <a:r>
              <a:rPr lang="vi-VN" sz="2800" i="1" dirty="0">
                <a:solidFill>
                  <a:srgbClr val="231F20"/>
                </a:solidFill>
                <a:effectLst/>
                <a:latin typeface="Times New Roman" panose="02020603050405020304" pitchFamily="18" charset="0"/>
                <a:ea typeface="Times New Roman" panose="02020603050405020304" pitchFamily="18" charset="0"/>
              </a:rPr>
              <a:t>,</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 bao điều</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vui ghê</a:t>
            </a:r>
            <a:r>
              <a:rPr lang="vi-VN" sz="2800" i="1" dirty="0">
                <a:solidFill>
                  <a:srgbClr val="231F20"/>
                </a:solidFill>
                <a:effectLst/>
                <a:latin typeface="Times New Roman" panose="02020603050405020304" pitchFamily="18" charset="0"/>
                <a:ea typeface="Times New Roman" panose="02020603050405020304" pitchFamily="18" charset="0"/>
              </a:rPr>
              <a:t>: </a:t>
            </a:r>
            <a:r>
              <a:rPr lang="vi-VN" sz="2800" i="1" spc="-25" dirty="0">
                <a:solidFill>
                  <a:srgbClr val="231F2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1750">
              <a:spcBef>
                <a:spcPts val="665"/>
              </a:spcBef>
            </a:pPr>
            <a:r>
              <a:rPr lang="vi-VN" sz="2800" i="1" dirty="0">
                <a:solidFill>
                  <a:srgbClr val="231F20"/>
                </a:solidFill>
                <a:effectLst/>
                <a:latin typeface="Times New Roman" panose="02020603050405020304" pitchFamily="18" charset="0"/>
                <a:ea typeface="Times New Roman" panose="02020603050405020304" pitchFamily="18" charset="0"/>
              </a:rPr>
              <a:t>Kìa</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 là</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cậu</a:t>
            </a:r>
            <a:r>
              <a:rPr lang="vi-VN" sz="2800" b="1" i="1" spc="-10"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sóc lửa </a:t>
            </a:r>
            <a:r>
              <a:rPr lang="vi-VN" sz="2800" i="1" spc="-25" dirty="0">
                <a:solidFill>
                  <a:srgbClr val="231F2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1750">
              <a:spcBef>
                <a:spcPts val="460"/>
              </a:spcBef>
            </a:pPr>
            <a:r>
              <a:rPr lang="vi-VN" sz="2800" b="1" i="1" dirty="0">
                <a:solidFill>
                  <a:srgbClr val="231F20"/>
                </a:solidFill>
                <a:effectLst/>
                <a:latin typeface="Times New Roman" panose="02020603050405020304" pitchFamily="18" charset="0"/>
                <a:ea typeface="Times New Roman" panose="02020603050405020304" pitchFamily="18" charset="0"/>
              </a:rPr>
              <a:t>Đánh</a:t>
            </a:r>
            <a:r>
              <a:rPr lang="vi-VN" sz="2800" b="1" i="1" spc="-10"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đu</a:t>
            </a:r>
            <a:r>
              <a:rPr lang="vi-VN" sz="2800" b="1"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 trên</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cành</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thông </a:t>
            </a:r>
            <a:r>
              <a:rPr lang="vi-VN" sz="2800" i="1" spc="-25" dirty="0">
                <a:solidFill>
                  <a:srgbClr val="231F2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1750">
              <a:spcBef>
                <a:spcPts val="460"/>
              </a:spcBef>
            </a:pPr>
            <a:r>
              <a:rPr lang="vi-VN" sz="2800" b="1" i="1" dirty="0">
                <a:solidFill>
                  <a:srgbClr val="231F20"/>
                </a:solidFill>
                <a:effectLst/>
                <a:latin typeface="Times New Roman" panose="02020603050405020304" pitchFamily="18" charset="0"/>
                <a:ea typeface="Times New Roman" panose="02020603050405020304" pitchFamily="18" charset="0"/>
              </a:rPr>
              <a:t>Bầy</a:t>
            </a:r>
            <a:r>
              <a:rPr lang="vi-VN" sz="2800" b="1" i="1" spc="-15" dirty="0">
                <a:solidFill>
                  <a:srgbClr val="231F20"/>
                </a:solidFill>
                <a:effectLst/>
                <a:latin typeface="Times New Roman" panose="02020603050405020304" pitchFamily="18" charset="0"/>
                <a:ea typeface="Times New Roman" panose="02020603050405020304" pitchFamily="18" charset="0"/>
              </a:rPr>
              <a:t> </a:t>
            </a:r>
            <a:r>
              <a:rPr lang="vi-VN" sz="2800" b="1" i="1" dirty="0">
                <a:solidFill>
                  <a:srgbClr val="231F20"/>
                </a:solidFill>
                <a:effectLst/>
                <a:latin typeface="Times New Roman" panose="02020603050405020304" pitchFamily="18" charset="0"/>
                <a:ea typeface="Times New Roman" panose="02020603050405020304" pitchFamily="18" charset="0"/>
              </a:rPr>
              <a:t>sẻ nâu</a:t>
            </a:r>
            <a:r>
              <a:rPr lang="vi-VN" sz="2800" b="1"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a:t>
            </a:r>
            <a:r>
              <a:rPr lang="vi-VN" sz="2800" i="1" spc="-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lích chích </a:t>
            </a:r>
            <a:r>
              <a:rPr lang="vi-VN" sz="2800" i="1" spc="-25" dirty="0">
                <a:solidFill>
                  <a:srgbClr val="231F2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vi-VN" sz="28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vi-VN" sz="28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nắng vàng mênh mông. </a:t>
            </a:r>
            <a:r>
              <a:rPr lang="vi-VN" sz="2800" i="1" spc="-2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138665-48A5-B1BC-B580-12D96CBBFE17}"/>
              </a:ext>
            </a:extLst>
          </p:cNvPr>
          <p:cNvSpPr txBox="1"/>
          <p:nvPr/>
        </p:nvSpPr>
        <p:spPr>
          <a:xfrm>
            <a:off x="2035882" y="222085"/>
            <a:ext cx="4810932"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a:t>
            </a:r>
          </a:p>
        </p:txBody>
      </p:sp>
      <p:pic>
        <p:nvPicPr>
          <p:cNvPr id="5" name="Picture 4" descr="A picture containing stationary&#10;&#10;Description automatically generated">
            <a:extLst>
              <a:ext uri="{FF2B5EF4-FFF2-40B4-BE49-F238E27FC236}">
                <a16:creationId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id="{89518613-0F13-95EF-304F-97F485FE1577}"/>
              </a:ext>
            </a:extLst>
          </p:cNvPr>
          <p:cNvPicPr>
            <a:picLocks noChangeAspect="1"/>
          </p:cNvPicPr>
          <p:nvPr/>
        </p:nvPicPr>
        <p:blipFill>
          <a:blip r:embed="rId5"/>
          <a:stretch>
            <a:fillRect/>
          </a:stretch>
        </p:blipFill>
        <p:spPr>
          <a:xfrm>
            <a:off x="3465972" y="1837175"/>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547966"/>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605030" y="-54248"/>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9" name="Rectangle 8"/>
          <p:cNvSpPr/>
          <p:nvPr/>
        </p:nvSpPr>
        <p:spPr>
          <a:xfrm>
            <a:off x="1487837" y="1704814"/>
            <a:ext cx="7206712" cy="18752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AD3C74-A4D9-1139-2B7D-85023DFC2A3C}"/>
              </a:ext>
            </a:extLst>
          </p:cNvPr>
          <p:cNvSpPr txBox="1"/>
          <p:nvPr/>
        </p:nvSpPr>
        <p:spPr>
          <a:xfrm>
            <a:off x="1658318" y="1758287"/>
            <a:ext cx="6648774" cy="1692771"/>
          </a:xfrm>
          <a:prstGeom prst="rect">
            <a:avLst/>
          </a:prstGeom>
          <a:noFill/>
        </p:spPr>
        <p:txBody>
          <a:bodyPr wrap="square">
            <a:spAutoFit/>
          </a:bodyPr>
          <a:lstStyle/>
          <a:p>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200" i="1" dirty="0">
                <a:solidFill>
                  <a:srgbClr val="FF0000"/>
                </a:solidFill>
                <a:latin typeface="Times New Roman" panose="02020603050405020304" pitchFamily="18" charset="0"/>
                <a:cs typeface="Times New Roman" panose="02020603050405020304" pitchFamily="18" charset="0"/>
              </a:rPr>
              <a:t>Em hiểu được điều gì sau khi học bài đọc Ngôi nhà thiên nhiên?</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600" dirty="0">
              <a:solidFill>
                <a:srgbClr val="FF0000"/>
              </a:solidFill>
              <a:latin typeface="UTM Avo" panose="02040603050506020204"/>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4129" y="104904"/>
            <a:ext cx="11266094" cy="671851"/>
          </a:xfrm>
          <a:prstGeom prst="rect">
            <a:avLst/>
          </a:prstGeom>
        </p:spPr>
        <p:txBody>
          <a:bodyPr wrap="square">
            <a:spAutoFit/>
          </a:bodyPr>
          <a:lstStyle/>
          <a:p>
            <a:pPr algn="ctr">
              <a:lnSpc>
                <a:spcPct val="150000"/>
              </a:lnSpc>
            </a:pPr>
            <a:r>
              <a:rPr lang="nl-NL" sz="2800" dirty="0">
                <a:latin typeface="UTM Avo" panose="02040603050506020204"/>
                <a:ea typeface="SimSun"/>
              </a:rPr>
              <a:t>Quan sát và nêu cảm nhận của mình về bức tranh.</a:t>
            </a:r>
            <a:endParaRPr lang="en-US" sz="2800" dirty="0">
              <a:effectLst/>
              <a:latin typeface="UTM Avo" panose="02040603050506020204"/>
              <a:ea typeface="Times New Roman" panose="02020603050405020304" pitchFamily="18" charset="0"/>
            </a:endParaRPr>
          </a:p>
        </p:txBody>
      </p:sp>
      <p:pic>
        <p:nvPicPr>
          <p:cNvPr id="4" name="Hình ảnh 3">
            <a:extLst>
              <a:ext uri="{FF2B5EF4-FFF2-40B4-BE49-F238E27FC236}">
                <a16:creationId xmlns:a16="http://schemas.microsoft.com/office/drawing/2014/main" id="{AF73A260-81DE-4708-0D2C-694CC8C422F2}"/>
              </a:ext>
            </a:extLst>
          </p:cNvPr>
          <p:cNvPicPr>
            <a:picLocks noChangeAspect="1"/>
          </p:cNvPicPr>
          <p:nvPr/>
        </p:nvPicPr>
        <p:blipFill>
          <a:blip r:embed="rId2"/>
          <a:stretch>
            <a:fillRect/>
          </a:stretch>
        </p:blipFill>
        <p:spPr>
          <a:xfrm>
            <a:off x="1022556" y="876023"/>
            <a:ext cx="10225548" cy="5922985"/>
          </a:xfrm>
          <a:prstGeom prst="rect">
            <a:avLst/>
          </a:prstGeom>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D0187A-2A20-9866-4843-963F2700661B}"/>
              </a:ext>
            </a:extLst>
          </p:cNvPr>
          <p:cNvSpPr txBox="1"/>
          <p:nvPr/>
        </p:nvSpPr>
        <p:spPr>
          <a:xfrm>
            <a:off x="284922" y="0"/>
            <a:ext cx="11907078" cy="833818"/>
          </a:xfrm>
          <a:prstGeom prst="rect">
            <a:avLst/>
          </a:prstGeom>
          <a:noFill/>
        </p:spPr>
        <p:txBody>
          <a:bodyPr wrap="square">
            <a:spAutoFit/>
          </a:bodyPr>
          <a:lstStyle/>
          <a:p>
            <a:pPr algn="ctr">
              <a:lnSpc>
                <a:spcPct val="150000"/>
              </a:lnSpc>
            </a:pPr>
            <a:r>
              <a:rPr lang="en-US" sz="36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641327" y="964630"/>
            <a:ext cx="5575551" cy="5693866"/>
          </a:xfrm>
          <a:prstGeom prst="rect">
            <a:avLst/>
          </a:prstGeom>
        </p:spPr>
        <p:txBody>
          <a:bodyPr wrap="square">
            <a:spAutoFit/>
          </a:bodyPr>
          <a:lstStyle/>
          <a:p>
            <a:pPr algn="just"/>
            <a:r>
              <a:rPr lang="vi-VN" sz="2600" i="0" dirty="0">
                <a:solidFill>
                  <a:srgbClr val="000000"/>
                </a:solidFill>
                <a:effectLst/>
                <a:latin typeface="Times New Roman" panose="02020603050405020304" pitchFamily="18" charset="0"/>
                <a:cs typeface="Times New Roman" panose="02020603050405020304" pitchFamily="18" charset="0"/>
              </a:rPr>
              <a:t>Lớp em đi trải nghiệm</a:t>
            </a:r>
          </a:p>
          <a:p>
            <a:pPr algn="just"/>
            <a:r>
              <a:rPr lang="vi-VN" sz="2600" i="0" dirty="0">
                <a:solidFill>
                  <a:srgbClr val="000000"/>
                </a:solidFill>
                <a:effectLst/>
                <a:latin typeface="Times New Roman" panose="02020603050405020304" pitchFamily="18" charset="0"/>
                <a:cs typeface="Times New Roman" panose="02020603050405020304" pitchFamily="18" charset="0"/>
              </a:rPr>
              <a:t>Tíu tít mé đồi quê</a:t>
            </a:r>
          </a:p>
          <a:p>
            <a:pPr algn="just"/>
            <a:r>
              <a:rPr lang="vi-VN" sz="2600" i="0" dirty="0">
                <a:solidFill>
                  <a:srgbClr val="000000"/>
                </a:solidFill>
                <a:effectLst/>
                <a:latin typeface="Times New Roman" panose="02020603050405020304" pitchFamily="18" charset="0"/>
                <a:cs typeface="Times New Roman" panose="02020603050405020304" pitchFamily="18" charset="0"/>
              </a:rPr>
              <a:t>Đôi mắt em háo hức</a:t>
            </a:r>
          </a:p>
          <a:p>
            <a:pPr algn="just"/>
            <a:r>
              <a:rPr lang="vi-VN" sz="2600" i="0" dirty="0">
                <a:solidFill>
                  <a:srgbClr val="000000"/>
                </a:solidFill>
                <a:effectLst/>
                <a:latin typeface="Times New Roman" panose="02020603050405020304" pitchFamily="18" charset="0"/>
                <a:cs typeface="Times New Roman" panose="02020603050405020304" pitchFamily="18" charset="0"/>
              </a:rPr>
              <a:t>Ồ, bao điều vui ghê:</a:t>
            </a:r>
            <a:endParaRPr lang="en-US" sz="2600" i="0" dirty="0">
              <a:solidFill>
                <a:srgbClr val="000000"/>
              </a:solidFill>
              <a:effectLst/>
              <a:latin typeface="Times New Roman" panose="02020603050405020304" pitchFamily="18" charset="0"/>
              <a:cs typeface="Times New Roman" panose="02020603050405020304" pitchFamily="18" charset="0"/>
            </a:endParaRPr>
          </a:p>
          <a:p>
            <a:pPr algn="just"/>
            <a:endParaRPr lang="vi-VN" sz="2600" i="0" dirty="0">
              <a:solidFill>
                <a:srgbClr val="000000"/>
              </a:solidFill>
              <a:effectLst/>
              <a:latin typeface="Times New Roman" panose="02020603050405020304" pitchFamily="18" charset="0"/>
              <a:cs typeface="Times New Roman" panose="02020603050405020304" pitchFamily="18" charset="0"/>
            </a:endParaRPr>
          </a:p>
          <a:p>
            <a:pPr algn="just"/>
            <a:r>
              <a:rPr lang="vi-VN" sz="2600" i="0" dirty="0">
                <a:solidFill>
                  <a:srgbClr val="000000"/>
                </a:solidFill>
                <a:effectLst/>
                <a:latin typeface="Times New Roman" panose="02020603050405020304" pitchFamily="18" charset="0"/>
                <a:cs typeface="Times New Roman" panose="02020603050405020304" pitchFamily="18" charset="0"/>
              </a:rPr>
              <a:t>Kìa là cậu sóc lửa</a:t>
            </a:r>
          </a:p>
          <a:p>
            <a:pPr algn="just"/>
            <a:r>
              <a:rPr lang="vi-VN" sz="2600" i="0" dirty="0">
                <a:solidFill>
                  <a:srgbClr val="000000"/>
                </a:solidFill>
                <a:effectLst/>
                <a:latin typeface="Times New Roman" panose="02020603050405020304" pitchFamily="18" charset="0"/>
                <a:cs typeface="Times New Roman" panose="02020603050405020304" pitchFamily="18" charset="0"/>
              </a:rPr>
              <a:t>Đánh đu trên cành thông</a:t>
            </a:r>
          </a:p>
          <a:p>
            <a:pPr algn="just"/>
            <a:r>
              <a:rPr lang="vi-VN" sz="2600" i="0" dirty="0">
                <a:solidFill>
                  <a:srgbClr val="000000"/>
                </a:solidFill>
                <a:effectLst/>
                <a:latin typeface="Times New Roman" panose="02020603050405020304" pitchFamily="18" charset="0"/>
                <a:cs typeface="Times New Roman" panose="02020603050405020304" pitchFamily="18" charset="0"/>
              </a:rPr>
              <a:t>Bầy</a:t>
            </a:r>
            <a:r>
              <a:rPr lang="en-US" sz="2600" i="0" dirty="0">
                <a:solidFill>
                  <a:srgbClr val="000000"/>
                </a:solidFill>
                <a:effectLst/>
                <a:latin typeface="Times New Roman" panose="02020603050405020304" pitchFamily="18" charset="0"/>
                <a:cs typeface="Times New Roman" panose="02020603050405020304" pitchFamily="18" charset="0"/>
              </a:rPr>
              <a:t> </a:t>
            </a:r>
            <a:r>
              <a:rPr lang="vi-VN" sz="2600" i="0" dirty="0">
                <a:solidFill>
                  <a:srgbClr val="000000"/>
                </a:solidFill>
                <a:effectLst/>
                <a:latin typeface="Times New Roman" panose="02020603050405020304" pitchFamily="18" charset="0"/>
                <a:cs typeface="Times New Roman" panose="02020603050405020304" pitchFamily="18" charset="0"/>
              </a:rPr>
              <a:t>sẻ nâu lích chích</a:t>
            </a:r>
          </a:p>
          <a:p>
            <a:pPr algn="just"/>
            <a:r>
              <a:rPr lang="vi-VN" sz="2600" i="0" dirty="0">
                <a:solidFill>
                  <a:srgbClr val="000000"/>
                </a:solidFill>
                <a:effectLst/>
                <a:latin typeface="Times New Roman" panose="02020603050405020304" pitchFamily="18" charset="0"/>
                <a:cs typeface="Times New Roman" panose="02020603050405020304" pitchFamily="18" charset="0"/>
              </a:rPr>
              <a:t>Gọi nắng vàng mênh mông.</a:t>
            </a:r>
            <a:endParaRPr lang="en-US" sz="2600" i="0" dirty="0">
              <a:solidFill>
                <a:srgbClr val="000000"/>
              </a:solidFill>
              <a:effectLst/>
              <a:latin typeface="Times New Roman" panose="02020603050405020304" pitchFamily="18" charset="0"/>
              <a:cs typeface="Times New Roman" panose="02020603050405020304" pitchFamily="18" charset="0"/>
            </a:endParaRPr>
          </a:p>
          <a:p>
            <a:pPr algn="just"/>
            <a:endParaRPr lang="vi-VN" sz="2600" i="0" dirty="0">
              <a:solidFill>
                <a:srgbClr val="000000"/>
              </a:solidFill>
              <a:effectLst/>
              <a:latin typeface="Times New Roman" panose="02020603050405020304" pitchFamily="18" charset="0"/>
              <a:cs typeface="Times New Roman" panose="02020603050405020304" pitchFamily="18" charset="0"/>
            </a:endParaRPr>
          </a:p>
          <a:p>
            <a:pPr algn="just"/>
            <a:r>
              <a:rPr lang="vi-VN" sz="2600" i="0" dirty="0">
                <a:solidFill>
                  <a:srgbClr val="000000"/>
                </a:solidFill>
                <a:effectLst/>
                <a:latin typeface="Times New Roman" panose="02020603050405020304" pitchFamily="18" charset="0"/>
                <a:cs typeface="Times New Roman" panose="02020603050405020304" pitchFamily="18" charset="0"/>
              </a:rPr>
              <a:t>Còn đây cô bạn gió</a:t>
            </a:r>
          </a:p>
          <a:p>
            <a:pPr algn="just"/>
            <a:r>
              <a:rPr lang="vi-VN" sz="2600" i="0" dirty="0">
                <a:solidFill>
                  <a:srgbClr val="000000"/>
                </a:solidFill>
                <a:effectLst/>
                <a:latin typeface="Times New Roman" panose="02020603050405020304" pitchFamily="18" charset="0"/>
                <a:cs typeface="Times New Roman" panose="02020603050405020304" pitchFamily="18" charset="0"/>
              </a:rPr>
              <a:t>Gom lại bao ý thơ</a:t>
            </a:r>
          </a:p>
          <a:p>
            <a:pPr algn="just"/>
            <a:r>
              <a:rPr lang="vi-VN" sz="2600" i="0" dirty="0">
                <a:solidFill>
                  <a:srgbClr val="000000"/>
                </a:solidFill>
                <a:effectLst/>
                <a:latin typeface="Times New Roman" panose="02020603050405020304" pitchFamily="18" charset="0"/>
                <a:cs typeface="Times New Roman" panose="02020603050405020304" pitchFamily="18" charset="0"/>
              </a:rPr>
              <a:t>Để viết câu chuyện nhỏ</a:t>
            </a:r>
          </a:p>
          <a:p>
            <a:pPr algn="just"/>
            <a:r>
              <a:rPr lang="vi-VN" sz="2600" i="0" dirty="0">
                <a:solidFill>
                  <a:srgbClr val="000000"/>
                </a:solidFill>
                <a:effectLst/>
                <a:latin typeface="Times New Roman" panose="02020603050405020304" pitchFamily="18" charset="0"/>
                <a:cs typeface="Times New Roman" panose="02020603050405020304" pitchFamily="18" charset="0"/>
              </a:rPr>
              <a:t>Về ngôi nhà trong mơ.</a:t>
            </a:r>
            <a:endParaRPr lang="en-US" sz="2600" b="0" i="0" dirty="0">
              <a:solidFill>
                <a:srgbClr val="081C36"/>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8249CAD-1584-455F-8D31-9AD296CDB991}"/>
              </a:ext>
            </a:extLst>
          </p:cNvPr>
          <p:cNvSpPr/>
          <p:nvPr/>
        </p:nvSpPr>
        <p:spPr>
          <a:xfrm>
            <a:off x="6703812" y="1764849"/>
            <a:ext cx="5098473" cy="4093428"/>
          </a:xfrm>
          <a:prstGeom prst="rect">
            <a:avLst/>
          </a:prstGeom>
        </p:spPr>
        <p:txBody>
          <a:bodyPr wrap="square">
            <a:spAutoFit/>
          </a:bodyPr>
          <a:lstStyle/>
          <a:p>
            <a:pPr algn="just"/>
            <a:r>
              <a:rPr lang="vi-VN" sz="2600" dirty="0">
                <a:solidFill>
                  <a:srgbClr val="081C36"/>
                </a:solidFill>
                <a:latin typeface="Times New Roman" panose="02020603050405020304" pitchFamily="18" charset="0"/>
                <a:cs typeface="Times New Roman" panose="02020603050405020304" pitchFamily="18" charset="0"/>
              </a:rPr>
              <a:t>Gió kể chuyện Trái Đất</a:t>
            </a:r>
          </a:p>
          <a:p>
            <a:pPr algn="just"/>
            <a:r>
              <a:rPr lang="vi-VN" sz="2600" dirty="0">
                <a:solidFill>
                  <a:srgbClr val="081C36"/>
                </a:solidFill>
                <a:latin typeface="Times New Roman" panose="02020603050405020304" pitchFamily="18" charset="0"/>
                <a:cs typeface="Times New Roman" panose="02020603050405020304" pitchFamily="18" charset="0"/>
              </a:rPr>
              <a:t>Muôn loài vui sống chung.</a:t>
            </a:r>
          </a:p>
          <a:p>
            <a:pPr algn="just"/>
            <a:r>
              <a:rPr lang="vi-VN" sz="2600" dirty="0">
                <a:solidFill>
                  <a:srgbClr val="081C36"/>
                </a:solidFill>
                <a:latin typeface="Times New Roman" panose="02020603050405020304" pitchFamily="18" charset="0"/>
                <a:cs typeface="Times New Roman" panose="02020603050405020304" pitchFamily="18" charset="0"/>
              </a:rPr>
              <a:t>Cây tặng cho bóng mát</a:t>
            </a:r>
          </a:p>
          <a:p>
            <a:pPr algn="just"/>
            <a:r>
              <a:rPr lang="vi-VN" sz="2600" dirty="0">
                <a:solidFill>
                  <a:srgbClr val="081C36"/>
                </a:solidFill>
                <a:latin typeface="Times New Roman" panose="02020603050405020304" pitchFamily="18" charset="0"/>
                <a:cs typeface="Times New Roman" panose="02020603050405020304" pitchFamily="18" charset="0"/>
              </a:rPr>
              <a:t>Mỗi ban mai </a:t>
            </a:r>
            <a:r>
              <a:rPr lang="vi-VN" sz="2600" dirty="0" err="1">
                <a:solidFill>
                  <a:srgbClr val="081C36"/>
                </a:solidFill>
                <a:latin typeface="Times New Roman" panose="02020603050405020304" pitchFamily="18" charset="0"/>
                <a:cs typeface="Times New Roman" panose="02020603050405020304" pitchFamily="18" charset="0"/>
              </a:rPr>
              <a:t>ửng</a:t>
            </a:r>
            <a:r>
              <a:rPr lang="vi-VN" sz="2600" dirty="0">
                <a:solidFill>
                  <a:srgbClr val="081C36"/>
                </a:solidFill>
                <a:latin typeface="Times New Roman" panose="02020603050405020304" pitchFamily="18" charset="0"/>
                <a:cs typeface="Times New Roman" panose="02020603050405020304" pitchFamily="18" charset="0"/>
              </a:rPr>
              <a:t> hồng.</a:t>
            </a:r>
          </a:p>
          <a:p>
            <a:pPr algn="just"/>
            <a:endParaRPr lang="vi-VN" sz="2600" dirty="0">
              <a:solidFill>
                <a:srgbClr val="081C36"/>
              </a:solidFill>
              <a:latin typeface="Times New Roman" panose="02020603050405020304" pitchFamily="18" charset="0"/>
              <a:cs typeface="Times New Roman" panose="02020603050405020304" pitchFamily="18" charset="0"/>
            </a:endParaRPr>
          </a:p>
          <a:p>
            <a:pPr algn="just"/>
            <a:r>
              <a:rPr lang="vi-VN" sz="2600" dirty="0">
                <a:solidFill>
                  <a:srgbClr val="081C36"/>
                </a:solidFill>
                <a:latin typeface="Times New Roman" panose="02020603050405020304" pitchFamily="18" charset="0"/>
                <a:cs typeface="Times New Roman" panose="02020603050405020304" pitchFamily="18" charset="0"/>
              </a:rPr>
              <a:t>Chúng em yêu Trái Đất</a:t>
            </a:r>
          </a:p>
          <a:p>
            <a:pPr algn="just"/>
            <a:r>
              <a:rPr lang="vi-VN" sz="2600" dirty="0">
                <a:solidFill>
                  <a:srgbClr val="081C36"/>
                </a:solidFill>
                <a:latin typeface="Times New Roman" panose="02020603050405020304" pitchFamily="18" charset="0"/>
                <a:cs typeface="Times New Roman" panose="02020603050405020304" pitchFamily="18" charset="0"/>
              </a:rPr>
              <a:t>Yêu thiên nhiên trong lành</a:t>
            </a:r>
          </a:p>
          <a:p>
            <a:pPr algn="just"/>
            <a:r>
              <a:rPr lang="vi-VN" sz="2600" dirty="0">
                <a:solidFill>
                  <a:srgbClr val="081C36"/>
                </a:solidFill>
                <a:latin typeface="Times New Roman" panose="02020603050405020304" pitchFamily="18" charset="0"/>
                <a:cs typeface="Times New Roman" panose="02020603050405020304" pitchFamily="18" charset="0"/>
              </a:rPr>
              <a:t>Hẹn cùng nhau góp sức</a:t>
            </a:r>
          </a:p>
          <a:p>
            <a:pPr algn="just"/>
            <a:r>
              <a:rPr lang="vi-VN" sz="2600" dirty="0">
                <a:solidFill>
                  <a:srgbClr val="081C36"/>
                </a:solidFill>
                <a:latin typeface="Times New Roman" panose="02020603050405020304" pitchFamily="18" charset="0"/>
                <a:cs typeface="Times New Roman" panose="02020603050405020304" pitchFamily="18" charset="0"/>
              </a:rPr>
              <a:t>Ươm thật nhiều cây xanh.</a:t>
            </a:r>
            <a:endParaRPr lang="en-US" sz="2600" dirty="0">
              <a:solidFill>
                <a:srgbClr val="081C36"/>
              </a:solidFill>
              <a:latin typeface="Times New Roman" panose="02020603050405020304" pitchFamily="18" charset="0"/>
              <a:cs typeface="Times New Roman" panose="02020603050405020304" pitchFamily="18" charset="0"/>
            </a:endParaRPr>
          </a:p>
          <a:p>
            <a:pPr algn="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BẢO NGỌC</a:t>
            </a:r>
          </a:p>
        </p:txBody>
      </p:sp>
    </p:spTree>
    <p:extLst>
      <p:ext uri="{BB962C8B-B14F-4D97-AF65-F5344CB8AC3E}">
        <p14:creationId xmlns:p14="http://schemas.microsoft.com/office/powerpoint/2010/main" val="42442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4282699" y="1143427"/>
            <a:ext cx="3766088" cy="1318181"/>
          </a:xfrm>
          <a:prstGeom prst="rect">
            <a:avLst/>
          </a:prstGeom>
          <a:noFill/>
        </p:spPr>
        <p:txBody>
          <a:bodyPr wrap="square" rtlCol="0">
            <a:spAutoFit/>
          </a:bodyPr>
          <a:lstStyle/>
          <a:p>
            <a:pPr>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Tíu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tít</a:t>
            </a:r>
            <a:endParaRPr lang="en-US" sz="2800" dirty="0">
              <a:solidFill>
                <a:srgbClr val="000000"/>
              </a:solidFill>
              <a:latin typeface="UTM Avo" panose="02040603050506020204"/>
              <a:ea typeface="Times New Roman" panose="02020603050405020304" pitchFamily="18" charset="0"/>
            </a:endParaRPr>
          </a:p>
          <a:p>
            <a:pPr>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Lích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chích</a:t>
            </a:r>
            <a:endParaRPr lang="en-US" sz="2800" dirty="0">
              <a:solidFill>
                <a:srgbClr val="000000"/>
              </a:solidFill>
              <a:latin typeface="UTM Avo" panose="02040603050506020204"/>
              <a:ea typeface="Times New Roman" panose="02020603050405020304" pitchFamily="18" charset="0"/>
            </a:endParaRPr>
          </a:p>
        </p:txBody>
      </p:sp>
      <p:sp>
        <p:nvSpPr>
          <p:cNvPr id="5" name="Google Shape;2351;p42">
            <a:extLst>
              <a:ext uri="{FF2B5EF4-FFF2-40B4-BE49-F238E27FC236}">
                <a16:creationId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 ĐỌC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0C32E73A-0B8D-41E7-A688-73C340B0A16B}"/>
              </a:ext>
            </a:extLst>
          </p:cNvPr>
          <p:cNvSpPr txBox="1"/>
          <p:nvPr/>
        </p:nvSpPr>
        <p:spPr>
          <a:xfrm>
            <a:off x="825910" y="3319258"/>
            <a:ext cx="10382864" cy="2654316"/>
          </a:xfrm>
          <a:prstGeom prst="rect">
            <a:avLst/>
          </a:prstGeom>
          <a:noFill/>
        </p:spPr>
        <p:txBody>
          <a:bodyPr wrap="square">
            <a:spAutoFit/>
          </a:bodyPr>
          <a:lstStyle/>
          <a:p>
            <a:pPr marR="182245">
              <a:lnSpc>
                <a:spcPct val="111000"/>
              </a:lnSpc>
              <a:spcBef>
                <a:spcPts val="90"/>
              </a:spcBef>
              <a:spcAft>
                <a:spcPts val="800"/>
              </a:spcAft>
              <a:tabLst>
                <a:tab pos="566420" algn="l"/>
              </a:tabLst>
            </a:pP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Đôi</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vi-VN" sz="28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hức</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Ồ,</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vi-VN" sz="28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ghê:</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Kìa</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cậu</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vi-VN" sz="28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Đánh đu / trên cành thông.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182880">
              <a:lnSpc>
                <a:spcPct val="111000"/>
              </a:lnSpc>
              <a:spcBef>
                <a:spcPts val="95"/>
              </a:spcBef>
              <a:spcAft>
                <a:spcPts val="800"/>
              </a:spcAft>
              <a:tabLst>
                <a:tab pos="488950" algn="l"/>
              </a:tabLst>
            </a:pP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Gió</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Muôn</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bóng mát // Mỗi ban mai / </a:t>
            </a:r>
            <a:r>
              <a:rPr lang="vi-VN" sz="2800" i="1"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ửng</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hồng.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9371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3F342E9-2363-4D35-8E08-46F2A999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47E0B6-139A-4932-ABBF-3A6898FE4B70}"/>
              </a:ext>
            </a:extLst>
          </p:cNvPr>
          <p:cNvPicPr>
            <a:picLocks noChangeAspect="1"/>
          </p:cNvPicPr>
          <p:nvPr/>
        </p:nvPicPr>
        <p:blipFill>
          <a:blip r:embed="rId3"/>
          <a:stretch>
            <a:fillRect/>
          </a:stretch>
        </p:blipFill>
        <p:spPr>
          <a:xfrm>
            <a:off x="895661" y="0"/>
            <a:ext cx="10400677" cy="1150694"/>
          </a:xfrm>
          <a:prstGeom prst="rect">
            <a:avLst/>
          </a:prstGeom>
          <a:solidFill>
            <a:schemeClr val="accent2"/>
          </a:solidFill>
        </p:spPr>
      </p:pic>
    </p:spTree>
    <p:extLst>
      <p:ext uri="{BB962C8B-B14F-4D97-AF65-F5344CB8AC3E}">
        <p14:creationId xmlns:p14="http://schemas.microsoft.com/office/powerpoint/2010/main" val="3505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2" name="Rectangle: Rounded Corners 34">
            <a:extLst>
              <a:ext uri="{FF2B5EF4-FFF2-40B4-BE49-F238E27FC236}">
                <a16:creationId xmlns:a16="http://schemas.microsoft.com/office/drawing/2014/main" id="{D7296CD2-13FF-6149-C320-579187E49DA8}"/>
              </a:ext>
            </a:extLst>
          </p:cNvPr>
          <p:cNvSpPr/>
          <p:nvPr/>
        </p:nvSpPr>
        <p:spPr>
          <a:xfrm>
            <a:off x="5171769" y="786581"/>
            <a:ext cx="5978012" cy="731420"/>
          </a:xfrm>
          <a:custGeom>
            <a:avLst/>
            <a:gdLst>
              <a:gd name="connsiteX0" fmla="*/ 0 w 5978012"/>
              <a:gd name="connsiteY0" fmla="*/ 147542 h 731420"/>
              <a:gd name="connsiteX1" fmla="*/ 147542 w 5978012"/>
              <a:gd name="connsiteY1" fmla="*/ 0 h 731420"/>
              <a:gd name="connsiteX2" fmla="*/ 892637 w 5978012"/>
              <a:gd name="connsiteY2" fmla="*/ 0 h 731420"/>
              <a:gd name="connsiteX3" fmla="*/ 1353586 w 5978012"/>
              <a:gd name="connsiteY3" fmla="*/ 0 h 731420"/>
              <a:gd name="connsiteX4" fmla="*/ 1871363 w 5978012"/>
              <a:gd name="connsiteY4" fmla="*/ 0 h 731420"/>
              <a:gd name="connsiteX5" fmla="*/ 2389141 w 5978012"/>
              <a:gd name="connsiteY5" fmla="*/ 0 h 731420"/>
              <a:gd name="connsiteX6" fmla="*/ 3077407 w 5978012"/>
              <a:gd name="connsiteY6" fmla="*/ 0 h 731420"/>
              <a:gd name="connsiteX7" fmla="*/ 3538356 w 5978012"/>
              <a:gd name="connsiteY7" fmla="*/ 0 h 731420"/>
              <a:gd name="connsiteX8" fmla="*/ 4056134 w 5978012"/>
              <a:gd name="connsiteY8" fmla="*/ 0 h 731420"/>
              <a:gd name="connsiteX9" fmla="*/ 4801229 w 5978012"/>
              <a:gd name="connsiteY9" fmla="*/ 0 h 731420"/>
              <a:gd name="connsiteX10" fmla="*/ 5262177 w 5978012"/>
              <a:gd name="connsiteY10" fmla="*/ 0 h 731420"/>
              <a:gd name="connsiteX11" fmla="*/ 5830470 w 5978012"/>
              <a:gd name="connsiteY11" fmla="*/ 0 h 731420"/>
              <a:gd name="connsiteX12" fmla="*/ 5978012 w 5978012"/>
              <a:gd name="connsiteY12" fmla="*/ 147542 h 731420"/>
              <a:gd name="connsiteX13" fmla="*/ 5978012 w 5978012"/>
              <a:gd name="connsiteY13" fmla="*/ 583878 h 731420"/>
              <a:gd name="connsiteX14" fmla="*/ 5830470 w 5978012"/>
              <a:gd name="connsiteY14" fmla="*/ 731420 h 731420"/>
              <a:gd name="connsiteX15" fmla="*/ 5199034 w 5978012"/>
              <a:gd name="connsiteY15" fmla="*/ 731420 h 731420"/>
              <a:gd name="connsiteX16" fmla="*/ 4567597 w 5978012"/>
              <a:gd name="connsiteY16" fmla="*/ 731420 h 731420"/>
              <a:gd name="connsiteX17" fmla="*/ 3879331 w 5978012"/>
              <a:gd name="connsiteY17" fmla="*/ 731420 h 731420"/>
              <a:gd name="connsiteX18" fmla="*/ 3247895 w 5978012"/>
              <a:gd name="connsiteY18" fmla="*/ 731420 h 731420"/>
              <a:gd name="connsiteX19" fmla="*/ 2673288 w 5978012"/>
              <a:gd name="connsiteY19" fmla="*/ 731420 h 731420"/>
              <a:gd name="connsiteX20" fmla="*/ 2098681 w 5978012"/>
              <a:gd name="connsiteY20" fmla="*/ 731420 h 731420"/>
              <a:gd name="connsiteX21" fmla="*/ 1637732 w 5978012"/>
              <a:gd name="connsiteY21" fmla="*/ 731420 h 731420"/>
              <a:gd name="connsiteX22" fmla="*/ 1063125 w 5978012"/>
              <a:gd name="connsiteY22" fmla="*/ 731420 h 731420"/>
              <a:gd name="connsiteX23" fmla="*/ 147542 w 5978012"/>
              <a:gd name="connsiteY23" fmla="*/ 731420 h 731420"/>
              <a:gd name="connsiteX24" fmla="*/ 0 w 5978012"/>
              <a:gd name="connsiteY24" fmla="*/ 583878 h 731420"/>
              <a:gd name="connsiteX25" fmla="*/ 0 w 5978012"/>
              <a:gd name="connsiteY25" fmla="*/ 147542 h 7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78012" h="731420" fill="none" extrusionOk="0">
                <a:moveTo>
                  <a:pt x="0" y="147542"/>
                </a:moveTo>
                <a:cubicBezTo>
                  <a:pt x="-4599" y="51203"/>
                  <a:pt x="64947" y="2480"/>
                  <a:pt x="147542" y="0"/>
                </a:cubicBezTo>
                <a:cubicBezTo>
                  <a:pt x="342078" y="-5612"/>
                  <a:pt x="709093" y="-18874"/>
                  <a:pt x="892637" y="0"/>
                </a:cubicBezTo>
                <a:cubicBezTo>
                  <a:pt x="1076182" y="18874"/>
                  <a:pt x="1128926" y="-7683"/>
                  <a:pt x="1353586" y="0"/>
                </a:cubicBezTo>
                <a:cubicBezTo>
                  <a:pt x="1578246" y="7683"/>
                  <a:pt x="1732080" y="-1351"/>
                  <a:pt x="1871363" y="0"/>
                </a:cubicBezTo>
                <a:cubicBezTo>
                  <a:pt x="2010646" y="1351"/>
                  <a:pt x="2281406" y="14139"/>
                  <a:pt x="2389141" y="0"/>
                </a:cubicBezTo>
                <a:cubicBezTo>
                  <a:pt x="2496876" y="-14139"/>
                  <a:pt x="2742207" y="4840"/>
                  <a:pt x="3077407" y="0"/>
                </a:cubicBezTo>
                <a:cubicBezTo>
                  <a:pt x="3412607" y="-4840"/>
                  <a:pt x="3375475" y="8513"/>
                  <a:pt x="3538356" y="0"/>
                </a:cubicBezTo>
                <a:cubicBezTo>
                  <a:pt x="3701237" y="-8513"/>
                  <a:pt x="3885959" y="18230"/>
                  <a:pt x="4056134" y="0"/>
                </a:cubicBezTo>
                <a:cubicBezTo>
                  <a:pt x="4226309" y="-18230"/>
                  <a:pt x="4639619" y="-23845"/>
                  <a:pt x="4801229" y="0"/>
                </a:cubicBezTo>
                <a:cubicBezTo>
                  <a:pt x="4962840" y="23845"/>
                  <a:pt x="5074420" y="-15028"/>
                  <a:pt x="5262177" y="0"/>
                </a:cubicBezTo>
                <a:cubicBezTo>
                  <a:pt x="5449934" y="15028"/>
                  <a:pt x="5705650" y="-6969"/>
                  <a:pt x="5830470" y="0"/>
                </a:cubicBezTo>
                <a:cubicBezTo>
                  <a:pt x="5932117" y="172"/>
                  <a:pt x="5985753" y="79711"/>
                  <a:pt x="5978012" y="147542"/>
                </a:cubicBezTo>
                <a:cubicBezTo>
                  <a:pt x="5996263" y="259246"/>
                  <a:pt x="5961558" y="384319"/>
                  <a:pt x="5978012" y="583878"/>
                </a:cubicBezTo>
                <a:cubicBezTo>
                  <a:pt x="5994050" y="662519"/>
                  <a:pt x="5900363" y="719252"/>
                  <a:pt x="5830470" y="731420"/>
                </a:cubicBezTo>
                <a:cubicBezTo>
                  <a:pt x="5624952" y="703083"/>
                  <a:pt x="5340324" y="735957"/>
                  <a:pt x="5199034" y="731420"/>
                </a:cubicBezTo>
                <a:cubicBezTo>
                  <a:pt x="5057744" y="726883"/>
                  <a:pt x="4696061" y="747558"/>
                  <a:pt x="4567597" y="731420"/>
                </a:cubicBezTo>
                <a:cubicBezTo>
                  <a:pt x="4439133" y="715282"/>
                  <a:pt x="4032548" y="701280"/>
                  <a:pt x="3879331" y="731420"/>
                </a:cubicBezTo>
                <a:cubicBezTo>
                  <a:pt x="3726114" y="761560"/>
                  <a:pt x="3379161" y="711563"/>
                  <a:pt x="3247895" y="731420"/>
                </a:cubicBezTo>
                <a:cubicBezTo>
                  <a:pt x="3116629" y="751277"/>
                  <a:pt x="2949249" y="722168"/>
                  <a:pt x="2673288" y="731420"/>
                </a:cubicBezTo>
                <a:cubicBezTo>
                  <a:pt x="2397327" y="740672"/>
                  <a:pt x="2249620" y="744065"/>
                  <a:pt x="2098681" y="731420"/>
                </a:cubicBezTo>
                <a:cubicBezTo>
                  <a:pt x="1947742" y="718775"/>
                  <a:pt x="1769908" y="736218"/>
                  <a:pt x="1637732" y="731420"/>
                </a:cubicBezTo>
                <a:cubicBezTo>
                  <a:pt x="1505556" y="726622"/>
                  <a:pt x="1338519" y="725463"/>
                  <a:pt x="1063125" y="731420"/>
                </a:cubicBezTo>
                <a:cubicBezTo>
                  <a:pt x="787731" y="737377"/>
                  <a:pt x="440496" y="714879"/>
                  <a:pt x="147542" y="731420"/>
                </a:cubicBezTo>
                <a:cubicBezTo>
                  <a:pt x="70437" y="737606"/>
                  <a:pt x="12628" y="658250"/>
                  <a:pt x="0" y="583878"/>
                </a:cubicBezTo>
                <a:cubicBezTo>
                  <a:pt x="6418" y="473462"/>
                  <a:pt x="-15460" y="287008"/>
                  <a:pt x="0" y="147542"/>
                </a:cubicBezTo>
                <a:close/>
              </a:path>
              <a:path w="5978012" h="731420" stroke="0" extrusionOk="0">
                <a:moveTo>
                  <a:pt x="0" y="147542"/>
                </a:moveTo>
                <a:cubicBezTo>
                  <a:pt x="371" y="77400"/>
                  <a:pt x="71248" y="9275"/>
                  <a:pt x="147542" y="0"/>
                </a:cubicBezTo>
                <a:cubicBezTo>
                  <a:pt x="450897" y="4962"/>
                  <a:pt x="682640" y="-6273"/>
                  <a:pt x="835808" y="0"/>
                </a:cubicBezTo>
                <a:cubicBezTo>
                  <a:pt x="988976" y="6273"/>
                  <a:pt x="1179673" y="-12378"/>
                  <a:pt x="1353586" y="0"/>
                </a:cubicBezTo>
                <a:cubicBezTo>
                  <a:pt x="1527499" y="12378"/>
                  <a:pt x="1717449" y="-16835"/>
                  <a:pt x="1871363" y="0"/>
                </a:cubicBezTo>
                <a:cubicBezTo>
                  <a:pt x="2025277" y="16835"/>
                  <a:pt x="2220585" y="-22252"/>
                  <a:pt x="2559629" y="0"/>
                </a:cubicBezTo>
                <a:cubicBezTo>
                  <a:pt x="2898673" y="22252"/>
                  <a:pt x="2981340" y="-23640"/>
                  <a:pt x="3134236" y="0"/>
                </a:cubicBezTo>
                <a:cubicBezTo>
                  <a:pt x="3287132" y="23640"/>
                  <a:pt x="3665177" y="-3434"/>
                  <a:pt x="3879331" y="0"/>
                </a:cubicBezTo>
                <a:cubicBezTo>
                  <a:pt x="4093486" y="3434"/>
                  <a:pt x="4417993" y="-24801"/>
                  <a:pt x="4624426" y="0"/>
                </a:cubicBezTo>
                <a:cubicBezTo>
                  <a:pt x="4830859" y="24801"/>
                  <a:pt x="5335278" y="13207"/>
                  <a:pt x="5830470" y="0"/>
                </a:cubicBezTo>
                <a:cubicBezTo>
                  <a:pt x="5903258" y="-3907"/>
                  <a:pt x="5967947" y="65969"/>
                  <a:pt x="5978012" y="147542"/>
                </a:cubicBezTo>
                <a:cubicBezTo>
                  <a:pt x="5968892" y="262693"/>
                  <a:pt x="5974348" y="394106"/>
                  <a:pt x="5978012" y="583878"/>
                </a:cubicBezTo>
                <a:cubicBezTo>
                  <a:pt x="5992937" y="672709"/>
                  <a:pt x="5910487" y="722218"/>
                  <a:pt x="5830470" y="731420"/>
                </a:cubicBezTo>
                <a:cubicBezTo>
                  <a:pt x="5615019" y="744467"/>
                  <a:pt x="5445102" y="711976"/>
                  <a:pt x="5312692" y="731420"/>
                </a:cubicBezTo>
                <a:cubicBezTo>
                  <a:pt x="5180282" y="750864"/>
                  <a:pt x="4875643" y="748022"/>
                  <a:pt x="4624426" y="731420"/>
                </a:cubicBezTo>
                <a:cubicBezTo>
                  <a:pt x="4373209" y="714818"/>
                  <a:pt x="4220076" y="707333"/>
                  <a:pt x="3879331" y="731420"/>
                </a:cubicBezTo>
                <a:cubicBezTo>
                  <a:pt x="3538586" y="755507"/>
                  <a:pt x="3491651" y="713231"/>
                  <a:pt x="3304724" y="731420"/>
                </a:cubicBezTo>
                <a:cubicBezTo>
                  <a:pt x="3117797" y="749609"/>
                  <a:pt x="2940339" y="751221"/>
                  <a:pt x="2730117" y="731420"/>
                </a:cubicBezTo>
                <a:cubicBezTo>
                  <a:pt x="2519895" y="711619"/>
                  <a:pt x="2268298" y="708201"/>
                  <a:pt x="1985022" y="731420"/>
                </a:cubicBezTo>
                <a:cubicBezTo>
                  <a:pt x="1701746" y="754639"/>
                  <a:pt x="1530841" y="721382"/>
                  <a:pt x="1296756" y="731420"/>
                </a:cubicBezTo>
                <a:cubicBezTo>
                  <a:pt x="1062671" y="741458"/>
                  <a:pt x="934351" y="758701"/>
                  <a:pt x="722149" y="731420"/>
                </a:cubicBezTo>
                <a:cubicBezTo>
                  <a:pt x="509947" y="704139"/>
                  <a:pt x="294987" y="717146"/>
                  <a:pt x="147542" y="731420"/>
                </a:cubicBezTo>
                <a:cubicBezTo>
                  <a:pt x="68093" y="735840"/>
                  <a:pt x="-3163" y="664174"/>
                  <a:pt x="0" y="583878"/>
                </a:cubicBezTo>
                <a:cubicBezTo>
                  <a:pt x="-20223" y="405933"/>
                  <a:pt x="-16880" y="247948"/>
                  <a:pt x="0" y="147542"/>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ctr" defTabSz="1219170">
              <a:lnSpc>
                <a:spcPct val="150000"/>
              </a:lnSpc>
              <a:buClr>
                <a:srgbClr val="000000"/>
              </a:buClr>
            </a:pPr>
            <a:r>
              <a:rPr lang="en-US" sz="4000" b="1" kern="0" dirty="0">
                <a:solidFill>
                  <a:srgbClr val="FFFF0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sym typeface="Arial"/>
              </a:rPr>
              <a:t>T</a:t>
            </a:r>
            <a:r>
              <a:rPr lang="vi-VN" sz="4000" b="1" kern="0" dirty="0">
                <a:solidFill>
                  <a:srgbClr val="FFFF0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sym typeface="Arial"/>
              </a:rPr>
              <a:t>RÒ CHƠI HỎI ĐÁP</a:t>
            </a:r>
            <a:endParaRPr lang="vi-VN" sz="4000" b="1" kern="0"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36097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928</Words>
  <Application>Microsoft Office PowerPoint</Application>
  <PresentationFormat>Màn hình rộng</PresentationFormat>
  <Paragraphs>63</Paragraphs>
  <Slides>17</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17</vt:i4>
      </vt:variant>
    </vt:vector>
  </HeadingPairs>
  <TitlesOfParts>
    <vt:vector size="23" baseType="lpstr">
      <vt:lpstr>Arial</vt:lpstr>
      <vt:lpstr>Calibri</vt:lpstr>
      <vt:lpstr>Calibri Light</vt:lpstr>
      <vt:lpstr>Times New Roman</vt:lpstr>
      <vt:lpstr>UTM Avo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Mân</cp:lastModifiedBy>
  <cp:revision>152</cp:revision>
  <dcterms:created xsi:type="dcterms:W3CDTF">2022-09-23T07:10:00Z</dcterms:created>
  <dcterms:modified xsi:type="dcterms:W3CDTF">2025-02-06T18:48:40Z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