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2" r:id="rId3"/>
    <p:sldId id="284" r:id="rId4"/>
    <p:sldId id="261" r:id="rId5"/>
    <p:sldId id="263" r:id="rId6"/>
    <p:sldId id="264" r:id="rId7"/>
    <p:sldId id="265" r:id="rId8"/>
    <p:sldId id="266" r:id="rId9"/>
    <p:sldId id="280" r:id="rId10"/>
    <p:sldId id="285" r:id="rId11"/>
    <p:sldId id="286" r:id="rId12"/>
    <p:sldId id="287" r:id="rId13"/>
    <p:sldId id="288" r:id="rId14"/>
    <p:sldId id="289" r:id="rId15"/>
    <p:sldId id="283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E86"/>
    <a:srgbClr val="177DC5"/>
    <a:srgbClr val="DEBA9A"/>
    <a:srgbClr val="D09B6D"/>
    <a:srgbClr val="F9EBF7"/>
    <a:srgbClr val="00B050"/>
    <a:srgbClr val="D4343E"/>
    <a:srgbClr val="FEF2C8"/>
    <a:srgbClr val="CEE4DD"/>
    <a:srgbClr val="008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634" autoAdjust="0"/>
  </p:normalViewPr>
  <p:slideViewPr>
    <p:cSldViewPr snapToGrid="0">
      <p:cViewPr>
        <p:scale>
          <a:sx n="60" d="100"/>
          <a:sy n="60" d="100"/>
        </p:scale>
        <p:origin x="917" y="32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BEF16-009A-43F0-8D19-A6FD8F23A05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E4B91-EE60-4D50-B81A-ECAB9B37F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1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34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8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2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4071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00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2001-73AA-A0B8-447A-D3EFCEC04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0BEB7-ABD3-3A18-680B-2AB5540AD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2C92B-4B31-B0A7-58EB-3D7566709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9DDB0-45A5-4BE5-B62A-1ACE5508AB7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79FB2-5AF3-E7D6-3BCE-EFA8FD59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21FDB-1C93-44DF-DAB1-C587A5F3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1726-B673-414B-B4D4-CB9D76B3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6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04BB-E75A-9E5A-CEEC-1DBC8E05F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0264D-88BF-9DCD-908A-6E6958EDF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7053E-AE57-1526-9B16-27D49863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9DDB0-45A5-4BE5-B62A-1ACE5508AB7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6A4EB-0050-2798-68A3-12E87E19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50DE7-D1F6-DE92-242F-1CBFF4C1D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1726-B673-414B-B4D4-CB9D76B3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6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A99D4-AF01-72B7-03BC-0C0C1ECCE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16AFE-6164-C906-CBBC-E75BC2F1D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3F432-3523-3C7F-6959-6DC811F11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9DDB0-45A5-4BE5-B62A-1ACE5508AB7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7E048-0EFA-1227-C295-8F93148F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1470D-7FFD-9183-BDB1-91488115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1726-B673-414B-B4D4-CB9D76B3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83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4031167" y="2234236"/>
            <a:ext cx="41296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4788200" y="1965956"/>
            <a:ext cx="2615600" cy="5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4788200" y="4195889"/>
            <a:ext cx="2615600" cy="5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4112600" y="4464169"/>
            <a:ext cx="39668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921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BBD9-ADE1-EE25-0445-72798090E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2EC14-814F-7EFE-D045-175C14C8A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D7573-0AC4-1548-13D0-BBBA9867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9DDB0-45A5-4BE5-B62A-1ACE5508AB7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4D81B-1518-2899-B5C8-E29F9070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A16F8-BDAD-D801-5F43-72965F1A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1726-B673-414B-B4D4-CB9D76B3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0D77-91AA-E9AE-7A26-66787A65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DCCAB-0E93-E343-39EF-4D61C8DAF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87F30-42B1-31D8-6B68-0F0C15C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9DDB0-45A5-4BE5-B62A-1ACE5508AB7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DB429-6B51-41CF-F9FC-25BD3468C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C350-C6AA-70E7-D8A2-8CFE4FFBF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1726-B673-414B-B4D4-CB9D76B3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9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9073-EFD8-A026-4195-93AF09FD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072D5-593D-1059-A66A-90A375B99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C8A3E-1E9D-562A-3AC2-9ECEC581F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3008A-F640-78BD-610A-82FC52C26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9DDB0-45A5-4BE5-B62A-1ACE5508AB7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BC19E-20EB-6E66-F60F-09D9AE83A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BE353-489B-BD62-9C29-E71A22980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1726-B673-414B-B4D4-CB9D76B3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1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7C553-E87F-0165-93AA-F460B82B5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EA484-2D04-6FDF-F6B1-E73D71DC6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47EA7-88B8-4D78-684B-A50A1814C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C48C10-C0D1-585D-14BA-474BE0080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56E4B2-C3C4-9A5E-34B7-D181B7665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798971-957A-082F-67F0-1ED61DCA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9DDB0-45A5-4BE5-B62A-1ACE5508AB7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E926D8-FC67-2AE0-F90F-F49A5330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A8120-417F-0937-D115-0A3D1724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1726-B673-414B-B4D4-CB9D76B3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4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D0A18-1676-99FB-5681-462767AD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E9DC6-FCF1-0822-F59E-786159B53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9DDB0-45A5-4BE5-B62A-1ACE5508AB7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79AE9E-0662-5735-9B2E-62826E59E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E232C-F98A-48BD-2BCE-7F40A01D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1726-B673-414B-B4D4-CB9D76B3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3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AFD537-6A33-378C-C6D3-3FE1A4220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9DDB0-45A5-4BE5-B62A-1ACE5508AB7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875F67-CC2C-3F95-B103-0ADDF7F61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E29B9-8CDE-0DB4-EF69-3BFAE7AD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1726-B673-414B-B4D4-CB9D76B3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4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5E24-70F8-8437-D15D-B3976A41E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3919C-A511-E50D-A51E-2BECBCA80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19DE1-A70B-5388-2416-4E025A3B2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2798-E51D-F732-32E5-BAF5A309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9DDB0-45A5-4BE5-B62A-1ACE5508AB7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A1ECF-8F25-EFD2-7A3B-DD9D395D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6D239-26D0-D2A6-0D0F-12AF46DE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1726-B673-414B-B4D4-CB9D76B3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4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220E-1F30-BC77-364D-980E7E89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5BEE0E-D28B-83FE-BF7A-B1CCDE1A2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613BE-4F23-DA2B-0BCC-20325F670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A60A9-C6AC-2795-B7AE-3BAE077B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9DDB0-45A5-4BE5-B62A-1ACE5508AB7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14705-2CBD-81F6-5180-2D97D7F1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82F4D-2653-D10C-7D25-C1CD5DC0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1726-B673-414B-B4D4-CB9D76B3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8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567A78-9EC3-15AE-3E9F-083F59905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52E9F-7587-841B-32B9-E7177646C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A4ED3-3321-B615-202E-98B5D1E50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29DDB0-45A5-4BE5-B62A-1ACE5508AB7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624BC-4674-C8BB-FD99-7CDC98815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910FA-39FA-18F1-7417-1D85FFAE4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531726-B673-414B-B4D4-CB9D76B3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5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image" Target="../media/image2.jp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slide" Target="slide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8.xml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slide" Target="slide7.xml"/><Relationship Id="rId2" Type="http://schemas.openxmlformats.org/officeDocument/2006/relationships/audio" Target="../media/media2.wav"/><Relationship Id="rId16" Type="http://schemas.openxmlformats.org/officeDocument/2006/relationships/image" Target="../media/image6.png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5.png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1EE">
                <a:lumMod val="56000"/>
                <a:lumOff val="44000"/>
                <a:alpha val="14000"/>
              </a:srgbClr>
            </a:gs>
            <a:gs pos="62000">
              <a:srgbClr val="DCE8D7"/>
            </a:gs>
            <a:gs pos="28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1273680-7D0A-39F8-18E3-638ED5681963}"/>
              </a:ext>
            </a:extLst>
          </p:cNvPr>
          <p:cNvSpPr txBox="1"/>
          <p:nvPr/>
        </p:nvSpPr>
        <p:spPr>
          <a:xfrm>
            <a:off x="502019" y="9974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Khởi động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F5D34-FDE1-978D-F40C-DAB72ADF4120}"/>
              </a:ext>
            </a:extLst>
          </p:cNvPr>
          <p:cNvSpPr txBox="1"/>
          <p:nvPr/>
        </p:nvSpPr>
        <p:spPr>
          <a:xfrm>
            <a:off x="1876096" y="282080"/>
            <a:ext cx="843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64. </a:t>
            </a:r>
            <a:r>
              <a:rPr lang="vi-VN"/>
              <a:t>MÉT KHỐI (T</a:t>
            </a:r>
            <a:r>
              <a:rPr lang="en-US"/>
              <a:t>iết</a:t>
            </a:r>
            <a:r>
              <a:rPr lang="vi-VN"/>
              <a:t> </a:t>
            </a:r>
            <a:r>
              <a:rPr lang="en-US"/>
              <a:t>2</a:t>
            </a:r>
            <a:r>
              <a:rPr lang="vi-VN"/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4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1EE">
                <a:lumMod val="56000"/>
                <a:lumOff val="44000"/>
                <a:alpha val="14000"/>
              </a:srgbClr>
            </a:gs>
            <a:gs pos="62000">
              <a:srgbClr val="DCE8D7"/>
            </a:gs>
            <a:gs pos="28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1273680-7D0A-39F8-18E3-638ED5681963}"/>
              </a:ext>
            </a:extLst>
          </p:cNvPr>
          <p:cNvSpPr txBox="1"/>
          <p:nvPr/>
        </p:nvSpPr>
        <p:spPr>
          <a:xfrm>
            <a:off x="502019" y="9974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Thực hành.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F5D34-FDE1-978D-F40C-DAB72ADF4120}"/>
              </a:ext>
            </a:extLst>
          </p:cNvPr>
          <p:cNvSpPr txBox="1"/>
          <p:nvPr/>
        </p:nvSpPr>
        <p:spPr>
          <a:xfrm>
            <a:off x="1876096" y="282080"/>
            <a:ext cx="843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64. </a:t>
            </a:r>
            <a:r>
              <a:rPr lang="vi-VN"/>
              <a:t>MÉT KHỐI (T</a:t>
            </a:r>
            <a:r>
              <a:rPr lang="en-US"/>
              <a:t>iết</a:t>
            </a:r>
            <a:r>
              <a:rPr lang="vi-VN"/>
              <a:t> </a:t>
            </a:r>
            <a:r>
              <a:rPr lang="en-US"/>
              <a:t>2</a:t>
            </a:r>
            <a:r>
              <a:rPr lang="vi-VN"/>
              <a:t>)</a:t>
            </a:r>
            <a:endParaRPr lang="en-US"/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B62DBE6F-7BE5-63F6-8920-A551FF3BD8B5}"/>
              </a:ext>
            </a:extLst>
          </p:cNvPr>
          <p:cNvSpPr txBox="1"/>
          <p:nvPr/>
        </p:nvSpPr>
        <p:spPr>
          <a:xfrm>
            <a:off x="532879" y="1616685"/>
            <a:ext cx="664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3. b)</a:t>
            </a: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Đổi các đơn vị đo (theo mẫu):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2DC566-24C4-315F-6900-BF5617D2BEBD}"/>
              </a:ext>
            </a:extLst>
          </p:cNvPr>
          <p:cNvSpPr txBox="1"/>
          <p:nvPr/>
        </p:nvSpPr>
        <p:spPr>
          <a:xfrm>
            <a:off x="2896229" y="2568088"/>
            <a:ext cx="6399542" cy="4616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>
                <a:solidFill>
                  <a:srgbClr val="00206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/>
              <a:t>Mẫu: 1 m</a:t>
            </a:r>
            <a:r>
              <a:rPr lang="en-US" sz="2800" baseline="30000"/>
              <a:t>3</a:t>
            </a:r>
            <a:r>
              <a:rPr lang="en-US" sz="2800"/>
              <a:t> = 1 000 dm</a:t>
            </a:r>
            <a:r>
              <a:rPr lang="en-US" sz="2800" baseline="30000"/>
              <a:t>3</a:t>
            </a:r>
            <a:r>
              <a:rPr lang="en-US" sz="2800"/>
              <a:t> = 1 000 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0BB519-0773-4874-B254-F94890FEC09A}"/>
              </a:ext>
            </a:extLst>
          </p:cNvPr>
          <p:cNvGrpSpPr/>
          <p:nvPr/>
        </p:nvGrpSpPr>
        <p:grpSpPr>
          <a:xfrm>
            <a:off x="502019" y="3639603"/>
            <a:ext cx="2892825" cy="1601712"/>
            <a:chOff x="775285" y="3990901"/>
            <a:chExt cx="2892825" cy="16017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DADBA4-AE14-B98E-F1FA-F7B1C138484C}"/>
                </a:ext>
              </a:extLst>
            </p:cNvPr>
            <p:cNvSpPr txBox="1"/>
            <p:nvPr/>
          </p:nvSpPr>
          <p:spPr>
            <a:xfrm>
              <a:off x="775285" y="3990901"/>
              <a:ext cx="2892825" cy="1601712"/>
            </a:xfrm>
            <a:prstGeom prst="roundRect">
              <a:avLst>
                <a:gd name="adj" fmla="val 21344"/>
              </a:avLst>
            </a:prstGeom>
            <a:solidFill>
              <a:srgbClr val="B4DE86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en-US" sz="3000">
                  <a:latin typeface="Aptos (Body)"/>
                </a:rPr>
                <a:t>2 m</a:t>
              </a:r>
              <a:r>
                <a:rPr lang="en-US" sz="3000" baseline="30000">
                  <a:latin typeface="Aptos (Body)"/>
                </a:rPr>
                <a:t>3</a:t>
              </a:r>
              <a:r>
                <a:rPr lang="en-US" sz="3000">
                  <a:latin typeface="Aptos (Body)"/>
                </a:rPr>
                <a:t> =           l</a:t>
              </a:r>
              <a:endParaRPr lang="en-US" sz="3000" baseline="30000">
                <a:latin typeface="Aptos (Body)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3000">
                  <a:latin typeface="Aptos (Body)"/>
                </a:rPr>
                <a:t>3,5 m</a:t>
              </a:r>
              <a:r>
                <a:rPr lang="en-US" sz="3000" baseline="30000">
                  <a:latin typeface="Aptos (Body)"/>
                </a:rPr>
                <a:t>3</a:t>
              </a:r>
              <a:r>
                <a:rPr lang="en-US" sz="3000">
                  <a:latin typeface="Aptos (Body)"/>
                </a:rPr>
                <a:t> =          l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DD6A219-B207-F0C2-5C6D-28E38E253830}"/>
                </a:ext>
              </a:extLst>
            </p:cNvPr>
            <p:cNvSpPr/>
            <p:nvPr/>
          </p:nvSpPr>
          <p:spPr>
            <a:xfrm>
              <a:off x="2202276" y="4297620"/>
              <a:ext cx="539451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Aptos (Body)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7A0078-B81D-DBB7-5E7A-1BAEBCDC947A}"/>
                </a:ext>
              </a:extLst>
            </p:cNvPr>
            <p:cNvSpPr/>
            <p:nvPr/>
          </p:nvSpPr>
          <p:spPr>
            <a:xfrm>
              <a:off x="2457448" y="4951855"/>
              <a:ext cx="539451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Aptos (Body)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D88719E-1A34-5049-33AD-5C9A5949CB0C}"/>
              </a:ext>
            </a:extLst>
          </p:cNvPr>
          <p:cNvGrpSpPr/>
          <p:nvPr/>
        </p:nvGrpSpPr>
        <p:grpSpPr>
          <a:xfrm>
            <a:off x="4082714" y="3652338"/>
            <a:ext cx="2892825" cy="1601712"/>
            <a:chOff x="4543243" y="4003636"/>
            <a:chExt cx="2892825" cy="160171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65A3CD-C165-69DE-6AAD-A853BA7C49C2}"/>
                </a:ext>
              </a:extLst>
            </p:cNvPr>
            <p:cNvSpPr txBox="1"/>
            <p:nvPr/>
          </p:nvSpPr>
          <p:spPr>
            <a:xfrm>
              <a:off x="4543243" y="4003636"/>
              <a:ext cx="2892825" cy="1601712"/>
            </a:xfrm>
            <a:prstGeom prst="roundRect">
              <a:avLst>
                <a:gd name="adj" fmla="val 21344"/>
              </a:avLst>
            </a:prstGeom>
            <a:solidFill>
              <a:srgbClr val="B4DE86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en-US" sz="3000">
                  <a:latin typeface="Aptos (Body)"/>
                </a:rPr>
                <a:t>12 dm</a:t>
              </a:r>
              <a:r>
                <a:rPr lang="en-US" sz="3000" baseline="30000">
                  <a:latin typeface="Aptos (Body)"/>
                </a:rPr>
                <a:t>3</a:t>
              </a:r>
              <a:r>
                <a:rPr lang="en-US" sz="3000">
                  <a:latin typeface="Aptos (Body)"/>
                </a:rPr>
                <a:t> =           l</a:t>
              </a:r>
              <a:endParaRPr lang="en-US" sz="3000" baseline="30000">
                <a:latin typeface="Aptos (Body)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3000">
                  <a:latin typeface="Aptos (Body)"/>
                </a:rPr>
                <a:t>0,8 dm</a:t>
              </a:r>
              <a:r>
                <a:rPr lang="en-US" sz="3000" baseline="30000">
                  <a:latin typeface="Aptos (Body)"/>
                </a:rPr>
                <a:t>3</a:t>
              </a:r>
              <a:r>
                <a:rPr lang="en-US" sz="3000">
                  <a:latin typeface="Aptos (Body)"/>
                </a:rPr>
                <a:t> =          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97A6E3-E011-0A46-D2F8-6E7CE2BB3F7E}"/>
                </a:ext>
              </a:extLst>
            </p:cNvPr>
            <p:cNvSpPr/>
            <p:nvPr/>
          </p:nvSpPr>
          <p:spPr>
            <a:xfrm>
              <a:off x="6350942" y="4288223"/>
              <a:ext cx="539451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Aptos (Body)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12B8344-5958-3272-5ED4-B92DE727AD5B}"/>
                </a:ext>
              </a:extLst>
            </p:cNvPr>
            <p:cNvSpPr/>
            <p:nvPr/>
          </p:nvSpPr>
          <p:spPr>
            <a:xfrm>
              <a:off x="6355597" y="4932317"/>
              <a:ext cx="539451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Aptos (Body)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1DA456-CC97-929B-0381-B56946351D14}"/>
              </a:ext>
            </a:extLst>
          </p:cNvPr>
          <p:cNvGrpSpPr/>
          <p:nvPr/>
        </p:nvGrpSpPr>
        <p:grpSpPr>
          <a:xfrm>
            <a:off x="7663410" y="3639603"/>
            <a:ext cx="4066138" cy="1601712"/>
            <a:chOff x="7936676" y="3990901"/>
            <a:chExt cx="4066138" cy="160171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D7F38-3984-1455-DA74-B41729132160}"/>
                </a:ext>
              </a:extLst>
            </p:cNvPr>
            <p:cNvSpPr txBox="1"/>
            <p:nvPr/>
          </p:nvSpPr>
          <p:spPr>
            <a:xfrm>
              <a:off x="7936676" y="3990901"/>
              <a:ext cx="4066138" cy="1601712"/>
            </a:xfrm>
            <a:prstGeom prst="roundRect">
              <a:avLst>
                <a:gd name="adj" fmla="val 21344"/>
              </a:avLst>
            </a:prstGeom>
            <a:solidFill>
              <a:srgbClr val="B4DE86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en-US" sz="3000">
                  <a:latin typeface="Aptos (Body)"/>
                </a:rPr>
                <a:t>1 cm</a:t>
              </a:r>
              <a:r>
                <a:rPr lang="en-US" sz="3000" baseline="30000">
                  <a:latin typeface="Aptos (Body)"/>
                </a:rPr>
                <a:t>3</a:t>
              </a:r>
              <a:r>
                <a:rPr lang="en-US" sz="3000">
                  <a:latin typeface="Aptos (Body)"/>
                </a:rPr>
                <a:t> =         l =          ml</a:t>
              </a:r>
              <a:endParaRPr lang="en-US" sz="3000" baseline="30000">
                <a:latin typeface="Aptos (Body)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3000">
                  <a:latin typeface="Aptos (Body)"/>
                </a:rPr>
                <a:t>5 cm</a:t>
              </a:r>
              <a:r>
                <a:rPr lang="en-US" sz="3000" baseline="30000">
                  <a:latin typeface="Aptos (Body)"/>
                </a:rPr>
                <a:t>3</a:t>
              </a:r>
              <a:r>
                <a:rPr lang="en-US" sz="3000">
                  <a:latin typeface="Aptos (Body)"/>
                </a:rPr>
                <a:t> =           l =         ml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7ECBB-46AE-2CF3-8C32-6D47B3BA871A}"/>
                </a:ext>
              </a:extLst>
            </p:cNvPr>
            <p:cNvSpPr/>
            <p:nvPr/>
          </p:nvSpPr>
          <p:spPr>
            <a:xfrm>
              <a:off x="9416217" y="4297620"/>
              <a:ext cx="539451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Aptos (Body)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5133F3-B7E9-410A-8769-694E10DBFF5A}"/>
                </a:ext>
              </a:extLst>
            </p:cNvPr>
            <p:cNvSpPr/>
            <p:nvPr/>
          </p:nvSpPr>
          <p:spPr>
            <a:xfrm>
              <a:off x="9492719" y="4951855"/>
              <a:ext cx="539451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Aptos (Body)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120808-8AAF-B640-097C-056E98580607}"/>
                </a:ext>
              </a:extLst>
            </p:cNvPr>
            <p:cNvSpPr/>
            <p:nvPr/>
          </p:nvSpPr>
          <p:spPr>
            <a:xfrm>
              <a:off x="10519340" y="4288222"/>
              <a:ext cx="539451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Aptos (Body)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9827CB-E206-4C8A-48A6-7655CB38779A}"/>
                </a:ext>
              </a:extLst>
            </p:cNvPr>
            <p:cNvSpPr/>
            <p:nvPr/>
          </p:nvSpPr>
          <p:spPr>
            <a:xfrm>
              <a:off x="10690428" y="4932317"/>
              <a:ext cx="539451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Aptos (Body)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099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79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1EE">
                <a:lumMod val="56000"/>
                <a:lumOff val="44000"/>
                <a:alpha val="14000"/>
              </a:srgbClr>
            </a:gs>
            <a:gs pos="62000">
              <a:srgbClr val="DCE8D7"/>
            </a:gs>
            <a:gs pos="28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1273680-7D0A-39F8-18E3-638ED5681963}"/>
              </a:ext>
            </a:extLst>
          </p:cNvPr>
          <p:cNvSpPr txBox="1"/>
          <p:nvPr/>
        </p:nvSpPr>
        <p:spPr>
          <a:xfrm>
            <a:off x="502019" y="9974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Thực hành.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F5D34-FDE1-978D-F40C-DAB72ADF4120}"/>
              </a:ext>
            </a:extLst>
          </p:cNvPr>
          <p:cNvSpPr txBox="1"/>
          <p:nvPr/>
        </p:nvSpPr>
        <p:spPr>
          <a:xfrm>
            <a:off x="1876096" y="282080"/>
            <a:ext cx="843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64. </a:t>
            </a:r>
            <a:r>
              <a:rPr lang="vi-VN"/>
              <a:t>MÉT KHỐI (T</a:t>
            </a:r>
            <a:r>
              <a:rPr lang="en-US"/>
              <a:t>iết</a:t>
            </a:r>
            <a:r>
              <a:rPr lang="vi-VN"/>
              <a:t> </a:t>
            </a:r>
            <a:r>
              <a:rPr lang="en-US"/>
              <a:t>2</a:t>
            </a:r>
            <a:r>
              <a:rPr lang="vi-VN"/>
              <a:t>)</a:t>
            </a:r>
            <a:endParaRPr lang="en-US"/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B62DBE6F-7BE5-63F6-8920-A551FF3BD8B5}"/>
              </a:ext>
            </a:extLst>
          </p:cNvPr>
          <p:cNvSpPr txBox="1"/>
          <p:nvPr/>
        </p:nvSpPr>
        <p:spPr>
          <a:xfrm>
            <a:off x="532879" y="1616685"/>
            <a:ext cx="664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3. b)</a:t>
            </a: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Đổi các đơn vị đo (theo mẫu):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2DC566-24C4-315F-6900-BF5617D2BEBD}"/>
              </a:ext>
            </a:extLst>
          </p:cNvPr>
          <p:cNvSpPr txBox="1"/>
          <p:nvPr/>
        </p:nvSpPr>
        <p:spPr>
          <a:xfrm>
            <a:off x="2896229" y="2568088"/>
            <a:ext cx="6399542" cy="4616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>
                <a:solidFill>
                  <a:srgbClr val="00206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/>
              <a:t>Mẫu: 1 m</a:t>
            </a:r>
            <a:r>
              <a:rPr lang="en-US" sz="2800" baseline="30000"/>
              <a:t>3</a:t>
            </a:r>
            <a:r>
              <a:rPr lang="en-US" sz="2800"/>
              <a:t> = 1 000 dm</a:t>
            </a:r>
            <a:r>
              <a:rPr lang="en-US" sz="2800" baseline="30000"/>
              <a:t>3</a:t>
            </a:r>
            <a:r>
              <a:rPr lang="en-US" sz="2800"/>
              <a:t> = 1 000 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ADBA4-AE14-B98E-F1FA-F7B1C138484C}"/>
              </a:ext>
            </a:extLst>
          </p:cNvPr>
          <p:cNvSpPr txBox="1"/>
          <p:nvPr/>
        </p:nvSpPr>
        <p:spPr>
          <a:xfrm>
            <a:off x="502019" y="3639603"/>
            <a:ext cx="3017023" cy="1601712"/>
          </a:xfrm>
          <a:prstGeom prst="roundRect">
            <a:avLst>
              <a:gd name="adj" fmla="val 21344"/>
            </a:avLst>
          </a:prstGeom>
          <a:solidFill>
            <a:srgbClr val="B4DE8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000">
                <a:latin typeface="Aptos (Body)"/>
              </a:rPr>
              <a:t>2 m</a:t>
            </a:r>
            <a:r>
              <a:rPr lang="en-US" sz="3000" baseline="30000">
                <a:latin typeface="Aptos (Body)"/>
              </a:rPr>
              <a:t>3</a:t>
            </a:r>
            <a:r>
              <a:rPr lang="en-US" sz="3000">
                <a:latin typeface="Aptos (Body)"/>
              </a:rPr>
              <a:t> = </a:t>
            </a:r>
            <a:r>
              <a:rPr lang="en-US" sz="3000">
                <a:solidFill>
                  <a:srgbClr val="FF0000"/>
                </a:solidFill>
                <a:latin typeface="Aptos (Body)"/>
              </a:rPr>
              <a:t>2000 </a:t>
            </a:r>
            <a:r>
              <a:rPr lang="en-US" sz="3000">
                <a:latin typeface="Aptos (Body)"/>
              </a:rPr>
              <a:t>l</a:t>
            </a:r>
            <a:endParaRPr lang="en-US" sz="3000" baseline="30000">
              <a:latin typeface="Aptos (Body)"/>
            </a:endParaRPr>
          </a:p>
          <a:p>
            <a:pPr algn="l">
              <a:lnSpc>
                <a:spcPct val="150000"/>
              </a:lnSpc>
            </a:pPr>
            <a:r>
              <a:rPr lang="en-US" sz="3000">
                <a:latin typeface="Aptos (Body)"/>
              </a:rPr>
              <a:t>3,5 m</a:t>
            </a:r>
            <a:r>
              <a:rPr lang="en-US" sz="3000" baseline="30000">
                <a:latin typeface="Aptos (Body)"/>
              </a:rPr>
              <a:t>3</a:t>
            </a:r>
            <a:r>
              <a:rPr lang="en-US" sz="3000">
                <a:latin typeface="Aptos (Body)"/>
              </a:rPr>
              <a:t> = </a:t>
            </a:r>
            <a:r>
              <a:rPr lang="en-US" sz="3000">
                <a:solidFill>
                  <a:srgbClr val="FF0000"/>
                </a:solidFill>
                <a:latin typeface="Aptos (Body)"/>
              </a:rPr>
              <a:t>3 500</a:t>
            </a:r>
            <a:r>
              <a:rPr lang="en-US" sz="3000">
                <a:latin typeface="Aptos (Body)"/>
              </a:rPr>
              <a:t> 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65A3CD-C165-69DE-6AAD-A853BA7C49C2}"/>
              </a:ext>
            </a:extLst>
          </p:cNvPr>
          <p:cNvSpPr txBox="1"/>
          <p:nvPr/>
        </p:nvSpPr>
        <p:spPr>
          <a:xfrm>
            <a:off x="4082715" y="3652338"/>
            <a:ext cx="2922438" cy="1601712"/>
          </a:xfrm>
          <a:prstGeom prst="roundRect">
            <a:avLst>
              <a:gd name="adj" fmla="val 21344"/>
            </a:avLst>
          </a:prstGeom>
          <a:solidFill>
            <a:srgbClr val="B4DE8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000">
                <a:latin typeface="Aptos (Body)"/>
              </a:rPr>
              <a:t>12 dm</a:t>
            </a:r>
            <a:r>
              <a:rPr lang="en-US" sz="3000" baseline="30000">
                <a:latin typeface="Aptos (Body)"/>
              </a:rPr>
              <a:t>3</a:t>
            </a:r>
            <a:r>
              <a:rPr lang="en-US" sz="3000">
                <a:latin typeface="Aptos (Body)"/>
              </a:rPr>
              <a:t> = </a:t>
            </a:r>
            <a:r>
              <a:rPr lang="en-US" sz="3000">
                <a:solidFill>
                  <a:srgbClr val="FF0000"/>
                </a:solidFill>
                <a:latin typeface="Aptos (Body)"/>
              </a:rPr>
              <a:t>12</a:t>
            </a:r>
            <a:r>
              <a:rPr lang="en-US" sz="3000">
                <a:latin typeface="Aptos (Body)"/>
              </a:rPr>
              <a:t> l</a:t>
            </a:r>
            <a:endParaRPr lang="en-US" sz="3000" baseline="30000">
              <a:latin typeface="Aptos (Body)"/>
            </a:endParaRPr>
          </a:p>
          <a:p>
            <a:pPr algn="l">
              <a:lnSpc>
                <a:spcPct val="150000"/>
              </a:lnSpc>
            </a:pPr>
            <a:r>
              <a:rPr lang="en-US" sz="3000">
                <a:latin typeface="Aptos (Body)"/>
              </a:rPr>
              <a:t>0,8 dm</a:t>
            </a:r>
            <a:r>
              <a:rPr lang="en-US" sz="3000" baseline="30000">
                <a:latin typeface="Aptos (Body)"/>
              </a:rPr>
              <a:t>3</a:t>
            </a:r>
            <a:r>
              <a:rPr lang="en-US" sz="3000">
                <a:latin typeface="Aptos (Body)"/>
              </a:rPr>
              <a:t> =  </a:t>
            </a:r>
            <a:r>
              <a:rPr lang="en-US" sz="3000">
                <a:solidFill>
                  <a:srgbClr val="FF0000"/>
                </a:solidFill>
                <a:latin typeface="Aptos (Body)"/>
              </a:rPr>
              <a:t>0,8</a:t>
            </a:r>
            <a:r>
              <a:rPr lang="en-US" sz="3000">
                <a:latin typeface="Aptos (Body)"/>
              </a:rPr>
              <a:t> 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D7F38-3984-1455-DA74-B41729132160}"/>
              </a:ext>
            </a:extLst>
          </p:cNvPr>
          <p:cNvSpPr txBox="1"/>
          <p:nvPr/>
        </p:nvSpPr>
        <p:spPr>
          <a:xfrm>
            <a:off x="7663410" y="3639603"/>
            <a:ext cx="4066138" cy="1601712"/>
          </a:xfrm>
          <a:prstGeom prst="roundRect">
            <a:avLst>
              <a:gd name="adj" fmla="val 21344"/>
            </a:avLst>
          </a:prstGeom>
          <a:solidFill>
            <a:srgbClr val="B4DE8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000">
                <a:latin typeface="Aptos (Body)"/>
              </a:rPr>
              <a:t>1 cm</a:t>
            </a:r>
            <a:r>
              <a:rPr lang="en-US" sz="3000" baseline="30000">
                <a:latin typeface="Aptos (Body)"/>
              </a:rPr>
              <a:t>3</a:t>
            </a:r>
            <a:r>
              <a:rPr lang="en-US" sz="3000">
                <a:latin typeface="Aptos (Body)"/>
              </a:rPr>
              <a:t> = </a:t>
            </a:r>
            <a:r>
              <a:rPr lang="en-US" sz="3000">
                <a:solidFill>
                  <a:srgbClr val="FF0000"/>
                </a:solidFill>
                <a:latin typeface="Aptos (Body)"/>
              </a:rPr>
              <a:t>0,001</a:t>
            </a:r>
            <a:r>
              <a:rPr lang="en-US" sz="3000">
                <a:latin typeface="Aptos (Body)"/>
              </a:rPr>
              <a:t> l = </a:t>
            </a:r>
            <a:r>
              <a:rPr lang="en-US" sz="3000">
                <a:solidFill>
                  <a:srgbClr val="FF0000"/>
                </a:solidFill>
                <a:latin typeface="Aptos (Body)"/>
              </a:rPr>
              <a:t>1</a:t>
            </a:r>
            <a:r>
              <a:rPr lang="en-US" sz="3000">
                <a:latin typeface="Aptos (Body)"/>
              </a:rPr>
              <a:t> ml</a:t>
            </a:r>
            <a:endParaRPr lang="en-US" sz="3000" baseline="30000">
              <a:latin typeface="Aptos (Body)"/>
            </a:endParaRPr>
          </a:p>
          <a:p>
            <a:pPr algn="l">
              <a:lnSpc>
                <a:spcPct val="150000"/>
              </a:lnSpc>
            </a:pPr>
            <a:r>
              <a:rPr lang="en-US" sz="3000">
                <a:latin typeface="Aptos (Body)"/>
              </a:rPr>
              <a:t>5 cm</a:t>
            </a:r>
            <a:r>
              <a:rPr lang="en-US" sz="3000" baseline="30000">
                <a:latin typeface="Aptos (Body)"/>
              </a:rPr>
              <a:t>3</a:t>
            </a:r>
            <a:r>
              <a:rPr lang="en-US" sz="3000">
                <a:latin typeface="Aptos (Body)"/>
              </a:rPr>
              <a:t> = </a:t>
            </a:r>
            <a:r>
              <a:rPr lang="en-US" sz="3000">
                <a:solidFill>
                  <a:srgbClr val="FF0000"/>
                </a:solidFill>
                <a:latin typeface="Aptos (Body)"/>
              </a:rPr>
              <a:t>0,005</a:t>
            </a:r>
            <a:r>
              <a:rPr lang="en-US" sz="3000">
                <a:latin typeface="Aptos (Body)"/>
              </a:rPr>
              <a:t> l = </a:t>
            </a:r>
            <a:r>
              <a:rPr lang="en-US" sz="3000">
                <a:solidFill>
                  <a:srgbClr val="FF0000"/>
                </a:solidFill>
                <a:latin typeface="Aptos (Body)"/>
              </a:rPr>
              <a:t>5</a:t>
            </a:r>
            <a:r>
              <a:rPr lang="en-US" sz="3000">
                <a:latin typeface="Aptos (Body)"/>
              </a:rPr>
              <a:t> ml</a:t>
            </a:r>
          </a:p>
        </p:txBody>
      </p:sp>
    </p:spTree>
    <p:extLst>
      <p:ext uri="{BB962C8B-B14F-4D97-AF65-F5344CB8AC3E}">
        <p14:creationId xmlns:p14="http://schemas.microsoft.com/office/powerpoint/2010/main" val="160274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1EE">
                <a:lumMod val="56000"/>
                <a:lumOff val="44000"/>
                <a:alpha val="14000"/>
              </a:srgbClr>
            </a:gs>
            <a:gs pos="62000">
              <a:srgbClr val="DCE8D7"/>
            </a:gs>
            <a:gs pos="28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1273680-7D0A-39F8-18E3-638ED5681963}"/>
              </a:ext>
            </a:extLst>
          </p:cNvPr>
          <p:cNvSpPr txBox="1"/>
          <p:nvPr/>
        </p:nvSpPr>
        <p:spPr>
          <a:xfrm>
            <a:off x="502019" y="9974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Thực hành.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F5D34-FDE1-978D-F40C-DAB72ADF4120}"/>
              </a:ext>
            </a:extLst>
          </p:cNvPr>
          <p:cNvSpPr txBox="1"/>
          <p:nvPr/>
        </p:nvSpPr>
        <p:spPr>
          <a:xfrm>
            <a:off x="1876096" y="282080"/>
            <a:ext cx="843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64. </a:t>
            </a:r>
            <a:r>
              <a:rPr lang="vi-VN"/>
              <a:t>MÉT KHỐI (T</a:t>
            </a:r>
            <a:r>
              <a:rPr lang="en-US"/>
              <a:t>iết</a:t>
            </a:r>
            <a:r>
              <a:rPr lang="vi-VN"/>
              <a:t> </a:t>
            </a:r>
            <a:r>
              <a:rPr lang="en-US"/>
              <a:t>2</a:t>
            </a:r>
            <a:r>
              <a:rPr lang="vi-VN"/>
              <a:t>)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F781E3-58EA-CD33-947D-33EEC0DBE2CB}"/>
              </a:ext>
            </a:extLst>
          </p:cNvPr>
          <p:cNvGrpSpPr/>
          <p:nvPr/>
        </p:nvGrpSpPr>
        <p:grpSpPr>
          <a:xfrm>
            <a:off x="532879" y="1616685"/>
            <a:ext cx="11081052" cy="1297150"/>
            <a:chOff x="532879" y="1616685"/>
            <a:chExt cx="11081052" cy="1297150"/>
          </a:xfrm>
        </p:grpSpPr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B62DBE6F-7BE5-63F6-8920-A551FF3BD8B5}"/>
                </a:ext>
              </a:extLst>
            </p:cNvPr>
            <p:cNvSpPr txBox="1"/>
            <p:nvPr/>
          </p:nvSpPr>
          <p:spPr>
            <a:xfrm>
              <a:off x="532879" y="1616685"/>
              <a:ext cx="11081052" cy="129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3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 4. 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Ước</a:t>
              </a:r>
              <a:r>
                <a: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lượng thể tích của mỗi vật sau rồi chọn đơn vị đo (cm</a:t>
              </a:r>
              <a:r>
                <a:rPr lang="en-US" sz="2800" baseline="30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 dm</a:t>
              </a:r>
              <a:r>
                <a:rPr lang="en-US" sz="2800" baseline="30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 m</a:t>
              </a:r>
              <a:r>
                <a:rPr lang="en-US" sz="2800" baseline="30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) phù hợp cho  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A02A1C-0BDF-7379-EDC2-E48FC992627E}"/>
                </a:ext>
              </a:extLst>
            </p:cNvPr>
            <p:cNvSpPr/>
            <p:nvPr/>
          </p:nvSpPr>
          <p:spPr>
            <a:xfrm>
              <a:off x="4371579" y="2393605"/>
              <a:ext cx="515006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7" name="Picture 6" descr="A group of objects on a black background&#10;&#10;Description automatically generated">
            <a:extLst>
              <a:ext uri="{FF2B5EF4-FFF2-40B4-BE49-F238E27FC236}">
                <a16:creationId xmlns:a16="http://schemas.microsoft.com/office/drawing/2014/main" id="{D6079F15-09C0-F32F-88FA-751C3E7E2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-46" r="172" b="61282"/>
          <a:stretch/>
        </p:blipFill>
        <p:spPr>
          <a:xfrm>
            <a:off x="674413" y="2729945"/>
            <a:ext cx="11193518" cy="26584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3E3FB24-DCF6-2F79-D20C-E3CF3B09977B}"/>
              </a:ext>
            </a:extLst>
          </p:cNvPr>
          <p:cNvGrpSpPr/>
          <p:nvPr/>
        </p:nvGrpSpPr>
        <p:grpSpPr>
          <a:xfrm>
            <a:off x="812800" y="5653236"/>
            <a:ext cx="1816100" cy="584775"/>
            <a:chOff x="812800" y="5562600"/>
            <a:chExt cx="1816100" cy="5847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809204-2CE5-4E1F-CAE6-5ECA8BB51C85}"/>
                </a:ext>
              </a:extLst>
            </p:cNvPr>
            <p:cNvSpPr txBox="1"/>
            <p:nvPr/>
          </p:nvSpPr>
          <p:spPr>
            <a:xfrm>
              <a:off x="812800" y="5562600"/>
              <a:ext cx="1816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/>
                <a:t>3,6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E64C0F-4DEB-05B7-5AB9-14CF7D38B5E3}"/>
                </a:ext>
              </a:extLst>
            </p:cNvPr>
            <p:cNvSpPr/>
            <p:nvPr/>
          </p:nvSpPr>
          <p:spPr>
            <a:xfrm>
              <a:off x="1679835" y="5607918"/>
              <a:ext cx="515006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07AEDE-A7B0-A218-78D2-A4434D892254}"/>
              </a:ext>
            </a:extLst>
          </p:cNvPr>
          <p:cNvGrpSpPr/>
          <p:nvPr/>
        </p:nvGrpSpPr>
        <p:grpSpPr>
          <a:xfrm>
            <a:off x="4297349" y="5653236"/>
            <a:ext cx="1432472" cy="584775"/>
            <a:chOff x="4838700" y="5517280"/>
            <a:chExt cx="1432472" cy="5847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210A62-F082-20BD-DDE6-A214D7AA54DB}"/>
                </a:ext>
              </a:extLst>
            </p:cNvPr>
            <p:cNvSpPr txBox="1"/>
            <p:nvPr/>
          </p:nvSpPr>
          <p:spPr>
            <a:xfrm>
              <a:off x="4838700" y="5517280"/>
              <a:ext cx="1432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/>
                <a:t>8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ACFFDA-9228-9107-1CE7-836E10DE780A}"/>
                </a:ext>
              </a:extLst>
            </p:cNvPr>
            <p:cNvSpPr/>
            <p:nvPr/>
          </p:nvSpPr>
          <p:spPr>
            <a:xfrm>
              <a:off x="5322107" y="5562598"/>
              <a:ext cx="515006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EED12-E813-0BCD-DCB7-C8E927DB8F44}"/>
              </a:ext>
            </a:extLst>
          </p:cNvPr>
          <p:cNvGrpSpPr/>
          <p:nvPr/>
        </p:nvGrpSpPr>
        <p:grpSpPr>
          <a:xfrm>
            <a:off x="8564549" y="5653236"/>
            <a:ext cx="1432472" cy="584775"/>
            <a:chOff x="8564549" y="5653236"/>
            <a:chExt cx="1432472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BDE960E-149B-97F2-935B-927EC79F6DA7}"/>
                </a:ext>
              </a:extLst>
            </p:cNvPr>
            <p:cNvSpPr txBox="1"/>
            <p:nvPr/>
          </p:nvSpPr>
          <p:spPr>
            <a:xfrm>
              <a:off x="8564549" y="5653236"/>
              <a:ext cx="1432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/>
                <a:t>75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344122B-9792-1E7A-E02E-03C940E0D437}"/>
                </a:ext>
              </a:extLst>
            </p:cNvPr>
            <p:cNvSpPr/>
            <p:nvPr/>
          </p:nvSpPr>
          <p:spPr>
            <a:xfrm>
              <a:off x="9225756" y="5698554"/>
              <a:ext cx="515006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081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1EE">
                <a:lumMod val="56000"/>
                <a:lumOff val="44000"/>
                <a:alpha val="14000"/>
              </a:srgbClr>
            </a:gs>
            <a:gs pos="62000">
              <a:srgbClr val="DCE8D7"/>
            </a:gs>
            <a:gs pos="28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1273680-7D0A-39F8-18E3-638ED5681963}"/>
              </a:ext>
            </a:extLst>
          </p:cNvPr>
          <p:cNvSpPr txBox="1"/>
          <p:nvPr/>
        </p:nvSpPr>
        <p:spPr>
          <a:xfrm>
            <a:off x="502019" y="9974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Thực hành.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F5D34-FDE1-978D-F40C-DAB72ADF4120}"/>
              </a:ext>
            </a:extLst>
          </p:cNvPr>
          <p:cNvSpPr txBox="1"/>
          <p:nvPr/>
        </p:nvSpPr>
        <p:spPr>
          <a:xfrm>
            <a:off x="1876096" y="282080"/>
            <a:ext cx="843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64. </a:t>
            </a:r>
            <a:r>
              <a:rPr lang="vi-VN"/>
              <a:t>MÉT KHỐI (T</a:t>
            </a:r>
            <a:r>
              <a:rPr lang="en-US"/>
              <a:t>iết</a:t>
            </a:r>
            <a:r>
              <a:rPr lang="vi-VN"/>
              <a:t> </a:t>
            </a:r>
            <a:r>
              <a:rPr lang="en-US"/>
              <a:t>2</a:t>
            </a:r>
            <a:r>
              <a:rPr lang="vi-VN"/>
              <a:t>)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F781E3-58EA-CD33-947D-33EEC0DBE2CB}"/>
              </a:ext>
            </a:extLst>
          </p:cNvPr>
          <p:cNvGrpSpPr/>
          <p:nvPr/>
        </p:nvGrpSpPr>
        <p:grpSpPr>
          <a:xfrm>
            <a:off x="532879" y="1616685"/>
            <a:ext cx="11081052" cy="1297150"/>
            <a:chOff x="532879" y="1616685"/>
            <a:chExt cx="11081052" cy="1297150"/>
          </a:xfrm>
        </p:grpSpPr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B62DBE6F-7BE5-63F6-8920-A551FF3BD8B5}"/>
                </a:ext>
              </a:extLst>
            </p:cNvPr>
            <p:cNvSpPr txBox="1"/>
            <p:nvPr/>
          </p:nvSpPr>
          <p:spPr>
            <a:xfrm>
              <a:off x="532879" y="1616685"/>
              <a:ext cx="11081052" cy="129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3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 4. 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Ước</a:t>
              </a:r>
              <a:r>
                <a: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lượng thể tích của mỗi vật sau rồi chọn đơn vị đo (cm</a:t>
              </a:r>
              <a:r>
                <a:rPr lang="en-US" sz="2800" baseline="30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 dm</a:t>
              </a:r>
              <a:r>
                <a:rPr lang="en-US" sz="2800" baseline="30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 m</a:t>
              </a:r>
              <a:r>
                <a:rPr lang="en-US" sz="2800" baseline="30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) phù hợp cho  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A02A1C-0BDF-7379-EDC2-E48FC992627E}"/>
                </a:ext>
              </a:extLst>
            </p:cNvPr>
            <p:cNvSpPr/>
            <p:nvPr/>
          </p:nvSpPr>
          <p:spPr>
            <a:xfrm>
              <a:off x="4371579" y="2393605"/>
              <a:ext cx="515006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7" name="Picture 6" descr="A group of objects on a black background&#10;&#10;Description automatically generated">
            <a:extLst>
              <a:ext uri="{FF2B5EF4-FFF2-40B4-BE49-F238E27FC236}">
                <a16:creationId xmlns:a16="http://schemas.microsoft.com/office/drawing/2014/main" id="{D6079F15-09C0-F32F-88FA-751C3E7E2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-46" r="172" b="61282"/>
          <a:stretch/>
        </p:blipFill>
        <p:spPr>
          <a:xfrm>
            <a:off x="674413" y="2729945"/>
            <a:ext cx="11193518" cy="2658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809204-2CE5-4E1F-CAE6-5ECA8BB51C85}"/>
              </a:ext>
            </a:extLst>
          </p:cNvPr>
          <p:cNvSpPr txBox="1"/>
          <p:nvPr/>
        </p:nvSpPr>
        <p:spPr>
          <a:xfrm>
            <a:off x="812800" y="5698554"/>
            <a:ext cx="181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3,6 </a:t>
            </a:r>
            <a:r>
              <a:rPr lang="en-US" sz="3200" b="1">
                <a:solidFill>
                  <a:srgbClr val="FF0000"/>
                </a:solidFill>
              </a:rPr>
              <a:t>dm</a:t>
            </a:r>
            <a:r>
              <a:rPr lang="en-US" sz="3200" b="1" baseline="30000">
                <a:solidFill>
                  <a:srgbClr val="FF0000"/>
                </a:solidFill>
              </a:rPr>
              <a:t>3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10A62-F082-20BD-DDE6-A214D7AA54DB}"/>
              </a:ext>
            </a:extLst>
          </p:cNvPr>
          <p:cNvSpPr txBox="1"/>
          <p:nvPr/>
        </p:nvSpPr>
        <p:spPr>
          <a:xfrm>
            <a:off x="4368664" y="5698554"/>
            <a:ext cx="143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8 </a:t>
            </a:r>
            <a:r>
              <a:rPr lang="en-US" sz="3200" b="1">
                <a:solidFill>
                  <a:srgbClr val="FF0000"/>
                </a:solidFill>
              </a:rPr>
              <a:t>cm</a:t>
            </a:r>
            <a:r>
              <a:rPr lang="en-US" sz="3200" b="1" baseline="30000">
                <a:solidFill>
                  <a:srgbClr val="FF0000"/>
                </a:solidFill>
              </a:rPr>
              <a:t>3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DE960E-149B-97F2-935B-927EC79F6DA7}"/>
              </a:ext>
            </a:extLst>
          </p:cNvPr>
          <p:cNvSpPr txBox="1"/>
          <p:nvPr/>
        </p:nvSpPr>
        <p:spPr>
          <a:xfrm>
            <a:off x="8564549" y="5698554"/>
            <a:ext cx="143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75 </a:t>
            </a:r>
            <a:r>
              <a:rPr lang="en-US" sz="3200" b="1">
                <a:solidFill>
                  <a:srgbClr val="FF0000"/>
                </a:solidFill>
              </a:rPr>
              <a:t>m</a:t>
            </a:r>
            <a:r>
              <a:rPr lang="en-US" sz="3200" b="1" baseline="30000">
                <a:solidFill>
                  <a:srgbClr val="FF0000"/>
                </a:solidFill>
              </a:rPr>
              <a:t>3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1EE">
                <a:lumMod val="56000"/>
                <a:lumOff val="44000"/>
                <a:alpha val="14000"/>
              </a:srgbClr>
            </a:gs>
            <a:gs pos="62000">
              <a:srgbClr val="DCE8D7"/>
            </a:gs>
            <a:gs pos="28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1273680-7D0A-39F8-18E3-638ED5681963}"/>
              </a:ext>
            </a:extLst>
          </p:cNvPr>
          <p:cNvSpPr txBox="1"/>
          <p:nvPr/>
        </p:nvSpPr>
        <p:spPr>
          <a:xfrm>
            <a:off x="502019" y="9974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Thực hành.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F5D34-FDE1-978D-F40C-DAB72ADF4120}"/>
              </a:ext>
            </a:extLst>
          </p:cNvPr>
          <p:cNvSpPr txBox="1"/>
          <p:nvPr/>
        </p:nvSpPr>
        <p:spPr>
          <a:xfrm>
            <a:off x="1876096" y="282080"/>
            <a:ext cx="843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64. </a:t>
            </a:r>
            <a:r>
              <a:rPr lang="vi-VN"/>
              <a:t>MÉT KHỐI (T</a:t>
            </a:r>
            <a:r>
              <a:rPr lang="en-US"/>
              <a:t>iết</a:t>
            </a:r>
            <a:r>
              <a:rPr lang="vi-VN"/>
              <a:t> </a:t>
            </a:r>
            <a:r>
              <a:rPr lang="en-US"/>
              <a:t>2</a:t>
            </a:r>
            <a:r>
              <a:rPr lang="vi-VN"/>
              <a:t>)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F781E3-58EA-CD33-947D-33EEC0DBE2CB}"/>
              </a:ext>
            </a:extLst>
          </p:cNvPr>
          <p:cNvGrpSpPr/>
          <p:nvPr/>
        </p:nvGrpSpPr>
        <p:grpSpPr>
          <a:xfrm>
            <a:off x="532879" y="1616685"/>
            <a:ext cx="11081052" cy="1297150"/>
            <a:chOff x="532879" y="1616685"/>
            <a:chExt cx="11081052" cy="1297150"/>
          </a:xfrm>
        </p:grpSpPr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B62DBE6F-7BE5-63F6-8920-A551FF3BD8B5}"/>
                </a:ext>
              </a:extLst>
            </p:cNvPr>
            <p:cNvSpPr txBox="1"/>
            <p:nvPr/>
          </p:nvSpPr>
          <p:spPr>
            <a:xfrm>
              <a:off x="532879" y="1616685"/>
              <a:ext cx="11081052" cy="129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3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 4. 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Ước</a:t>
              </a:r>
              <a:r>
                <a: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lượng thể tích của mỗi vật sau rồi chọn đơn vị đo (cm</a:t>
              </a:r>
              <a:r>
                <a:rPr lang="en-US" sz="2800" baseline="30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 dm</a:t>
              </a:r>
              <a:r>
                <a:rPr lang="en-US" sz="2800" baseline="30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 m</a:t>
              </a:r>
              <a:r>
                <a:rPr lang="en-US" sz="2800" baseline="30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) phù hợp cho  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A02A1C-0BDF-7379-EDC2-E48FC992627E}"/>
                </a:ext>
              </a:extLst>
            </p:cNvPr>
            <p:cNvSpPr/>
            <p:nvPr/>
          </p:nvSpPr>
          <p:spPr>
            <a:xfrm>
              <a:off x="4371579" y="2393605"/>
              <a:ext cx="515006" cy="4941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7" name="Picture 6" descr="A group of objects on a black background&#10;&#10;Description automatically generated">
            <a:extLst>
              <a:ext uri="{FF2B5EF4-FFF2-40B4-BE49-F238E27FC236}">
                <a16:creationId xmlns:a16="http://schemas.microsoft.com/office/drawing/2014/main" id="{D6079F15-09C0-F32F-88FA-751C3E7E2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-46" r="172" b="61282"/>
          <a:stretch/>
        </p:blipFill>
        <p:spPr>
          <a:xfrm>
            <a:off x="674413" y="2729945"/>
            <a:ext cx="11193518" cy="2658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809204-2CE5-4E1F-CAE6-5ECA8BB51C85}"/>
              </a:ext>
            </a:extLst>
          </p:cNvPr>
          <p:cNvSpPr txBox="1"/>
          <p:nvPr/>
        </p:nvSpPr>
        <p:spPr>
          <a:xfrm>
            <a:off x="812800" y="5698554"/>
            <a:ext cx="181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3,6 </a:t>
            </a:r>
            <a:r>
              <a:rPr lang="en-US" sz="3200" b="1">
                <a:solidFill>
                  <a:srgbClr val="FF0000"/>
                </a:solidFill>
              </a:rPr>
              <a:t>dm</a:t>
            </a:r>
            <a:r>
              <a:rPr lang="en-US" sz="3200" b="1" baseline="30000">
                <a:solidFill>
                  <a:srgbClr val="FF0000"/>
                </a:solidFill>
              </a:rPr>
              <a:t>3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10A62-F082-20BD-DDE6-A214D7AA54DB}"/>
              </a:ext>
            </a:extLst>
          </p:cNvPr>
          <p:cNvSpPr txBox="1"/>
          <p:nvPr/>
        </p:nvSpPr>
        <p:spPr>
          <a:xfrm>
            <a:off x="4368664" y="5698554"/>
            <a:ext cx="143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8 </a:t>
            </a:r>
            <a:r>
              <a:rPr lang="en-US" sz="3200" b="1">
                <a:solidFill>
                  <a:srgbClr val="FF0000"/>
                </a:solidFill>
              </a:rPr>
              <a:t>cm</a:t>
            </a:r>
            <a:r>
              <a:rPr lang="en-US" sz="3200" b="1" baseline="30000">
                <a:solidFill>
                  <a:srgbClr val="FF0000"/>
                </a:solidFill>
              </a:rPr>
              <a:t>3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DE960E-149B-97F2-935B-927EC79F6DA7}"/>
              </a:ext>
            </a:extLst>
          </p:cNvPr>
          <p:cNvSpPr txBox="1"/>
          <p:nvPr/>
        </p:nvSpPr>
        <p:spPr>
          <a:xfrm>
            <a:off x="8564549" y="5698554"/>
            <a:ext cx="143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75 </a:t>
            </a:r>
            <a:r>
              <a:rPr lang="en-US" sz="3200" b="1">
                <a:solidFill>
                  <a:srgbClr val="FF0000"/>
                </a:solidFill>
              </a:rPr>
              <a:t>m</a:t>
            </a:r>
            <a:r>
              <a:rPr lang="en-US" sz="3200" b="1" baseline="30000">
                <a:solidFill>
                  <a:srgbClr val="FF0000"/>
                </a:solidFill>
              </a:rPr>
              <a:t>3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1EE">
                <a:lumMod val="56000"/>
                <a:lumOff val="44000"/>
                <a:alpha val="14000"/>
              </a:srgbClr>
            </a:gs>
            <a:gs pos="62000">
              <a:srgbClr val="DCE8D7"/>
            </a:gs>
            <a:gs pos="28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1273680-7D0A-39F8-18E3-638ED5681963}"/>
              </a:ext>
            </a:extLst>
          </p:cNvPr>
          <p:cNvSpPr txBox="1"/>
          <p:nvPr/>
        </p:nvSpPr>
        <p:spPr>
          <a:xfrm>
            <a:off x="569511" y="774684"/>
            <a:ext cx="3257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Vận dụng. </a:t>
            </a:r>
            <a:endParaRPr lang="en-US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82CAAB-5A5B-E093-4DE0-CD9F20CAFCA0}"/>
              </a:ext>
            </a:extLst>
          </p:cNvPr>
          <p:cNvSpPr txBox="1"/>
          <p:nvPr/>
        </p:nvSpPr>
        <p:spPr>
          <a:xfrm>
            <a:off x="1876096" y="282080"/>
            <a:ext cx="843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64. </a:t>
            </a:r>
            <a:r>
              <a:rPr lang="vi-VN"/>
              <a:t>MÉT KHỐI (T</a:t>
            </a:r>
            <a:r>
              <a:rPr lang="en-US"/>
              <a:t>iết</a:t>
            </a:r>
            <a:r>
              <a:rPr lang="vi-VN"/>
              <a:t> </a:t>
            </a:r>
            <a:r>
              <a:rPr lang="en-US"/>
              <a:t>2</a:t>
            </a:r>
            <a:r>
              <a:rPr lang="vi-VN"/>
              <a:t>)</a:t>
            </a:r>
            <a:endParaRPr lang="en-US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DF34263-07BC-16AF-80A3-4DE99C63A8FB}"/>
              </a:ext>
            </a:extLst>
          </p:cNvPr>
          <p:cNvSpPr/>
          <p:nvPr/>
        </p:nvSpPr>
        <p:spPr>
          <a:xfrm>
            <a:off x="854629" y="2284298"/>
            <a:ext cx="3394842" cy="139479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 nước nhà mình chứa được 2 m</a:t>
            </a:r>
            <a:r>
              <a:rPr lang="en-US" sz="2400" baseline="30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4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nước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274B16A-C88A-36DE-F0AD-0FF1CA6A1A40}"/>
              </a:ext>
            </a:extLst>
          </p:cNvPr>
          <p:cNvSpPr/>
          <p:nvPr/>
        </p:nvSpPr>
        <p:spPr>
          <a:xfrm>
            <a:off x="6313624" y="2169998"/>
            <a:ext cx="3539263" cy="1394789"/>
          </a:xfrm>
          <a:prstGeom prst="wedgeEllipseCallout">
            <a:avLst>
              <a:gd name="adj1" fmla="val 34852"/>
              <a:gd name="adj2" fmla="val 7014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 bánh mì gối có thể tích 1 dm</a:t>
            </a:r>
            <a:r>
              <a:rPr lang="en-US" sz="2400" baseline="30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4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99A58-18A0-541D-9398-A653D855EAA5}"/>
              </a:ext>
            </a:extLst>
          </p:cNvPr>
          <p:cNvSpPr txBox="1"/>
          <p:nvPr/>
        </p:nvSpPr>
        <p:spPr>
          <a:xfrm>
            <a:off x="607611" y="1301215"/>
            <a:ext cx="10669989" cy="670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Nói về thể tích của </a:t>
            </a:r>
            <a:r>
              <a:rPr lang="vi-VN" sz="28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số vật </a:t>
            </a:r>
            <a:r>
              <a:rPr lang="en-US" sz="28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vi-VN" sz="28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các đơn vị</a:t>
            </a:r>
            <a:r>
              <a:rPr lang="en-US" sz="28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đo</a:t>
            </a:r>
            <a:r>
              <a:rPr lang="vi-VN" sz="28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(m</a:t>
            </a:r>
            <a:r>
              <a:rPr lang="vi-VN" sz="2800" baseline="30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vi-VN" sz="2800" baseline="30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</a:t>
            </a:r>
            <a:r>
              <a:rPr lang="vi-VN" sz="2800" baseline="30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vi-VN" sz="28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cm</a:t>
            </a:r>
            <a:r>
              <a:rPr lang="vi-VN" sz="2800" baseline="30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28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/>
          </a:p>
        </p:txBody>
      </p:sp>
      <p:pic>
        <p:nvPicPr>
          <p:cNvPr id="13" name="Picture 12" descr="A person holding a box with a child&#10;&#10;Description automatically generated">
            <a:extLst>
              <a:ext uri="{FF2B5EF4-FFF2-40B4-BE49-F238E27FC236}">
                <a16:creationId xmlns:a16="http://schemas.microsoft.com/office/drawing/2014/main" id="{3838722A-3966-A3FF-D6B3-6B10D5703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0" r="43477" b="31252"/>
          <a:stretch/>
        </p:blipFill>
        <p:spPr>
          <a:xfrm>
            <a:off x="607611" y="3429000"/>
            <a:ext cx="5131067" cy="3050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6DB76-D2CF-575E-7FB9-075065533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7" t="8890" r="6218" b="37407"/>
          <a:stretch/>
        </p:blipFill>
        <p:spPr>
          <a:xfrm>
            <a:off x="7971658" y="3215919"/>
            <a:ext cx="3178942" cy="34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9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1EE">
                <a:lumMod val="56000"/>
                <a:lumOff val="44000"/>
                <a:alpha val="14000"/>
              </a:srgbClr>
            </a:gs>
            <a:gs pos="62000">
              <a:srgbClr val="DCE8D7"/>
            </a:gs>
            <a:gs pos="28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1273680-7D0A-39F8-18E3-638ED5681963}"/>
              </a:ext>
            </a:extLst>
          </p:cNvPr>
          <p:cNvSpPr txBox="1"/>
          <p:nvPr/>
        </p:nvSpPr>
        <p:spPr>
          <a:xfrm>
            <a:off x="569511" y="774684"/>
            <a:ext cx="3257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Vận dụng. </a:t>
            </a:r>
            <a:endParaRPr lang="en-US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82CAAB-5A5B-E093-4DE0-CD9F20CAFCA0}"/>
              </a:ext>
            </a:extLst>
          </p:cNvPr>
          <p:cNvSpPr txBox="1"/>
          <p:nvPr/>
        </p:nvSpPr>
        <p:spPr>
          <a:xfrm>
            <a:off x="1876096" y="282080"/>
            <a:ext cx="843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64. </a:t>
            </a:r>
            <a:r>
              <a:rPr lang="vi-VN"/>
              <a:t>MÉT KHỐI (T</a:t>
            </a:r>
            <a:r>
              <a:rPr lang="en-US"/>
              <a:t>iết</a:t>
            </a:r>
            <a:r>
              <a:rPr lang="vi-VN"/>
              <a:t> </a:t>
            </a:r>
            <a:r>
              <a:rPr lang="en-US"/>
              <a:t>2</a:t>
            </a:r>
            <a:r>
              <a:rPr lang="vi-VN"/>
              <a:t>)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99A58-18A0-541D-9398-A653D855EAA5}"/>
              </a:ext>
            </a:extLst>
          </p:cNvPr>
          <p:cNvSpPr txBox="1"/>
          <p:nvPr/>
        </p:nvSpPr>
        <p:spPr>
          <a:xfrm>
            <a:off x="836211" y="1575110"/>
            <a:ext cx="4827989" cy="2230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3200" b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  <a:r>
              <a:rPr lang="en-US" sz="3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Tạo 1 </a:t>
            </a:r>
            <a:r>
              <a:rPr lang="vi-VN" sz="3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vi-VN" sz="3200" baseline="30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3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bằng cách sử dụng dây, bìa cứng, …</a:t>
            </a:r>
            <a:endParaRPr lang="en-US" sz="3200"/>
          </a:p>
        </p:txBody>
      </p:sp>
      <p:pic>
        <p:nvPicPr>
          <p:cNvPr id="4" name="Picture 3" descr="A group of children holding a rope&#10;&#10;Description automatically generated">
            <a:extLst>
              <a:ext uri="{FF2B5EF4-FFF2-40B4-BE49-F238E27FC236}">
                <a16:creationId xmlns:a16="http://schemas.microsoft.com/office/drawing/2014/main" id="{49208F45-E3F8-1753-FC62-2670F38E4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2604" r="6507" b="2604"/>
          <a:stretch/>
        </p:blipFill>
        <p:spPr>
          <a:xfrm>
            <a:off x="6096000" y="1575110"/>
            <a:ext cx="5753101" cy="403797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324171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B0085-A8BF-4927-8688-474F77D6E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6CF0CB-CF33-42B1-9DF8-5AA7D5A5B8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y2mate.com - Intro Awal Video gratis {  No Copyraight free } 5 Opening Video_nDwWFyE_EFU_1080p">
            <a:hlinkClick r:id="" action="ppaction://media"/>
            <a:extLst>
              <a:ext uri="{FF2B5EF4-FFF2-40B4-BE49-F238E27FC236}">
                <a16:creationId xmlns:a16="http://schemas.microsoft.com/office/drawing/2014/main" id="{024CDC42-8E6B-4BD5-BF34-0AABAEDDADA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345135" cy="6944139"/>
          </a:xfrm>
          <a:prstGeom prst="rect">
            <a:avLst/>
          </a:prstGeom>
        </p:spPr>
      </p:pic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775FE7F0-04D2-4310-8269-957DA3FE4501}"/>
              </a:ext>
            </a:extLst>
          </p:cNvPr>
          <p:cNvSpPr/>
          <p:nvPr/>
        </p:nvSpPr>
        <p:spPr>
          <a:xfrm>
            <a:off x="4958550" y="5049084"/>
            <a:ext cx="2428028" cy="1104997"/>
          </a:xfrm>
          <a:prstGeom prst="roundRect">
            <a:avLst>
              <a:gd name="adj" fmla="val 50000"/>
            </a:avLst>
          </a:prstGeom>
          <a:blipFill>
            <a:blip r:embed="rId7"/>
            <a:stretch>
              <a:fillRect l="-13000" t="-78000" r="-9000" b="-60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/>
          </a:p>
        </p:txBody>
      </p:sp>
      <p:pic>
        <p:nvPicPr>
          <p:cNvPr id="10" name="Picture 9" descr="A picture containing graphics, sign, room&#10;&#10;Description automatically generated">
            <a:extLst>
              <a:ext uri="{FF2B5EF4-FFF2-40B4-BE49-F238E27FC236}">
                <a16:creationId xmlns:a16="http://schemas.microsoft.com/office/drawing/2014/main" id="{3B9D8A1B-8FA2-45BF-8966-8ABDF026C9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3383" y="2093509"/>
            <a:ext cx="3098360" cy="3098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CF1228-B6FA-4C40-AC80-E284B4CC66A5}"/>
              </a:ext>
            </a:extLst>
          </p:cNvPr>
          <p:cNvSpPr/>
          <p:nvPr/>
        </p:nvSpPr>
        <p:spPr>
          <a:xfrm>
            <a:off x="-4" y="-185980"/>
            <a:ext cx="12345133" cy="7130119"/>
          </a:xfrm>
          <a:prstGeom prst="rect">
            <a:avLst/>
          </a:prstGeom>
          <a:solidFill>
            <a:srgbClr val="F39898">
              <a:alpha val="37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5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âu 3 sau">
            <a:extLst>
              <a:ext uri="{FF2B5EF4-FFF2-40B4-BE49-F238E27FC236}">
                <a16:creationId xmlns:a16="http://schemas.microsoft.com/office/drawing/2014/main" id="{C945D2DB-F805-4586-AADC-0BF6589244CB}"/>
              </a:ext>
            </a:extLst>
          </p:cNvPr>
          <p:cNvSpPr/>
          <p:nvPr/>
        </p:nvSpPr>
        <p:spPr>
          <a:xfrm>
            <a:off x="7118820" y="799844"/>
            <a:ext cx="892753" cy="830437"/>
          </a:xfrm>
          <a:prstGeom prst="ellipse">
            <a:avLst/>
          </a:prstGeom>
          <a:solidFill>
            <a:srgbClr val="FFC000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 dirty="0">
                <a:solidFill>
                  <a:srgbClr val="F46060"/>
                </a:solidFill>
                <a:latin typeface="#9Slide03 Kaleko 105 Round Bold" pitchFamily="2" charset="0"/>
              </a:rPr>
              <a:t>3</a:t>
            </a:r>
          </a:p>
        </p:txBody>
      </p:sp>
      <p:sp>
        <p:nvSpPr>
          <p:cNvPr id="63" name="câu 4 sau">
            <a:extLst>
              <a:ext uri="{FF2B5EF4-FFF2-40B4-BE49-F238E27FC236}">
                <a16:creationId xmlns:a16="http://schemas.microsoft.com/office/drawing/2014/main" id="{1584C275-BBAF-4379-BD30-45462372B2A7}"/>
              </a:ext>
            </a:extLst>
          </p:cNvPr>
          <p:cNvSpPr/>
          <p:nvPr/>
        </p:nvSpPr>
        <p:spPr>
          <a:xfrm>
            <a:off x="8031705" y="799844"/>
            <a:ext cx="892753" cy="830437"/>
          </a:xfrm>
          <a:prstGeom prst="ellipse">
            <a:avLst/>
          </a:prstGeom>
          <a:solidFill>
            <a:srgbClr val="FFC000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 dirty="0">
                <a:solidFill>
                  <a:srgbClr val="F46060"/>
                </a:solidFill>
                <a:latin typeface="#9Slide03 Kaleko 105 Round Bold" pitchFamily="2" charset="0"/>
              </a:rPr>
              <a:t>4</a:t>
            </a:r>
          </a:p>
        </p:txBody>
      </p:sp>
      <p:sp>
        <p:nvSpPr>
          <p:cNvPr id="64" name="câu 5 sau">
            <a:extLst>
              <a:ext uri="{FF2B5EF4-FFF2-40B4-BE49-F238E27FC236}">
                <a16:creationId xmlns:a16="http://schemas.microsoft.com/office/drawing/2014/main" id="{EF5B6A46-5A87-4F26-AFD3-62C3D95328BC}"/>
              </a:ext>
            </a:extLst>
          </p:cNvPr>
          <p:cNvSpPr/>
          <p:nvPr/>
        </p:nvSpPr>
        <p:spPr>
          <a:xfrm>
            <a:off x="8944590" y="799844"/>
            <a:ext cx="892753" cy="830437"/>
          </a:xfrm>
          <a:prstGeom prst="ellipse">
            <a:avLst/>
          </a:prstGeom>
          <a:solidFill>
            <a:srgbClr val="FFC000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 dirty="0">
                <a:solidFill>
                  <a:srgbClr val="F46060"/>
                </a:solidFill>
                <a:latin typeface="#9Slide03 Kaleko 105 Round Bold" pitchFamily="2" charset="0"/>
              </a:rPr>
              <a:t>5</a:t>
            </a:r>
          </a:p>
        </p:txBody>
      </p:sp>
      <p:sp>
        <p:nvSpPr>
          <p:cNvPr id="61" name="câu 2 sau">
            <a:extLst>
              <a:ext uri="{FF2B5EF4-FFF2-40B4-BE49-F238E27FC236}">
                <a16:creationId xmlns:a16="http://schemas.microsoft.com/office/drawing/2014/main" id="{400E347B-AA56-482A-B08E-D93869BD83C3}"/>
              </a:ext>
            </a:extLst>
          </p:cNvPr>
          <p:cNvSpPr/>
          <p:nvPr/>
        </p:nvSpPr>
        <p:spPr>
          <a:xfrm>
            <a:off x="6241269" y="786075"/>
            <a:ext cx="892753" cy="830437"/>
          </a:xfrm>
          <a:prstGeom prst="ellipse">
            <a:avLst/>
          </a:prstGeom>
          <a:solidFill>
            <a:srgbClr val="FFC000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 dirty="0">
                <a:solidFill>
                  <a:srgbClr val="F46060"/>
                </a:solidFill>
                <a:latin typeface="#9Slide03 Kaleko 105 Round Bold" pitchFamily="2" charset="0"/>
              </a:rPr>
              <a:t>2</a:t>
            </a:r>
          </a:p>
        </p:txBody>
      </p:sp>
      <p:sp>
        <p:nvSpPr>
          <p:cNvPr id="60" name="câu 1 sau">
            <a:extLst>
              <a:ext uri="{FF2B5EF4-FFF2-40B4-BE49-F238E27FC236}">
                <a16:creationId xmlns:a16="http://schemas.microsoft.com/office/drawing/2014/main" id="{66689514-043F-4D92-9AB5-B173A7BF98DC}"/>
              </a:ext>
            </a:extLst>
          </p:cNvPr>
          <p:cNvSpPr/>
          <p:nvPr/>
        </p:nvSpPr>
        <p:spPr>
          <a:xfrm>
            <a:off x="5315381" y="803770"/>
            <a:ext cx="892753" cy="830437"/>
          </a:xfrm>
          <a:prstGeom prst="ellipse">
            <a:avLst/>
          </a:prstGeom>
          <a:solidFill>
            <a:srgbClr val="FFC000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 dirty="0">
                <a:solidFill>
                  <a:srgbClr val="F46060"/>
                </a:solidFill>
                <a:latin typeface="#9Slide03 Kaleko 105 Round Bold" pitchFamily="2" charset="0"/>
              </a:rPr>
              <a:t>1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C02EAD4-9AF1-48E2-9881-AC88EF11F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46" y="-2463"/>
            <a:ext cx="2285764" cy="1625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âu 1">
            <a:hlinkClick r:id="rId7" action="ppaction://hlinksldjump">
              <a:snd r:embed="rId8" name="button-30.wav"/>
            </a:hlinkClick>
            <a:extLst>
              <a:ext uri="{FF2B5EF4-FFF2-40B4-BE49-F238E27FC236}">
                <a16:creationId xmlns:a16="http://schemas.microsoft.com/office/drawing/2014/main" id="{656295CC-F375-49DA-9654-E4C2E4577F14}"/>
              </a:ext>
            </a:extLst>
          </p:cNvPr>
          <p:cNvSpPr/>
          <p:nvPr/>
        </p:nvSpPr>
        <p:spPr>
          <a:xfrm>
            <a:off x="5326300" y="795439"/>
            <a:ext cx="892753" cy="830437"/>
          </a:xfrm>
          <a:prstGeom prst="ellipse">
            <a:avLst/>
          </a:prstGeom>
          <a:solidFill>
            <a:srgbClr val="2FE4B8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 dirty="0">
                <a:solidFill>
                  <a:srgbClr val="F46060"/>
                </a:solidFill>
                <a:latin typeface="#9Slide03 Kaleko 105 Round Bold" pitchFamily="2" charset="0"/>
              </a:rPr>
              <a:t>1</a:t>
            </a:r>
          </a:p>
        </p:txBody>
      </p:sp>
      <p:sp>
        <p:nvSpPr>
          <p:cNvPr id="137" name="Oval 136">
            <a:hlinkClick r:id="rId9" action="ppaction://hlinksldjump">
              <a:snd r:embed="rId10" name="nhanhnhuchopwwav.wav"/>
            </a:hlinkClick>
            <a:extLst>
              <a:ext uri="{FF2B5EF4-FFF2-40B4-BE49-F238E27FC236}">
                <a16:creationId xmlns:a16="http://schemas.microsoft.com/office/drawing/2014/main" id="{A8210DB2-C6D9-47C6-95DF-A8AB4EB50040}"/>
              </a:ext>
            </a:extLst>
          </p:cNvPr>
          <p:cNvSpPr/>
          <p:nvPr/>
        </p:nvSpPr>
        <p:spPr>
          <a:xfrm>
            <a:off x="6243434" y="781839"/>
            <a:ext cx="892753" cy="830437"/>
          </a:xfrm>
          <a:prstGeom prst="ellipse">
            <a:avLst/>
          </a:prstGeom>
          <a:solidFill>
            <a:srgbClr val="2FE4B8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 dirty="0">
                <a:solidFill>
                  <a:srgbClr val="F46060"/>
                </a:solidFill>
                <a:latin typeface="#9Slide03 Kaleko 105 Round Bold" pitchFamily="2" charset="0"/>
              </a:rPr>
              <a:t>2</a:t>
            </a:r>
          </a:p>
        </p:txBody>
      </p:sp>
      <p:sp>
        <p:nvSpPr>
          <p:cNvPr id="138" name="Oval 137">
            <a:hlinkClick r:id="rId11" action="ppaction://hlinksldjump"/>
            <a:extLst>
              <a:ext uri="{FF2B5EF4-FFF2-40B4-BE49-F238E27FC236}">
                <a16:creationId xmlns:a16="http://schemas.microsoft.com/office/drawing/2014/main" id="{B57ADA0C-6AC0-4E21-8970-A7F7738D3A51}"/>
              </a:ext>
            </a:extLst>
          </p:cNvPr>
          <p:cNvSpPr/>
          <p:nvPr/>
        </p:nvSpPr>
        <p:spPr>
          <a:xfrm>
            <a:off x="7131848" y="795084"/>
            <a:ext cx="892753" cy="830437"/>
          </a:xfrm>
          <a:prstGeom prst="ellipse">
            <a:avLst/>
          </a:prstGeom>
          <a:solidFill>
            <a:srgbClr val="2FE4B8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 dirty="0">
                <a:solidFill>
                  <a:srgbClr val="F46060"/>
                </a:solidFill>
                <a:latin typeface="#9Slide03 Kaleko 105 Round Bold" pitchFamily="2" charset="0"/>
              </a:rPr>
              <a:t>3</a:t>
            </a:r>
          </a:p>
        </p:txBody>
      </p:sp>
      <p:sp>
        <p:nvSpPr>
          <p:cNvPr id="139" name="Oval 138">
            <a:hlinkClick r:id="rId12" action="ppaction://hlinksldjump"/>
            <a:extLst>
              <a:ext uri="{FF2B5EF4-FFF2-40B4-BE49-F238E27FC236}">
                <a16:creationId xmlns:a16="http://schemas.microsoft.com/office/drawing/2014/main" id="{D64CC3AA-3F80-4E59-98C6-8923307F98F3}"/>
              </a:ext>
            </a:extLst>
          </p:cNvPr>
          <p:cNvSpPr/>
          <p:nvPr/>
        </p:nvSpPr>
        <p:spPr>
          <a:xfrm>
            <a:off x="8035813" y="795084"/>
            <a:ext cx="892753" cy="830437"/>
          </a:xfrm>
          <a:prstGeom prst="ellipse">
            <a:avLst/>
          </a:prstGeom>
          <a:solidFill>
            <a:srgbClr val="2FE4B8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 dirty="0">
                <a:solidFill>
                  <a:srgbClr val="F46060"/>
                </a:solidFill>
                <a:latin typeface="#9Slide03 Kaleko 105 Round Bold" pitchFamily="2" charset="0"/>
              </a:rPr>
              <a:t>4</a:t>
            </a:r>
          </a:p>
        </p:txBody>
      </p:sp>
      <p:sp>
        <p:nvSpPr>
          <p:cNvPr id="140" name="Oval 139">
            <a:hlinkClick r:id="rId13" action="ppaction://hlinksldjump"/>
            <a:extLst>
              <a:ext uri="{FF2B5EF4-FFF2-40B4-BE49-F238E27FC236}">
                <a16:creationId xmlns:a16="http://schemas.microsoft.com/office/drawing/2014/main" id="{93C3F7B7-9C22-47F3-93CA-EC6B8AA6810D}"/>
              </a:ext>
            </a:extLst>
          </p:cNvPr>
          <p:cNvSpPr/>
          <p:nvPr/>
        </p:nvSpPr>
        <p:spPr>
          <a:xfrm>
            <a:off x="8933358" y="792879"/>
            <a:ext cx="892753" cy="830437"/>
          </a:xfrm>
          <a:prstGeom prst="ellipse">
            <a:avLst/>
          </a:prstGeom>
          <a:solidFill>
            <a:srgbClr val="2FE4B8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 dirty="0">
                <a:solidFill>
                  <a:srgbClr val="F46060"/>
                </a:solidFill>
                <a:latin typeface="#9Slide03 Kaleko 105 Round Bold" pitchFamily="2" charset="0"/>
              </a:rPr>
              <a:t>5</a:t>
            </a:r>
          </a:p>
        </p:txBody>
      </p:sp>
      <p:pic>
        <p:nvPicPr>
          <p:cNvPr id="12" name="đèn 1" descr="A picture containing graphics, sign, room&#10;&#10;Description automatically generated">
            <a:extLst>
              <a:ext uri="{FF2B5EF4-FFF2-40B4-BE49-F238E27FC236}">
                <a16:creationId xmlns:a16="http://schemas.microsoft.com/office/drawing/2014/main" id="{A1F621F7-4030-4C06-91B0-715AB57EC7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91105" y="63215"/>
            <a:ext cx="739067" cy="739067"/>
          </a:xfrm>
          <a:prstGeom prst="rect">
            <a:avLst/>
          </a:prstGeom>
        </p:spPr>
      </p:pic>
      <p:pic>
        <p:nvPicPr>
          <p:cNvPr id="23" name="đèn 2" descr="A picture containing graphics, sign, room&#10;&#10;Description automatically generated">
            <a:extLst>
              <a:ext uri="{FF2B5EF4-FFF2-40B4-BE49-F238E27FC236}">
                <a16:creationId xmlns:a16="http://schemas.microsoft.com/office/drawing/2014/main" id="{6EB02DF4-9576-44DE-A99D-0F7BE373EA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74361" y="63215"/>
            <a:ext cx="739067" cy="739067"/>
          </a:xfrm>
          <a:prstGeom prst="rect">
            <a:avLst/>
          </a:prstGeom>
        </p:spPr>
      </p:pic>
      <p:pic>
        <p:nvPicPr>
          <p:cNvPr id="24" name="đèn 3" descr="A picture containing graphics, sign, room&#10;&#10;Description automatically generated">
            <a:extLst>
              <a:ext uri="{FF2B5EF4-FFF2-40B4-BE49-F238E27FC236}">
                <a16:creationId xmlns:a16="http://schemas.microsoft.com/office/drawing/2014/main" id="{ABA780C0-32E3-4BBA-BF4F-0771C5FA37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1279" y="63215"/>
            <a:ext cx="739067" cy="739067"/>
          </a:xfrm>
          <a:prstGeom prst="rect">
            <a:avLst/>
          </a:prstGeom>
        </p:spPr>
      </p:pic>
      <p:pic>
        <p:nvPicPr>
          <p:cNvPr id="25" name="đèn 4" descr="A picture containing graphics, sign, room&#10;&#10;Description automatically generated">
            <a:extLst>
              <a:ext uri="{FF2B5EF4-FFF2-40B4-BE49-F238E27FC236}">
                <a16:creationId xmlns:a16="http://schemas.microsoft.com/office/drawing/2014/main" id="{298F34AA-C55A-4CAE-BB0F-9342EFA86C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12997" y="63215"/>
            <a:ext cx="739067" cy="7390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C7C7CF-1D3B-E22B-A58F-CEE8E327D880}"/>
              </a:ext>
            </a:extLst>
          </p:cNvPr>
          <p:cNvGrpSpPr/>
          <p:nvPr/>
        </p:nvGrpSpPr>
        <p:grpSpPr>
          <a:xfrm>
            <a:off x="5700981" y="1672568"/>
            <a:ext cx="4857211" cy="4938704"/>
            <a:chOff x="4304252" y="1254423"/>
            <a:chExt cx="3642908" cy="3704028"/>
          </a:xfrm>
        </p:grpSpPr>
        <p:pic>
          <p:nvPicPr>
            <p:cNvPr id="13" name="Picture 12" descr="A colorful pie chart with different colors&#10;&#10;Description automatically generated">
              <a:extLst>
                <a:ext uri="{FF2B5EF4-FFF2-40B4-BE49-F238E27FC236}">
                  <a16:creationId xmlns:a16="http://schemas.microsoft.com/office/drawing/2014/main" id="{ABEA1BBF-6597-BDC7-F25D-39FBDABDA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0412" t="4401" r="26701"/>
            <a:stretch/>
          </p:blipFill>
          <p:spPr>
            <a:xfrm>
              <a:off x="4304252" y="1254423"/>
              <a:ext cx="3642908" cy="370402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682991-5D4C-8C82-B8C7-26B5B3A79A0A}"/>
                </a:ext>
              </a:extLst>
            </p:cNvPr>
            <p:cNvSpPr txBox="1"/>
            <p:nvPr/>
          </p:nvSpPr>
          <p:spPr>
            <a:xfrm>
              <a:off x="6387316" y="1763754"/>
              <a:ext cx="699284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333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7AF176-D082-8F45-4F44-FBC5AC097477}"/>
                </a:ext>
              </a:extLst>
            </p:cNvPr>
            <p:cNvSpPr txBox="1"/>
            <p:nvPr/>
          </p:nvSpPr>
          <p:spPr>
            <a:xfrm>
              <a:off x="6736958" y="3045363"/>
              <a:ext cx="699284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333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7F0170-DEAF-4E17-1074-52DF17F2D4CE}"/>
                </a:ext>
              </a:extLst>
            </p:cNvPr>
            <p:cNvSpPr txBox="1"/>
            <p:nvPr/>
          </p:nvSpPr>
          <p:spPr>
            <a:xfrm>
              <a:off x="5776064" y="3780731"/>
              <a:ext cx="699284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333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B86819-AF9A-6171-37A8-60928D1FBBBB}"/>
                </a:ext>
              </a:extLst>
            </p:cNvPr>
            <p:cNvSpPr txBox="1"/>
            <p:nvPr/>
          </p:nvSpPr>
          <p:spPr>
            <a:xfrm>
              <a:off x="4690516" y="3106437"/>
              <a:ext cx="699284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333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F349D-EAE5-A217-7FC6-87CB03E2EE9E}"/>
                </a:ext>
              </a:extLst>
            </p:cNvPr>
            <p:cNvSpPr txBox="1"/>
            <p:nvPr/>
          </p:nvSpPr>
          <p:spPr>
            <a:xfrm>
              <a:off x="5114094" y="1832793"/>
              <a:ext cx="699284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333" b="1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26" name="đèn 5" descr="A picture containing graphics, sign, room&#10;&#10;Description automatically generated">
            <a:extLst>
              <a:ext uri="{FF2B5EF4-FFF2-40B4-BE49-F238E27FC236}">
                <a16:creationId xmlns:a16="http://schemas.microsoft.com/office/drawing/2014/main" id="{08B5A180-78BD-4C74-96ED-4ABD337E66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97296" y="42772"/>
            <a:ext cx="739067" cy="73906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E175BD5-C65C-4720-97D3-3C98ED9C8342}"/>
              </a:ext>
            </a:extLst>
          </p:cNvPr>
          <p:cNvGrpSpPr/>
          <p:nvPr/>
        </p:nvGrpSpPr>
        <p:grpSpPr>
          <a:xfrm rot="4848167">
            <a:off x="5602667" y="1691438"/>
            <a:ext cx="980991" cy="931951"/>
            <a:chOff x="6695206" y="3310340"/>
            <a:chExt cx="554065" cy="522099"/>
          </a:xfrm>
        </p:grpSpPr>
        <p:sp>
          <p:nvSpPr>
            <p:cNvPr id="42" name="Teardrop 41">
              <a:extLst>
                <a:ext uri="{FF2B5EF4-FFF2-40B4-BE49-F238E27FC236}">
                  <a16:creationId xmlns:a16="http://schemas.microsoft.com/office/drawing/2014/main" id="{3298AAE7-5ADF-44C8-9D83-A425DFC03BE8}"/>
                </a:ext>
              </a:extLst>
            </p:cNvPr>
            <p:cNvSpPr/>
            <p:nvPr/>
          </p:nvSpPr>
          <p:spPr>
            <a:xfrm>
              <a:off x="6695206" y="3310340"/>
              <a:ext cx="554065" cy="522099"/>
            </a:xfrm>
            <a:prstGeom prst="teardrop">
              <a:avLst>
                <a:gd name="adj" fmla="val 161538"/>
              </a:avLst>
            </a:prstGeom>
            <a:solidFill>
              <a:srgbClr val="FFC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5B0BAEB-C7ED-424F-A49C-C2953D65877A}"/>
                </a:ext>
              </a:extLst>
            </p:cNvPr>
            <p:cNvSpPr/>
            <p:nvPr/>
          </p:nvSpPr>
          <p:spPr>
            <a:xfrm>
              <a:off x="6777571" y="3380082"/>
              <a:ext cx="389333" cy="382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29E8DE7-20B6-4643-972E-46D18786BEA9}"/>
                </a:ext>
              </a:extLst>
            </p:cNvPr>
            <p:cNvSpPr/>
            <p:nvPr/>
          </p:nvSpPr>
          <p:spPr>
            <a:xfrm>
              <a:off x="6880016" y="3477376"/>
              <a:ext cx="188023" cy="18802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20170737-BA71-447C-877A-8D1B9B85CABA}"/>
              </a:ext>
            </a:extLst>
          </p:cNvPr>
          <p:cNvSpPr/>
          <p:nvPr/>
        </p:nvSpPr>
        <p:spPr>
          <a:xfrm>
            <a:off x="7818795" y="3716903"/>
            <a:ext cx="697627" cy="697627"/>
          </a:xfrm>
          <a:prstGeom prst="ellipse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107" name="quay">
            <a:extLst>
              <a:ext uri="{FF2B5EF4-FFF2-40B4-BE49-F238E27FC236}">
                <a16:creationId xmlns:a16="http://schemas.microsoft.com/office/drawing/2014/main" id="{3DFD216D-AC7A-49ED-A7CF-AE26CFCEED24}"/>
              </a:ext>
            </a:extLst>
          </p:cNvPr>
          <p:cNvSpPr/>
          <p:nvPr/>
        </p:nvSpPr>
        <p:spPr>
          <a:xfrm>
            <a:off x="3416439" y="4737261"/>
            <a:ext cx="2322564" cy="949471"/>
          </a:xfrm>
          <a:prstGeom prst="round2DiagRect">
            <a:avLst>
              <a:gd name="adj1" fmla="val 2113"/>
              <a:gd name="adj2" fmla="val 50000"/>
            </a:avLst>
          </a:prstGeom>
          <a:solidFill>
            <a:schemeClr val="accent1">
              <a:lumMod val="25000"/>
              <a:lumOff val="75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2060"/>
                </a:solidFill>
                <a:latin typeface="#9Slide03 Kaleko 105 Round Bold" pitchFamily="2" charset="0"/>
              </a:rPr>
              <a:t>QUAY</a:t>
            </a:r>
            <a:endParaRPr lang="vi-VN" sz="4267" b="1" dirty="0">
              <a:solidFill>
                <a:srgbClr val="002060"/>
              </a:solidFill>
              <a:latin typeface="#9Slide03 Kaleko 105 Round Bold" pitchFamily="2" charset="0"/>
            </a:endParaRPr>
          </a:p>
        </p:txBody>
      </p:sp>
      <p:pic>
        <p:nvPicPr>
          <p:cNvPr id="108" name="vongquay">
            <a:hlinkClick r:id="" action="ppaction://media"/>
            <a:extLst>
              <a:ext uri="{FF2B5EF4-FFF2-40B4-BE49-F238E27FC236}">
                <a16:creationId xmlns:a16="http://schemas.microsoft.com/office/drawing/2014/main" id="{4CDAD0C2-497D-426F-99DD-28B1A900A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125876" y="-980632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0406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9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3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</p:childTnLst>
        </p:cTn>
      </p:par>
    </p:tnLst>
    <p:bldLst>
      <p:bldP spid="9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sig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C0FB5C-DCBF-4C76-9C55-290249D2AB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088" y="92222"/>
            <a:ext cx="2283681" cy="1481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109FFD-0ED1-4C97-8C45-2C526B6DE523}"/>
              </a:ext>
            </a:extLst>
          </p:cNvPr>
          <p:cNvSpPr/>
          <p:nvPr/>
        </p:nvSpPr>
        <p:spPr>
          <a:xfrm>
            <a:off x="2479023" y="534343"/>
            <a:ext cx="9584348" cy="1641983"/>
          </a:xfrm>
          <a:prstGeom prst="roundRect">
            <a:avLst>
              <a:gd name="adj" fmla="val 17546"/>
            </a:avLst>
          </a:prstGeom>
          <a:solidFill>
            <a:srgbClr val="F99158">
              <a:alpha val="39000"/>
            </a:srgbClr>
          </a:solidFill>
          <a:ln w="38100">
            <a:solidFill>
              <a:srgbClr val="F991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002060"/>
                </a:solidFill>
              </a:rPr>
              <a:t>1</a:t>
            </a:r>
            <a:r>
              <a:rPr lang="fr-FR" sz="4800" b="1">
                <a:solidFill>
                  <a:srgbClr val="002060"/>
                </a:solidFill>
              </a:rPr>
              <a:t>65 </a:t>
            </a:r>
            <a:r>
              <a:rPr lang="en-US" sz="4800" b="1">
                <a:solidFill>
                  <a:srgbClr val="002060"/>
                </a:solidFill>
              </a:rPr>
              <a:t>m</a:t>
            </a:r>
            <a:r>
              <a:rPr lang="en-US" sz="4800" b="1" baseline="30000">
                <a:solidFill>
                  <a:srgbClr val="002060"/>
                </a:solidFill>
              </a:rPr>
              <a:t>3  </a:t>
            </a:r>
            <a:r>
              <a:rPr lang="en-US" sz="4800" b="1">
                <a:solidFill>
                  <a:srgbClr val="002060"/>
                </a:solidFill>
              </a:rPr>
              <a:t>+ 24,8 m</a:t>
            </a:r>
            <a:r>
              <a:rPr lang="en-US" sz="4800" b="1" baseline="30000">
                <a:solidFill>
                  <a:srgbClr val="002060"/>
                </a:solidFill>
              </a:rPr>
              <a:t>3</a:t>
            </a:r>
            <a:r>
              <a:rPr lang="en-US" sz="4800" b="1">
                <a:solidFill>
                  <a:srgbClr val="002060"/>
                </a:solidFill>
              </a:rPr>
              <a:t> = ?</a:t>
            </a:r>
            <a:endParaRPr lang="vi-VN" sz="5867" dirty="0">
              <a:solidFill>
                <a:srgbClr val="002060"/>
              </a:solidFill>
              <a:latin typeface="#9Slide03 Kaleko 105 Round Bold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B323AA1-4555-4A49-AF5D-5BB444509549}"/>
              </a:ext>
            </a:extLst>
          </p:cNvPr>
          <p:cNvSpPr/>
          <p:nvPr/>
        </p:nvSpPr>
        <p:spPr>
          <a:xfrm>
            <a:off x="9779692" y="1"/>
            <a:ext cx="2283680" cy="749220"/>
          </a:xfrm>
          <a:prstGeom prst="roundRect">
            <a:avLst>
              <a:gd name="adj" fmla="val 50000"/>
            </a:avLst>
          </a:prstGeom>
          <a:solidFill>
            <a:srgbClr val="FB9258"/>
          </a:solidFill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#9Slide03 Kaleko 105 Round Bold" pitchFamily="2" charset="0"/>
              </a:rPr>
              <a:t>CÂU HỎI </a:t>
            </a:r>
            <a:r>
              <a:rPr lang="vi-VN" sz="2400" b="1">
                <a:solidFill>
                  <a:srgbClr val="002060"/>
                </a:solidFill>
                <a:latin typeface="#9Slide03 Kaleko 105 Round Bold" pitchFamily="2" charset="0"/>
              </a:rPr>
              <a:t>: </a:t>
            </a:r>
            <a:r>
              <a:rPr lang="en-US" sz="2400" b="1">
                <a:solidFill>
                  <a:srgbClr val="002060"/>
                </a:solidFill>
                <a:latin typeface="#9Slide03 Kaleko 105 Round Bold" pitchFamily="2" charset="0"/>
              </a:rPr>
              <a:t>1</a:t>
            </a:r>
            <a:endParaRPr lang="vi-VN" sz="2400" b="1" dirty="0">
              <a:solidFill>
                <a:srgbClr val="002060"/>
              </a:solidFill>
              <a:latin typeface="#9Slide03 Kaleko 105 Round Bold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9E50199-AF30-4A7C-96C9-9EA31DE86E80}"/>
              </a:ext>
            </a:extLst>
          </p:cNvPr>
          <p:cNvSpPr/>
          <p:nvPr/>
        </p:nvSpPr>
        <p:spPr>
          <a:xfrm>
            <a:off x="5510769" y="2768850"/>
            <a:ext cx="2446824" cy="63346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#9Slide03 Kaleko 105 Round Bold" pitchFamily="2" charset="0"/>
              </a:rPr>
              <a:t>ĐÁP ÁN: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ACC46C-7379-4B1C-B0F7-0BEA601465BC}"/>
              </a:ext>
            </a:extLst>
          </p:cNvPr>
          <p:cNvGrpSpPr/>
          <p:nvPr/>
        </p:nvGrpSpPr>
        <p:grpSpPr>
          <a:xfrm>
            <a:off x="5038950" y="5585116"/>
            <a:ext cx="915533" cy="843261"/>
            <a:chOff x="3779212" y="4188837"/>
            <a:chExt cx="686650" cy="6324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8B008C-738A-4057-9C61-0BEEC89C518A}"/>
                </a:ext>
              </a:extLst>
            </p:cNvPr>
            <p:cNvSpPr/>
            <p:nvPr/>
          </p:nvSpPr>
          <p:spPr>
            <a:xfrm>
              <a:off x="3875088" y="4280344"/>
              <a:ext cx="469268" cy="4494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36" name="Google Shape;533;p37">
              <a:extLst>
                <a:ext uri="{FF2B5EF4-FFF2-40B4-BE49-F238E27FC236}">
                  <a16:creationId xmlns:a16="http://schemas.microsoft.com/office/drawing/2014/main" id="{3F93ABC0-04AA-49BA-83D4-2EBBA909DDBD}"/>
                </a:ext>
              </a:extLst>
            </p:cNvPr>
            <p:cNvSpPr/>
            <p:nvPr/>
          </p:nvSpPr>
          <p:spPr>
            <a:xfrm>
              <a:off x="3779212" y="4188837"/>
              <a:ext cx="686650" cy="632446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chemeClr val="tx2">
                  <a:lumMod val="25000"/>
                </a:schemeClr>
              </a:solidFill>
            </a:ln>
            <a:scene3d>
              <a:camera prst="obliqueBottomRight"/>
              <a:lightRig rig="threePt" dir="t"/>
            </a:scene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5306B2-DA00-42FB-9BC4-D18ADAE8F07F}"/>
              </a:ext>
            </a:extLst>
          </p:cNvPr>
          <p:cNvGrpSpPr/>
          <p:nvPr/>
        </p:nvGrpSpPr>
        <p:grpSpPr>
          <a:xfrm>
            <a:off x="5032059" y="4105901"/>
            <a:ext cx="957423" cy="886691"/>
            <a:chOff x="3754838" y="3007068"/>
            <a:chExt cx="718067" cy="66501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D5F543-6078-4300-885C-8F12B236C4C0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37" name="Google Shape;534;p37">
              <a:extLst>
                <a:ext uri="{FF2B5EF4-FFF2-40B4-BE49-F238E27FC236}">
                  <a16:creationId xmlns:a16="http://schemas.microsoft.com/office/drawing/2014/main" id="{DA0C8BBC-ECCB-4924-A786-7789BD02DB17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58" name="ĐÁP ÁN B">
            <a:extLst>
              <a:ext uri="{FF2B5EF4-FFF2-40B4-BE49-F238E27FC236}">
                <a16:creationId xmlns:a16="http://schemas.microsoft.com/office/drawing/2014/main" id="{03CADCDB-16DF-4595-9E98-FA59CC43ABA8}"/>
              </a:ext>
            </a:extLst>
          </p:cNvPr>
          <p:cNvGrpSpPr/>
          <p:nvPr/>
        </p:nvGrpSpPr>
        <p:grpSpPr>
          <a:xfrm>
            <a:off x="141467" y="5673704"/>
            <a:ext cx="4449980" cy="886691"/>
            <a:chOff x="3765278" y="4073237"/>
            <a:chExt cx="3337485" cy="665018"/>
          </a:xfrm>
        </p:grpSpPr>
        <p:sp>
          <p:nvSpPr>
            <p:cNvPr id="59" name="đáp án B">
              <a:extLst>
                <a:ext uri="{FF2B5EF4-FFF2-40B4-BE49-F238E27FC236}">
                  <a16:creationId xmlns:a16="http://schemas.microsoft.com/office/drawing/2014/main" id="{6142F90D-2CD5-4698-8F9F-54A24DC8AC1A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2060"/>
                  </a:solidFill>
                </a:rPr>
                <a:t>189,8 m</a:t>
              </a:r>
              <a:r>
                <a:rPr lang="en-US" sz="3733" b="1" baseline="30000">
                  <a:solidFill>
                    <a:srgbClr val="002060"/>
                  </a:solidFill>
                </a:rPr>
                <a:t>3</a:t>
              </a:r>
              <a:endParaRPr lang="vi-VN" sz="3733" b="1" dirty="0">
                <a:solidFill>
                  <a:srgbClr val="002060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F4652A1-3023-4191-AA93-087CD3B8268B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61" name="ĐÁP ÁN C">
            <a:extLst>
              <a:ext uri="{FF2B5EF4-FFF2-40B4-BE49-F238E27FC236}">
                <a16:creationId xmlns:a16="http://schemas.microsoft.com/office/drawing/2014/main" id="{FF866388-9258-45F1-B8AA-D0F65AC84995}"/>
              </a:ext>
            </a:extLst>
          </p:cNvPr>
          <p:cNvGrpSpPr/>
          <p:nvPr/>
        </p:nvGrpSpPr>
        <p:grpSpPr>
          <a:xfrm>
            <a:off x="6478217" y="4125011"/>
            <a:ext cx="4449980" cy="886691"/>
            <a:chOff x="3765278" y="4073237"/>
            <a:chExt cx="3337485" cy="665018"/>
          </a:xfrm>
        </p:grpSpPr>
        <p:sp>
          <p:nvSpPr>
            <p:cNvPr id="62" name="Đáp án C">
              <a:extLst>
                <a:ext uri="{FF2B5EF4-FFF2-40B4-BE49-F238E27FC236}">
                  <a16:creationId xmlns:a16="http://schemas.microsoft.com/office/drawing/2014/main" id="{7DCAA1EC-967A-47C6-BF69-6C1136139328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  <a:ea typeface="Courier New" panose="02070309020205020404" pitchFamily="49" charset="0"/>
                </a:rPr>
                <a:t>188,9 m</a:t>
              </a:r>
              <a:r>
                <a:rPr lang="en-US" sz="3733" b="1" baseline="30000">
                  <a:solidFill>
                    <a:srgbClr val="000000"/>
                  </a:solidFill>
                  <a:ea typeface="Courier New" panose="02070309020205020404" pitchFamily="49" charset="0"/>
                </a:rPr>
                <a:t>3</a:t>
              </a:r>
              <a:endParaRPr lang="vi-VN" sz="3733" b="1" dirty="0">
                <a:solidFill>
                  <a:srgbClr val="002060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C771543-D854-4D12-9FC4-A199873DE301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64" name="ĐÁP ÁN Đ">
            <a:extLst>
              <a:ext uri="{FF2B5EF4-FFF2-40B4-BE49-F238E27FC236}">
                <a16:creationId xmlns:a16="http://schemas.microsoft.com/office/drawing/2014/main" id="{9FD5293E-9023-40FD-92A3-465D214064B1}"/>
              </a:ext>
            </a:extLst>
          </p:cNvPr>
          <p:cNvGrpSpPr/>
          <p:nvPr/>
        </p:nvGrpSpPr>
        <p:grpSpPr>
          <a:xfrm>
            <a:off x="6478217" y="5549196"/>
            <a:ext cx="4449980" cy="886691"/>
            <a:chOff x="3765278" y="4073237"/>
            <a:chExt cx="3337485" cy="665018"/>
          </a:xfrm>
        </p:grpSpPr>
        <p:sp>
          <p:nvSpPr>
            <p:cNvPr id="65" name="ĐÁP ÁN Đ">
              <a:extLst>
                <a:ext uri="{FF2B5EF4-FFF2-40B4-BE49-F238E27FC236}">
                  <a16:creationId xmlns:a16="http://schemas.microsoft.com/office/drawing/2014/main" id="{E053D07E-5FFF-43D8-B977-0C8915190F70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  <a:ea typeface="Courier New" panose="02070309020205020404" pitchFamily="49" charset="0"/>
                </a:rPr>
                <a:t>189,9 m</a:t>
              </a:r>
              <a:r>
                <a:rPr lang="en-US" sz="3733" b="1" baseline="30000">
                  <a:solidFill>
                    <a:srgbClr val="000000"/>
                  </a:solidFill>
                  <a:ea typeface="Courier New" panose="02070309020205020404" pitchFamily="49" charset="0"/>
                </a:rPr>
                <a:t>3</a:t>
              </a:r>
              <a:endParaRPr lang="en-US" sz="3733" b="1">
                <a:solidFill>
                  <a:srgbClr val="000000"/>
                </a:solidFill>
                <a:ea typeface="Courier New" panose="02070309020205020404" pitchFamily="49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78E16E3-48A0-4654-BA47-0944F817D3CE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D</a:t>
              </a:r>
            </a:p>
          </p:txBody>
        </p:sp>
      </p:grpSp>
      <p:grpSp>
        <p:nvGrpSpPr>
          <p:cNvPr id="68" name="ĐÁP ÁN A">
            <a:extLst>
              <a:ext uri="{FF2B5EF4-FFF2-40B4-BE49-F238E27FC236}">
                <a16:creationId xmlns:a16="http://schemas.microsoft.com/office/drawing/2014/main" id="{6DB7E364-BC80-46DB-B1E8-B870852110A9}"/>
              </a:ext>
            </a:extLst>
          </p:cNvPr>
          <p:cNvGrpSpPr/>
          <p:nvPr/>
        </p:nvGrpSpPr>
        <p:grpSpPr>
          <a:xfrm>
            <a:off x="141467" y="4180559"/>
            <a:ext cx="4449980" cy="886691"/>
            <a:chOff x="3765278" y="4073237"/>
            <a:chExt cx="3337485" cy="665018"/>
          </a:xfrm>
        </p:grpSpPr>
        <p:sp>
          <p:nvSpPr>
            <p:cNvPr id="69" name="đáp án A">
              <a:extLst>
                <a:ext uri="{FF2B5EF4-FFF2-40B4-BE49-F238E27FC236}">
                  <a16:creationId xmlns:a16="http://schemas.microsoft.com/office/drawing/2014/main" id="{7CD505B6-849E-4E50-83A3-7B5CF3F14B72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2060"/>
                  </a:solidFill>
                </a:rPr>
                <a:t>198,8</a:t>
              </a:r>
              <a:r>
                <a:rPr 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Courier New" panose="02070309020205020404" pitchFamily="49" charset="0"/>
                </a:rPr>
                <a:t> </a:t>
              </a:r>
              <a:r>
                <a:rPr lang="en-US" sz="3733" b="1">
                  <a:solidFill>
                    <a:srgbClr val="000000"/>
                  </a:solidFill>
                  <a:ea typeface="Courier New" panose="02070309020205020404" pitchFamily="49" charset="0"/>
                </a:rPr>
                <a:t>m</a:t>
              </a:r>
              <a:r>
                <a:rPr lang="en-US" sz="3733" b="1" baseline="30000">
                  <a:solidFill>
                    <a:srgbClr val="000000"/>
                  </a:solidFill>
                  <a:ea typeface="Courier New" panose="02070309020205020404" pitchFamily="49" charset="0"/>
                </a:rPr>
                <a:t>3</a:t>
              </a:r>
              <a:endParaRPr lang="en-US" sz="3733" b="1">
                <a:solidFill>
                  <a:srgbClr val="000000"/>
                </a:solidFill>
                <a:ea typeface="Courier New" panose="02070309020205020404" pitchFamily="49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F96642-92B7-4270-ACE3-CF23A6BF5155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A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8870FD0-423C-408F-AAB2-ED65F964085B}"/>
              </a:ext>
            </a:extLst>
          </p:cNvPr>
          <p:cNvGrpSpPr/>
          <p:nvPr/>
        </p:nvGrpSpPr>
        <p:grpSpPr>
          <a:xfrm>
            <a:off x="11031231" y="4130116"/>
            <a:ext cx="957423" cy="886691"/>
            <a:chOff x="3754838" y="3007068"/>
            <a:chExt cx="718067" cy="66501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8653FCB-916C-4E2B-929D-2A6CF19414E1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75" name="Google Shape;534;p37">
              <a:extLst>
                <a:ext uri="{FF2B5EF4-FFF2-40B4-BE49-F238E27FC236}">
                  <a16:creationId xmlns:a16="http://schemas.microsoft.com/office/drawing/2014/main" id="{4AF68D73-8D11-45D9-BF8E-F0FC1CCB1CF9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38C35AC-E1C3-4236-AB5E-4F2DB51945D0}"/>
              </a:ext>
            </a:extLst>
          </p:cNvPr>
          <p:cNvGrpSpPr/>
          <p:nvPr/>
        </p:nvGrpSpPr>
        <p:grpSpPr>
          <a:xfrm>
            <a:off x="11039031" y="5549196"/>
            <a:ext cx="957423" cy="886691"/>
            <a:chOff x="3754838" y="3007068"/>
            <a:chExt cx="718067" cy="66501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CB04FC5-62EA-44A2-B3BC-0CBEE673D4A1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78" name="Google Shape;534;p37">
              <a:extLst>
                <a:ext uri="{FF2B5EF4-FFF2-40B4-BE49-F238E27FC236}">
                  <a16:creationId xmlns:a16="http://schemas.microsoft.com/office/drawing/2014/main" id="{6730C47B-106F-4E2D-8754-4690DA9FFC1A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4BAAF9AE-8588-4B70-843D-B3002B212E0D}"/>
              </a:ext>
            </a:extLst>
          </p:cNvPr>
          <p:cNvSpPr/>
          <p:nvPr/>
        </p:nvSpPr>
        <p:spPr>
          <a:xfrm>
            <a:off x="268184" y="4325259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C1E6859-B70B-4D97-85EC-970D03FC77EF}"/>
              </a:ext>
            </a:extLst>
          </p:cNvPr>
          <p:cNvSpPr/>
          <p:nvPr/>
        </p:nvSpPr>
        <p:spPr>
          <a:xfrm>
            <a:off x="6609099" y="4255044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3DB58E7-1B61-47FE-8FE6-DF3C3CE399F7}"/>
              </a:ext>
            </a:extLst>
          </p:cNvPr>
          <p:cNvSpPr/>
          <p:nvPr/>
        </p:nvSpPr>
        <p:spPr>
          <a:xfrm>
            <a:off x="249641" y="5818372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D6E97F-9E86-46FE-ADCC-728CD3AA5A8C}"/>
              </a:ext>
            </a:extLst>
          </p:cNvPr>
          <p:cNvSpPr/>
          <p:nvPr/>
        </p:nvSpPr>
        <p:spPr>
          <a:xfrm>
            <a:off x="6609099" y="5697033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BAAC238-7A74-66B8-FC41-012898B55BC4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D517B0EF-6D03-E153-6288-5C5C798E7645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6474F83B-2859-4B27-2833-2C925CBAF96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B7A9830F-4C02-3FDD-C917-34D425EAB7CF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19A496A9-2E11-A884-C160-244F7DE6BEBC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49D0A1E3-799C-2E57-0E1B-2F8ABEA39664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69E74026-3130-6185-3051-3F4714BCC0A5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F1AC7D5C-5F0B-FAF6-46A5-9E21EE3C6F4A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76933853-3335-014E-E32F-18F7A25CC167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1E6CC650-3F4E-B620-09BE-1EE335036782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59F7C3AA-361F-6F1F-9D4B-A195B2578DD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B315F63-EBB6-7F26-3E58-3245CF3C642D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92AF1C0B-F83F-2ED5-881A-7E42CCF7695D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1F2F5529-B68F-1B25-5B8D-DEA7479AF441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66D6970B-DD9D-FA04-AA4A-103BCD98E9E3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F086B5B4-FA54-9E52-5F56-3B67001F7603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1C6AAC06-1C8A-6365-5130-80106934FB4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9A1B4C7C-898C-B303-D57E-AC54D419BCE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8EE85FAF-3FE9-6445-36AE-33D7DCF37253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5A702B82-5995-EE0F-B0FE-D5B657112776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4F9B84CE-4C4B-B053-D46F-20E1C4C13A24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17D238E0-977D-0E95-2E01-46A694B1E07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217C7BD4-572A-8385-F53D-3F4F3F183083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844609C2-C155-8CF0-6E23-6B5D57D6E8D2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7FF92B53-8566-2FA6-42C2-65FF7B8EC45A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AF7BF5AC-A67F-284E-354F-6973AECEF33A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87A7211B-C990-78E4-6736-B251FFD72BDC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FA58F6AB-FE31-23C9-DE01-D19DDD6B022C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A8557F39-EB96-73A8-46F0-B349A2F8F55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85E3BA41-84E7-2B7E-0C59-6ACB2704D75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3AE9A396-ADEE-B307-212F-C36D7C97A5FB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E6B2C13E-8DB5-44B1-F591-2E4045DE22AC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C14AAB99-2A37-707F-1AA4-02AEB6B4830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60" name="THỜI GIAN">
            <a:extLst>
              <a:ext uri="{FF2B5EF4-FFF2-40B4-BE49-F238E27FC236}">
                <a16:creationId xmlns:a16="http://schemas.microsoft.com/office/drawing/2014/main" id="{34574DDE-6AA9-81FF-0A3B-0D5F63726F84}"/>
              </a:ext>
            </a:extLst>
          </p:cNvPr>
          <p:cNvSpPr/>
          <p:nvPr/>
        </p:nvSpPr>
        <p:spPr>
          <a:xfrm>
            <a:off x="497949" y="1660330"/>
            <a:ext cx="1563955" cy="520143"/>
          </a:xfrm>
          <a:prstGeom prst="roundRect">
            <a:avLst/>
          </a:prstGeom>
          <a:solidFill>
            <a:srgbClr val="F0502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7030A0"/>
                </a:solidFill>
                <a:latin typeface="#9Slide03 BoosterNextFYBlack" panose="02000A03000000020004" pitchFamily="2" charset="0"/>
              </a:rPr>
              <a:t>THỜI GIAN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nhnhuchopw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1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2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3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4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6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7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8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9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1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11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12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13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14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15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16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17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818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919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2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121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222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323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424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25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626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727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828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929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3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131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32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" grpId="0" animBg="1"/>
      <p:bldP spid="32" grpId="0" animBg="1"/>
      <p:bldP spid="33" grpId="0" animBg="1"/>
      <p:bldP spid="34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sig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E2C0FB5C-DCBF-4C76-9C55-290249D2A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088" y="92222"/>
            <a:ext cx="2283681" cy="1481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109FFD-0ED1-4C97-8C45-2C526B6DE523}"/>
              </a:ext>
            </a:extLst>
          </p:cNvPr>
          <p:cNvSpPr/>
          <p:nvPr/>
        </p:nvSpPr>
        <p:spPr>
          <a:xfrm>
            <a:off x="2479023" y="535752"/>
            <a:ext cx="9584348" cy="1645920"/>
          </a:xfrm>
          <a:prstGeom prst="roundRect">
            <a:avLst>
              <a:gd name="adj" fmla="val 17546"/>
            </a:avLst>
          </a:prstGeom>
          <a:solidFill>
            <a:srgbClr val="F99158">
              <a:alpha val="39000"/>
            </a:srgbClr>
          </a:solidFill>
          <a:ln w="38100">
            <a:solidFill>
              <a:srgbClr val="F991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002060"/>
                </a:solidFill>
              </a:rPr>
              <a:t>102 m</a:t>
            </a:r>
            <a:r>
              <a:rPr lang="en-US" sz="4800" b="1" baseline="30000">
                <a:solidFill>
                  <a:srgbClr val="002060"/>
                </a:solidFill>
              </a:rPr>
              <a:t>3</a:t>
            </a:r>
            <a:r>
              <a:rPr lang="en-US" sz="4800" b="1">
                <a:solidFill>
                  <a:srgbClr val="002060"/>
                </a:solidFill>
              </a:rPr>
              <a:t> – 75,8 m</a:t>
            </a:r>
            <a:r>
              <a:rPr lang="en-US" sz="4800" b="1" baseline="30000">
                <a:solidFill>
                  <a:srgbClr val="002060"/>
                </a:solidFill>
              </a:rPr>
              <a:t>3</a:t>
            </a:r>
            <a:r>
              <a:rPr lang="en-US" sz="4800" b="1">
                <a:solidFill>
                  <a:srgbClr val="002060"/>
                </a:solidFill>
              </a:rPr>
              <a:t> = ?</a:t>
            </a:r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B323AA1-4555-4A49-AF5D-5BB444509549}"/>
              </a:ext>
            </a:extLst>
          </p:cNvPr>
          <p:cNvSpPr/>
          <p:nvPr/>
        </p:nvSpPr>
        <p:spPr>
          <a:xfrm>
            <a:off x="9779690" y="1"/>
            <a:ext cx="2283681" cy="749220"/>
          </a:xfrm>
          <a:prstGeom prst="roundRect">
            <a:avLst>
              <a:gd name="adj" fmla="val 50000"/>
            </a:avLst>
          </a:prstGeom>
          <a:solidFill>
            <a:srgbClr val="FB9258"/>
          </a:solidFill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#9Slide03 Kaleko 105 Round Bold" pitchFamily="2" charset="0"/>
              </a:rPr>
              <a:t>CÂU HỎI </a:t>
            </a:r>
            <a:r>
              <a:rPr lang="vi-VN" sz="2400" b="1">
                <a:solidFill>
                  <a:srgbClr val="002060"/>
                </a:solidFill>
                <a:latin typeface="#9Slide03 Kaleko 105 Round Bold" pitchFamily="2" charset="0"/>
              </a:rPr>
              <a:t>: </a:t>
            </a:r>
            <a:r>
              <a:rPr lang="en-US" sz="2400" b="1">
                <a:solidFill>
                  <a:srgbClr val="002060"/>
                </a:solidFill>
                <a:latin typeface="#9Slide03 Kaleko 105 Round Bold" pitchFamily="2" charset="0"/>
              </a:rPr>
              <a:t>2</a:t>
            </a:r>
            <a:endParaRPr lang="vi-VN" sz="2400" b="1" dirty="0">
              <a:solidFill>
                <a:srgbClr val="002060"/>
              </a:solidFill>
              <a:latin typeface="#9Slide03 Kaleko 105 Round Bold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9E50199-AF30-4A7C-96C9-9EA31DE86E80}"/>
              </a:ext>
            </a:extLst>
          </p:cNvPr>
          <p:cNvSpPr/>
          <p:nvPr/>
        </p:nvSpPr>
        <p:spPr>
          <a:xfrm>
            <a:off x="4489159" y="3330900"/>
            <a:ext cx="2446824" cy="63346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#9Slide03 Kaleko 105 Round Bold" pitchFamily="2" charset="0"/>
              </a:rPr>
              <a:t>ĐÁP ÁN: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ACC46C-7379-4B1C-B0F7-0BEA601465BC}"/>
              </a:ext>
            </a:extLst>
          </p:cNvPr>
          <p:cNvGrpSpPr/>
          <p:nvPr/>
        </p:nvGrpSpPr>
        <p:grpSpPr>
          <a:xfrm>
            <a:off x="4985370" y="4216940"/>
            <a:ext cx="915533" cy="843261"/>
            <a:chOff x="3779212" y="4188837"/>
            <a:chExt cx="686650" cy="6324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8B008C-738A-4057-9C61-0BEEC89C518A}"/>
                </a:ext>
              </a:extLst>
            </p:cNvPr>
            <p:cNvSpPr/>
            <p:nvPr/>
          </p:nvSpPr>
          <p:spPr>
            <a:xfrm>
              <a:off x="3875088" y="4280344"/>
              <a:ext cx="469268" cy="4494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36" name="Google Shape;533;p37">
              <a:extLst>
                <a:ext uri="{FF2B5EF4-FFF2-40B4-BE49-F238E27FC236}">
                  <a16:creationId xmlns:a16="http://schemas.microsoft.com/office/drawing/2014/main" id="{3F93ABC0-04AA-49BA-83D4-2EBBA909DDBD}"/>
                </a:ext>
              </a:extLst>
            </p:cNvPr>
            <p:cNvSpPr/>
            <p:nvPr/>
          </p:nvSpPr>
          <p:spPr>
            <a:xfrm>
              <a:off x="3779212" y="4188837"/>
              <a:ext cx="686650" cy="632446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chemeClr val="tx2">
                  <a:lumMod val="25000"/>
                </a:schemeClr>
              </a:solidFill>
            </a:ln>
            <a:scene3d>
              <a:camera prst="obliqueBottomRight"/>
              <a:lightRig rig="threePt" dir="t"/>
            </a:scene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5306B2-DA00-42FB-9BC4-D18ADAE8F07F}"/>
              </a:ext>
            </a:extLst>
          </p:cNvPr>
          <p:cNvGrpSpPr/>
          <p:nvPr/>
        </p:nvGrpSpPr>
        <p:grpSpPr>
          <a:xfrm>
            <a:off x="4922537" y="5639783"/>
            <a:ext cx="957423" cy="886691"/>
            <a:chOff x="3754838" y="3007068"/>
            <a:chExt cx="718067" cy="66501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D5F543-6078-4300-885C-8F12B236C4C0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37" name="Google Shape;534;p37">
              <a:extLst>
                <a:ext uri="{FF2B5EF4-FFF2-40B4-BE49-F238E27FC236}">
                  <a16:creationId xmlns:a16="http://schemas.microsoft.com/office/drawing/2014/main" id="{DA0C8BBC-ECCB-4924-A786-7789BD02DB17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58" name="ĐÁP ÁN B">
            <a:extLst>
              <a:ext uri="{FF2B5EF4-FFF2-40B4-BE49-F238E27FC236}">
                <a16:creationId xmlns:a16="http://schemas.microsoft.com/office/drawing/2014/main" id="{03CADCDB-16DF-4595-9E98-FA59CC43ABA8}"/>
              </a:ext>
            </a:extLst>
          </p:cNvPr>
          <p:cNvGrpSpPr/>
          <p:nvPr/>
        </p:nvGrpSpPr>
        <p:grpSpPr>
          <a:xfrm>
            <a:off x="249642" y="4112775"/>
            <a:ext cx="4449980" cy="886691"/>
            <a:chOff x="3765278" y="4073237"/>
            <a:chExt cx="3337485" cy="665018"/>
          </a:xfrm>
        </p:grpSpPr>
        <p:sp>
          <p:nvSpPr>
            <p:cNvPr id="59" name="đáp án B">
              <a:extLst>
                <a:ext uri="{FF2B5EF4-FFF2-40B4-BE49-F238E27FC236}">
                  <a16:creationId xmlns:a16="http://schemas.microsoft.com/office/drawing/2014/main" id="{6142F90D-2CD5-4698-8F9F-54A24DC8AC1A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  <a:ea typeface="Courier New" panose="02070309020205020404" pitchFamily="49" charset="0"/>
                </a:rPr>
                <a:t>26,2 m</a:t>
              </a:r>
              <a:r>
                <a:rPr lang="en-US" sz="3733" b="1" baseline="30000">
                  <a:solidFill>
                    <a:srgbClr val="000000"/>
                  </a:solidFill>
                  <a:ea typeface="Courier New" panose="02070309020205020404" pitchFamily="49" charset="0"/>
                </a:rPr>
                <a:t>3</a:t>
              </a:r>
              <a:r>
                <a:rPr lang="en-US" sz="3733" b="1">
                  <a:solidFill>
                    <a:srgbClr val="000000"/>
                  </a:solidFill>
                  <a:ea typeface="Courier New" panose="02070309020205020404" pitchFamily="49" charset="0"/>
                </a:rPr>
                <a:t> </a:t>
              </a:r>
              <a:endParaRPr lang="vi-VN" sz="3733" b="1" dirty="0">
                <a:solidFill>
                  <a:srgbClr val="002060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F4652A1-3023-4191-AA93-087CD3B8268B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B</a:t>
              </a:r>
            </a:p>
          </p:txBody>
        </p:sp>
      </p:grpSp>
      <p:grpSp>
        <p:nvGrpSpPr>
          <p:cNvPr id="61" name="ĐÁP ÁN C">
            <a:extLst>
              <a:ext uri="{FF2B5EF4-FFF2-40B4-BE49-F238E27FC236}">
                <a16:creationId xmlns:a16="http://schemas.microsoft.com/office/drawing/2014/main" id="{FF866388-9258-45F1-B8AA-D0F65AC84995}"/>
              </a:ext>
            </a:extLst>
          </p:cNvPr>
          <p:cNvGrpSpPr/>
          <p:nvPr/>
        </p:nvGrpSpPr>
        <p:grpSpPr>
          <a:xfrm>
            <a:off x="6478217" y="4125011"/>
            <a:ext cx="4449980" cy="886691"/>
            <a:chOff x="3765278" y="4073237"/>
            <a:chExt cx="3337485" cy="665018"/>
          </a:xfrm>
        </p:grpSpPr>
        <p:sp>
          <p:nvSpPr>
            <p:cNvPr id="62" name="Đáp án C">
              <a:extLst>
                <a:ext uri="{FF2B5EF4-FFF2-40B4-BE49-F238E27FC236}">
                  <a16:creationId xmlns:a16="http://schemas.microsoft.com/office/drawing/2014/main" id="{7DCAA1EC-967A-47C6-BF69-6C1136139328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</a:rPr>
                <a:t>62,2 m</a:t>
              </a:r>
              <a:r>
                <a:rPr lang="en-US" sz="3733" b="1" baseline="30000">
                  <a:solidFill>
                    <a:srgbClr val="000000"/>
                  </a:solidFill>
                </a:rPr>
                <a:t>3</a:t>
              </a:r>
              <a:endParaRPr lang="en-US" sz="3733" b="1">
                <a:solidFill>
                  <a:srgbClr val="000000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C771543-D854-4D12-9FC4-A199873DE301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C</a:t>
              </a:r>
            </a:p>
          </p:txBody>
        </p:sp>
      </p:grpSp>
      <p:grpSp>
        <p:nvGrpSpPr>
          <p:cNvPr id="64" name="ĐÁP ÁN Đ">
            <a:extLst>
              <a:ext uri="{FF2B5EF4-FFF2-40B4-BE49-F238E27FC236}">
                <a16:creationId xmlns:a16="http://schemas.microsoft.com/office/drawing/2014/main" id="{9FD5293E-9023-40FD-92A3-465D214064B1}"/>
              </a:ext>
            </a:extLst>
          </p:cNvPr>
          <p:cNvGrpSpPr/>
          <p:nvPr/>
        </p:nvGrpSpPr>
        <p:grpSpPr>
          <a:xfrm>
            <a:off x="6478217" y="5549196"/>
            <a:ext cx="4449980" cy="886691"/>
            <a:chOff x="3765278" y="4073237"/>
            <a:chExt cx="3337485" cy="665018"/>
          </a:xfrm>
        </p:grpSpPr>
        <p:sp>
          <p:nvSpPr>
            <p:cNvPr id="65" name="ĐÁP ÁN Đ">
              <a:extLst>
                <a:ext uri="{FF2B5EF4-FFF2-40B4-BE49-F238E27FC236}">
                  <a16:creationId xmlns:a16="http://schemas.microsoft.com/office/drawing/2014/main" id="{E053D07E-5FFF-43D8-B977-0C8915190F70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</a:rPr>
                <a:t>26,6 m</a:t>
              </a:r>
              <a:r>
                <a:rPr lang="en-US" sz="3733" b="1" baseline="30000">
                  <a:solidFill>
                    <a:srgbClr val="000000"/>
                  </a:solidFill>
                </a:rPr>
                <a:t>3</a:t>
              </a:r>
              <a:endParaRPr lang="en-US" sz="3733" b="1">
                <a:solidFill>
                  <a:srgbClr val="0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78E16E3-48A0-4654-BA47-0944F817D3CE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D</a:t>
              </a:r>
            </a:p>
          </p:txBody>
        </p:sp>
      </p:grpSp>
      <p:grpSp>
        <p:nvGrpSpPr>
          <p:cNvPr id="68" name="ĐÁP ÁN A">
            <a:extLst>
              <a:ext uri="{FF2B5EF4-FFF2-40B4-BE49-F238E27FC236}">
                <a16:creationId xmlns:a16="http://schemas.microsoft.com/office/drawing/2014/main" id="{6DB7E364-BC80-46DB-B1E8-B870852110A9}"/>
              </a:ext>
            </a:extLst>
          </p:cNvPr>
          <p:cNvGrpSpPr/>
          <p:nvPr/>
        </p:nvGrpSpPr>
        <p:grpSpPr>
          <a:xfrm>
            <a:off x="138087" y="5651989"/>
            <a:ext cx="4449980" cy="886691"/>
            <a:chOff x="3765278" y="4073237"/>
            <a:chExt cx="3337485" cy="665018"/>
          </a:xfrm>
        </p:grpSpPr>
        <p:sp>
          <p:nvSpPr>
            <p:cNvPr id="69" name="đáp án A">
              <a:extLst>
                <a:ext uri="{FF2B5EF4-FFF2-40B4-BE49-F238E27FC236}">
                  <a16:creationId xmlns:a16="http://schemas.microsoft.com/office/drawing/2014/main" id="{7CD505B6-849E-4E50-83A3-7B5CF3F14B72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</a:rPr>
                <a:t>22,6 m</a:t>
              </a:r>
              <a:r>
                <a:rPr lang="en-US" sz="3733" b="1" baseline="30000">
                  <a:solidFill>
                    <a:srgbClr val="000000"/>
                  </a:solidFill>
                </a:rPr>
                <a:t>3</a:t>
              </a:r>
              <a:r>
                <a:rPr lang="en-US" sz="3733" b="1">
                  <a:solidFill>
                    <a:srgbClr val="000000"/>
                  </a:solidFill>
                </a:rPr>
                <a:t> </a:t>
              </a:r>
              <a:endParaRPr lang="vi-VN" sz="3733" b="1" dirty="0">
                <a:solidFill>
                  <a:srgbClr val="000000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F96642-92B7-4270-ACE3-CF23A6BF5155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A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8870FD0-423C-408F-AAB2-ED65F964085B}"/>
              </a:ext>
            </a:extLst>
          </p:cNvPr>
          <p:cNvGrpSpPr/>
          <p:nvPr/>
        </p:nvGrpSpPr>
        <p:grpSpPr>
          <a:xfrm>
            <a:off x="11031231" y="4130116"/>
            <a:ext cx="957423" cy="886691"/>
            <a:chOff x="3754838" y="3007068"/>
            <a:chExt cx="718067" cy="66501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8653FCB-916C-4E2B-929D-2A6CF19414E1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75" name="Google Shape;534;p37">
              <a:extLst>
                <a:ext uri="{FF2B5EF4-FFF2-40B4-BE49-F238E27FC236}">
                  <a16:creationId xmlns:a16="http://schemas.microsoft.com/office/drawing/2014/main" id="{4AF68D73-8D11-45D9-BF8E-F0FC1CCB1CF9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38C35AC-E1C3-4236-AB5E-4F2DB51945D0}"/>
              </a:ext>
            </a:extLst>
          </p:cNvPr>
          <p:cNvGrpSpPr/>
          <p:nvPr/>
        </p:nvGrpSpPr>
        <p:grpSpPr>
          <a:xfrm>
            <a:off x="11039031" y="5549196"/>
            <a:ext cx="957423" cy="886691"/>
            <a:chOff x="3754838" y="3007068"/>
            <a:chExt cx="718067" cy="66501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CB04FC5-62EA-44A2-B3BC-0CBEE673D4A1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78" name="Google Shape;534;p37">
              <a:extLst>
                <a:ext uri="{FF2B5EF4-FFF2-40B4-BE49-F238E27FC236}">
                  <a16:creationId xmlns:a16="http://schemas.microsoft.com/office/drawing/2014/main" id="{6730C47B-106F-4E2D-8754-4690DA9FFC1A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4BAAF9AE-8588-4B70-843D-B3002B212E0D}"/>
              </a:ext>
            </a:extLst>
          </p:cNvPr>
          <p:cNvSpPr/>
          <p:nvPr/>
        </p:nvSpPr>
        <p:spPr>
          <a:xfrm>
            <a:off x="264804" y="5813003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C1E6859-B70B-4D97-85EC-970D03FC77EF}"/>
              </a:ext>
            </a:extLst>
          </p:cNvPr>
          <p:cNvSpPr/>
          <p:nvPr/>
        </p:nvSpPr>
        <p:spPr>
          <a:xfrm>
            <a:off x="6609099" y="4255044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3DB58E7-1B61-47FE-8FE6-DF3C3CE399F7}"/>
              </a:ext>
            </a:extLst>
          </p:cNvPr>
          <p:cNvSpPr/>
          <p:nvPr/>
        </p:nvSpPr>
        <p:spPr>
          <a:xfrm>
            <a:off x="360476" y="4272371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D6E97F-9E86-46FE-ADCC-728CD3AA5A8C}"/>
              </a:ext>
            </a:extLst>
          </p:cNvPr>
          <p:cNvSpPr/>
          <p:nvPr/>
        </p:nvSpPr>
        <p:spPr>
          <a:xfrm>
            <a:off x="6609099" y="5697033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THỜI GIAN">
            <a:extLst>
              <a:ext uri="{FF2B5EF4-FFF2-40B4-BE49-F238E27FC236}">
                <a16:creationId xmlns:a16="http://schemas.microsoft.com/office/drawing/2014/main" id="{22229963-ED16-4B7E-AEEF-2B705A956479}"/>
              </a:ext>
            </a:extLst>
          </p:cNvPr>
          <p:cNvSpPr/>
          <p:nvPr/>
        </p:nvSpPr>
        <p:spPr>
          <a:xfrm>
            <a:off x="497949" y="1660330"/>
            <a:ext cx="1563955" cy="520143"/>
          </a:xfrm>
          <a:prstGeom prst="roundRect">
            <a:avLst/>
          </a:prstGeom>
          <a:solidFill>
            <a:srgbClr val="F0502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7030A0"/>
                </a:solidFill>
                <a:latin typeface="#9Slide03 BoosterNextFYBlack" panose="02000A03000000020004" pitchFamily="2" charset="0"/>
              </a:rPr>
              <a:t>THỜI GIAN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5528FB-A4BF-ECAB-0592-C1ADD8A85E9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1D10C7-D419-DF08-8BDE-269D2EB6F72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B1A280-F438-C8C4-F226-5A7CC8CC8657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694D6A-33D7-4F0D-025D-25AF1734C67F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183D7E-2AD5-731D-7881-E2195E2F032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10347A-671D-1F5D-4093-22F063D7B847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BBDFBC-BB4E-DFE9-6F0A-44890216EA02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D23E12-BDD9-BC9D-5DFE-25DE755BB192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DBA87F-274A-8C61-5228-FCA582D9561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341699-E1CF-8DCA-1477-CF51CC0278D2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39A1EA-55FD-DB16-7D27-143E8F0729DF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801261D-05FA-717A-D93B-0E4BE915B4F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22BCDE4-1CDB-D3B4-528D-BF0B172257F5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B8AA658-C14B-83CF-95D0-FAFB6EFA7329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A9DF109-1A89-3195-326D-341E7C8904E3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05F0E5-0F56-E91F-C47D-0CA60B80BEF9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C98F917-9B57-7A07-D84E-3C5EC56CCCED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CF24AAB-CAB7-1E6A-D0BE-C402341087A4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C250409-A7B5-5399-F725-31C4A1C8865F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1A87EC9-E4FF-A1A5-5FB4-3377B774777F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D010F1D-0536-9969-96F0-9344673D78C7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CB2B105-52B5-39AB-9E96-C0C4E0F1E4ED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AFF68C5-0E6F-FD6C-C3C8-D05EAFF0627B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6C5535F-6655-742C-D298-B42C6F07DE4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60A8283-F4AB-89B0-219F-321FE35D920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3CE1F04-16B3-46FC-DE0F-3832F885DBDD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735AF0D-8FDD-9969-3DA1-1BAD6E89FCB6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F135DBB-D4DF-F2C4-F20D-082EA72A604A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D2D8702-D294-5462-340D-66DD010D1687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6AE3793-EBDF-798E-B77F-6CBD03C43F9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2677F25-A622-BC18-7C34-391046DF256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77A3EF6-B2E5-130F-57F0-E1F14FC45F1F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D9AAD29-0F1C-EF9B-BB03-7F075DCA0E7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613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nhnhuchopw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1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2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3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4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6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7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8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9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1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11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12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13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14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15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16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17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818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919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2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121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222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323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424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25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626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727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828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929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3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131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32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" grpId="0" animBg="1"/>
      <p:bldP spid="32" grpId="0" animBg="1"/>
      <p:bldP spid="33" grpId="0" animBg="1"/>
      <p:bldP spid="34" grpId="0" animBg="1"/>
      <p:bldP spid="2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sig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E2C0FB5C-DCBF-4C76-9C55-290249D2A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088" y="92222"/>
            <a:ext cx="2283681" cy="1481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109FFD-0ED1-4C97-8C45-2C526B6DE523}"/>
              </a:ext>
            </a:extLst>
          </p:cNvPr>
          <p:cNvSpPr/>
          <p:nvPr/>
        </p:nvSpPr>
        <p:spPr>
          <a:xfrm>
            <a:off x="2469566" y="458649"/>
            <a:ext cx="9584348" cy="1645920"/>
          </a:xfrm>
          <a:prstGeom prst="roundRect">
            <a:avLst>
              <a:gd name="adj" fmla="val 17546"/>
            </a:avLst>
          </a:prstGeom>
          <a:solidFill>
            <a:srgbClr val="F99158">
              <a:alpha val="39000"/>
            </a:srgbClr>
          </a:solidFill>
          <a:ln w="38100">
            <a:solidFill>
              <a:srgbClr val="F991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5,8 m</a:t>
            </a:r>
            <a:r>
              <a:rPr lang="en-US" sz="4800" b="1" baseline="30000">
                <a:solidFill>
                  <a:srgbClr val="002060"/>
                </a:solidFill>
              </a:rPr>
              <a:t>3</a:t>
            </a:r>
            <a:r>
              <a:rPr lang="en-US" sz="4800" b="1">
                <a:solidFill>
                  <a:srgbClr val="002060"/>
                </a:solidFill>
              </a:rPr>
              <a:t> x 26 = ?</a:t>
            </a:r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B323AA1-4555-4A49-AF5D-5BB444509549}"/>
              </a:ext>
            </a:extLst>
          </p:cNvPr>
          <p:cNvSpPr/>
          <p:nvPr/>
        </p:nvSpPr>
        <p:spPr>
          <a:xfrm>
            <a:off x="9712978" y="1"/>
            <a:ext cx="2350393" cy="749220"/>
          </a:xfrm>
          <a:prstGeom prst="roundRect">
            <a:avLst>
              <a:gd name="adj" fmla="val 50000"/>
            </a:avLst>
          </a:prstGeom>
          <a:solidFill>
            <a:srgbClr val="FB9258"/>
          </a:solidFill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#9Slide03 Kaleko 105 Round Bold" pitchFamily="2" charset="0"/>
              </a:rPr>
              <a:t>CÂU HỎI </a:t>
            </a:r>
            <a:r>
              <a:rPr lang="vi-VN" sz="2400" b="1">
                <a:solidFill>
                  <a:srgbClr val="002060"/>
                </a:solidFill>
                <a:latin typeface="#9Slide03 Kaleko 105 Round Bold" pitchFamily="2" charset="0"/>
              </a:rPr>
              <a:t>: </a:t>
            </a:r>
            <a:r>
              <a:rPr lang="en-US" sz="2400" b="1">
                <a:solidFill>
                  <a:srgbClr val="002060"/>
                </a:solidFill>
                <a:latin typeface="#9Slide03 Kaleko 105 Round Bold" pitchFamily="2" charset="0"/>
              </a:rPr>
              <a:t>3</a:t>
            </a:r>
            <a:endParaRPr lang="vi-VN" sz="2400" b="1" dirty="0">
              <a:solidFill>
                <a:srgbClr val="002060"/>
              </a:solidFill>
              <a:latin typeface="#9Slide03 Kaleko 105 Round Bold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9E50199-AF30-4A7C-96C9-9EA31DE86E80}"/>
              </a:ext>
            </a:extLst>
          </p:cNvPr>
          <p:cNvSpPr/>
          <p:nvPr/>
        </p:nvSpPr>
        <p:spPr>
          <a:xfrm>
            <a:off x="4489159" y="3330900"/>
            <a:ext cx="2446824" cy="63346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#9Slide03 Kaleko 105 Round Bold" pitchFamily="2" charset="0"/>
              </a:rPr>
              <a:t>ĐÁP ÁN: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ACC46C-7379-4B1C-B0F7-0BEA601465BC}"/>
              </a:ext>
            </a:extLst>
          </p:cNvPr>
          <p:cNvGrpSpPr/>
          <p:nvPr/>
        </p:nvGrpSpPr>
        <p:grpSpPr>
          <a:xfrm>
            <a:off x="5038950" y="5585116"/>
            <a:ext cx="915533" cy="843261"/>
            <a:chOff x="3779212" y="4188837"/>
            <a:chExt cx="686650" cy="6324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8B008C-738A-4057-9C61-0BEEC89C518A}"/>
                </a:ext>
              </a:extLst>
            </p:cNvPr>
            <p:cNvSpPr/>
            <p:nvPr/>
          </p:nvSpPr>
          <p:spPr>
            <a:xfrm>
              <a:off x="3875088" y="4280344"/>
              <a:ext cx="469268" cy="4494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36" name="Google Shape;533;p37">
              <a:extLst>
                <a:ext uri="{FF2B5EF4-FFF2-40B4-BE49-F238E27FC236}">
                  <a16:creationId xmlns:a16="http://schemas.microsoft.com/office/drawing/2014/main" id="{3F93ABC0-04AA-49BA-83D4-2EBBA909DDBD}"/>
                </a:ext>
              </a:extLst>
            </p:cNvPr>
            <p:cNvSpPr/>
            <p:nvPr/>
          </p:nvSpPr>
          <p:spPr>
            <a:xfrm>
              <a:off x="3779212" y="4188837"/>
              <a:ext cx="686650" cy="632446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chemeClr val="tx2">
                  <a:lumMod val="25000"/>
                </a:schemeClr>
              </a:solidFill>
            </a:ln>
            <a:scene3d>
              <a:camera prst="obliqueBottomRight"/>
              <a:lightRig rig="threePt" dir="t"/>
            </a:scene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5306B2-DA00-42FB-9BC4-D18ADAE8F07F}"/>
              </a:ext>
            </a:extLst>
          </p:cNvPr>
          <p:cNvGrpSpPr/>
          <p:nvPr/>
        </p:nvGrpSpPr>
        <p:grpSpPr>
          <a:xfrm>
            <a:off x="5032059" y="4105901"/>
            <a:ext cx="957423" cy="886691"/>
            <a:chOff x="3754838" y="3007068"/>
            <a:chExt cx="718067" cy="66501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D5F543-6078-4300-885C-8F12B236C4C0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37" name="Google Shape;534;p37">
              <a:extLst>
                <a:ext uri="{FF2B5EF4-FFF2-40B4-BE49-F238E27FC236}">
                  <a16:creationId xmlns:a16="http://schemas.microsoft.com/office/drawing/2014/main" id="{DA0C8BBC-ECCB-4924-A786-7789BD02DB17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58" name="ĐÁP ÁN B">
            <a:extLst>
              <a:ext uri="{FF2B5EF4-FFF2-40B4-BE49-F238E27FC236}">
                <a16:creationId xmlns:a16="http://schemas.microsoft.com/office/drawing/2014/main" id="{03CADCDB-16DF-4595-9E98-FA59CC43ABA8}"/>
              </a:ext>
            </a:extLst>
          </p:cNvPr>
          <p:cNvGrpSpPr/>
          <p:nvPr/>
        </p:nvGrpSpPr>
        <p:grpSpPr>
          <a:xfrm>
            <a:off x="141467" y="5673704"/>
            <a:ext cx="4449980" cy="886691"/>
            <a:chOff x="3765278" y="4073237"/>
            <a:chExt cx="3337485" cy="665018"/>
          </a:xfrm>
        </p:grpSpPr>
        <p:sp>
          <p:nvSpPr>
            <p:cNvPr id="59" name="đáp án B">
              <a:extLst>
                <a:ext uri="{FF2B5EF4-FFF2-40B4-BE49-F238E27FC236}">
                  <a16:creationId xmlns:a16="http://schemas.microsoft.com/office/drawing/2014/main" id="{6142F90D-2CD5-4698-8F9F-54A24DC8AC1A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</a:rPr>
                <a:t>150,8 m</a:t>
              </a:r>
              <a:r>
                <a:rPr lang="en-US" sz="3733" b="1" baseline="30000">
                  <a:solidFill>
                    <a:srgbClr val="000000"/>
                  </a:solidFill>
                </a:rPr>
                <a:t>3</a:t>
              </a:r>
              <a:endParaRPr lang="en-US" sz="3733" b="1">
                <a:solidFill>
                  <a:srgbClr val="000000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F4652A1-3023-4191-AA93-087CD3B8268B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B</a:t>
              </a:r>
            </a:p>
          </p:txBody>
        </p:sp>
      </p:grpSp>
      <p:grpSp>
        <p:nvGrpSpPr>
          <p:cNvPr id="61" name="ĐÁP ÁN C">
            <a:extLst>
              <a:ext uri="{FF2B5EF4-FFF2-40B4-BE49-F238E27FC236}">
                <a16:creationId xmlns:a16="http://schemas.microsoft.com/office/drawing/2014/main" id="{FF866388-9258-45F1-B8AA-D0F65AC84995}"/>
              </a:ext>
            </a:extLst>
          </p:cNvPr>
          <p:cNvGrpSpPr/>
          <p:nvPr/>
        </p:nvGrpSpPr>
        <p:grpSpPr>
          <a:xfrm>
            <a:off x="6478217" y="4125011"/>
            <a:ext cx="4449980" cy="886691"/>
            <a:chOff x="3765278" y="4073237"/>
            <a:chExt cx="3337485" cy="665018"/>
          </a:xfrm>
        </p:grpSpPr>
        <p:sp>
          <p:nvSpPr>
            <p:cNvPr id="62" name="Đáp án C">
              <a:extLst>
                <a:ext uri="{FF2B5EF4-FFF2-40B4-BE49-F238E27FC236}">
                  <a16:creationId xmlns:a16="http://schemas.microsoft.com/office/drawing/2014/main" id="{7DCAA1EC-967A-47C6-BF69-6C1136139328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</a:rPr>
                <a:t>150,5 m</a:t>
              </a:r>
              <a:r>
                <a:rPr lang="en-US" sz="3733" b="1" baseline="30000">
                  <a:solidFill>
                    <a:srgbClr val="000000"/>
                  </a:solidFill>
                </a:rPr>
                <a:t>3</a:t>
              </a:r>
              <a:r>
                <a:rPr lang="en-US" sz="3733" b="1">
                  <a:solidFill>
                    <a:srgbClr val="000000"/>
                  </a:solidFill>
                </a:rPr>
                <a:t> </a:t>
              </a:r>
              <a:endParaRPr lang="vi-VN" sz="3733" b="1" dirty="0">
                <a:solidFill>
                  <a:srgbClr val="000000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C771543-D854-4D12-9FC4-A199873DE301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C</a:t>
              </a:r>
            </a:p>
          </p:txBody>
        </p:sp>
      </p:grpSp>
      <p:grpSp>
        <p:nvGrpSpPr>
          <p:cNvPr id="64" name="ĐÁP ÁN Đ">
            <a:extLst>
              <a:ext uri="{FF2B5EF4-FFF2-40B4-BE49-F238E27FC236}">
                <a16:creationId xmlns:a16="http://schemas.microsoft.com/office/drawing/2014/main" id="{9FD5293E-9023-40FD-92A3-465D214064B1}"/>
              </a:ext>
            </a:extLst>
          </p:cNvPr>
          <p:cNvGrpSpPr/>
          <p:nvPr/>
        </p:nvGrpSpPr>
        <p:grpSpPr>
          <a:xfrm>
            <a:off x="6478217" y="5549196"/>
            <a:ext cx="4449980" cy="886691"/>
            <a:chOff x="3765278" y="4073237"/>
            <a:chExt cx="3337485" cy="665018"/>
          </a:xfrm>
        </p:grpSpPr>
        <p:sp>
          <p:nvSpPr>
            <p:cNvPr id="65" name="ĐÁP ÁN Đ">
              <a:extLst>
                <a:ext uri="{FF2B5EF4-FFF2-40B4-BE49-F238E27FC236}">
                  <a16:creationId xmlns:a16="http://schemas.microsoft.com/office/drawing/2014/main" id="{E053D07E-5FFF-43D8-B977-0C8915190F70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</a:rPr>
                <a:t>150,7 m</a:t>
              </a:r>
              <a:r>
                <a:rPr lang="en-US" sz="3733" b="1" baseline="30000">
                  <a:solidFill>
                    <a:srgbClr val="000000"/>
                  </a:solidFill>
                </a:rPr>
                <a:t>3</a:t>
              </a:r>
              <a:endParaRPr lang="vi-VN" sz="3733" b="1" dirty="0">
                <a:solidFill>
                  <a:srgbClr val="0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78E16E3-48A0-4654-BA47-0944F817D3CE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D</a:t>
              </a:r>
            </a:p>
          </p:txBody>
        </p:sp>
      </p:grpSp>
      <p:grpSp>
        <p:nvGrpSpPr>
          <p:cNvPr id="68" name="ĐÁP ÁN A">
            <a:extLst>
              <a:ext uri="{FF2B5EF4-FFF2-40B4-BE49-F238E27FC236}">
                <a16:creationId xmlns:a16="http://schemas.microsoft.com/office/drawing/2014/main" id="{6DB7E364-BC80-46DB-B1E8-B870852110A9}"/>
              </a:ext>
            </a:extLst>
          </p:cNvPr>
          <p:cNvGrpSpPr/>
          <p:nvPr/>
        </p:nvGrpSpPr>
        <p:grpSpPr>
          <a:xfrm>
            <a:off x="141467" y="4180559"/>
            <a:ext cx="4449980" cy="886691"/>
            <a:chOff x="3765278" y="4073237"/>
            <a:chExt cx="3337485" cy="665018"/>
          </a:xfrm>
        </p:grpSpPr>
        <p:sp>
          <p:nvSpPr>
            <p:cNvPr id="69" name="đáp án A">
              <a:extLst>
                <a:ext uri="{FF2B5EF4-FFF2-40B4-BE49-F238E27FC236}">
                  <a16:creationId xmlns:a16="http://schemas.microsoft.com/office/drawing/2014/main" id="{7CD505B6-849E-4E50-83A3-7B5CF3F14B72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  <a:ea typeface="Courier New" panose="02070309020205020404" pitchFamily="49" charset="0"/>
                </a:rPr>
                <a:t>150,6 m</a:t>
              </a:r>
              <a:r>
                <a:rPr lang="en-US" sz="3733" b="1" baseline="30000">
                  <a:solidFill>
                    <a:srgbClr val="000000"/>
                  </a:solidFill>
                  <a:ea typeface="Courier New" panose="02070309020205020404" pitchFamily="49" charset="0"/>
                </a:rPr>
                <a:t>3</a:t>
              </a:r>
              <a:endParaRPr lang="en-US" sz="3733" b="1">
                <a:solidFill>
                  <a:srgbClr val="000000"/>
                </a:solidFill>
                <a:ea typeface="Courier New" panose="02070309020205020404" pitchFamily="49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F96642-92B7-4270-ACE3-CF23A6BF5155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A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8870FD0-423C-408F-AAB2-ED65F964085B}"/>
              </a:ext>
            </a:extLst>
          </p:cNvPr>
          <p:cNvGrpSpPr/>
          <p:nvPr/>
        </p:nvGrpSpPr>
        <p:grpSpPr>
          <a:xfrm>
            <a:off x="11031231" y="4130116"/>
            <a:ext cx="957423" cy="886691"/>
            <a:chOff x="3754838" y="3007068"/>
            <a:chExt cx="718067" cy="66501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8653FCB-916C-4E2B-929D-2A6CF19414E1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75" name="Google Shape;534;p37">
              <a:extLst>
                <a:ext uri="{FF2B5EF4-FFF2-40B4-BE49-F238E27FC236}">
                  <a16:creationId xmlns:a16="http://schemas.microsoft.com/office/drawing/2014/main" id="{4AF68D73-8D11-45D9-BF8E-F0FC1CCB1CF9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38C35AC-E1C3-4236-AB5E-4F2DB51945D0}"/>
              </a:ext>
            </a:extLst>
          </p:cNvPr>
          <p:cNvGrpSpPr/>
          <p:nvPr/>
        </p:nvGrpSpPr>
        <p:grpSpPr>
          <a:xfrm>
            <a:off x="11039031" y="5549196"/>
            <a:ext cx="957423" cy="886691"/>
            <a:chOff x="3754838" y="3007068"/>
            <a:chExt cx="718067" cy="66501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CB04FC5-62EA-44A2-B3BC-0CBEE673D4A1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78" name="Google Shape;534;p37">
              <a:extLst>
                <a:ext uri="{FF2B5EF4-FFF2-40B4-BE49-F238E27FC236}">
                  <a16:creationId xmlns:a16="http://schemas.microsoft.com/office/drawing/2014/main" id="{6730C47B-106F-4E2D-8754-4690DA9FFC1A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4BAAF9AE-8588-4B70-843D-B3002B212E0D}"/>
              </a:ext>
            </a:extLst>
          </p:cNvPr>
          <p:cNvSpPr/>
          <p:nvPr/>
        </p:nvSpPr>
        <p:spPr>
          <a:xfrm>
            <a:off x="268184" y="4325259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C1E6859-B70B-4D97-85EC-970D03FC77EF}"/>
              </a:ext>
            </a:extLst>
          </p:cNvPr>
          <p:cNvSpPr/>
          <p:nvPr/>
        </p:nvSpPr>
        <p:spPr>
          <a:xfrm>
            <a:off x="6609099" y="4255044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3DB58E7-1B61-47FE-8FE6-DF3C3CE399F7}"/>
              </a:ext>
            </a:extLst>
          </p:cNvPr>
          <p:cNvSpPr/>
          <p:nvPr/>
        </p:nvSpPr>
        <p:spPr>
          <a:xfrm>
            <a:off x="249641" y="5818372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D6E97F-9E86-46FE-ADCC-728CD3AA5A8C}"/>
              </a:ext>
            </a:extLst>
          </p:cNvPr>
          <p:cNvSpPr/>
          <p:nvPr/>
        </p:nvSpPr>
        <p:spPr>
          <a:xfrm>
            <a:off x="6609099" y="5697033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THỜI GIAN">
            <a:extLst>
              <a:ext uri="{FF2B5EF4-FFF2-40B4-BE49-F238E27FC236}">
                <a16:creationId xmlns:a16="http://schemas.microsoft.com/office/drawing/2014/main" id="{22229963-ED16-4B7E-AEEF-2B705A956479}"/>
              </a:ext>
            </a:extLst>
          </p:cNvPr>
          <p:cNvSpPr/>
          <p:nvPr/>
        </p:nvSpPr>
        <p:spPr>
          <a:xfrm>
            <a:off x="497949" y="1660330"/>
            <a:ext cx="1563955" cy="520143"/>
          </a:xfrm>
          <a:prstGeom prst="roundRect">
            <a:avLst/>
          </a:prstGeom>
          <a:solidFill>
            <a:srgbClr val="F0502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7030A0"/>
                </a:solidFill>
                <a:latin typeface="#9Slide03 BoosterNextFYBlack" panose="02000A03000000020004" pitchFamily="2" charset="0"/>
              </a:rPr>
              <a:t>THỜI GIAN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3D6BBE-8663-4DF2-33E0-720A7B13AC89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CB05E0-FECC-630E-13FF-DC6BAB2BF484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BA402A-78CE-C1BF-AA1D-37F5FB8E8AFD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8A8BB-2207-76CD-1179-996B123D7FAA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0371EC-BE3E-9D38-D7DE-C3BF0D47C982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4EDD3C-FEB7-A34C-E8D4-3D30CA5CCC87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BFAC19-7452-0ACC-828C-2ABFA2C0753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B60F1E-D5D0-A0BE-1023-C5D84D8C51A6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5FC074F-56B4-F0CC-CA77-095DEB93A444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62C70AB-91EF-4EC2-1874-6A868C7C538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2219FF-C4A8-C834-1399-56AFBF04DB5C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CAAD87-DF9B-0B38-6E3B-3474B3FFEDCF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34D2D61-D406-F1C1-7B8D-AF24DA7C5136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B6DFA67-C99E-ADA1-1916-094D21774376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81DC06-65C9-B8FD-8B72-5BA77463EC1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8C5F61-DEDE-BCBD-0D13-49482B5B62D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18580E-701A-91E6-2A7D-931FB3C32C0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00A7480-F089-CBB3-A62C-1E7AE94AA829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5951975-20EC-1B5C-F8C1-B7788B7EEC65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FA0A09C-619B-1BAD-8B9D-8ED20DCE9C3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BB7A345-1D9A-C557-1946-41D1661DA6A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18A2EBC-A890-63C3-66D0-5CD86188B6D6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E1D85B6-B322-B907-5281-561BE6FA2FF7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0C386F9-17D8-9EDC-7435-35CAF745E07B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555361B-2DA0-D64B-4FAF-DAB39B001FE3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8294D31-9A5A-90C8-7B43-A605473D7B14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032614F-E81E-74C1-C90C-521955296F07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D8F2266-4212-B2A3-762F-B05D06C4F7D4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3CB524B-450C-0986-919E-B33B524A4E13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CDF7281-30C0-63B1-EF38-F4C5987171E3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54FDCFF-2B41-EC4B-C190-3B4C739786D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CE72454-AC7F-574D-CCDE-6BB5C76E5A6F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1BA11D1-8A29-DFDD-985E-A412351EAC63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129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nhnhuchopw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1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2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3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4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6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7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8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9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1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11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12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13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14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15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16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17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818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919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2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121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222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323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424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25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626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727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828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929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3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131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32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" grpId="0" animBg="1"/>
      <p:bldP spid="32" grpId="0" animBg="1"/>
      <p:bldP spid="33" grpId="0" animBg="1"/>
      <p:bldP spid="34" grpId="0" animBg="1"/>
      <p:bldP spid="2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sig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E2C0FB5C-DCBF-4C76-9C55-290249D2A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088" y="92222"/>
            <a:ext cx="2283681" cy="1481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109FFD-0ED1-4C97-8C45-2C526B6DE523}"/>
              </a:ext>
            </a:extLst>
          </p:cNvPr>
          <p:cNvSpPr/>
          <p:nvPr/>
        </p:nvSpPr>
        <p:spPr>
          <a:xfrm>
            <a:off x="2479023" y="339031"/>
            <a:ext cx="9584348" cy="1645920"/>
          </a:xfrm>
          <a:prstGeom prst="roundRect">
            <a:avLst>
              <a:gd name="adj" fmla="val 17546"/>
            </a:avLst>
          </a:prstGeom>
          <a:solidFill>
            <a:srgbClr val="F99158">
              <a:alpha val="39000"/>
            </a:srgbClr>
          </a:solidFill>
          <a:ln w="38100">
            <a:solidFill>
              <a:srgbClr val="F991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931,5 m</a:t>
            </a:r>
            <a:r>
              <a:rPr lang="en-US" sz="4800" b="1" baseline="30000">
                <a:solidFill>
                  <a:srgbClr val="002060"/>
                </a:solidFill>
              </a:rPr>
              <a:t>3</a:t>
            </a:r>
            <a:r>
              <a:rPr lang="en-US" sz="4800" b="1">
                <a:solidFill>
                  <a:srgbClr val="002060"/>
                </a:solidFill>
              </a:rPr>
              <a:t> : 9 = ?</a:t>
            </a:r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B323AA1-4555-4A49-AF5D-5BB444509549}"/>
              </a:ext>
            </a:extLst>
          </p:cNvPr>
          <p:cNvSpPr/>
          <p:nvPr/>
        </p:nvSpPr>
        <p:spPr>
          <a:xfrm>
            <a:off x="9712978" y="1"/>
            <a:ext cx="2350393" cy="749220"/>
          </a:xfrm>
          <a:prstGeom prst="roundRect">
            <a:avLst>
              <a:gd name="adj" fmla="val 50000"/>
            </a:avLst>
          </a:prstGeom>
          <a:solidFill>
            <a:srgbClr val="FB9258"/>
          </a:solidFill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#9Slide03 Kaleko 105 Round Bold" pitchFamily="2" charset="0"/>
              </a:rPr>
              <a:t>CÂU HỎI </a:t>
            </a:r>
            <a:r>
              <a:rPr lang="vi-VN" sz="2400" b="1">
                <a:solidFill>
                  <a:srgbClr val="002060"/>
                </a:solidFill>
                <a:latin typeface="#9Slide03 Kaleko 105 Round Bold" pitchFamily="2" charset="0"/>
              </a:rPr>
              <a:t>: </a:t>
            </a:r>
            <a:r>
              <a:rPr lang="en-US" sz="2400" b="1">
                <a:solidFill>
                  <a:srgbClr val="002060"/>
                </a:solidFill>
                <a:latin typeface="#9Slide03 Kaleko 105 Round Bold" pitchFamily="2" charset="0"/>
              </a:rPr>
              <a:t>4</a:t>
            </a:r>
            <a:endParaRPr lang="vi-VN" sz="2400" b="1" dirty="0">
              <a:solidFill>
                <a:srgbClr val="002060"/>
              </a:solidFill>
              <a:latin typeface="#9Slide03 Kaleko 105 Round Bold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9E50199-AF30-4A7C-96C9-9EA31DE86E80}"/>
              </a:ext>
            </a:extLst>
          </p:cNvPr>
          <p:cNvSpPr/>
          <p:nvPr/>
        </p:nvSpPr>
        <p:spPr>
          <a:xfrm>
            <a:off x="4489159" y="3330900"/>
            <a:ext cx="2446824" cy="63346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#9Slide03 Kaleko 105 Round Bold" pitchFamily="2" charset="0"/>
              </a:rPr>
              <a:t>ĐÁP ÁN: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ACC46C-7379-4B1C-B0F7-0BEA601465BC}"/>
              </a:ext>
            </a:extLst>
          </p:cNvPr>
          <p:cNvGrpSpPr/>
          <p:nvPr/>
        </p:nvGrpSpPr>
        <p:grpSpPr>
          <a:xfrm>
            <a:off x="11024906" y="4115074"/>
            <a:ext cx="915533" cy="843261"/>
            <a:chOff x="3779212" y="4188837"/>
            <a:chExt cx="686650" cy="6324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8B008C-738A-4057-9C61-0BEEC89C518A}"/>
                </a:ext>
              </a:extLst>
            </p:cNvPr>
            <p:cNvSpPr/>
            <p:nvPr/>
          </p:nvSpPr>
          <p:spPr>
            <a:xfrm>
              <a:off x="3875088" y="4280344"/>
              <a:ext cx="469268" cy="4494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36" name="Google Shape;533;p37">
              <a:extLst>
                <a:ext uri="{FF2B5EF4-FFF2-40B4-BE49-F238E27FC236}">
                  <a16:creationId xmlns:a16="http://schemas.microsoft.com/office/drawing/2014/main" id="{3F93ABC0-04AA-49BA-83D4-2EBBA909DDBD}"/>
                </a:ext>
              </a:extLst>
            </p:cNvPr>
            <p:cNvSpPr/>
            <p:nvPr/>
          </p:nvSpPr>
          <p:spPr>
            <a:xfrm>
              <a:off x="3779212" y="4188837"/>
              <a:ext cx="686650" cy="632446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chemeClr val="tx2">
                  <a:lumMod val="25000"/>
                </a:schemeClr>
              </a:solidFill>
            </a:ln>
            <a:scene3d>
              <a:camera prst="obliqueBottomRight"/>
              <a:lightRig rig="threePt" dir="t"/>
            </a:scene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5306B2-DA00-42FB-9BC4-D18ADAE8F07F}"/>
              </a:ext>
            </a:extLst>
          </p:cNvPr>
          <p:cNvGrpSpPr/>
          <p:nvPr/>
        </p:nvGrpSpPr>
        <p:grpSpPr>
          <a:xfrm>
            <a:off x="5032059" y="4105901"/>
            <a:ext cx="957423" cy="886691"/>
            <a:chOff x="3754838" y="3007068"/>
            <a:chExt cx="718067" cy="66501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D5F543-6078-4300-885C-8F12B236C4C0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37" name="Google Shape;534;p37">
              <a:extLst>
                <a:ext uri="{FF2B5EF4-FFF2-40B4-BE49-F238E27FC236}">
                  <a16:creationId xmlns:a16="http://schemas.microsoft.com/office/drawing/2014/main" id="{DA0C8BBC-ECCB-4924-A786-7789BD02DB17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58" name="ĐÁP ÁN B">
            <a:extLst>
              <a:ext uri="{FF2B5EF4-FFF2-40B4-BE49-F238E27FC236}">
                <a16:creationId xmlns:a16="http://schemas.microsoft.com/office/drawing/2014/main" id="{03CADCDB-16DF-4595-9E98-FA59CC43ABA8}"/>
              </a:ext>
            </a:extLst>
          </p:cNvPr>
          <p:cNvGrpSpPr/>
          <p:nvPr/>
        </p:nvGrpSpPr>
        <p:grpSpPr>
          <a:xfrm>
            <a:off x="6464091" y="4115073"/>
            <a:ext cx="4449980" cy="886691"/>
            <a:chOff x="3765278" y="4073237"/>
            <a:chExt cx="3337485" cy="665018"/>
          </a:xfrm>
        </p:grpSpPr>
        <p:sp>
          <p:nvSpPr>
            <p:cNvPr id="59" name="đáp án B">
              <a:extLst>
                <a:ext uri="{FF2B5EF4-FFF2-40B4-BE49-F238E27FC236}">
                  <a16:creationId xmlns:a16="http://schemas.microsoft.com/office/drawing/2014/main" id="{6142F90D-2CD5-4698-8F9F-54A24DC8AC1A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</a:rPr>
                <a:t>103,5 m</a:t>
              </a:r>
              <a:r>
                <a:rPr lang="en-US" sz="3733" b="1" baseline="30000">
                  <a:solidFill>
                    <a:srgbClr val="000000"/>
                  </a:solidFill>
                </a:rPr>
                <a:t>3</a:t>
              </a:r>
              <a:endParaRPr lang="en-US" sz="3733" b="1">
                <a:solidFill>
                  <a:srgbClr val="000000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F4652A1-3023-4191-AA93-087CD3B8268B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C</a:t>
              </a:r>
            </a:p>
          </p:txBody>
        </p:sp>
      </p:grpSp>
      <p:grpSp>
        <p:nvGrpSpPr>
          <p:cNvPr id="61" name="ĐÁP ÁN C">
            <a:extLst>
              <a:ext uri="{FF2B5EF4-FFF2-40B4-BE49-F238E27FC236}">
                <a16:creationId xmlns:a16="http://schemas.microsoft.com/office/drawing/2014/main" id="{FF866388-9258-45F1-B8AA-D0F65AC84995}"/>
              </a:ext>
            </a:extLst>
          </p:cNvPr>
          <p:cNvGrpSpPr/>
          <p:nvPr/>
        </p:nvGrpSpPr>
        <p:grpSpPr>
          <a:xfrm>
            <a:off x="234318" y="5684212"/>
            <a:ext cx="4339145" cy="886691"/>
            <a:chOff x="3571458" y="3534175"/>
            <a:chExt cx="3254359" cy="665018"/>
          </a:xfrm>
        </p:grpSpPr>
        <p:sp>
          <p:nvSpPr>
            <p:cNvPr id="62" name="Đáp án C">
              <a:extLst>
                <a:ext uri="{FF2B5EF4-FFF2-40B4-BE49-F238E27FC236}">
                  <a16:creationId xmlns:a16="http://schemas.microsoft.com/office/drawing/2014/main" id="{7DCAA1EC-967A-47C6-BF69-6C1136139328}"/>
                </a:ext>
              </a:extLst>
            </p:cNvPr>
            <p:cNvSpPr/>
            <p:nvPr/>
          </p:nvSpPr>
          <p:spPr>
            <a:xfrm>
              <a:off x="3571458" y="3534175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</a:rPr>
                <a:t>10,3 m</a:t>
              </a:r>
              <a:r>
                <a:rPr lang="en-US" sz="3733" b="1" baseline="30000">
                  <a:solidFill>
                    <a:srgbClr val="000000"/>
                  </a:solidFill>
                </a:rPr>
                <a:t>3</a:t>
              </a:r>
              <a:endParaRPr lang="vi-VN" sz="3733" b="1" dirty="0">
                <a:solidFill>
                  <a:srgbClr val="000000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C771543-D854-4D12-9FC4-A199873DE301}"/>
                </a:ext>
              </a:extLst>
            </p:cNvPr>
            <p:cNvSpPr/>
            <p:nvPr/>
          </p:nvSpPr>
          <p:spPr>
            <a:xfrm>
              <a:off x="3594152" y="3534175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B</a:t>
              </a:r>
            </a:p>
          </p:txBody>
        </p:sp>
      </p:grpSp>
      <p:grpSp>
        <p:nvGrpSpPr>
          <p:cNvPr id="64" name="ĐÁP ÁN Đ">
            <a:extLst>
              <a:ext uri="{FF2B5EF4-FFF2-40B4-BE49-F238E27FC236}">
                <a16:creationId xmlns:a16="http://schemas.microsoft.com/office/drawing/2014/main" id="{9FD5293E-9023-40FD-92A3-465D214064B1}"/>
              </a:ext>
            </a:extLst>
          </p:cNvPr>
          <p:cNvGrpSpPr/>
          <p:nvPr/>
        </p:nvGrpSpPr>
        <p:grpSpPr>
          <a:xfrm>
            <a:off x="6478217" y="5549196"/>
            <a:ext cx="4449980" cy="886691"/>
            <a:chOff x="3765278" y="4073237"/>
            <a:chExt cx="3337485" cy="665018"/>
          </a:xfrm>
        </p:grpSpPr>
        <p:sp>
          <p:nvSpPr>
            <p:cNvPr id="65" name="ĐÁP ÁN Đ">
              <a:extLst>
                <a:ext uri="{FF2B5EF4-FFF2-40B4-BE49-F238E27FC236}">
                  <a16:creationId xmlns:a16="http://schemas.microsoft.com/office/drawing/2014/main" id="{E053D07E-5FFF-43D8-B977-0C8915190F70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</a:rPr>
                <a:t>105,3 m</a:t>
              </a:r>
              <a:r>
                <a:rPr lang="en-US" sz="3733" b="1" baseline="30000">
                  <a:solidFill>
                    <a:srgbClr val="000000"/>
                  </a:solidFill>
                </a:rPr>
                <a:t>3</a:t>
              </a:r>
              <a:endParaRPr lang="vi-VN" sz="3733" b="1" dirty="0">
                <a:solidFill>
                  <a:srgbClr val="0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78E16E3-48A0-4654-BA47-0944F817D3CE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D</a:t>
              </a:r>
            </a:p>
          </p:txBody>
        </p:sp>
      </p:grpSp>
      <p:grpSp>
        <p:nvGrpSpPr>
          <p:cNvPr id="68" name="ĐÁP ÁN A">
            <a:extLst>
              <a:ext uri="{FF2B5EF4-FFF2-40B4-BE49-F238E27FC236}">
                <a16:creationId xmlns:a16="http://schemas.microsoft.com/office/drawing/2014/main" id="{6DB7E364-BC80-46DB-B1E8-B870852110A9}"/>
              </a:ext>
            </a:extLst>
          </p:cNvPr>
          <p:cNvGrpSpPr/>
          <p:nvPr/>
        </p:nvGrpSpPr>
        <p:grpSpPr>
          <a:xfrm>
            <a:off x="141467" y="4180559"/>
            <a:ext cx="4449980" cy="886691"/>
            <a:chOff x="3765278" y="4073237"/>
            <a:chExt cx="3337485" cy="665018"/>
          </a:xfrm>
        </p:grpSpPr>
        <p:sp>
          <p:nvSpPr>
            <p:cNvPr id="69" name="đáp án A">
              <a:extLst>
                <a:ext uri="{FF2B5EF4-FFF2-40B4-BE49-F238E27FC236}">
                  <a16:creationId xmlns:a16="http://schemas.microsoft.com/office/drawing/2014/main" id="{7CD505B6-849E-4E50-83A3-7B5CF3F14B72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  <a:ea typeface="Courier New" panose="02070309020205020404" pitchFamily="49" charset="0"/>
                </a:rPr>
                <a:t>103,3 m</a:t>
              </a:r>
              <a:r>
                <a:rPr lang="en-US" sz="3733" b="1" baseline="30000">
                  <a:solidFill>
                    <a:srgbClr val="000000"/>
                  </a:solidFill>
                  <a:ea typeface="Courier New" panose="02070309020205020404" pitchFamily="49" charset="0"/>
                </a:rPr>
                <a:t>3</a:t>
              </a:r>
              <a:endParaRPr lang="en-US" sz="3733" b="1">
                <a:solidFill>
                  <a:srgbClr val="000000"/>
                </a:solidFill>
                <a:ea typeface="Courier New" panose="02070309020205020404" pitchFamily="49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F96642-92B7-4270-ACE3-CF23A6BF5155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A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8870FD0-423C-408F-AAB2-ED65F964085B}"/>
              </a:ext>
            </a:extLst>
          </p:cNvPr>
          <p:cNvGrpSpPr/>
          <p:nvPr/>
        </p:nvGrpSpPr>
        <p:grpSpPr>
          <a:xfrm>
            <a:off x="4986666" y="5673704"/>
            <a:ext cx="957423" cy="886691"/>
            <a:chOff x="3754838" y="3007068"/>
            <a:chExt cx="718067" cy="66501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8653FCB-916C-4E2B-929D-2A6CF19414E1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75" name="Google Shape;534;p37">
              <a:extLst>
                <a:ext uri="{FF2B5EF4-FFF2-40B4-BE49-F238E27FC236}">
                  <a16:creationId xmlns:a16="http://schemas.microsoft.com/office/drawing/2014/main" id="{4AF68D73-8D11-45D9-BF8E-F0FC1CCB1CF9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38C35AC-E1C3-4236-AB5E-4F2DB51945D0}"/>
              </a:ext>
            </a:extLst>
          </p:cNvPr>
          <p:cNvGrpSpPr/>
          <p:nvPr/>
        </p:nvGrpSpPr>
        <p:grpSpPr>
          <a:xfrm>
            <a:off x="11039031" y="5549196"/>
            <a:ext cx="957423" cy="886691"/>
            <a:chOff x="3754838" y="3007068"/>
            <a:chExt cx="718067" cy="66501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CB04FC5-62EA-44A2-B3BC-0CBEE673D4A1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78" name="Google Shape;534;p37">
              <a:extLst>
                <a:ext uri="{FF2B5EF4-FFF2-40B4-BE49-F238E27FC236}">
                  <a16:creationId xmlns:a16="http://schemas.microsoft.com/office/drawing/2014/main" id="{6730C47B-106F-4E2D-8754-4690DA9FFC1A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4BAAF9AE-8588-4B70-843D-B3002B212E0D}"/>
              </a:ext>
            </a:extLst>
          </p:cNvPr>
          <p:cNvSpPr/>
          <p:nvPr/>
        </p:nvSpPr>
        <p:spPr>
          <a:xfrm>
            <a:off x="268184" y="4325259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C1E6859-B70B-4D97-85EC-970D03FC77EF}"/>
              </a:ext>
            </a:extLst>
          </p:cNvPr>
          <p:cNvSpPr/>
          <p:nvPr/>
        </p:nvSpPr>
        <p:spPr>
          <a:xfrm>
            <a:off x="391293" y="5814245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3DB58E7-1B61-47FE-8FE6-DF3C3CE399F7}"/>
              </a:ext>
            </a:extLst>
          </p:cNvPr>
          <p:cNvSpPr/>
          <p:nvPr/>
        </p:nvSpPr>
        <p:spPr>
          <a:xfrm>
            <a:off x="6609099" y="4257492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D6E97F-9E86-46FE-ADCC-728CD3AA5A8C}"/>
              </a:ext>
            </a:extLst>
          </p:cNvPr>
          <p:cNvSpPr/>
          <p:nvPr/>
        </p:nvSpPr>
        <p:spPr>
          <a:xfrm>
            <a:off x="6609099" y="5697033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THỜI GIAN">
            <a:extLst>
              <a:ext uri="{FF2B5EF4-FFF2-40B4-BE49-F238E27FC236}">
                <a16:creationId xmlns:a16="http://schemas.microsoft.com/office/drawing/2014/main" id="{22229963-ED16-4B7E-AEEF-2B705A956479}"/>
              </a:ext>
            </a:extLst>
          </p:cNvPr>
          <p:cNvSpPr/>
          <p:nvPr/>
        </p:nvSpPr>
        <p:spPr>
          <a:xfrm>
            <a:off x="497949" y="1660330"/>
            <a:ext cx="1563955" cy="520143"/>
          </a:xfrm>
          <a:prstGeom prst="roundRect">
            <a:avLst/>
          </a:prstGeom>
          <a:solidFill>
            <a:srgbClr val="F0502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7030A0"/>
                </a:solidFill>
                <a:latin typeface="#9Slide03 BoosterNextFYBlack" panose="02000A03000000020004" pitchFamily="2" charset="0"/>
              </a:rPr>
              <a:t>THỜI GIAN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995E9C-A40B-EC0B-5988-4017918C1E07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84485F-2404-BCC0-541A-3057F99F061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8821F1-272A-1B34-27CD-F4C96F2E00F2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0B2FB5-E25D-2E0C-FBF9-02F79B1691A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E5CE10-ED69-1268-79CB-24D8D15D6066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ECC094F-B729-2F44-E420-A2672530664B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A37912-0D54-AB59-9C8F-9263E6B180B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5FA195-35C4-9BDC-69B5-DF1C02506DC9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F681F55-09A4-CF7F-C90A-3586AB920D77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DE9BE7-0D49-A892-7274-9654DD34016F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CF365A-6113-A9F7-E103-690CA2D6090A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6ED1990-C9E8-2916-D552-FC60CCDA3C15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B58B7E4-DC78-1574-DAC5-CA068A80FC5C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F8BF55F-050B-B1B9-017E-8BA3C67C4CA6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DA7BC40-0828-8E9B-7E2E-C7A7EBDA12BA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AFFC790-3B7D-EC1D-EFE4-F56A4197B15B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40073C5-CCFB-1289-3CF8-1D84182F19A9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D111F0B-12D7-2CB4-B99A-64122B8935C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1F14346-9517-2329-50D2-06EC860EDB2B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5296D0A-94A7-F0E0-436C-DF5E0AFA41F4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A5A3446-3C3C-EBA9-4F66-CA6B6E558BD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E09B169-3EF4-22CD-C0FA-917E297F0AEF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C6C6248-3D34-1204-9BDB-E6F6CCE78541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F6E98D3-DA4D-97C0-ED8D-630608ADEBB7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F141B1C-9358-BDE4-A614-00182421CDA5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A9E9301-EC2C-8C85-D901-5E0FB6D36F15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D98D1F4-B56F-30A7-B3F0-4527649FE6B2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2CE451A-3262-BA05-3751-9B00AA1DA7C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DE94C6F-991D-F3DC-77F1-02A2AA6AF9D9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49AF924-A7C1-3859-644E-BBF5AD60F24B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132D222-1865-F8B3-468D-FDC8111104FD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A96F6C-3531-A2F3-6355-A54285DE74B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D5DB5AB-0939-84BB-3EB4-F4CEC6C8ECD5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80109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nhnhuchopw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1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2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3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4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6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7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8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9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1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11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12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13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14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15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16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17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818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919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2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121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222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323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424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25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626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727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828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929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3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131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32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" grpId="0" animBg="1"/>
      <p:bldP spid="32" grpId="0" animBg="1"/>
      <p:bldP spid="33" grpId="0" animBg="1"/>
      <p:bldP spid="34" grpId="0" animBg="1"/>
      <p:bldP spid="2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sig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E2C0FB5C-DCBF-4C76-9C55-290249D2A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088" y="92222"/>
            <a:ext cx="2283681" cy="1481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109FFD-0ED1-4C97-8C45-2C526B6DE523}"/>
              </a:ext>
            </a:extLst>
          </p:cNvPr>
          <p:cNvSpPr/>
          <p:nvPr/>
        </p:nvSpPr>
        <p:spPr>
          <a:xfrm>
            <a:off x="2479023" y="339031"/>
            <a:ext cx="9584348" cy="1645920"/>
          </a:xfrm>
          <a:prstGeom prst="roundRect">
            <a:avLst>
              <a:gd name="adj" fmla="val 17546"/>
            </a:avLst>
          </a:prstGeom>
          <a:solidFill>
            <a:srgbClr val="F99158">
              <a:alpha val="39000"/>
            </a:srgbClr>
          </a:solidFill>
          <a:ln w="38100">
            <a:solidFill>
              <a:srgbClr val="F991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87,35 m</a:t>
            </a:r>
            <a:r>
              <a:rPr lang="en-US" sz="4800" b="1" baseline="30000">
                <a:solidFill>
                  <a:srgbClr val="002060"/>
                </a:solidFill>
              </a:rPr>
              <a:t>3</a:t>
            </a:r>
            <a:r>
              <a:rPr lang="en-US" sz="4800" b="1">
                <a:solidFill>
                  <a:srgbClr val="002060"/>
                </a:solidFill>
              </a:rPr>
              <a:t> = ­­­­­…. dm</a:t>
            </a:r>
            <a:r>
              <a:rPr lang="en-US" sz="4800" b="1" baseline="30000">
                <a:solidFill>
                  <a:srgbClr val="002060"/>
                </a:solidFill>
              </a:rPr>
              <a:t>3</a:t>
            </a:r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B323AA1-4555-4A49-AF5D-5BB444509549}"/>
              </a:ext>
            </a:extLst>
          </p:cNvPr>
          <p:cNvSpPr/>
          <p:nvPr/>
        </p:nvSpPr>
        <p:spPr>
          <a:xfrm>
            <a:off x="9712978" y="1"/>
            <a:ext cx="2350393" cy="749220"/>
          </a:xfrm>
          <a:prstGeom prst="roundRect">
            <a:avLst>
              <a:gd name="adj" fmla="val 50000"/>
            </a:avLst>
          </a:prstGeom>
          <a:solidFill>
            <a:srgbClr val="FB9258"/>
          </a:solidFill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#9Slide03 Kaleko 105 Round Bold" pitchFamily="2" charset="0"/>
              </a:rPr>
              <a:t>CÂU HỎI </a:t>
            </a:r>
            <a:r>
              <a:rPr lang="vi-VN" sz="2400" b="1">
                <a:solidFill>
                  <a:srgbClr val="002060"/>
                </a:solidFill>
                <a:latin typeface="#9Slide03 Kaleko 105 Round Bold" pitchFamily="2" charset="0"/>
              </a:rPr>
              <a:t>: </a:t>
            </a:r>
            <a:r>
              <a:rPr lang="en-US" sz="2400" b="1">
                <a:solidFill>
                  <a:srgbClr val="002060"/>
                </a:solidFill>
                <a:latin typeface="#9Slide03 Kaleko 105 Round Bold" pitchFamily="2" charset="0"/>
              </a:rPr>
              <a:t>5</a:t>
            </a:r>
            <a:endParaRPr lang="vi-VN" sz="2400" b="1" dirty="0">
              <a:solidFill>
                <a:srgbClr val="002060"/>
              </a:solidFill>
              <a:latin typeface="#9Slide03 Kaleko 105 Round Bold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9E50199-AF30-4A7C-96C9-9EA31DE86E80}"/>
              </a:ext>
            </a:extLst>
          </p:cNvPr>
          <p:cNvSpPr/>
          <p:nvPr/>
        </p:nvSpPr>
        <p:spPr>
          <a:xfrm>
            <a:off x="4489159" y="3330900"/>
            <a:ext cx="2446824" cy="63346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#9Slide03 Kaleko 105 Round Bold" pitchFamily="2" charset="0"/>
              </a:rPr>
              <a:t>ĐÁP ÁN: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ACC46C-7379-4B1C-B0F7-0BEA601465BC}"/>
              </a:ext>
            </a:extLst>
          </p:cNvPr>
          <p:cNvGrpSpPr/>
          <p:nvPr/>
        </p:nvGrpSpPr>
        <p:grpSpPr>
          <a:xfrm>
            <a:off x="11180548" y="5549308"/>
            <a:ext cx="915533" cy="843261"/>
            <a:chOff x="3779212" y="4188837"/>
            <a:chExt cx="686650" cy="6324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8B008C-738A-4057-9C61-0BEEC89C518A}"/>
                </a:ext>
              </a:extLst>
            </p:cNvPr>
            <p:cNvSpPr/>
            <p:nvPr/>
          </p:nvSpPr>
          <p:spPr>
            <a:xfrm>
              <a:off x="3875088" y="4280344"/>
              <a:ext cx="469268" cy="4494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36" name="Google Shape;533;p37">
              <a:extLst>
                <a:ext uri="{FF2B5EF4-FFF2-40B4-BE49-F238E27FC236}">
                  <a16:creationId xmlns:a16="http://schemas.microsoft.com/office/drawing/2014/main" id="{3F93ABC0-04AA-49BA-83D4-2EBBA909DDBD}"/>
                </a:ext>
              </a:extLst>
            </p:cNvPr>
            <p:cNvSpPr/>
            <p:nvPr/>
          </p:nvSpPr>
          <p:spPr>
            <a:xfrm>
              <a:off x="3779212" y="4188837"/>
              <a:ext cx="686650" cy="632446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chemeClr val="tx2">
                  <a:lumMod val="25000"/>
                </a:schemeClr>
              </a:solidFill>
            </a:ln>
            <a:scene3d>
              <a:camera prst="obliqueBottomRight"/>
              <a:lightRig rig="threePt" dir="t"/>
            </a:scene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5306B2-DA00-42FB-9BC4-D18ADAE8F07F}"/>
              </a:ext>
            </a:extLst>
          </p:cNvPr>
          <p:cNvGrpSpPr/>
          <p:nvPr/>
        </p:nvGrpSpPr>
        <p:grpSpPr>
          <a:xfrm>
            <a:off x="5032059" y="4105901"/>
            <a:ext cx="957423" cy="886691"/>
            <a:chOff x="3754838" y="3007068"/>
            <a:chExt cx="718067" cy="66501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D5F543-6078-4300-885C-8F12B236C4C0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37" name="Google Shape;534;p37">
              <a:extLst>
                <a:ext uri="{FF2B5EF4-FFF2-40B4-BE49-F238E27FC236}">
                  <a16:creationId xmlns:a16="http://schemas.microsoft.com/office/drawing/2014/main" id="{DA0C8BBC-ECCB-4924-A786-7789BD02DB17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58" name="ĐÁP ÁN B">
            <a:extLst>
              <a:ext uri="{FF2B5EF4-FFF2-40B4-BE49-F238E27FC236}">
                <a16:creationId xmlns:a16="http://schemas.microsoft.com/office/drawing/2014/main" id="{03CADCDB-16DF-4595-9E98-FA59CC43ABA8}"/>
              </a:ext>
            </a:extLst>
          </p:cNvPr>
          <p:cNvGrpSpPr/>
          <p:nvPr/>
        </p:nvGrpSpPr>
        <p:grpSpPr>
          <a:xfrm>
            <a:off x="6486983" y="5541687"/>
            <a:ext cx="4449980" cy="886691"/>
            <a:chOff x="3765278" y="4073237"/>
            <a:chExt cx="3337485" cy="665018"/>
          </a:xfrm>
        </p:grpSpPr>
        <p:sp>
          <p:nvSpPr>
            <p:cNvPr id="59" name="đáp án B">
              <a:extLst>
                <a:ext uri="{FF2B5EF4-FFF2-40B4-BE49-F238E27FC236}">
                  <a16:creationId xmlns:a16="http://schemas.microsoft.com/office/drawing/2014/main" id="{6142F90D-2CD5-4698-8F9F-54A24DC8AC1A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87 350 dm</a:t>
              </a:r>
              <a:r>
                <a:rPr lang="en-US" sz="3733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endParaRPr lang="en-US" sz="3733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F4652A1-3023-4191-AA93-087CD3B8268B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D</a:t>
              </a:r>
            </a:p>
          </p:txBody>
        </p:sp>
      </p:grpSp>
      <p:grpSp>
        <p:nvGrpSpPr>
          <p:cNvPr id="61" name="ĐÁP ÁN C">
            <a:extLst>
              <a:ext uri="{FF2B5EF4-FFF2-40B4-BE49-F238E27FC236}">
                <a16:creationId xmlns:a16="http://schemas.microsoft.com/office/drawing/2014/main" id="{FF866388-9258-45F1-B8AA-D0F65AC84995}"/>
              </a:ext>
            </a:extLst>
          </p:cNvPr>
          <p:cNvGrpSpPr/>
          <p:nvPr/>
        </p:nvGrpSpPr>
        <p:grpSpPr>
          <a:xfrm>
            <a:off x="6478217" y="4125011"/>
            <a:ext cx="4449980" cy="886691"/>
            <a:chOff x="3765278" y="4073237"/>
            <a:chExt cx="3337485" cy="665018"/>
          </a:xfrm>
        </p:grpSpPr>
        <p:sp>
          <p:nvSpPr>
            <p:cNvPr id="62" name="Đáp án C">
              <a:extLst>
                <a:ext uri="{FF2B5EF4-FFF2-40B4-BE49-F238E27FC236}">
                  <a16:creationId xmlns:a16="http://schemas.microsoft.com/office/drawing/2014/main" id="{7DCAA1EC-967A-47C6-BF69-6C1136139328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  <a:latin typeface="Times New Roman" panose="02020603050405020304" pitchFamily="18" charset="0"/>
                  <a:ea typeface="Courier New" panose="02070309020205020404" pitchFamily="49" charset="0"/>
                </a:rPr>
                <a:t>0,08735 dm</a:t>
              </a:r>
              <a:r>
                <a:rPr lang="en-US" sz="3733" b="1" baseline="30000">
                  <a:solidFill>
                    <a:srgbClr val="000000"/>
                  </a:solidFill>
                  <a:latin typeface="Times New Roman" panose="02020603050405020304" pitchFamily="18" charset="0"/>
                  <a:ea typeface="Courier New" panose="02070309020205020404" pitchFamily="49" charset="0"/>
                </a:rPr>
                <a:t>3</a:t>
              </a:r>
              <a:endParaRPr lang="en-US" sz="3733" b="1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C771543-D854-4D12-9FC4-A199873DE301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C</a:t>
              </a:r>
            </a:p>
          </p:txBody>
        </p:sp>
      </p:grpSp>
      <p:grpSp>
        <p:nvGrpSpPr>
          <p:cNvPr id="64" name="ĐÁP ÁN Đ">
            <a:extLst>
              <a:ext uri="{FF2B5EF4-FFF2-40B4-BE49-F238E27FC236}">
                <a16:creationId xmlns:a16="http://schemas.microsoft.com/office/drawing/2014/main" id="{9FD5293E-9023-40FD-92A3-465D214064B1}"/>
              </a:ext>
            </a:extLst>
          </p:cNvPr>
          <p:cNvGrpSpPr/>
          <p:nvPr/>
        </p:nvGrpSpPr>
        <p:grpSpPr>
          <a:xfrm>
            <a:off x="153405" y="5677517"/>
            <a:ext cx="4449980" cy="886691"/>
            <a:chOff x="3765278" y="4073237"/>
            <a:chExt cx="3337485" cy="665018"/>
          </a:xfrm>
        </p:grpSpPr>
        <p:sp>
          <p:nvSpPr>
            <p:cNvPr id="65" name="ĐÁP ÁN Đ">
              <a:extLst>
                <a:ext uri="{FF2B5EF4-FFF2-40B4-BE49-F238E27FC236}">
                  <a16:creationId xmlns:a16="http://schemas.microsoft.com/office/drawing/2014/main" id="{E053D07E-5FFF-43D8-B977-0C8915190F70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8735 dm</a:t>
              </a:r>
              <a:r>
                <a:rPr lang="en-US" sz="3733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sz="3733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vi-VN" sz="3733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78E16E3-48A0-4654-BA47-0944F817D3CE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B</a:t>
              </a:r>
            </a:p>
          </p:txBody>
        </p:sp>
      </p:grpSp>
      <p:grpSp>
        <p:nvGrpSpPr>
          <p:cNvPr id="68" name="ĐÁP ÁN A">
            <a:extLst>
              <a:ext uri="{FF2B5EF4-FFF2-40B4-BE49-F238E27FC236}">
                <a16:creationId xmlns:a16="http://schemas.microsoft.com/office/drawing/2014/main" id="{6DB7E364-BC80-46DB-B1E8-B870852110A9}"/>
              </a:ext>
            </a:extLst>
          </p:cNvPr>
          <p:cNvGrpSpPr/>
          <p:nvPr/>
        </p:nvGrpSpPr>
        <p:grpSpPr>
          <a:xfrm>
            <a:off x="141467" y="4180559"/>
            <a:ext cx="4449980" cy="886691"/>
            <a:chOff x="3765278" y="4073237"/>
            <a:chExt cx="3337485" cy="665018"/>
          </a:xfrm>
        </p:grpSpPr>
        <p:sp>
          <p:nvSpPr>
            <p:cNvPr id="69" name="đáp án A">
              <a:extLst>
                <a:ext uri="{FF2B5EF4-FFF2-40B4-BE49-F238E27FC236}">
                  <a16:creationId xmlns:a16="http://schemas.microsoft.com/office/drawing/2014/main" id="{7CD505B6-849E-4E50-83A3-7B5CF3F14B72}"/>
                </a:ext>
              </a:extLst>
            </p:cNvPr>
            <p:cNvSpPr/>
            <p:nvPr/>
          </p:nvSpPr>
          <p:spPr>
            <a:xfrm>
              <a:off x="3848404" y="4073237"/>
              <a:ext cx="3254359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0,8735 dm</a:t>
              </a:r>
              <a:r>
                <a:rPr lang="en-US" sz="3733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sz="3733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vi-VN" sz="3733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F96642-92B7-4270-ACE3-CF23A6BF5155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#9Slide03 Kaleko 105 Round Bold" pitchFamily="2" charset="0"/>
                </a:rPr>
                <a:t>A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8870FD0-423C-408F-AAB2-ED65F964085B}"/>
              </a:ext>
            </a:extLst>
          </p:cNvPr>
          <p:cNvGrpSpPr/>
          <p:nvPr/>
        </p:nvGrpSpPr>
        <p:grpSpPr>
          <a:xfrm>
            <a:off x="11031231" y="4130116"/>
            <a:ext cx="957423" cy="886691"/>
            <a:chOff x="3754838" y="3007068"/>
            <a:chExt cx="718067" cy="66501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8653FCB-916C-4E2B-929D-2A6CF19414E1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75" name="Google Shape;534;p37">
              <a:extLst>
                <a:ext uri="{FF2B5EF4-FFF2-40B4-BE49-F238E27FC236}">
                  <a16:creationId xmlns:a16="http://schemas.microsoft.com/office/drawing/2014/main" id="{4AF68D73-8D11-45D9-BF8E-F0FC1CCB1CF9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38C35AC-E1C3-4236-AB5E-4F2DB51945D0}"/>
              </a:ext>
            </a:extLst>
          </p:cNvPr>
          <p:cNvGrpSpPr/>
          <p:nvPr/>
        </p:nvGrpSpPr>
        <p:grpSpPr>
          <a:xfrm>
            <a:off x="4986933" y="5637892"/>
            <a:ext cx="957423" cy="886691"/>
            <a:chOff x="3754838" y="3007068"/>
            <a:chExt cx="718067" cy="66501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CB04FC5-62EA-44A2-B3BC-0CBEE673D4A1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#9Slide03 Kaleko 105 Round Bold" pitchFamily="2" charset="0"/>
              </a:endParaRPr>
            </a:p>
          </p:txBody>
        </p:sp>
        <p:sp>
          <p:nvSpPr>
            <p:cNvPr id="78" name="Google Shape;534;p37">
              <a:extLst>
                <a:ext uri="{FF2B5EF4-FFF2-40B4-BE49-F238E27FC236}">
                  <a16:creationId xmlns:a16="http://schemas.microsoft.com/office/drawing/2014/main" id="{6730C47B-106F-4E2D-8754-4690DA9FFC1A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5D74"/>
                </a:solidFill>
                <a:latin typeface="#9Slide03 Kaleko 105 Round Bold" pitchFamily="2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4BAAF9AE-8588-4B70-843D-B3002B212E0D}"/>
              </a:ext>
            </a:extLst>
          </p:cNvPr>
          <p:cNvSpPr/>
          <p:nvPr/>
        </p:nvSpPr>
        <p:spPr>
          <a:xfrm>
            <a:off x="268184" y="4325259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C1E6859-B70B-4D97-85EC-970D03FC77EF}"/>
              </a:ext>
            </a:extLst>
          </p:cNvPr>
          <p:cNvSpPr/>
          <p:nvPr/>
        </p:nvSpPr>
        <p:spPr>
          <a:xfrm>
            <a:off x="6609099" y="4255044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3DB58E7-1B61-47FE-8FE6-DF3C3CE399F7}"/>
              </a:ext>
            </a:extLst>
          </p:cNvPr>
          <p:cNvSpPr/>
          <p:nvPr/>
        </p:nvSpPr>
        <p:spPr>
          <a:xfrm>
            <a:off x="6613700" y="5643936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D6E97F-9E86-46FE-ADCC-728CD3AA5A8C}"/>
              </a:ext>
            </a:extLst>
          </p:cNvPr>
          <p:cNvSpPr/>
          <p:nvPr/>
        </p:nvSpPr>
        <p:spPr>
          <a:xfrm>
            <a:off x="280121" y="5821364"/>
            <a:ext cx="662099" cy="626624"/>
          </a:xfrm>
          <a:prstGeom prst="ellipse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THỜI GIAN">
            <a:extLst>
              <a:ext uri="{FF2B5EF4-FFF2-40B4-BE49-F238E27FC236}">
                <a16:creationId xmlns:a16="http://schemas.microsoft.com/office/drawing/2014/main" id="{22229963-ED16-4B7E-AEEF-2B705A956479}"/>
              </a:ext>
            </a:extLst>
          </p:cNvPr>
          <p:cNvSpPr/>
          <p:nvPr/>
        </p:nvSpPr>
        <p:spPr>
          <a:xfrm>
            <a:off x="497949" y="1660330"/>
            <a:ext cx="1563955" cy="520143"/>
          </a:xfrm>
          <a:prstGeom prst="roundRect">
            <a:avLst/>
          </a:prstGeom>
          <a:solidFill>
            <a:srgbClr val="F0502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7030A0"/>
                </a:solidFill>
                <a:latin typeface="#9Slide03 BoosterNextFYBlack" panose="02000A03000000020004" pitchFamily="2" charset="0"/>
              </a:rPr>
              <a:t>THỜI GIAN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2F1CCA-07D7-5383-E206-7C731129E1E5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C2C817-A541-5470-3287-1A89E4AEE50C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589823-5F4E-86F8-4965-C79CA5B74D3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74B5CF-9AC8-E31E-21CE-33B21F1B37BB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BB14B2-6FD5-99DD-62CD-AD3D23CF79A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07CBC9-EACD-788B-C890-D82D441A6B2C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EA349E-6BE5-F1CF-AA4A-C0E6E6BBD9BA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3259B4-4EDF-3EA3-D61E-42EB02AF712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CB5C3F-2AF2-0098-BBE1-AD7950D8ECC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92B7C54-53E7-50E1-5097-85E733795A4A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C0CDB5E-51B2-480B-90AC-5A376DAE03D6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32E1817-9973-E3C5-281F-740198B0BC1B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2139631-3E71-0F60-3D03-3CF6A31033A2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56B44B3-95AF-1E4E-084F-2E9A6B3EB003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21225A-9F19-AECB-CB21-7FF0B32DAD35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9BF1FA5-2504-1942-2B7B-4EBA19615BBB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6D1D20-DE9B-02E2-0464-D37514FA9C5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6693E7-3361-6D91-49CC-C7857C244381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6B0509C-AE89-8BA3-B4F6-BE23BC2EB142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0F6B0FF-6D74-642E-2E3C-958BB9BDBC6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63943A3-685F-B42E-79D6-FDD18F91E5C8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2AAB9C-EEFC-6999-493D-B4F996279430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5C9C62-CFF7-5CF2-98AF-832D4E1D5946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16D4788-07B3-5980-9ADF-49E8D5C41D6B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1CBCBD3-DA6D-905F-64FA-243830C65B7F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01B7268-28B3-003C-AA1B-792B369C4689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E617AB2-1B78-64D2-8822-F8C9A572C71B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C833548-3BFB-E178-4F1D-B3CB838E62DF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9CEECD2-D3B8-31BA-BC94-380E5E4F32A4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724903C-AB8F-06E6-92E9-30331A5C307C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C2A5EBD-DADA-3778-51B0-3E864DF26BCE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DB20780-DFDE-FCE1-2A8D-E87B1694EB6A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92F63BC-F166-6DAF-9EBE-5EAB23357915}"/>
              </a:ext>
            </a:extLst>
          </p:cNvPr>
          <p:cNvSpPr/>
          <p:nvPr/>
        </p:nvSpPr>
        <p:spPr>
          <a:xfrm>
            <a:off x="138088" y="2176326"/>
            <a:ext cx="2283681" cy="11340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9562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nhnhuchopw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1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2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3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4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6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7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8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9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1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11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12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13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14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15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16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17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818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919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2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121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222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323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424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25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626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727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828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929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3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131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32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" grpId="0" animBg="1"/>
      <p:bldP spid="32" grpId="0" animBg="1"/>
      <p:bldP spid="33" grpId="0" animBg="1"/>
      <p:bldP spid="34" grpId="0" animBg="1"/>
      <p:bldP spid="2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1EE">
                <a:lumMod val="56000"/>
                <a:lumOff val="44000"/>
                <a:alpha val="14000"/>
              </a:srgbClr>
            </a:gs>
            <a:gs pos="62000">
              <a:srgbClr val="DCE8D7"/>
            </a:gs>
            <a:gs pos="28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1273680-7D0A-39F8-18E3-638ED5681963}"/>
              </a:ext>
            </a:extLst>
          </p:cNvPr>
          <p:cNvSpPr txBox="1"/>
          <p:nvPr/>
        </p:nvSpPr>
        <p:spPr>
          <a:xfrm>
            <a:off x="502019" y="9974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Thực hành.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F5D34-FDE1-978D-F40C-DAB72ADF4120}"/>
              </a:ext>
            </a:extLst>
          </p:cNvPr>
          <p:cNvSpPr txBox="1"/>
          <p:nvPr/>
        </p:nvSpPr>
        <p:spPr>
          <a:xfrm>
            <a:off x="1876096" y="282080"/>
            <a:ext cx="843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64. </a:t>
            </a:r>
            <a:r>
              <a:rPr lang="vi-VN"/>
              <a:t>MÉT KHỐI (T</a:t>
            </a:r>
            <a:r>
              <a:rPr lang="en-US"/>
              <a:t>iết</a:t>
            </a:r>
            <a:r>
              <a:rPr lang="vi-VN"/>
              <a:t> </a:t>
            </a:r>
            <a:r>
              <a:rPr lang="en-US"/>
              <a:t>2</a:t>
            </a:r>
            <a:r>
              <a:rPr lang="vi-VN"/>
              <a:t>)</a:t>
            </a:r>
            <a:endParaRPr lang="en-US"/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B62DBE6F-7BE5-63F6-8920-A551FF3BD8B5}"/>
              </a:ext>
            </a:extLst>
          </p:cNvPr>
          <p:cNvSpPr txBox="1"/>
          <p:nvPr/>
        </p:nvSpPr>
        <p:spPr>
          <a:xfrm>
            <a:off x="532879" y="1616685"/>
            <a:ext cx="5563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3. a)</a:t>
            </a: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 sát hình vẽ, nêu nhận xét: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2DC566-24C4-315F-6900-BF5617D2BEBD}"/>
              </a:ext>
            </a:extLst>
          </p:cNvPr>
          <p:cNvSpPr txBox="1"/>
          <p:nvPr/>
        </p:nvSpPr>
        <p:spPr>
          <a:xfrm>
            <a:off x="1987713" y="2929235"/>
            <a:ext cx="2653451" cy="4616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>
                <a:solidFill>
                  <a:srgbClr val="00206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/>
              <a:t>1 dm</a:t>
            </a:r>
            <a:r>
              <a:rPr lang="en-US" sz="3600" baseline="30000"/>
              <a:t>3</a:t>
            </a:r>
            <a:r>
              <a:rPr lang="en-US" sz="3600"/>
              <a:t> = 1 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988464-D55E-BFBB-D0BC-516545094184}"/>
              </a:ext>
            </a:extLst>
          </p:cNvPr>
          <p:cNvGrpSpPr/>
          <p:nvPr/>
        </p:nvGrpSpPr>
        <p:grpSpPr>
          <a:xfrm>
            <a:off x="6432332" y="543690"/>
            <a:ext cx="5595062" cy="3205052"/>
            <a:chOff x="1200806" y="2308990"/>
            <a:chExt cx="6700345" cy="37689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8A009A-8456-5FFF-108B-E5576E23B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806" y="2308990"/>
              <a:ext cx="6700345" cy="3768944"/>
            </a:xfrm>
            <a:prstGeom prst="rect">
              <a:avLst/>
            </a:prstGeom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B43B8AEB-88CE-551A-2430-1CA660BCE47A}"/>
                </a:ext>
              </a:extLst>
            </p:cNvPr>
            <p:cNvSpPr/>
            <p:nvPr/>
          </p:nvSpPr>
          <p:spPr>
            <a:xfrm>
              <a:off x="4645572" y="4824248"/>
              <a:ext cx="531183" cy="325821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D3F879-F2D0-8E66-105F-9F26358B44F7}"/>
              </a:ext>
            </a:extLst>
          </p:cNvPr>
          <p:cNvGrpSpPr/>
          <p:nvPr/>
        </p:nvGrpSpPr>
        <p:grpSpPr>
          <a:xfrm>
            <a:off x="7685188" y="4069006"/>
            <a:ext cx="3838994" cy="2293731"/>
            <a:chOff x="7685188" y="4069006"/>
            <a:chExt cx="3838994" cy="2293731"/>
          </a:xfrm>
        </p:grpSpPr>
        <p:pic>
          <p:nvPicPr>
            <p:cNvPr id="10" name="Picture 9" descr="A cartoon of a elephant&#10;&#10;Description automatically generated">
              <a:extLst>
                <a:ext uri="{FF2B5EF4-FFF2-40B4-BE49-F238E27FC236}">
                  <a16:creationId xmlns:a16="http://schemas.microsoft.com/office/drawing/2014/main" id="{6CD78B90-54DB-F34F-E8E8-848C9C81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8290" y="4837027"/>
              <a:ext cx="1965892" cy="1525710"/>
            </a:xfrm>
            <a:prstGeom prst="rect">
              <a:avLst/>
            </a:prstGeom>
          </p:spPr>
        </p:pic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FDF9912A-4A39-F8BC-98FB-385B1DB1A61A}"/>
                </a:ext>
              </a:extLst>
            </p:cNvPr>
            <p:cNvSpPr/>
            <p:nvPr/>
          </p:nvSpPr>
          <p:spPr>
            <a:xfrm>
              <a:off x="7685188" y="4069006"/>
              <a:ext cx="2067224" cy="1051035"/>
            </a:xfrm>
            <a:prstGeom prst="wedgeRoundRectCallout">
              <a:avLst>
                <a:gd name="adj1" fmla="val 36111"/>
                <a:gd name="adj2" fmla="val 71500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</a:rPr>
                <a:t>1 l nước bằng 1 dm</a:t>
              </a:r>
              <a:r>
                <a:rPr lang="en-US" sz="2400" baseline="30000">
                  <a:solidFill>
                    <a:srgbClr val="002060"/>
                  </a:solidFill>
                </a:rPr>
                <a:t>3</a:t>
              </a:r>
              <a:r>
                <a:rPr lang="en-US" sz="2400">
                  <a:solidFill>
                    <a:srgbClr val="002060"/>
                  </a:solidFill>
                </a:rPr>
                <a:t> nước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25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79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1072</Words>
  <Application>Microsoft Office PowerPoint</Application>
  <PresentationFormat>Widescreen</PresentationFormat>
  <Paragraphs>308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#9Slide03 BoosterNextFYBlack</vt:lpstr>
      <vt:lpstr>#9Slide03 Kaleko 105 Round Bold</vt:lpstr>
      <vt:lpstr>Aptos</vt:lpstr>
      <vt:lpstr>Aptos (Body)</vt:lpstr>
      <vt:lpstr>Aptos Display</vt:lpstr>
      <vt:lpstr>Arial</vt:lpstr>
      <vt:lpstr>Courier New</vt:lpstr>
      <vt:lpstr>Livvic</vt:lpstr>
      <vt:lpstr>Redressed</vt:lpstr>
      <vt:lpstr>Roboto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hùng nguyễn huy</dc:creator>
  <cp:lastModifiedBy>hùng nguyễn huy</cp:lastModifiedBy>
  <cp:revision>71</cp:revision>
  <dcterms:created xsi:type="dcterms:W3CDTF">2024-08-28T13:09:12Z</dcterms:created>
  <dcterms:modified xsi:type="dcterms:W3CDTF">2024-09-08T16:29:08Z</dcterms:modified>
</cp:coreProperties>
</file>