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8" r:id="rId3"/>
    <p:sldId id="259" r:id="rId4"/>
    <p:sldId id="260" r:id="rId5"/>
    <p:sldId id="261" r:id="rId6"/>
    <p:sldId id="262" r:id="rId7"/>
    <p:sldId id="263" r:id="rId8"/>
    <p:sldId id="265" r:id="rId9"/>
    <p:sldId id="264" r:id="rId10"/>
    <p:sldId id="266" r:id="rId11"/>
    <p:sldId id="267" r:id="rId12"/>
    <p:sldId id="268" r:id="rId13"/>
    <p:sldId id="269" r:id="rId14"/>
    <p:sldId id="270" r:id="rId15"/>
    <p:sldId id="271" r:id="rId16"/>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94"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CA5866-BFBB-4267-BF88-6343B5AB0991}" type="datetimeFigureOut">
              <a:rPr lang="vi-VN" smtClean="0"/>
              <a:t>24/12/2024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02154D-C111-4836-8ABA-C0A01D595804}" type="slidenum">
              <a:rPr lang="vi-VN" smtClean="0"/>
              <a:t>‹#›</a:t>
            </a:fld>
            <a:endParaRPr lang="vi-VN"/>
          </a:p>
        </p:txBody>
      </p:sp>
    </p:spTree>
    <p:extLst>
      <p:ext uri="{BB962C8B-B14F-4D97-AF65-F5344CB8AC3E}">
        <p14:creationId xmlns:p14="http://schemas.microsoft.com/office/powerpoint/2010/main" val="2441207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8</a:t>
            </a:fld>
            <a:endParaRPr lang="en-US" altLang="en-US"/>
          </a:p>
        </p:txBody>
      </p:sp>
    </p:spTree>
    <p:extLst>
      <p:ext uri="{BB962C8B-B14F-4D97-AF65-F5344CB8AC3E}">
        <p14:creationId xmlns:p14="http://schemas.microsoft.com/office/powerpoint/2010/main" val="3225841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AEE9C31F-4DE0-41FF-A39F-184267757F1F}" type="datetimeFigureOut">
              <a:rPr lang="vi-VN" smtClean="0"/>
              <a:t>24/12/2024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6A6670-9DD0-41F1-AEA9-2B2E6D339F8F}" type="slidenum">
              <a:rPr lang="vi-VN" smtClean="0"/>
              <a:t>‹#›</a:t>
            </a:fld>
            <a:endParaRPr lang="vi-VN"/>
          </a:p>
        </p:txBody>
      </p:sp>
    </p:spTree>
    <p:extLst>
      <p:ext uri="{BB962C8B-B14F-4D97-AF65-F5344CB8AC3E}">
        <p14:creationId xmlns:p14="http://schemas.microsoft.com/office/powerpoint/2010/main" val="19268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AEE9C31F-4DE0-41FF-A39F-184267757F1F}" type="datetimeFigureOut">
              <a:rPr lang="vi-VN" smtClean="0"/>
              <a:t>24/12/2024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6A6670-9DD0-41F1-AEA9-2B2E6D339F8F}" type="slidenum">
              <a:rPr lang="vi-VN" smtClean="0"/>
              <a:t>‹#›</a:t>
            </a:fld>
            <a:endParaRPr lang="vi-VN"/>
          </a:p>
        </p:txBody>
      </p:sp>
    </p:spTree>
    <p:extLst>
      <p:ext uri="{BB962C8B-B14F-4D97-AF65-F5344CB8AC3E}">
        <p14:creationId xmlns:p14="http://schemas.microsoft.com/office/powerpoint/2010/main" val="2311916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AEE9C31F-4DE0-41FF-A39F-184267757F1F}" type="datetimeFigureOut">
              <a:rPr lang="vi-VN" smtClean="0"/>
              <a:t>24/12/2024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6A6670-9DD0-41F1-AEA9-2B2E6D339F8F}" type="slidenum">
              <a:rPr lang="vi-VN" smtClean="0"/>
              <a:t>‹#›</a:t>
            </a:fld>
            <a:endParaRPr lang="vi-VN"/>
          </a:p>
        </p:txBody>
      </p:sp>
    </p:spTree>
    <p:extLst>
      <p:ext uri="{BB962C8B-B14F-4D97-AF65-F5344CB8AC3E}">
        <p14:creationId xmlns:p14="http://schemas.microsoft.com/office/powerpoint/2010/main" val="3610840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AEE9C31F-4DE0-41FF-A39F-184267757F1F}" type="datetimeFigureOut">
              <a:rPr lang="vi-VN" smtClean="0"/>
              <a:t>24/12/2024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6A6670-9DD0-41F1-AEA9-2B2E6D339F8F}" type="slidenum">
              <a:rPr lang="vi-VN" smtClean="0"/>
              <a:t>‹#›</a:t>
            </a:fld>
            <a:endParaRPr lang="vi-VN"/>
          </a:p>
        </p:txBody>
      </p:sp>
    </p:spTree>
    <p:extLst>
      <p:ext uri="{BB962C8B-B14F-4D97-AF65-F5344CB8AC3E}">
        <p14:creationId xmlns:p14="http://schemas.microsoft.com/office/powerpoint/2010/main" val="3554884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E9C31F-4DE0-41FF-A39F-184267757F1F}" type="datetimeFigureOut">
              <a:rPr lang="vi-VN" smtClean="0"/>
              <a:t>24/12/2024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96A6670-9DD0-41F1-AEA9-2B2E6D339F8F}" type="slidenum">
              <a:rPr lang="vi-VN" smtClean="0"/>
              <a:t>‹#›</a:t>
            </a:fld>
            <a:endParaRPr lang="vi-VN"/>
          </a:p>
        </p:txBody>
      </p:sp>
    </p:spTree>
    <p:extLst>
      <p:ext uri="{BB962C8B-B14F-4D97-AF65-F5344CB8AC3E}">
        <p14:creationId xmlns:p14="http://schemas.microsoft.com/office/powerpoint/2010/main" val="2646175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AEE9C31F-4DE0-41FF-A39F-184267757F1F}" type="datetimeFigureOut">
              <a:rPr lang="vi-VN" smtClean="0"/>
              <a:t>24/12/2024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96A6670-9DD0-41F1-AEA9-2B2E6D339F8F}" type="slidenum">
              <a:rPr lang="vi-VN" smtClean="0"/>
              <a:t>‹#›</a:t>
            </a:fld>
            <a:endParaRPr lang="vi-VN"/>
          </a:p>
        </p:txBody>
      </p:sp>
    </p:spTree>
    <p:extLst>
      <p:ext uri="{BB962C8B-B14F-4D97-AF65-F5344CB8AC3E}">
        <p14:creationId xmlns:p14="http://schemas.microsoft.com/office/powerpoint/2010/main" val="3645038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AEE9C31F-4DE0-41FF-A39F-184267757F1F}" type="datetimeFigureOut">
              <a:rPr lang="vi-VN" smtClean="0"/>
              <a:t>24/12/2024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96A6670-9DD0-41F1-AEA9-2B2E6D339F8F}" type="slidenum">
              <a:rPr lang="vi-VN" smtClean="0"/>
              <a:t>‹#›</a:t>
            </a:fld>
            <a:endParaRPr lang="vi-VN"/>
          </a:p>
        </p:txBody>
      </p:sp>
    </p:spTree>
    <p:extLst>
      <p:ext uri="{BB962C8B-B14F-4D97-AF65-F5344CB8AC3E}">
        <p14:creationId xmlns:p14="http://schemas.microsoft.com/office/powerpoint/2010/main" val="2901824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AEE9C31F-4DE0-41FF-A39F-184267757F1F}" type="datetimeFigureOut">
              <a:rPr lang="vi-VN" smtClean="0"/>
              <a:t>24/12/2024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96A6670-9DD0-41F1-AEA9-2B2E6D339F8F}" type="slidenum">
              <a:rPr lang="vi-VN" smtClean="0"/>
              <a:t>‹#›</a:t>
            </a:fld>
            <a:endParaRPr lang="vi-VN"/>
          </a:p>
        </p:txBody>
      </p:sp>
    </p:spTree>
    <p:extLst>
      <p:ext uri="{BB962C8B-B14F-4D97-AF65-F5344CB8AC3E}">
        <p14:creationId xmlns:p14="http://schemas.microsoft.com/office/powerpoint/2010/main" val="2833023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E9C31F-4DE0-41FF-A39F-184267757F1F}" type="datetimeFigureOut">
              <a:rPr lang="vi-VN" smtClean="0"/>
              <a:t>24/12/2024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96A6670-9DD0-41F1-AEA9-2B2E6D339F8F}" type="slidenum">
              <a:rPr lang="vi-VN" smtClean="0"/>
              <a:t>‹#›</a:t>
            </a:fld>
            <a:endParaRPr lang="vi-VN"/>
          </a:p>
        </p:txBody>
      </p:sp>
    </p:spTree>
    <p:extLst>
      <p:ext uri="{BB962C8B-B14F-4D97-AF65-F5344CB8AC3E}">
        <p14:creationId xmlns:p14="http://schemas.microsoft.com/office/powerpoint/2010/main" val="2724552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E9C31F-4DE0-41FF-A39F-184267757F1F}" type="datetimeFigureOut">
              <a:rPr lang="vi-VN" smtClean="0"/>
              <a:t>24/12/2024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96A6670-9DD0-41F1-AEA9-2B2E6D339F8F}" type="slidenum">
              <a:rPr lang="vi-VN" smtClean="0"/>
              <a:t>‹#›</a:t>
            </a:fld>
            <a:endParaRPr lang="vi-VN"/>
          </a:p>
        </p:txBody>
      </p:sp>
    </p:spTree>
    <p:extLst>
      <p:ext uri="{BB962C8B-B14F-4D97-AF65-F5344CB8AC3E}">
        <p14:creationId xmlns:p14="http://schemas.microsoft.com/office/powerpoint/2010/main" val="251498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E9C31F-4DE0-41FF-A39F-184267757F1F}" type="datetimeFigureOut">
              <a:rPr lang="vi-VN" smtClean="0"/>
              <a:t>24/12/2024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96A6670-9DD0-41F1-AEA9-2B2E6D339F8F}" type="slidenum">
              <a:rPr lang="vi-VN" smtClean="0"/>
              <a:t>‹#›</a:t>
            </a:fld>
            <a:endParaRPr lang="vi-VN"/>
          </a:p>
        </p:txBody>
      </p:sp>
    </p:spTree>
    <p:extLst>
      <p:ext uri="{BB962C8B-B14F-4D97-AF65-F5344CB8AC3E}">
        <p14:creationId xmlns:p14="http://schemas.microsoft.com/office/powerpoint/2010/main" val="2619877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E9C31F-4DE0-41FF-A39F-184267757F1F}" type="datetimeFigureOut">
              <a:rPr lang="vi-VN" smtClean="0"/>
              <a:t>24/12/2024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A6670-9DD0-41F1-AEA9-2B2E6D339F8F}" type="slidenum">
              <a:rPr lang="vi-VN" smtClean="0"/>
              <a:t>‹#›</a:t>
            </a:fld>
            <a:endParaRPr lang="vi-VN"/>
          </a:p>
        </p:txBody>
      </p:sp>
    </p:spTree>
    <p:extLst>
      <p:ext uri="{BB962C8B-B14F-4D97-AF65-F5344CB8AC3E}">
        <p14:creationId xmlns:p14="http://schemas.microsoft.com/office/powerpoint/2010/main" val="2172135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 y="0"/>
            <a:ext cx="9156546" cy="6858000"/>
            <a:chOff x="20" y="0"/>
            <a:chExt cx="9156546" cy="685800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 y="0"/>
              <a:ext cx="44279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0"/>
              <a:ext cx="47285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10013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436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318169" y="13947"/>
            <a:ext cx="6432331" cy="195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THẢO LUẬN</a:t>
            </a:r>
          </a:p>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12" name="Rectangle: Rounded Corners 34">
            <a:extLst>
              <a:ext uri="{FF2B5EF4-FFF2-40B4-BE49-F238E27FC236}">
                <a16:creationId xmlns:a16="http://schemas.microsoft.com/office/drawing/2014/main" id="{DDE22D18-D7F0-6B4F-3D53-66B11D020E0D}"/>
              </a:ext>
            </a:extLst>
          </p:cNvPr>
          <p:cNvSpPr/>
          <p:nvPr/>
        </p:nvSpPr>
        <p:spPr>
          <a:xfrm>
            <a:off x="2987824" y="2132856"/>
            <a:ext cx="5976664" cy="3024336"/>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4">
              <a:lumMod val="20000"/>
              <a:lumOff val="80000"/>
              <a:alpha val="94902"/>
            </a:scheme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214948" indent="457200" defTabSz="1219170">
              <a:buClr>
                <a:srgbClr val="000000"/>
              </a:buClr>
              <a:buFontTx/>
              <a:buChar char="-"/>
            </a:pPr>
            <a:endParaRPr lang="en-US" sz="3200" kern="0" dirty="0">
              <a:solidFill>
                <a:srgbClr val="000000"/>
              </a:solidFill>
              <a:latin typeface="UTM Avo" panose="02040603050506020204" pitchFamily="18"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3DC8453C-C512-4489-80A2-2910095B8EFB}"/>
              </a:ext>
            </a:extLst>
          </p:cNvPr>
          <p:cNvPicPr/>
          <p:nvPr/>
        </p:nvPicPr>
        <p:blipFill>
          <a:blip r:embed="rId3" cstate="screen">
            <a:extLst>
              <a:ext uri="{28A0092B-C50C-407E-A947-70E740481C1C}">
                <a14:useLocalDpi xmlns:a14="http://schemas.microsoft.com/office/drawing/2010/main"/>
              </a:ext>
            </a:extLst>
          </a:blip>
          <a:stretch>
            <a:fillRect/>
          </a:stretch>
        </p:blipFill>
        <p:spPr>
          <a:xfrm>
            <a:off x="0" y="2276872"/>
            <a:ext cx="2987824" cy="3617565"/>
          </a:xfrm>
          <a:prstGeom prst="rect">
            <a:avLst/>
          </a:prstGeom>
        </p:spPr>
      </p:pic>
      <p:pic>
        <p:nvPicPr>
          <p:cNvPr id="14" name="Picture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0" y="4620220"/>
            <a:ext cx="9206865" cy="2203450"/>
          </a:xfrm>
          <a:prstGeom prst="rect">
            <a:avLst/>
          </a:prstGeom>
          <a:noFill/>
        </p:spPr>
      </p:pic>
      <p:sp>
        <p:nvSpPr>
          <p:cNvPr id="15" name="文本框 4">
            <a:extLst>
              <a:ext uri="{FF2B5EF4-FFF2-40B4-BE49-F238E27FC236}">
                <a16:creationId xmlns:a16="http://schemas.microsoft.com/office/drawing/2014/main" id="{50AB523D-5253-C05E-826B-EE492F7B8D8E}"/>
              </a:ext>
            </a:extLst>
          </p:cNvPr>
          <p:cNvSpPr txBox="1"/>
          <p:nvPr/>
        </p:nvSpPr>
        <p:spPr>
          <a:xfrm>
            <a:off x="3122692" y="2305670"/>
            <a:ext cx="5976664" cy="2554545"/>
          </a:xfrm>
          <a:prstGeom prst="rect">
            <a:avLst/>
          </a:prstGeom>
          <a:noFill/>
        </p:spPr>
        <p:txBody>
          <a:bodyPr wrap="square" rtlCol="0">
            <a:spAutoFit/>
          </a:bodyPr>
          <a:lstStyle/>
          <a:p>
            <a:pPr defTabSz="828947">
              <a:defRPr/>
            </a:pPr>
            <a:r>
              <a:rPr lang="vi-VN" altLang="zh-CN" sz="3200">
                <a:latin typeface="UTM Avo" panose="02040603050506020204" pitchFamily="18" charset="0"/>
                <a:ea typeface="Arial-Rounded" panose="020B0500000000000000" pitchFamily="34" charset="0"/>
                <a:cs typeface="Arial-Rounded" panose="020B0500000000000000" pitchFamily="34" charset="0"/>
              </a:rPr>
              <a:t>- Mỗi nhóm 2 bạn.</a:t>
            </a:r>
          </a:p>
          <a:p>
            <a:pPr defTabSz="828947">
              <a:defRPr/>
            </a:pPr>
            <a:r>
              <a:rPr lang="vi-VN" altLang="zh-CN" sz="3200">
                <a:latin typeface="UTM Avo" panose="02040603050506020204" pitchFamily="18" charset="0"/>
                <a:ea typeface="Arial-Rounded" panose="020B0500000000000000" pitchFamily="34" charset="0"/>
                <a:cs typeface="Arial-Rounded" panose="020B0500000000000000" pitchFamily="34" charset="0"/>
              </a:rPr>
              <a:t>- Tìm cặp kết từ phù hợp để thay kí hiệu bông hoa trong mỗi câu.</a:t>
            </a:r>
          </a:p>
          <a:p>
            <a:pPr defTabSz="828947">
              <a:defRPr/>
            </a:pPr>
            <a:r>
              <a:rPr lang="vi-VN" altLang="zh-CN" sz="3200">
                <a:latin typeface="UTM Avo" panose="02040603050506020204" pitchFamily="18" charset="0"/>
                <a:ea typeface="Arial-Rounded" panose="020B0500000000000000" pitchFamily="34" charset="0"/>
                <a:cs typeface="Arial-Rounded" panose="020B0500000000000000" pitchFamily="34" charset="0"/>
              </a:rPr>
              <a:t>- Một số nhóm trình bày trước lớp theo yêu cầu.</a:t>
            </a:r>
          </a:p>
        </p:txBody>
      </p:sp>
    </p:spTree>
    <p:extLst>
      <p:ext uri="{BB962C8B-B14F-4D97-AF65-F5344CB8AC3E}">
        <p14:creationId xmlns:p14="http://schemas.microsoft.com/office/powerpoint/2010/main" val="232663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par>
                          <p:cTn id="21" fill="hold">
                            <p:stCondLst>
                              <p:cond delay="2000"/>
                            </p:stCondLst>
                            <p:childTnLst>
                              <p:par>
                                <p:cTn id="22" presetID="17" presetClass="entr" presetSubtype="1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3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73754" y="2276872"/>
            <a:ext cx="8939220" cy="1339824"/>
          </a:xfrm>
          <a:prstGeom prst="rect">
            <a:avLst/>
          </a:prstGeom>
          <a:solidFill>
            <a:schemeClr val="bg1"/>
          </a:solidFill>
          <a:ln>
            <a:noFill/>
          </a:ln>
          <a:effec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350"/>
              </a:spcBef>
              <a:defRPr/>
            </a:pPr>
            <a:r>
              <a:rPr lang="vi-VN" sz="4000">
                <a:latin typeface="UTM Showcard" panose="02040603050506020204" pitchFamily="18" charset="0"/>
                <a:cs typeface="Times New Roman" panose="02020603050405020304" pitchFamily="18" charset="0"/>
              </a:rPr>
              <a:t>a) Cao Bá Quát </a:t>
            </a:r>
            <a:r>
              <a:rPr lang="vi-VN" sz="4000">
                <a:solidFill>
                  <a:srgbClr val="FF0000"/>
                </a:solidFill>
                <a:latin typeface="UTM Showcard" panose="02040603050506020204" pitchFamily="18" charset="0"/>
                <a:cs typeface="Times New Roman" panose="02020603050405020304" pitchFamily="18" charset="0"/>
              </a:rPr>
              <a:t>không chỉ </a:t>
            </a:r>
            <a:r>
              <a:rPr lang="vi-VN" sz="4000">
                <a:latin typeface="UTM Showcard" panose="02040603050506020204" pitchFamily="18" charset="0"/>
                <a:cs typeface="Times New Roman" panose="02020603050405020304" pitchFamily="18" charset="0"/>
              </a:rPr>
              <a:t>viết chữ đẹp </a:t>
            </a:r>
            <a:r>
              <a:rPr lang="vi-VN" sz="4000">
                <a:solidFill>
                  <a:srgbClr val="FF0000"/>
                </a:solidFill>
                <a:latin typeface="UTM Showcard" panose="02040603050506020204" pitchFamily="18" charset="0"/>
                <a:cs typeface="Times New Roman" panose="02020603050405020304" pitchFamily="18" charset="0"/>
              </a:rPr>
              <a:t>mà còn </a:t>
            </a:r>
            <a:r>
              <a:rPr lang="vi-VN" sz="4000">
                <a:latin typeface="UTM Showcard" panose="02040603050506020204" pitchFamily="18" charset="0"/>
                <a:cs typeface="Times New Roman" panose="02020603050405020304" pitchFamily="18" charset="0"/>
              </a:rPr>
              <a:t>nổi tiếng về tài văn thơ.</a:t>
            </a:r>
          </a:p>
        </p:txBody>
      </p:sp>
      <p:sp>
        <p:nvSpPr>
          <p:cNvPr id="10"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0" y="3573016"/>
            <a:ext cx="9143999" cy="1832266"/>
          </a:xfrm>
          <a:prstGeom prst="rect">
            <a:avLst/>
          </a:prstGeom>
          <a:solidFill>
            <a:schemeClr val="bg1"/>
          </a:solidFill>
          <a:ln>
            <a:noFill/>
          </a:ln>
          <a:effec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600">
                <a:latin typeface="UTM Showcard" panose="02040603050506020204" pitchFamily="18" charset="0"/>
                <a:cs typeface="Times New Roman" panose="02020603050405020304" pitchFamily="18" charset="0"/>
              </a:rPr>
              <a:t>b)</a:t>
            </a:r>
            <a:r>
              <a:rPr lang="vi-VN" sz="3600">
                <a:solidFill>
                  <a:srgbClr val="FF0000"/>
                </a:solidFill>
                <a:latin typeface="UTM Showcard" panose="02040603050506020204" pitchFamily="18" charset="0"/>
                <a:cs typeface="Times New Roman" panose="02020603050405020304" pitchFamily="18" charset="0"/>
              </a:rPr>
              <a:t> Nhờ </a:t>
            </a:r>
            <a:r>
              <a:rPr lang="vi-VN" sz="3600">
                <a:latin typeface="UTM Showcard" panose="02040603050506020204" pitchFamily="18" charset="0"/>
                <a:cs typeface="Times New Roman" panose="02020603050405020304" pitchFamily="18" charset="0"/>
              </a:rPr>
              <a:t>phục </a:t>
            </a:r>
            <a:r>
              <a:rPr lang="vi-VN" sz="4000">
                <a:latin typeface="UTM Showcard" panose="02040603050506020204" pitchFamily="18" charset="0"/>
                <a:cs typeface="Times New Roman" panose="02020603050405020304" pitchFamily="18" charset="0"/>
              </a:rPr>
              <a:t>hồi</a:t>
            </a:r>
            <a:r>
              <a:rPr lang="vi-VN" sz="3600">
                <a:latin typeface="UTM Showcard" panose="02040603050506020204" pitchFamily="18" charset="0"/>
                <a:cs typeface="Times New Roman" panose="02020603050405020304" pitchFamily="18" charset="0"/>
              </a:rPr>
              <a:t> rừng ngập </a:t>
            </a:r>
            <a:r>
              <a:rPr lang="vi-VN" sz="3800">
                <a:latin typeface="UTM Showcard" panose="02040603050506020204" pitchFamily="18" charset="0"/>
                <a:cs typeface="Times New Roman" panose="02020603050405020304" pitchFamily="18" charset="0"/>
              </a:rPr>
              <a:t>mặn</a:t>
            </a:r>
            <a:r>
              <a:rPr lang="vi-VN" sz="3600">
                <a:latin typeface="UTM Showcard" panose="02040603050506020204" pitchFamily="18" charset="0"/>
                <a:cs typeface="Times New Roman" panose="02020603050405020304" pitchFamily="18" charset="0"/>
              </a:rPr>
              <a:t> </a:t>
            </a:r>
            <a:r>
              <a:rPr lang="vi-VN" sz="3600">
                <a:solidFill>
                  <a:srgbClr val="FF0000"/>
                </a:solidFill>
                <a:latin typeface="UTM Showcard" panose="02040603050506020204" pitchFamily="18" charset="0"/>
                <a:cs typeface="Times New Roman" panose="02020603050405020304" pitchFamily="18" charset="0"/>
              </a:rPr>
              <a:t>mà</a:t>
            </a:r>
            <a:r>
              <a:rPr lang="vi-VN" sz="3600">
                <a:latin typeface="UTM Showcard" panose="02040603050506020204" pitchFamily="18" charset="0"/>
                <a:cs typeface="Times New Roman" panose="02020603050405020304" pitchFamily="18" charset="0"/>
              </a:rPr>
              <a:t> ở nhiều địa phương, môi trường đã có những thay đổi rất nhanh chóng</a:t>
            </a:r>
          </a:p>
        </p:txBody>
      </p:sp>
      <p:sp>
        <p:nvSpPr>
          <p:cNvPr id="1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1394" y="5391092"/>
            <a:ext cx="9132606" cy="1278268"/>
          </a:xfrm>
          <a:prstGeom prst="rect">
            <a:avLst/>
          </a:prstGeom>
          <a:solidFill>
            <a:schemeClr val="bg1"/>
          </a:solidFill>
          <a:ln>
            <a:noFill/>
          </a:ln>
          <a:effec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800">
                <a:latin typeface="UTM Showcard" panose="02040603050506020204" pitchFamily="18" charset="0"/>
                <a:cs typeface="Times New Roman" panose="02020603050405020304" pitchFamily="18" charset="0"/>
              </a:rPr>
              <a:t>c) </a:t>
            </a:r>
            <a:r>
              <a:rPr lang="vi-VN" sz="3800">
                <a:solidFill>
                  <a:srgbClr val="FF0000"/>
                </a:solidFill>
                <a:latin typeface="UTM Showcard" panose="02040603050506020204" pitchFamily="18" charset="0"/>
                <a:cs typeface="Times New Roman" panose="02020603050405020304" pitchFamily="18" charset="0"/>
              </a:rPr>
              <a:t>Hễ</a:t>
            </a:r>
            <a:r>
              <a:rPr lang="vi-VN" sz="3800">
                <a:latin typeface="UTM Showcard" panose="02040603050506020204" pitchFamily="18" charset="0"/>
                <a:cs typeface="Times New Roman" panose="02020603050405020304" pitchFamily="18" charset="0"/>
              </a:rPr>
              <a:t> có con bọ xít nào </a:t>
            </a:r>
            <a:r>
              <a:rPr lang="vi-VN" sz="3800">
                <a:solidFill>
                  <a:srgbClr val="FF0000"/>
                </a:solidFill>
                <a:latin typeface="UTM Showcard" panose="02040603050506020204" pitchFamily="18" charset="0"/>
                <a:cs typeface="Times New Roman" panose="02020603050405020304" pitchFamily="18" charset="0"/>
              </a:rPr>
              <a:t>là</a:t>
            </a:r>
            <a:r>
              <a:rPr lang="vi-VN" sz="3800">
                <a:latin typeface="UTM Showcard" panose="02040603050506020204" pitchFamily="18" charset="0"/>
                <a:cs typeface="Times New Roman" panose="02020603050405020304" pitchFamily="18" charset="0"/>
              </a:rPr>
              <a:t> chú cháu bé Trang lại bắt cho gà ăn, kẻo bọ xít cắn đau cây.</a:t>
            </a:r>
          </a:p>
        </p:txBody>
      </p:sp>
    </p:spTree>
    <p:extLst>
      <p:ext uri="{BB962C8B-B14F-4D97-AF65-F5344CB8AC3E}">
        <p14:creationId xmlns:p14="http://schemas.microsoft.com/office/powerpoint/2010/main" val="252251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0" y="0"/>
            <a:ext cx="9144000" cy="2324709"/>
          </a:xfrm>
          <a:prstGeom prst="rect">
            <a:avLst/>
          </a:prstGeom>
          <a:solidFill>
            <a:schemeClr val="bg1"/>
          </a:solidFill>
          <a:ln>
            <a:noFill/>
          </a:ln>
          <a:effec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600">
                <a:latin typeface="UTM Showcard" panose="02040603050506020204" pitchFamily="18" charset="0"/>
                <a:cs typeface="Times New Roman" panose="02020603050405020304" pitchFamily="18" charset="0"/>
              </a:rPr>
              <a:t>2. Viết một đoạn văn ngắn về các chiến sĩ công an trong một bài đọc em đã học, trong đoạn văn có ít nhất một câu sử dụng cặp kết từ. Chỉ ra cặp kết từ ấy.</a:t>
            </a:r>
            <a:endParaRPr lang="en-US" sz="3600" dirty="0">
              <a:latin typeface="UTM Showcard" panose="02040603050506020204" pitchFamily="18" charset="0"/>
              <a:cs typeface="Times New Roman" panose="02020603050405020304" pitchFamily="18" charset="0"/>
            </a:endParaRPr>
          </a:p>
        </p:txBody>
      </p:sp>
      <p:sp>
        <p:nvSpPr>
          <p:cNvPr id="6"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6512" y="2237156"/>
            <a:ext cx="9179496" cy="4720236"/>
          </a:xfrm>
          <a:prstGeom prst="rect">
            <a:avLst/>
          </a:prstGeom>
          <a:blipFill>
            <a:blip r:embed="rId3"/>
            <a:tile tx="0" ty="0" sx="100000" sy="100000" flip="none" algn="tl"/>
          </a:blipFill>
          <a:ln>
            <a:noFill/>
          </a:ln>
          <a:effec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500">
                <a:latin typeface="UTM Showcard" panose="02040603050506020204" pitchFamily="18" charset="0"/>
                <a:cs typeface="Times New Roman" panose="02020603050405020304" pitchFamily="18" charset="0"/>
              </a:rPr>
              <a:t>Ví dụ: </a:t>
            </a:r>
          </a:p>
          <a:p>
            <a:pPr algn="just" eaLnBrk="1" hangingPunct="1">
              <a:spcBef>
                <a:spcPts val="1350"/>
              </a:spcBef>
              <a:defRPr/>
            </a:pPr>
            <a:r>
              <a:rPr lang="vi-VN" sz="3500">
                <a:latin typeface="UTM Showcard" panose="02040603050506020204" pitchFamily="18" charset="0"/>
                <a:cs typeface="Times New Roman" panose="02020603050405020304" pitchFamily="18" charset="0"/>
              </a:rPr>
              <a:t>Các chú công an </a:t>
            </a:r>
            <a:r>
              <a:rPr lang="vi-VN" sz="3500">
                <a:solidFill>
                  <a:srgbClr val="00B0F0"/>
                </a:solidFill>
                <a:latin typeface="UTM Showcard" panose="02040603050506020204" pitchFamily="18" charset="0"/>
                <a:cs typeface="Times New Roman" panose="02020603050405020304" pitchFamily="18" charset="0"/>
              </a:rPr>
              <a:t>không chỉ </a:t>
            </a:r>
            <a:r>
              <a:rPr lang="vi-VN" sz="3500">
                <a:latin typeface="UTM Showcard" panose="02040603050506020204" pitchFamily="18" charset="0"/>
                <a:cs typeface="Times New Roman" panose="02020603050405020304" pitchFamily="18" charset="0"/>
              </a:rPr>
              <a:t>có nhiệm vụ canh gác khi đêm đến </a:t>
            </a:r>
            <a:r>
              <a:rPr lang="vi-VN" sz="3500">
                <a:solidFill>
                  <a:srgbClr val="00B0F0"/>
                </a:solidFill>
                <a:latin typeface="UTM Showcard" panose="02040603050506020204" pitchFamily="18" charset="0"/>
                <a:cs typeface="Times New Roman" panose="02020603050405020304" pitchFamily="18" charset="0"/>
              </a:rPr>
              <a:t>mà còn </a:t>
            </a:r>
            <a:r>
              <a:rPr lang="vi-VN" sz="3500">
                <a:latin typeface="UTM Showcard" panose="02040603050506020204" pitchFamily="18" charset="0"/>
                <a:cs typeface="Times New Roman" panose="02020603050405020304" pitchFamily="18" charset="0"/>
              </a:rPr>
              <a:t>thực hiện nhiều công việc khác để đảm bảo trật tự xã hội. Các chú luôn làm việc hết mình, không quản ngày đêm để phục vụ nhân dân. Em yêu các chú công an. Lớn lên em ước mơ trở thành một chú công an mang cảnh phục xanh.</a:t>
            </a:r>
            <a:endParaRPr lang="en-US" sz="3500" dirty="0">
              <a:latin typeface="UTM Showcard" panose="02040603050506020204" pitchFamily="18" charset="0"/>
              <a:cs typeface="Times New Roman" panose="02020603050405020304" pitchFamily="18" charset="0"/>
            </a:endParaRPr>
          </a:p>
        </p:txBody>
      </p:sp>
      <p:sp>
        <p:nvSpPr>
          <p:cNvPr id="7"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6512" y="2278966"/>
            <a:ext cx="9179496" cy="4966458"/>
          </a:xfrm>
          <a:prstGeom prst="rect">
            <a:avLst/>
          </a:prstGeom>
          <a:blipFill>
            <a:blip r:embed="rId3"/>
            <a:tile tx="0" ty="0" sx="100000" sy="100000" flip="none" algn="tl"/>
          </a:blipFill>
          <a:ln>
            <a:noFill/>
          </a:ln>
          <a:effec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700">
                <a:latin typeface="UTM Showcard" panose="02040603050506020204" pitchFamily="18" charset="0"/>
                <a:cs typeface="Times New Roman" panose="02020603050405020304" pitchFamily="18" charset="0"/>
              </a:rPr>
              <a:t>Ví dụ: </a:t>
            </a:r>
          </a:p>
          <a:p>
            <a:pPr algn="just" eaLnBrk="1" hangingPunct="1">
              <a:spcBef>
                <a:spcPts val="1350"/>
              </a:spcBef>
              <a:defRPr/>
            </a:pPr>
            <a:r>
              <a:rPr lang="vi-VN" sz="3700">
                <a:latin typeface="UTM Showcard" panose="02040603050506020204" pitchFamily="18" charset="0"/>
                <a:cs typeface="Times New Roman" panose="02020603050405020304" pitchFamily="18" charset="0"/>
              </a:rPr>
              <a:t>Bằng sự khẩn trương, dũng cảm và khéo léo của mình, các chiến sĩ cảnh sát trong bài đọc “32 phút giành sự sống” đã cứu được bạn nhỏ bị nạn. Các chú </a:t>
            </a:r>
            <a:r>
              <a:rPr lang="vi-VN" sz="3700">
                <a:solidFill>
                  <a:srgbClr val="FF0000"/>
                </a:solidFill>
                <a:latin typeface="UTM Showcard" panose="02040603050506020204" pitchFamily="18" charset="0"/>
                <a:cs typeface="Times New Roman" panose="02020603050405020304" pitchFamily="18" charset="0"/>
              </a:rPr>
              <a:t>không chỉ </a:t>
            </a:r>
            <a:r>
              <a:rPr lang="vi-VN" sz="3700">
                <a:latin typeface="UTM Showcard" panose="02040603050506020204" pitchFamily="18" charset="0"/>
                <a:cs typeface="Times New Roman" panose="02020603050405020304" pitchFamily="18" charset="0"/>
              </a:rPr>
              <a:t>đem lại niềm vui, niềm hạnh phúc </a:t>
            </a:r>
            <a:r>
              <a:rPr lang="vi-VN" sz="3700">
                <a:solidFill>
                  <a:srgbClr val="FF0000"/>
                </a:solidFill>
                <a:latin typeface="UTM Showcard" panose="02040603050506020204" pitchFamily="18" charset="0"/>
                <a:cs typeface="Times New Roman" panose="02020603050405020304" pitchFamily="18" charset="0"/>
              </a:rPr>
              <a:t>mà còn </a:t>
            </a:r>
            <a:r>
              <a:rPr lang="vi-VN" sz="3700">
                <a:latin typeface="UTM Showcard" panose="02040603050506020204" pitchFamily="18" charset="0"/>
                <a:cs typeface="Times New Roman" panose="02020603050405020304" pitchFamily="18" charset="0"/>
              </a:rPr>
              <a:t>chiếm trọn vẹn niềm tin yêu của nhân dân. Em rất cảm phục các chú. </a:t>
            </a:r>
            <a:endParaRPr lang="en-US" sz="3700" dirty="0">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7466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3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0" y="27173"/>
            <a:ext cx="9144000" cy="5540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vi-VN"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a:p>
            <a:pPr algn="just" eaLnBrk="1" hangingPunct="1">
              <a:spcBef>
                <a:spcPts val="1350"/>
              </a:spcBef>
              <a:defRPr/>
            </a:pPr>
            <a:r>
              <a:rPr lang="vi-VN" sz="4400">
                <a:latin typeface="UTM Showcard" panose="02040603050506020204" pitchFamily="18" charset="0"/>
                <a:cs typeface="Times New Roman" panose="02020603050405020304" pitchFamily="18" charset="0"/>
              </a:rPr>
              <a:t>- Bài học hôm nay giúp các em biết được điều gì?</a:t>
            </a:r>
          </a:p>
          <a:p>
            <a:pPr algn="just" eaLnBrk="1" hangingPunct="1">
              <a:spcBef>
                <a:spcPts val="1350"/>
              </a:spcBef>
              <a:defRPr/>
            </a:pPr>
            <a:r>
              <a:rPr lang="vi-VN" sz="4400">
                <a:latin typeface="UTM Showcard" panose="02040603050506020204" pitchFamily="18" charset="0"/>
                <a:cs typeface="Times New Roman" panose="02020603050405020304" pitchFamily="18" charset="0"/>
              </a:rPr>
              <a:t>- Điều đó giúp em việc gì?</a:t>
            </a:r>
          </a:p>
          <a:p>
            <a:pPr algn="just" eaLnBrk="1" hangingPunct="1">
              <a:spcBef>
                <a:spcPts val="1350"/>
              </a:spcBef>
              <a:defRPr/>
            </a:pPr>
            <a:r>
              <a:rPr lang="vi-VN" sz="4400">
                <a:latin typeface="UTM Showcard" panose="02040603050506020204" pitchFamily="18" charset="0"/>
                <a:cs typeface="Times New Roman" panose="02020603050405020304" pitchFamily="18" charset="0"/>
              </a:rPr>
              <a:t>- Học sinh về nhà đặt thêm câu có sử dụng những cặp kết từ khác để chia sẻ trước lớp vào tiết sau.</a:t>
            </a: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0" y="5229200"/>
            <a:ext cx="9206865" cy="1594470"/>
          </a:xfrm>
          <a:prstGeom prst="rect">
            <a:avLst/>
          </a:prstGeom>
          <a:noFill/>
        </p:spPr>
      </p:pic>
    </p:spTree>
    <p:extLst>
      <p:ext uri="{BB962C8B-B14F-4D97-AF65-F5344CB8AC3E}">
        <p14:creationId xmlns:p14="http://schemas.microsoft.com/office/powerpoint/2010/main" val="32012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circle(in)">
                                      <p:cBhvr>
                                        <p:cTn id="15" dur="2000"/>
                                        <p:tgtEl>
                                          <p:spTgt spid="6">
                                            <p:txEl>
                                              <p:pRg st="2" end="2"/>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circle(in)">
                                      <p:cBhvr>
                                        <p:cTn id="18"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0" y="-2738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people posing for the camera&#10;&#10;Description automatically generated with medium confidence">
            <a:extLst>
              <a:ext uri="{FF2B5EF4-FFF2-40B4-BE49-F238E27FC236}">
                <a16:creationId xmlns:a16="http://schemas.microsoft.com/office/drawing/2014/main" id="{93027515-D768-DC32-A17B-782E35CF3CA5}"/>
              </a:ext>
            </a:extLst>
          </p:cNvPr>
          <p:cNvPicPr/>
          <p:nvPr/>
        </p:nvPicPr>
        <p:blipFill>
          <a:blip r:embed="rId3" cstate="print">
            <a:extLst>
              <a:ext uri="{BEBA8EAE-BF5A-486C-A8C5-ECC9F3942E4B}">
                <a14:imgProps xmlns:a14="http://schemas.microsoft.com/office/drawing/2010/main">
                  <a14:imgLayer r:embed="rId4">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1115617" y="2996952"/>
            <a:ext cx="6624736" cy="3528392"/>
          </a:xfrm>
          <a:prstGeom prst="rect">
            <a:avLst/>
          </a:prstGeom>
        </p:spPr>
      </p:pic>
      <p:sp>
        <p:nvSpPr>
          <p:cNvPr id="4"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355834" y="25377"/>
            <a:ext cx="6432331" cy="315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66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Tạm biệt các bạn hẹn gặp lại tiết sau nhé</a:t>
            </a:r>
            <a:endParaRPr lang="en-US" sz="66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99067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83186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 y="-29767"/>
            <a:ext cx="9134984" cy="6887767"/>
          </a:xfrm>
          <a:prstGeom prst="rect">
            <a:avLst/>
          </a:prstGeom>
          <a:solidFill>
            <a:schemeClr val="accent4">
              <a:lumMod val="60000"/>
              <a:lumOff val="40000"/>
            </a:schemeClr>
          </a:solidFill>
          <a:ln>
            <a:solidFill>
              <a:srgbClr val="00CCFF"/>
            </a:solidFill>
          </a:ln>
        </p:spPr>
      </p:pic>
      <p:sp>
        <p:nvSpPr>
          <p:cNvPr id="3" name="Text Box 1"/>
          <p:cNvSpPr txBox="1"/>
          <p:nvPr/>
        </p:nvSpPr>
        <p:spPr>
          <a:xfrm>
            <a:off x="2089613" y="96254"/>
            <a:ext cx="5002667" cy="646331"/>
          </a:xfrm>
          <a:prstGeom prst="rect">
            <a:avLst/>
          </a:prstGeom>
          <a:solidFill>
            <a:srgbClr val="FFFF00"/>
          </a:solidFill>
        </p:spPr>
        <p:txBody>
          <a:bodyPr wrap="square" rtlCol="0">
            <a:spAutoFit/>
          </a:bodyPr>
          <a:lstStyle/>
          <a:p>
            <a:r>
              <a:rPr lang="vi-VN" altLang="en-GB" sz="3600" b="1">
                <a:solidFill>
                  <a:srgbClr val="FF0000"/>
                </a:solidFill>
                <a:latin typeface="UTM Avo" panose="02040603050506020204" pitchFamily="18" charset="0"/>
                <a:cs typeface="Times New Roman" panose="02020603050405020304" pitchFamily="18" charset="0"/>
              </a:rPr>
              <a:t>Trò chơi Truyền bóng.</a:t>
            </a:r>
            <a:endParaRPr lang="en-US" altLang="en-GB" sz="3600" b="1">
              <a:solidFill>
                <a:srgbClr val="FF0000"/>
              </a:solidFill>
              <a:latin typeface="UTM Avo" panose="02040603050506020204" pitchFamily="18" charset="0"/>
              <a:cs typeface="Times New Roman" panose="02020603050405020304" pitchFamily="18" charset="0"/>
            </a:endParaRPr>
          </a:p>
        </p:txBody>
      </p:sp>
      <p:sp>
        <p:nvSpPr>
          <p:cNvPr id="5" name="Rectangle: Diagonal Corners Rounded 8"/>
          <p:cNvSpPr/>
          <p:nvPr/>
        </p:nvSpPr>
        <p:spPr>
          <a:xfrm>
            <a:off x="4825486" y="878306"/>
            <a:ext cx="4237302" cy="5091791"/>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rgbClr val="FFFF00">
              <a:alpha val="81000"/>
            </a:srgb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400" b="1">
                <a:solidFill>
                  <a:srgbClr val="002060"/>
                </a:solidFill>
                <a:latin typeface="UTM Avo" panose="02040603050506020204" pitchFamily="18" charset="0"/>
                <a:ea typeface="Cambria" panose="02040503050406030204" pitchFamily="18" charset="0"/>
                <a:cs typeface="LNTH-LuoLuoNotangYuanTi 1" pitchFamily="2" charset="-128"/>
              </a:rPr>
              <a:t>Cách chơi: Cả lớp cùng tham gia truyền tay nhau 1 quả bóng do GV đã chuẩn bị theo giai điệu một bài hát. Khi nhạc dừng thì sẽ dừng truyền bóng, bóng đến tay HS nào thì HS đó đặt 1 câu có sử dụng kết từ và chỉ ra kết từ đó.</a:t>
            </a:r>
            <a:endParaRPr lang="en-US" sz="2000">
              <a:solidFill>
                <a:srgbClr val="7030A0"/>
              </a:solidFill>
              <a:latin typeface="UTM Avo" panose="02040603050506020204" pitchFamily="18" charset="0"/>
              <a:ea typeface="Cambria" panose="02040503050406030204" pitchFamily="18" charset="0"/>
              <a:cs typeface="LNTH-LuoLuoNotangYuanTi 1" pitchFamily="2" charset="-128"/>
            </a:endParaRPr>
          </a:p>
        </p:txBody>
      </p:sp>
      <p:pic>
        <p:nvPicPr>
          <p:cNvPr id="6" name="Picture 5"/>
          <p:cNvPicPr/>
          <p:nvPr/>
        </p:nvPicPr>
        <p:blipFill>
          <a:blip r:embed="rId3">
            <a:extLst>
              <a:ext uri="{BEBA8EAE-BF5A-486C-A8C5-ECC9F3942E4B}">
                <a14:imgProps xmlns:a14="http://schemas.microsoft.com/office/drawing/2010/main">
                  <a14:imgLayer r:embed="rId4">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324544" y="2708920"/>
            <a:ext cx="2754154" cy="4436327"/>
          </a:xfrm>
          <a:prstGeom prst="rect">
            <a:avLst/>
          </a:prstGeom>
          <a:noFill/>
          <a:ln>
            <a:noFill/>
          </a:ln>
        </p:spPr>
      </p:pic>
      <p:pic>
        <p:nvPicPr>
          <p:cNvPr id="7" name="Picture 6"/>
          <p:cNvPicPr/>
          <p:nvPr/>
        </p:nvPicPr>
        <p:blipFill rotWithShape="1">
          <a:blip r:embed="rId5" cstate="print">
            <a:extLst>
              <a:ext uri="{BEBA8EAE-BF5A-486C-A8C5-ECC9F3942E4B}">
                <a14:imgProps xmlns:a14="http://schemas.microsoft.com/office/drawing/2010/main">
                  <a14:imgLayer r:embed="rId6">
                    <a14:imgEffect>
                      <a14:backgroundRemoval t="4734" b="97041" l="2564" r="100000"/>
                    </a14:imgEffect>
                  </a14:imgLayer>
                </a14:imgProps>
              </a:ext>
              <a:ext uri="{28A0092B-C50C-407E-A947-70E740481C1C}">
                <a14:useLocalDpi xmlns:a14="http://schemas.microsoft.com/office/drawing/2010/main" val="0"/>
              </a:ext>
            </a:extLst>
          </a:blip>
          <a:srcRect l="15723" t="9736" b="17249"/>
          <a:stretch/>
        </p:blipFill>
        <p:spPr>
          <a:xfrm>
            <a:off x="1763688" y="1844824"/>
            <a:ext cx="2024803" cy="2532905"/>
          </a:xfrm>
          <a:prstGeom prst="rect">
            <a:avLst/>
          </a:prstGeom>
        </p:spPr>
      </p:pic>
      <p:pic>
        <p:nvPicPr>
          <p:cNvPr id="8" name="Picture 7"/>
          <p:cNvPicPr/>
          <p:nvPr/>
        </p:nvPicPr>
        <p:blipFill rotWithShape="1">
          <a:blip r:embed="rId7" cstate="print">
            <a:extLst>
              <a:ext uri="{BEBA8EAE-BF5A-486C-A8C5-ECC9F3942E4B}">
                <a14:imgProps xmlns:a14="http://schemas.microsoft.com/office/drawing/2010/main">
                  <a14:imgLayer r:embed="rId8">
                    <a14:imgEffect>
                      <a14:backgroundRemoval t="7576" b="81061" l="0" r="100000"/>
                    </a14:imgEffect>
                  </a14:imgLayer>
                </a14:imgProps>
              </a:ext>
              <a:ext uri="{28A0092B-C50C-407E-A947-70E740481C1C}">
                <a14:useLocalDpi xmlns:a14="http://schemas.microsoft.com/office/drawing/2010/main" val="0"/>
              </a:ext>
            </a:extLst>
          </a:blip>
          <a:srcRect b="19577"/>
          <a:stretch/>
        </p:blipFill>
        <p:spPr>
          <a:xfrm>
            <a:off x="2822227" y="2752233"/>
            <a:ext cx="2003258" cy="2875547"/>
          </a:xfrm>
          <a:prstGeom prst="rect">
            <a:avLst/>
          </a:prstGeom>
        </p:spPr>
      </p:pic>
    </p:spTree>
    <p:extLst>
      <p:ext uri="{BB962C8B-B14F-4D97-AF65-F5344CB8AC3E}">
        <p14:creationId xmlns:p14="http://schemas.microsoft.com/office/powerpoint/2010/main" val="146558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827585" y="486671"/>
            <a:ext cx="7848872" cy="5884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LUYỆN TỪ VÀ CÂU</a:t>
            </a:r>
          </a:p>
          <a:p>
            <a:pPr algn="ctr" eaLnBrk="1" hangingPunct="1">
              <a:spcBef>
                <a:spcPts val="1350"/>
              </a:spcBef>
              <a:defRPr/>
            </a:pPr>
            <a:r>
              <a:rPr lang="en-US" sz="88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KẾT TỪ </a:t>
            </a:r>
          </a:p>
          <a:p>
            <a:pPr algn="ctr" eaLnBrk="1" hangingPunct="1">
              <a:spcBef>
                <a:spcPts val="1350"/>
              </a:spcBef>
              <a:defRPr/>
            </a:pPr>
            <a:r>
              <a:rPr lang="en-US" sz="88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(Tiếp theo)</a:t>
            </a:r>
          </a:p>
        </p:txBody>
      </p:sp>
    </p:spTree>
    <p:extLst>
      <p:ext uri="{BB962C8B-B14F-4D97-AF65-F5344CB8AC3E}">
        <p14:creationId xmlns:p14="http://schemas.microsoft.com/office/powerpoint/2010/main" val="3375872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0" y="16097"/>
            <a:ext cx="9144000" cy="8639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Tìm</a:t>
            </a:r>
            <a:r>
              <a:rPr lang="en-US" sz="48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hiểu</a:t>
            </a:r>
            <a:r>
              <a:rPr lang="en-US" sz="48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về</a:t>
            </a:r>
            <a:r>
              <a:rPr lang="en-US" sz="48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cặp</a:t>
            </a:r>
            <a:r>
              <a:rPr lang="en-US" sz="48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kết</a:t>
            </a:r>
            <a:r>
              <a:rPr lang="en-US" sz="48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từ</a:t>
            </a:r>
            <a:endParaRPr lang="vi-VN" sz="48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just" eaLnBrk="1" hangingPunct="1">
              <a:spcBef>
                <a:spcPts val="1350"/>
              </a:spcBef>
              <a:defRPr/>
            </a:pPr>
            <a:r>
              <a:rPr lang="vi-VN" sz="280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Các từ in đậm trong những câu sau có tác dụng gì? Các từ này có gì khác với những kết từ mà em đã học ở bài trước?</a:t>
            </a:r>
          </a:p>
          <a:p>
            <a:pPr marL="514350" indent="-514350" eaLnBrk="1" hangingPunct="1">
              <a:spcBef>
                <a:spcPts val="1350"/>
              </a:spcBef>
              <a:buFontTx/>
              <a:buAutoNum type="alphaLcParenR"/>
              <a:defRPr/>
            </a:pPr>
            <a:r>
              <a:rPr lang="vi-VN" sz="2800" b="1" dirty="0">
                <a:latin typeface="UTM Avo" panose="02040603050506020204" pitchFamily="18" charset="0"/>
                <a:cs typeface="Times New Roman" panose="02020603050405020304" pitchFamily="18" charset="0"/>
              </a:rPr>
              <a:t>Nếu</a:t>
            </a:r>
            <a:r>
              <a:rPr lang="vi-VN" sz="2800" dirty="0">
                <a:latin typeface="UTM Avo" panose="02040603050506020204" pitchFamily="18" charset="0"/>
                <a:cs typeface="Times New Roman" panose="02020603050405020304" pitchFamily="18" charset="0"/>
              </a:rPr>
              <a:t> chúng ta chịu khó để ý </a:t>
            </a:r>
            <a:r>
              <a:rPr lang="vi-VN" sz="2800" b="1" dirty="0">
                <a:latin typeface="UTM Avo" panose="02040603050506020204" pitchFamily="18" charset="0"/>
                <a:cs typeface="Times New Roman" panose="02020603050405020304" pitchFamily="18" charset="0"/>
              </a:rPr>
              <a:t>thì</a:t>
            </a:r>
            <a:r>
              <a:rPr lang="vi-VN" sz="2800" dirty="0">
                <a:latin typeface="UTM Avo" panose="02040603050506020204" pitchFamily="18" charset="0"/>
                <a:cs typeface="Times New Roman" panose="02020603050405020304" pitchFamily="18" charset="0"/>
              </a:rPr>
              <a:t> sẽ nhận ra mùa nào cũng có hoa nở chứ không chỉ mùa xuân.                  TÔ HOÀI</a:t>
            </a:r>
          </a:p>
          <a:p>
            <a:pPr marL="514350" indent="-514350" eaLnBrk="1" hangingPunct="1">
              <a:spcBef>
                <a:spcPts val="1350"/>
              </a:spcBef>
              <a:buFontTx/>
              <a:buAutoNum type="alphaLcParenR"/>
              <a:defRPr/>
            </a:pPr>
            <a:r>
              <a:rPr lang="vi-VN" sz="2800" dirty="0">
                <a:latin typeface="UTM Avo" panose="02040603050506020204" pitchFamily="18" charset="0"/>
                <a:cs typeface="Times New Roman" panose="02020603050405020304" pitchFamily="18" charset="0"/>
              </a:rPr>
              <a:t> </a:t>
            </a:r>
            <a:r>
              <a:rPr lang="vi-VN" sz="2800" b="1" dirty="0">
                <a:latin typeface="UTM Avo" panose="02040603050506020204" pitchFamily="18" charset="0"/>
                <a:cs typeface="Times New Roman" panose="02020603050405020304" pitchFamily="18" charset="0"/>
              </a:rPr>
              <a:t>Tuy</a:t>
            </a:r>
            <a:r>
              <a:rPr lang="vi-VN" sz="2800" dirty="0">
                <a:latin typeface="UTM Avo" panose="02040603050506020204" pitchFamily="18" charset="0"/>
                <a:cs typeface="Times New Roman" panose="02020603050405020304" pitchFamily="18" charset="0"/>
              </a:rPr>
              <a:t> bốn mùa đều phủ lên mình một màu xanh </a:t>
            </a:r>
            <a:r>
              <a:rPr lang="vi-VN" sz="2800" b="1" dirty="0">
                <a:latin typeface="UTM Avo" panose="02040603050506020204" pitchFamily="18" charset="0"/>
                <a:cs typeface="Times New Roman" panose="02020603050405020304" pitchFamily="18" charset="0"/>
              </a:rPr>
              <a:t>nhưng</a:t>
            </a:r>
            <a:r>
              <a:rPr lang="vi-VN" sz="2800" dirty="0">
                <a:latin typeface="UTM Avo" panose="02040603050506020204" pitchFamily="18" charset="0"/>
                <a:cs typeface="Times New Roman" panose="02020603050405020304" pitchFamily="18" charset="0"/>
              </a:rPr>
              <a:t> mỗi mùa Hạ Long lại có những nét riêng biệt, hấp dẫn lòng người.                                                      Theo THI SẢNH</a:t>
            </a:r>
          </a:p>
          <a:p>
            <a:pPr marL="514350" indent="-514350" eaLnBrk="1" hangingPunct="1">
              <a:spcBef>
                <a:spcPts val="1350"/>
              </a:spcBef>
              <a:buFontTx/>
              <a:buAutoNum type="alphaLcParenR"/>
              <a:defRPr/>
            </a:pPr>
            <a:r>
              <a:rPr lang="vi-VN" sz="2800" dirty="0">
                <a:latin typeface="UTM Avo" panose="02040603050506020204" pitchFamily="18" charset="0"/>
                <a:cs typeface="Times New Roman" panose="02020603050405020304" pitchFamily="18" charset="0"/>
              </a:rPr>
              <a:t> Tiếng cười </a:t>
            </a:r>
            <a:r>
              <a:rPr lang="vi-VN" sz="2800" b="1" dirty="0">
                <a:latin typeface="UTM Avo" panose="02040603050506020204" pitchFamily="18" charset="0"/>
                <a:cs typeface="Times New Roman" panose="02020603050405020304" pitchFamily="18" charset="0"/>
              </a:rPr>
              <a:t>không chỉ </a:t>
            </a:r>
            <a:r>
              <a:rPr lang="vi-VN" sz="2800" dirty="0">
                <a:latin typeface="UTM Avo" panose="02040603050506020204" pitchFamily="18" charset="0"/>
                <a:cs typeface="Times New Roman" panose="02020603050405020304" pitchFamily="18" charset="0"/>
              </a:rPr>
              <a:t>đem lại niềm vui cho con người </a:t>
            </a:r>
            <a:r>
              <a:rPr lang="vi-VN" sz="2800" b="1" dirty="0">
                <a:latin typeface="UTM Avo" panose="02040603050506020204" pitchFamily="18" charset="0"/>
                <a:cs typeface="Times New Roman" panose="02020603050405020304" pitchFamily="18" charset="0"/>
              </a:rPr>
              <a:t>mà còn</a:t>
            </a:r>
            <a:r>
              <a:rPr lang="vi-VN" sz="2800" dirty="0">
                <a:latin typeface="UTM Avo" panose="02040603050506020204" pitchFamily="18" charset="0"/>
                <a:cs typeface="Times New Roman" panose="02020603050405020304" pitchFamily="18" charset="0"/>
              </a:rPr>
              <a:t> là một liều thuốc trường sinh.               MINH KHÔI</a:t>
            </a:r>
          </a:p>
          <a:p>
            <a:pPr algn="just" eaLnBrk="1" hangingPunct="1">
              <a:spcBef>
                <a:spcPts val="1350"/>
              </a:spcBef>
              <a:defRPr/>
            </a:pPr>
            <a:r>
              <a:rPr lang="vi-VN" sz="2800" dirty="0">
                <a:latin typeface="UTM Avo" panose="02040603050506020204" pitchFamily="18" charset="0"/>
                <a:cs typeface="Times New Roman" panose="02020603050405020304" pitchFamily="18" charset="0"/>
              </a:rPr>
              <a:t>d) </a:t>
            </a:r>
            <a:r>
              <a:rPr lang="vi-VN" sz="2800" b="1" dirty="0">
                <a:latin typeface="UTM Avo" panose="02040603050506020204" pitchFamily="18" charset="0"/>
                <a:cs typeface="Times New Roman" panose="02020603050405020304" pitchFamily="18" charset="0"/>
              </a:rPr>
              <a:t>Vì</a:t>
            </a:r>
            <a:r>
              <a:rPr lang="vi-VN" sz="2800" dirty="0">
                <a:latin typeface="UTM Avo" panose="02040603050506020204" pitchFamily="18" charset="0"/>
                <a:cs typeface="Times New Roman" panose="02020603050405020304" pitchFamily="18" charset="0"/>
              </a:rPr>
              <a:t> muốn có cuộc sống yên tĩnh, gần với thiên nhiên hơn </a:t>
            </a:r>
            <a:r>
              <a:rPr lang="vi-VN" sz="2800" b="1" dirty="0">
                <a:latin typeface="UTM Avo" panose="02040603050506020204" pitchFamily="18" charset="0"/>
                <a:cs typeface="Times New Roman" panose="02020603050405020304" pitchFamily="18" charset="0"/>
              </a:rPr>
              <a:t>nên</a:t>
            </a:r>
            <a:r>
              <a:rPr lang="vi-VN" sz="2800" dirty="0">
                <a:latin typeface="UTM Avo" panose="02040603050506020204" pitchFamily="18" charset="0"/>
                <a:cs typeface="Times New Roman" panose="02020603050405020304" pitchFamily="18" charset="0"/>
              </a:rPr>
              <a:t> ông bà tôi đã rời thành phố về quê.           HẠNH NHI</a:t>
            </a:r>
          </a:p>
        </p:txBody>
      </p:sp>
    </p:spTree>
    <p:extLst>
      <p:ext uri="{BB962C8B-B14F-4D97-AF65-F5344CB8AC3E}">
        <p14:creationId xmlns:p14="http://schemas.microsoft.com/office/powerpoint/2010/main" val="406337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p:cTn id="12"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9">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9">
                                            <p:txEl>
                                              <p:pRg st="1" end="1"/>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 calcmode="lin" valueType="num">
                                      <p:cBhvr>
                                        <p:cTn id="18"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19"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20" dur="1000" fill="hold"/>
                                        <p:tgtEl>
                                          <p:spTgt spid="9">
                                            <p:txEl>
                                              <p:pRg st="2" end="2"/>
                                            </p:txEl>
                                          </p:spTgt>
                                        </p:tgtEl>
                                        <p:attrNameLst>
                                          <p:attrName>style.rotation</p:attrName>
                                        </p:attrNameLst>
                                      </p:cBhvr>
                                      <p:tavLst>
                                        <p:tav tm="0">
                                          <p:val>
                                            <p:fltVal val="90"/>
                                          </p:val>
                                        </p:tav>
                                        <p:tav tm="100000">
                                          <p:val>
                                            <p:fltVal val="0"/>
                                          </p:val>
                                        </p:tav>
                                      </p:tavLst>
                                    </p:anim>
                                    <p:animEffect transition="in" filter="fade">
                                      <p:cBhvr>
                                        <p:cTn id="21" dur="1000"/>
                                        <p:tgtEl>
                                          <p:spTgt spid="9">
                                            <p:txEl>
                                              <p:pRg st="2" end="2"/>
                                            </p:txEl>
                                          </p:spTgt>
                                        </p:tgtEl>
                                      </p:cBhvr>
                                    </p:animEffect>
                                  </p:childTnLst>
                                </p:cTn>
                              </p:par>
                              <p:par>
                                <p:cTn id="22" presetID="31" presetClass="entr" presetSubtype="0" fill="hold" nodeType="with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 calcmode="lin" valueType="num">
                                      <p:cBhvr>
                                        <p:cTn id="24" dur="10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5" dur="1000" fill="hold"/>
                                        <p:tgtEl>
                                          <p:spTgt spid="9">
                                            <p:txEl>
                                              <p:pRg st="3" end="3"/>
                                            </p:txEl>
                                          </p:spTgt>
                                        </p:tgtEl>
                                        <p:attrNameLst>
                                          <p:attrName>ppt_h</p:attrName>
                                        </p:attrNameLst>
                                      </p:cBhvr>
                                      <p:tavLst>
                                        <p:tav tm="0">
                                          <p:val>
                                            <p:fltVal val="0"/>
                                          </p:val>
                                        </p:tav>
                                        <p:tav tm="100000">
                                          <p:val>
                                            <p:strVal val="#ppt_h"/>
                                          </p:val>
                                        </p:tav>
                                      </p:tavLst>
                                    </p:anim>
                                    <p:anim calcmode="lin" valueType="num">
                                      <p:cBhvr>
                                        <p:cTn id="26" dur="1000" fill="hold"/>
                                        <p:tgtEl>
                                          <p:spTgt spid="9">
                                            <p:txEl>
                                              <p:pRg st="3" end="3"/>
                                            </p:txEl>
                                          </p:spTgt>
                                        </p:tgtEl>
                                        <p:attrNameLst>
                                          <p:attrName>style.rotation</p:attrName>
                                        </p:attrNameLst>
                                      </p:cBhvr>
                                      <p:tavLst>
                                        <p:tav tm="0">
                                          <p:val>
                                            <p:fltVal val="90"/>
                                          </p:val>
                                        </p:tav>
                                        <p:tav tm="100000">
                                          <p:val>
                                            <p:fltVal val="0"/>
                                          </p:val>
                                        </p:tav>
                                      </p:tavLst>
                                    </p:anim>
                                    <p:animEffect transition="in" filter="fade">
                                      <p:cBhvr>
                                        <p:cTn id="27" dur="1000"/>
                                        <p:tgtEl>
                                          <p:spTgt spid="9">
                                            <p:txEl>
                                              <p:pRg st="3" end="3"/>
                                            </p:txEl>
                                          </p:spTgt>
                                        </p:tgtEl>
                                      </p:cBhvr>
                                    </p:animEffect>
                                  </p:childTnLst>
                                </p:cTn>
                              </p:par>
                              <p:par>
                                <p:cTn id="28" presetID="31" presetClass="entr" presetSubtype="0" fill="hold" nodeType="with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 calcmode="lin" valueType="num">
                                      <p:cBhvr>
                                        <p:cTn id="30" dur="10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1" dur="1000" fill="hold"/>
                                        <p:tgtEl>
                                          <p:spTgt spid="9">
                                            <p:txEl>
                                              <p:pRg st="4" end="4"/>
                                            </p:txEl>
                                          </p:spTgt>
                                        </p:tgtEl>
                                        <p:attrNameLst>
                                          <p:attrName>ppt_h</p:attrName>
                                        </p:attrNameLst>
                                      </p:cBhvr>
                                      <p:tavLst>
                                        <p:tav tm="0">
                                          <p:val>
                                            <p:fltVal val="0"/>
                                          </p:val>
                                        </p:tav>
                                        <p:tav tm="100000">
                                          <p:val>
                                            <p:strVal val="#ppt_h"/>
                                          </p:val>
                                        </p:tav>
                                      </p:tavLst>
                                    </p:anim>
                                    <p:anim calcmode="lin" valueType="num">
                                      <p:cBhvr>
                                        <p:cTn id="32" dur="1000" fill="hold"/>
                                        <p:tgtEl>
                                          <p:spTgt spid="9">
                                            <p:txEl>
                                              <p:pRg st="4" end="4"/>
                                            </p:txEl>
                                          </p:spTgt>
                                        </p:tgtEl>
                                        <p:attrNameLst>
                                          <p:attrName>style.rotation</p:attrName>
                                        </p:attrNameLst>
                                      </p:cBhvr>
                                      <p:tavLst>
                                        <p:tav tm="0">
                                          <p:val>
                                            <p:fltVal val="90"/>
                                          </p:val>
                                        </p:tav>
                                        <p:tav tm="100000">
                                          <p:val>
                                            <p:fltVal val="0"/>
                                          </p:val>
                                        </p:tav>
                                      </p:tavLst>
                                    </p:anim>
                                    <p:animEffect transition="in" filter="fade">
                                      <p:cBhvr>
                                        <p:cTn id="33" dur="1000"/>
                                        <p:tgtEl>
                                          <p:spTgt spid="9">
                                            <p:txEl>
                                              <p:pRg st="4" end="4"/>
                                            </p:txEl>
                                          </p:spTgt>
                                        </p:tgtEl>
                                      </p:cBhvr>
                                    </p:animEffect>
                                  </p:childTnLst>
                                </p:cTn>
                              </p:par>
                              <p:par>
                                <p:cTn id="34" presetID="31" presetClass="entr" presetSubtype="0" fill="hold" nodeType="with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 calcmode="lin" valueType="num">
                                      <p:cBhvr>
                                        <p:cTn id="36" dur="10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7" dur="1000" fill="hold"/>
                                        <p:tgtEl>
                                          <p:spTgt spid="9">
                                            <p:txEl>
                                              <p:pRg st="5" end="5"/>
                                            </p:txEl>
                                          </p:spTgt>
                                        </p:tgtEl>
                                        <p:attrNameLst>
                                          <p:attrName>ppt_h</p:attrName>
                                        </p:attrNameLst>
                                      </p:cBhvr>
                                      <p:tavLst>
                                        <p:tav tm="0">
                                          <p:val>
                                            <p:fltVal val="0"/>
                                          </p:val>
                                        </p:tav>
                                        <p:tav tm="100000">
                                          <p:val>
                                            <p:strVal val="#ppt_h"/>
                                          </p:val>
                                        </p:tav>
                                      </p:tavLst>
                                    </p:anim>
                                    <p:anim calcmode="lin" valueType="num">
                                      <p:cBhvr>
                                        <p:cTn id="38" dur="1000" fill="hold"/>
                                        <p:tgtEl>
                                          <p:spTgt spid="9">
                                            <p:txEl>
                                              <p:pRg st="5" end="5"/>
                                            </p:txEl>
                                          </p:spTgt>
                                        </p:tgtEl>
                                        <p:attrNameLst>
                                          <p:attrName>style.rotation</p:attrName>
                                        </p:attrNameLst>
                                      </p:cBhvr>
                                      <p:tavLst>
                                        <p:tav tm="0">
                                          <p:val>
                                            <p:fltVal val="90"/>
                                          </p:val>
                                        </p:tav>
                                        <p:tav tm="100000">
                                          <p:val>
                                            <p:fltVal val="0"/>
                                          </p:val>
                                        </p:tav>
                                      </p:tavLst>
                                    </p:anim>
                                    <p:animEffect transition="in" filter="fade">
                                      <p:cBhvr>
                                        <p:cTn id="39" dur="10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318169" y="13947"/>
            <a:ext cx="6432331" cy="195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THẢO LUẬN</a:t>
            </a:r>
          </a:p>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12" name="Rectangle: Rounded Corners 34">
            <a:extLst>
              <a:ext uri="{FF2B5EF4-FFF2-40B4-BE49-F238E27FC236}">
                <a16:creationId xmlns:a16="http://schemas.microsoft.com/office/drawing/2014/main" id="{DDE22D18-D7F0-6B4F-3D53-66B11D020E0D}"/>
              </a:ext>
            </a:extLst>
          </p:cNvPr>
          <p:cNvSpPr/>
          <p:nvPr/>
        </p:nvSpPr>
        <p:spPr>
          <a:xfrm>
            <a:off x="3082672" y="1964192"/>
            <a:ext cx="5508104" cy="3778111"/>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4">
              <a:lumMod val="20000"/>
              <a:lumOff val="80000"/>
              <a:alpha val="94902"/>
            </a:scheme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214948" indent="-457200" defTabSz="1219170">
              <a:lnSpc>
                <a:spcPct val="150000"/>
              </a:lnSpc>
              <a:buClr>
                <a:srgbClr val="000000"/>
              </a:buClr>
              <a:buFontTx/>
              <a:buChar char="-"/>
            </a:pPr>
            <a:r>
              <a:rPr lang="en-US" sz="3200" kern="0">
                <a:solidFill>
                  <a:srgbClr val="000000"/>
                </a:solidFill>
                <a:latin typeface="UTM Avo" panose="02040603050506020204" pitchFamily="18" charset="0"/>
                <a:cs typeface="Calibri" panose="020F0502020204030204" pitchFamily="34" charset="0"/>
                <a:sym typeface="Arial"/>
              </a:rPr>
              <a:t>Mỗi nhóm 4 bạn.</a:t>
            </a:r>
            <a:endParaRPr lang="en-US" sz="3200" kern="0" dirty="0">
              <a:solidFill>
                <a:srgbClr val="000000"/>
              </a:solidFill>
              <a:latin typeface="UTM Avo" panose="02040603050506020204" pitchFamily="18" charset="0"/>
              <a:cs typeface="Calibri" panose="020F0502020204030204" pitchFamily="34" charset="0"/>
              <a:sym typeface="Arial"/>
            </a:endParaRPr>
          </a:p>
          <a:p>
            <a:pPr marL="757748"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Thảo luận trong nhóm 2 câu hỏi.</a:t>
            </a:r>
          </a:p>
          <a:p>
            <a:pPr marL="757748"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Một số nhóm trình bày trước lớp theo yêu cầu.</a:t>
            </a:r>
            <a:endParaRPr lang="en-US" sz="3200" kern="0" dirty="0">
              <a:solidFill>
                <a:srgbClr val="000000"/>
              </a:solidFill>
              <a:latin typeface="UTM Avo" panose="02040603050506020204" pitchFamily="18" charset="0"/>
              <a:cs typeface="Calibri" panose="020F0502020204030204" pitchFamily="34" charset="0"/>
              <a:sym typeface="Arial"/>
            </a:endParaRPr>
          </a:p>
        </p:txBody>
      </p:sp>
      <p:pic>
        <p:nvPicPr>
          <p:cNvPr id="17" name="Graphic 27">
            <a:extLst>
              <a:ext uri="{FF2B5EF4-FFF2-40B4-BE49-F238E27FC236}">
                <a16:creationId xmlns:a16="http://schemas.microsoft.com/office/drawing/2014/main" id="{83959239-7B83-0046-39CD-0A0BA5E77C96}"/>
              </a:ext>
            </a:extLst>
          </p:cNvPr>
          <p:cNvPicPr/>
          <p:nvPr/>
        </p:nvPicPr>
        <p:blipFill>
          <a:blip r:embed="rId3">
            <a:extLst>
              <a:ext uri="{96DAC541-7B7A-43D3-8B79-37D633B846F1}">
                <asvg:svgBlip xmlns:asvg="http://schemas.microsoft.com/office/drawing/2016/SVG/main" r:embed="rId4"/>
              </a:ext>
            </a:extLst>
          </a:blip>
          <a:stretch>
            <a:fillRect/>
          </a:stretch>
        </p:blipFill>
        <p:spPr>
          <a:xfrm>
            <a:off x="0" y="2780928"/>
            <a:ext cx="3059832" cy="3238174"/>
          </a:xfrm>
          <a:prstGeom prst="rect">
            <a:avLst/>
          </a:prstGeom>
        </p:spPr>
      </p:pic>
      <p:pic>
        <p:nvPicPr>
          <p:cNvPr id="18" name="Picture 1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640580"/>
            <a:ext cx="9206865" cy="2203450"/>
          </a:xfrm>
          <a:prstGeom prst="rect">
            <a:avLst/>
          </a:prstGeom>
          <a:noFill/>
        </p:spPr>
      </p:pic>
    </p:spTree>
    <p:extLst>
      <p:ext uri="{BB962C8B-B14F-4D97-AF65-F5344CB8AC3E}">
        <p14:creationId xmlns:p14="http://schemas.microsoft.com/office/powerpoint/2010/main" val="4087464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1" y="764705"/>
            <a:ext cx="9132570" cy="5224616"/>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11"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0" y="69078"/>
            <a:ext cx="9144000" cy="6843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Tìm hiểu về cặp kết từ</a:t>
            </a:r>
            <a:endParaRPr lang="vi-VN" sz="48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just" eaLnBrk="1" hangingPunct="1">
              <a:spcBef>
                <a:spcPts val="1350"/>
              </a:spcBef>
              <a:defRPr/>
            </a:pPr>
            <a:r>
              <a:rPr lang="vi-VN" sz="2800">
                <a:solidFill>
                  <a:srgbClr val="002060"/>
                </a:solidFill>
                <a:latin typeface="UTM Avo" panose="02040603050506020204" pitchFamily="18" charset="0"/>
                <a:cs typeface="Times New Roman" panose="02020603050405020304" pitchFamily="18" charset="0"/>
              </a:rPr>
              <a:t>Các từ in đậm trong những câu sau có tác dụng gì? </a:t>
            </a:r>
          </a:p>
          <a:p>
            <a:pPr algn="just" eaLnBrk="1" hangingPunct="1">
              <a:spcBef>
                <a:spcPts val="1350"/>
              </a:spcBef>
              <a:defRPr/>
            </a:pPr>
            <a:r>
              <a:rPr lang="vi-VN" sz="2800">
                <a:latin typeface="UTM Avo" panose="02040603050506020204" pitchFamily="18" charset="0"/>
                <a:cs typeface="Times New Roman" panose="02020603050405020304" pitchFamily="18" charset="0"/>
              </a:rPr>
              <a:t>- Các từ in đậm có tác dụng nối các từ ngữ trong câu với nhau</a:t>
            </a:r>
            <a:r>
              <a:rPr lang="vi-VN" sz="2800">
                <a:solidFill>
                  <a:schemeClr val="accent6">
                    <a:lumMod val="75000"/>
                  </a:schemeClr>
                </a:solidFill>
                <a:latin typeface="UTM Avo" panose="02040603050506020204" pitchFamily="18" charset="0"/>
                <a:cs typeface="Times New Roman" panose="02020603050405020304" pitchFamily="18" charset="0"/>
              </a:rPr>
              <a:t>.</a:t>
            </a:r>
            <a:endParaRPr lang="vi-VN" sz="2800">
              <a:solidFill>
                <a:srgbClr val="002060"/>
              </a:solidFill>
              <a:latin typeface="UTM Avo" panose="02040603050506020204" pitchFamily="18" charset="0"/>
              <a:cs typeface="Times New Roman" panose="02020603050405020304" pitchFamily="18" charset="0"/>
            </a:endParaRPr>
          </a:p>
          <a:p>
            <a:pPr algn="just" eaLnBrk="1" hangingPunct="1">
              <a:spcBef>
                <a:spcPts val="1350"/>
              </a:spcBef>
              <a:defRPr/>
            </a:pPr>
            <a:r>
              <a:rPr lang="vi-VN" sz="280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Các từ này có gì khác với những kết từ mà em đã học ở bài trước?</a:t>
            </a:r>
          </a:p>
          <a:p>
            <a:pPr marL="457200" indent="-457200" algn="just" eaLnBrk="1" hangingPunct="1">
              <a:spcBef>
                <a:spcPts val="1350"/>
              </a:spcBef>
              <a:buFontTx/>
              <a:buChar char="-"/>
              <a:defRPr/>
            </a:pPr>
            <a:r>
              <a:rPr lang="vi-VN" sz="280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Các từ này khác với các kết từ đã học ở bài trước ở 2 điểm:</a:t>
            </a:r>
          </a:p>
          <a:p>
            <a:pPr marL="514350" indent="-514350" algn="just" eaLnBrk="1" hangingPunct="1">
              <a:spcBef>
                <a:spcPts val="1350"/>
              </a:spcBef>
              <a:buAutoNum type="arabicPeriod"/>
              <a:defRPr/>
            </a:pPr>
            <a:r>
              <a:rPr lang="vi-VN" sz="280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Chúng hoạt động theo cặp (2 từ): nếu... thì...; tuy... nhưng...; không chỉ... mà còn...; vì... nên...</a:t>
            </a:r>
          </a:p>
          <a:p>
            <a:pPr algn="just" eaLnBrk="1" hangingPunct="1">
              <a:spcBef>
                <a:spcPts val="1350"/>
              </a:spcBef>
              <a:defRPr/>
            </a:pPr>
            <a:r>
              <a:rPr lang="vi-VN" sz="280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2. Chúng chỉ được dùng để nối các từ ngữ trong một câu (mà không dùng để nối các câu với nhau).</a:t>
            </a:r>
          </a:p>
          <a:p>
            <a:pPr algn="just" eaLnBrk="1" hangingPunct="1">
              <a:spcBef>
                <a:spcPts val="1350"/>
              </a:spcBef>
              <a:defRPr/>
            </a:pPr>
            <a:r>
              <a:rPr lang="vi-VN" sz="28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Tóm lại: </a:t>
            </a:r>
            <a:r>
              <a:rPr lang="vi-VN" sz="2800">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Các cặp từ ): nếu... thì...; tuy... nhưng...; không chỉ... mà còn...; vì... nên... được gọi là cặp kết từ. </a:t>
            </a:r>
          </a:p>
        </p:txBody>
      </p:sp>
    </p:spTree>
    <p:extLst>
      <p:ext uri="{BB962C8B-B14F-4D97-AF65-F5344CB8AC3E}">
        <p14:creationId xmlns:p14="http://schemas.microsoft.com/office/powerpoint/2010/main" val="86411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p:cTn id="12"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 calcmode="lin" valueType="num">
                                      <p:cBhvr>
                                        <p:cTn id="20"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21"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22"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23" dur="100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 calcmode="lin" valueType="num">
                                      <p:cBhvr>
                                        <p:cTn id="28"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31" dur="1000"/>
                                        <p:tgtEl>
                                          <p:spTgt spid="11">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1">
                                            <p:txEl>
                                              <p:pRg st="4" end="4"/>
                                            </p:txEl>
                                          </p:spTgt>
                                        </p:tgtEl>
                                        <p:attrNameLst>
                                          <p:attrName>style.visibility</p:attrName>
                                        </p:attrNameLst>
                                      </p:cBhvr>
                                      <p:to>
                                        <p:strVal val="visible"/>
                                      </p:to>
                                    </p:set>
                                    <p:anim calcmode="lin" valueType="num">
                                      <p:cBhvr>
                                        <p:cTn id="36"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37"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38"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39" dur="1000"/>
                                        <p:tgtEl>
                                          <p:spTgt spid="11">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11">
                                            <p:txEl>
                                              <p:pRg st="5" end="5"/>
                                            </p:txEl>
                                          </p:spTgt>
                                        </p:tgtEl>
                                        <p:attrNameLst>
                                          <p:attrName>style.visibility</p:attrName>
                                        </p:attrNameLst>
                                      </p:cBhvr>
                                      <p:to>
                                        <p:strVal val="visible"/>
                                      </p:to>
                                    </p:set>
                                    <p:anim calcmode="lin" valueType="num">
                                      <p:cBhvr>
                                        <p:cTn id="44" dur="1000" fill="hold"/>
                                        <p:tgtEl>
                                          <p:spTgt spid="11">
                                            <p:txEl>
                                              <p:pRg st="5" end="5"/>
                                            </p:txEl>
                                          </p:spTgt>
                                        </p:tgtEl>
                                        <p:attrNameLst>
                                          <p:attrName>ppt_w</p:attrName>
                                        </p:attrNameLst>
                                      </p:cBhvr>
                                      <p:tavLst>
                                        <p:tav tm="0">
                                          <p:val>
                                            <p:fltVal val="0"/>
                                          </p:val>
                                        </p:tav>
                                        <p:tav tm="100000">
                                          <p:val>
                                            <p:strVal val="#ppt_w"/>
                                          </p:val>
                                        </p:tav>
                                      </p:tavLst>
                                    </p:anim>
                                    <p:anim calcmode="lin" valueType="num">
                                      <p:cBhvr>
                                        <p:cTn id="45" dur="1000" fill="hold"/>
                                        <p:tgtEl>
                                          <p:spTgt spid="11">
                                            <p:txEl>
                                              <p:pRg st="5" end="5"/>
                                            </p:txEl>
                                          </p:spTgt>
                                        </p:tgtEl>
                                        <p:attrNameLst>
                                          <p:attrName>ppt_h</p:attrName>
                                        </p:attrNameLst>
                                      </p:cBhvr>
                                      <p:tavLst>
                                        <p:tav tm="0">
                                          <p:val>
                                            <p:fltVal val="0"/>
                                          </p:val>
                                        </p:tav>
                                        <p:tav tm="100000">
                                          <p:val>
                                            <p:strVal val="#ppt_h"/>
                                          </p:val>
                                        </p:tav>
                                      </p:tavLst>
                                    </p:anim>
                                    <p:anim calcmode="lin" valueType="num">
                                      <p:cBhvr>
                                        <p:cTn id="46" dur="1000" fill="hold"/>
                                        <p:tgtEl>
                                          <p:spTgt spid="11">
                                            <p:txEl>
                                              <p:pRg st="5" end="5"/>
                                            </p:txEl>
                                          </p:spTgt>
                                        </p:tgtEl>
                                        <p:attrNameLst>
                                          <p:attrName>style.rotation</p:attrName>
                                        </p:attrNameLst>
                                      </p:cBhvr>
                                      <p:tavLst>
                                        <p:tav tm="0">
                                          <p:val>
                                            <p:fltVal val="90"/>
                                          </p:val>
                                        </p:tav>
                                        <p:tav tm="100000">
                                          <p:val>
                                            <p:fltVal val="0"/>
                                          </p:val>
                                        </p:tav>
                                      </p:tavLst>
                                    </p:anim>
                                    <p:animEffect transition="in" filter="fade">
                                      <p:cBhvr>
                                        <p:cTn id="47" dur="1000"/>
                                        <p:tgtEl>
                                          <p:spTgt spid="11">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1">
                                            <p:txEl>
                                              <p:pRg st="6" end="6"/>
                                            </p:txEl>
                                          </p:spTgt>
                                        </p:tgtEl>
                                        <p:attrNameLst>
                                          <p:attrName>style.visibility</p:attrName>
                                        </p:attrNameLst>
                                      </p:cBhvr>
                                      <p:to>
                                        <p:strVal val="visible"/>
                                      </p:to>
                                    </p:set>
                                    <p:anim calcmode="lin" valueType="num">
                                      <p:cBhvr>
                                        <p:cTn id="52" dur="1000" fill="hold"/>
                                        <p:tgtEl>
                                          <p:spTgt spid="11">
                                            <p:txEl>
                                              <p:pRg st="6" end="6"/>
                                            </p:txEl>
                                          </p:spTgt>
                                        </p:tgtEl>
                                        <p:attrNameLst>
                                          <p:attrName>ppt_w</p:attrName>
                                        </p:attrNameLst>
                                      </p:cBhvr>
                                      <p:tavLst>
                                        <p:tav tm="0">
                                          <p:val>
                                            <p:fltVal val="0"/>
                                          </p:val>
                                        </p:tav>
                                        <p:tav tm="100000">
                                          <p:val>
                                            <p:strVal val="#ppt_w"/>
                                          </p:val>
                                        </p:tav>
                                      </p:tavLst>
                                    </p:anim>
                                    <p:anim calcmode="lin" valueType="num">
                                      <p:cBhvr>
                                        <p:cTn id="53" dur="1000" fill="hold"/>
                                        <p:tgtEl>
                                          <p:spTgt spid="11">
                                            <p:txEl>
                                              <p:pRg st="6" end="6"/>
                                            </p:txEl>
                                          </p:spTgt>
                                        </p:tgtEl>
                                        <p:attrNameLst>
                                          <p:attrName>ppt_h</p:attrName>
                                        </p:attrNameLst>
                                      </p:cBhvr>
                                      <p:tavLst>
                                        <p:tav tm="0">
                                          <p:val>
                                            <p:fltVal val="0"/>
                                          </p:val>
                                        </p:tav>
                                        <p:tav tm="100000">
                                          <p:val>
                                            <p:strVal val="#ppt_h"/>
                                          </p:val>
                                        </p:tav>
                                      </p:tavLst>
                                    </p:anim>
                                    <p:anim calcmode="lin" valueType="num">
                                      <p:cBhvr>
                                        <p:cTn id="54" dur="1000" fill="hold"/>
                                        <p:tgtEl>
                                          <p:spTgt spid="11">
                                            <p:txEl>
                                              <p:pRg st="6" end="6"/>
                                            </p:txEl>
                                          </p:spTgt>
                                        </p:tgtEl>
                                        <p:attrNameLst>
                                          <p:attrName>style.rotation</p:attrName>
                                        </p:attrNameLst>
                                      </p:cBhvr>
                                      <p:tavLst>
                                        <p:tav tm="0">
                                          <p:val>
                                            <p:fltVal val="90"/>
                                          </p:val>
                                        </p:tav>
                                        <p:tav tm="100000">
                                          <p:val>
                                            <p:fltVal val="0"/>
                                          </p:val>
                                        </p:tav>
                                      </p:tavLst>
                                    </p:anim>
                                    <p:animEffect transition="in" filter="fade">
                                      <p:cBhvr>
                                        <p:cTn id="55" dur="1000"/>
                                        <p:tgtEl>
                                          <p:spTgt spid="11">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11">
                                            <p:txEl>
                                              <p:pRg st="7" end="7"/>
                                            </p:txEl>
                                          </p:spTgt>
                                        </p:tgtEl>
                                        <p:attrNameLst>
                                          <p:attrName>style.visibility</p:attrName>
                                        </p:attrNameLst>
                                      </p:cBhvr>
                                      <p:to>
                                        <p:strVal val="visible"/>
                                      </p:to>
                                    </p:set>
                                    <p:anim calcmode="lin" valueType="num">
                                      <p:cBhvr>
                                        <p:cTn id="60" dur="1000" fill="hold"/>
                                        <p:tgtEl>
                                          <p:spTgt spid="11">
                                            <p:txEl>
                                              <p:pRg st="7" end="7"/>
                                            </p:txEl>
                                          </p:spTgt>
                                        </p:tgtEl>
                                        <p:attrNameLst>
                                          <p:attrName>ppt_w</p:attrName>
                                        </p:attrNameLst>
                                      </p:cBhvr>
                                      <p:tavLst>
                                        <p:tav tm="0">
                                          <p:val>
                                            <p:fltVal val="0"/>
                                          </p:val>
                                        </p:tav>
                                        <p:tav tm="100000">
                                          <p:val>
                                            <p:strVal val="#ppt_w"/>
                                          </p:val>
                                        </p:tav>
                                      </p:tavLst>
                                    </p:anim>
                                    <p:anim calcmode="lin" valueType="num">
                                      <p:cBhvr>
                                        <p:cTn id="61" dur="1000" fill="hold"/>
                                        <p:tgtEl>
                                          <p:spTgt spid="11">
                                            <p:txEl>
                                              <p:pRg st="7" end="7"/>
                                            </p:txEl>
                                          </p:spTgt>
                                        </p:tgtEl>
                                        <p:attrNameLst>
                                          <p:attrName>ppt_h</p:attrName>
                                        </p:attrNameLst>
                                      </p:cBhvr>
                                      <p:tavLst>
                                        <p:tav tm="0">
                                          <p:val>
                                            <p:fltVal val="0"/>
                                          </p:val>
                                        </p:tav>
                                        <p:tav tm="100000">
                                          <p:val>
                                            <p:strVal val="#ppt_h"/>
                                          </p:val>
                                        </p:tav>
                                      </p:tavLst>
                                    </p:anim>
                                    <p:anim calcmode="lin" valueType="num">
                                      <p:cBhvr>
                                        <p:cTn id="62" dur="1000" fill="hold"/>
                                        <p:tgtEl>
                                          <p:spTgt spid="11">
                                            <p:txEl>
                                              <p:pRg st="7" end="7"/>
                                            </p:txEl>
                                          </p:spTgt>
                                        </p:tgtEl>
                                        <p:attrNameLst>
                                          <p:attrName>style.rotation</p:attrName>
                                        </p:attrNameLst>
                                      </p:cBhvr>
                                      <p:tavLst>
                                        <p:tav tm="0">
                                          <p:val>
                                            <p:fltVal val="90"/>
                                          </p:val>
                                        </p:tav>
                                        <p:tav tm="100000">
                                          <p:val>
                                            <p:fltVal val="0"/>
                                          </p:val>
                                        </p:tav>
                                      </p:tavLst>
                                    </p:anim>
                                    <p:animEffect transition="in" filter="fade">
                                      <p:cBhvr>
                                        <p:cTn id="63" dur="10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6C06915-00B4-3157-859A-38D74DA48676}"/>
              </a:ext>
            </a:extLst>
          </p:cNvPr>
          <p:cNvSpPr txBox="1"/>
          <p:nvPr/>
        </p:nvSpPr>
        <p:spPr>
          <a:xfrm>
            <a:off x="0" y="1"/>
            <a:ext cx="9144000" cy="1569660"/>
          </a:xfrm>
          <a:prstGeom prst="rect">
            <a:avLst/>
          </a:prstGeom>
          <a:solidFill>
            <a:srgbClr val="DAE917"/>
          </a:solidFill>
        </p:spPr>
        <p:txBody>
          <a:bodyPr wrap="square">
            <a:spAutoFit/>
          </a:bodyPr>
          <a:lstStyle/>
          <a:p>
            <a:pPr algn="ctr"/>
            <a:r>
              <a:rPr lang="vi-VN" sz="3200" b="1">
                <a:solidFill>
                  <a:srgbClr val="FF0000"/>
                </a:solidFill>
                <a:latin typeface="UTM Avo" panose="02040603050506020204" pitchFamily="18" charset="0"/>
                <a:ea typeface="Times New Roman" panose="02020603050405020304" pitchFamily="18" charset="0"/>
              </a:rPr>
              <a:t>KẾT TỪ</a:t>
            </a:r>
          </a:p>
          <a:p>
            <a:pPr algn="just"/>
            <a:r>
              <a:rPr lang="vi-VN" sz="3200" b="1">
                <a:solidFill>
                  <a:srgbClr val="FF0000"/>
                </a:solidFill>
                <a:latin typeface="UTM Avo" panose="02040603050506020204" pitchFamily="18" charset="0"/>
                <a:ea typeface="Times New Roman" panose="02020603050405020304" pitchFamily="18" charset="0"/>
              </a:rPr>
              <a:t>	-        </a:t>
            </a:r>
            <a:r>
              <a:rPr lang="vi-VN" sz="3200" b="1">
                <a:latin typeface="UTM Avo" panose="02040603050506020204" pitchFamily="18" charset="0"/>
                <a:ea typeface="Times New Roman" panose="02020603050405020304" pitchFamily="18" charset="0"/>
              </a:rPr>
              <a:t>Các từ ngữ trong câu còn có thể được nối với nhau bằng một cặp kết từ </a:t>
            </a:r>
          </a:p>
        </p:txBody>
      </p:sp>
      <p:pic>
        <p:nvPicPr>
          <p:cNvPr id="18" name="图片 2">
            <a:extLst>
              <a:ext uri="{FF2B5EF4-FFF2-40B4-BE49-F238E27FC236}">
                <a16:creationId xmlns:a16="http://schemas.microsoft.com/office/drawing/2014/main" id="{4CE1F58C-7701-8FCA-BBC9-7D2F8B68F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231" y="1859149"/>
            <a:ext cx="8496769" cy="4914488"/>
          </a:xfrm>
          <a:prstGeom prst="rect">
            <a:avLst/>
          </a:prstGeom>
          <a:noFill/>
        </p:spPr>
      </p:pic>
      <p:cxnSp>
        <p:nvCxnSpPr>
          <p:cNvPr id="30" name="Straight Arrow Connector 29"/>
          <p:cNvCxnSpPr/>
          <p:nvPr/>
        </p:nvCxnSpPr>
        <p:spPr>
          <a:xfrm flipH="1">
            <a:off x="2195736" y="1541908"/>
            <a:ext cx="2205604" cy="67137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1" name="Straight Arrow Connector 30"/>
          <p:cNvCxnSpPr/>
          <p:nvPr/>
        </p:nvCxnSpPr>
        <p:spPr>
          <a:xfrm flipH="1">
            <a:off x="3779912" y="1569661"/>
            <a:ext cx="700918" cy="64361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2" name="Straight Arrow Connector 31"/>
          <p:cNvCxnSpPr/>
          <p:nvPr/>
        </p:nvCxnSpPr>
        <p:spPr>
          <a:xfrm>
            <a:off x="4572000" y="1569661"/>
            <a:ext cx="2376264" cy="56319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nvGrpSpPr>
          <p:cNvPr id="33" name="Group 32"/>
          <p:cNvGrpSpPr/>
          <p:nvPr/>
        </p:nvGrpSpPr>
        <p:grpSpPr>
          <a:xfrm>
            <a:off x="899592" y="2213279"/>
            <a:ext cx="1773308" cy="3231944"/>
            <a:chOff x="1438716" y="981981"/>
            <a:chExt cx="1913298" cy="2020887"/>
          </a:xfrm>
        </p:grpSpPr>
        <p:sp>
          <p:nvSpPr>
            <p:cNvPr id="34" name="Rounded Rectangle 33"/>
            <p:cNvSpPr/>
            <p:nvPr/>
          </p:nvSpPr>
          <p:spPr>
            <a:xfrm>
              <a:off x="1644114" y="981981"/>
              <a:ext cx="1581532" cy="2020887"/>
            </a:xfrm>
            <a:prstGeom prst="roundRect">
              <a:avLst/>
            </a:prstGeom>
            <a:solidFill>
              <a:srgbClr val="7030A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5" name="Rounded Rectangle 4"/>
            <p:cNvSpPr/>
            <p:nvPr/>
          </p:nvSpPr>
          <p:spPr>
            <a:xfrm>
              <a:off x="1438716" y="1016856"/>
              <a:ext cx="1913298" cy="19088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a:latin typeface="Times New Roman" panose="02020603050405020304" pitchFamily="18" charset="0"/>
                  <a:cs typeface="Times New Roman" panose="02020603050405020304" pitchFamily="18" charset="0"/>
                </a:rPr>
                <a:t>+ </a:t>
              </a:r>
              <a:r>
                <a:rPr lang="pt-BR" sz="2800">
                  <a:latin typeface="Times New Roman" panose="02020603050405020304" pitchFamily="18" charset="0"/>
                  <a:cs typeface="Times New Roman" panose="02020603050405020304" pitchFamily="18" charset="0"/>
                </a:rPr>
                <a:t> Vì... nên...; do... nên...; nhờ... mà...</a:t>
              </a:r>
              <a:r>
                <a:rPr lang="vi-VN" sz="2800">
                  <a:latin typeface="Times New Roman" panose="02020603050405020304" pitchFamily="18" charset="0"/>
                  <a:cs typeface="Times New Roman" panose="02020603050405020304" pitchFamily="18" charset="0"/>
                </a:rPr>
                <a:t>.</a:t>
              </a:r>
              <a:endParaRPr lang="vi-VN" sz="2800" kern="1200" dirty="0">
                <a:latin typeface="Times New Roman" panose="02020603050405020304" pitchFamily="18" charset="0"/>
                <a:cs typeface="Times New Roman" panose="02020603050405020304" pitchFamily="18" charset="0"/>
              </a:endParaRPr>
            </a:p>
          </p:txBody>
        </p:sp>
      </p:grpSp>
      <p:grpSp>
        <p:nvGrpSpPr>
          <p:cNvPr id="36" name="Group 35"/>
          <p:cNvGrpSpPr/>
          <p:nvPr/>
        </p:nvGrpSpPr>
        <p:grpSpPr>
          <a:xfrm>
            <a:off x="2819650" y="2269054"/>
            <a:ext cx="1472643" cy="3176170"/>
            <a:chOff x="3174341" y="1219750"/>
            <a:chExt cx="1683232" cy="1996171"/>
          </a:xfrm>
        </p:grpSpPr>
        <p:sp>
          <p:nvSpPr>
            <p:cNvPr id="37" name="Rounded Rectangle 36"/>
            <p:cNvSpPr/>
            <p:nvPr/>
          </p:nvSpPr>
          <p:spPr>
            <a:xfrm>
              <a:off x="3174341" y="1219750"/>
              <a:ext cx="1683230" cy="1996171"/>
            </a:xfrm>
            <a:prstGeom prst="roundRect">
              <a:avLst/>
            </a:prstGeom>
            <a:solidFill>
              <a:srgbClr val="0070C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8" name="Rounded Rectangle 4"/>
            <p:cNvSpPr/>
            <p:nvPr/>
          </p:nvSpPr>
          <p:spPr>
            <a:xfrm>
              <a:off x="3174341" y="1276564"/>
              <a:ext cx="1683232" cy="18641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a:latin typeface="Times New Roman" panose="02020603050405020304" pitchFamily="18" charset="0"/>
                  <a:cs typeface="Times New Roman" panose="02020603050405020304" pitchFamily="18" charset="0"/>
                </a:rPr>
                <a:t>+ Nếu... thì...; hễ... thì (là)...</a:t>
              </a:r>
              <a:endParaRPr lang="vi-VN" sz="2800" kern="1200" dirty="0">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6437856" y="2213280"/>
            <a:ext cx="1605221" cy="3303952"/>
            <a:chOff x="5216534" y="1214075"/>
            <a:chExt cx="1471849" cy="1989174"/>
          </a:xfrm>
        </p:grpSpPr>
        <p:sp>
          <p:nvSpPr>
            <p:cNvPr id="40" name="Rounded Rectangle 39"/>
            <p:cNvSpPr/>
            <p:nvPr/>
          </p:nvSpPr>
          <p:spPr>
            <a:xfrm>
              <a:off x="5216534" y="1214075"/>
              <a:ext cx="1471849" cy="1989174"/>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41" name="Rounded Rectangle 4"/>
            <p:cNvSpPr/>
            <p:nvPr/>
          </p:nvSpPr>
          <p:spPr>
            <a:xfrm>
              <a:off x="5288384" y="1285925"/>
              <a:ext cx="1328149" cy="18454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a:latin typeface="Times New Roman" panose="02020603050405020304" pitchFamily="18" charset="0"/>
                  <a:cs typeface="Times New Roman" panose="02020603050405020304" pitchFamily="18" charset="0"/>
                </a:rPr>
                <a:t>+ Không những... mà còn...; không chỉ... mà còn...</a:t>
              </a:r>
              <a:endParaRPr lang="vi-VN" sz="2800" kern="1200">
                <a:latin typeface="Times New Roman" panose="02020603050405020304" pitchFamily="18" charset="0"/>
                <a:cs typeface="Times New Roman" panose="02020603050405020304" pitchFamily="18" charset="0"/>
              </a:endParaRPr>
            </a:p>
            <a:p>
              <a:pPr lvl="0" algn="ctr" defTabSz="1244600">
                <a:lnSpc>
                  <a:spcPct val="90000"/>
                </a:lnSpc>
                <a:spcBef>
                  <a:spcPct val="0"/>
                </a:spcBef>
                <a:spcAft>
                  <a:spcPct val="35000"/>
                </a:spcAft>
              </a:pPr>
              <a:endParaRPr lang="en-US" sz="2800" kern="1200" dirty="0">
                <a:latin typeface="Times New Roman" panose="02020603050405020304" pitchFamily="18" charset="0"/>
                <a:cs typeface="Times New Roman" panose="02020603050405020304" pitchFamily="18" charset="0"/>
              </a:endParaRPr>
            </a:p>
          </p:txBody>
        </p:sp>
      </p:grpSp>
      <p:pic>
        <p:nvPicPr>
          <p:cNvPr id="17" name="图片 1">
            <a:extLst>
              <a:ext uri="{FF2B5EF4-FFF2-40B4-BE49-F238E27FC236}">
                <a16:creationId xmlns:a16="http://schemas.microsoft.com/office/drawing/2014/main" id="{53AD1E6C-D47A-6045-6115-EC703692C4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2" r="14112"/>
          <a:stretch/>
        </p:blipFill>
        <p:spPr>
          <a:xfrm>
            <a:off x="-208299" y="-102571"/>
            <a:ext cx="2071766" cy="1261394"/>
          </a:xfrm>
          <a:prstGeom prst="rect">
            <a:avLst/>
          </a:prstGeom>
        </p:spPr>
      </p:pic>
      <p:sp>
        <p:nvSpPr>
          <p:cNvPr id="19" name="文本框 4">
            <a:extLst>
              <a:ext uri="{FF2B5EF4-FFF2-40B4-BE49-F238E27FC236}">
                <a16:creationId xmlns:a16="http://schemas.microsoft.com/office/drawing/2014/main" id="{50AB523D-5253-C05E-826B-EE492F7B8D8E}"/>
              </a:ext>
            </a:extLst>
          </p:cNvPr>
          <p:cNvSpPr txBox="1"/>
          <p:nvPr/>
        </p:nvSpPr>
        <p:spPr>
          <a:xfrm rot="21049605">
            <a:off x="-179651" y="434953"/>
            <a:ext cx="2014469" cy="584775"/>
          </a:xfrm>
          <a:prstGeom prst="rect">
            <a:avLst/>
          </a:prstGeom>
          <a:noFill/>
        </p:spPr>
        <p:txBody>
          <a:bodyPr wrap="square" rtlCol="0">
            <a:spAutoFit/>
          </a:bodyPr>
          <a:lstStyle/>
          <a:p>
            <a:pPr defTabSz="828947">
              <a:defRPr/>
            </a:pPr>
            <a:r>
              <a:rPr lang="en-US" altLang="zh-CN" sz="3200" b="1">
                <a:solidFill>
                  <a:srgbClr val="FFFF00"/>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BÀI HỌC</a:t>
            </a:r>
            <a:endParaRPr lang="zh-CN" altLang="en-US" sz="3200" b="1" dirty="0">
              <a:solidFill>
                <a:srgbClr val="FFFF00"/>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endParaRPr>
          </a:p>
        </p:txBody>
      </p:sp>
      <p:sp>
        <p:nvSpPr>
          <p:cNvPr id="21" name="Freeform 20">
            <a:extLst>
              <a:ext uri="{FF2B5EF4-FFF2-40B4-BE49-F238E27FC236}">
                <a16:creationId xmlns:a16="http://schemas.microsoft.com/office/drawing/2014/main" id="{F138470E-D123-AC49-A04A-C3DE6C0ED754}"/>
              </a:ext>
            </a:extLst>
          </p:cNvPr>
          <p:cNvSpPr/>
          <p:nvPr/>
        </p:nvSpPr>
        <p:spPr>
          <a:xfrm>
            <a:off x="7758354" y="3414143"/>
            <a:ext cx="1385646" cy="3501008"/>
          </a:xfrm>
          <a:custGeom>
            <a:avLst/>
            <a:gdLst/>
            <a:ahLst/>
            <a:cxnLst/>
            <a:rect l="l" t="t" r="r" b="b"/>
            <a:pathLst>
              <a:path w="4269105" h="8229600">
                <a:moveTo>
                  <a:pt x="0" y="0"/>
                </a:moveTo>
                <a:lnTo>
                  <a:pt x="4269105" y="0"/>
                </a:lnTo>
                <a:lnTo>
                  <a:pt x="4269105" y="8229600"/>
                </a:lnTo>
                <a:lnTo>
                  <a:pt x="0" y="8229600"/>
                </a:lnTo>
                <a:lnTo>
                  <a:pt x="0" y="0"/>
                </a:lnTo>
                <a:close/>
              </a:path>
            </a:pathLst>
          </a:custGeom>
          <a:blipFill>
            <a:blip r:embed="rId6"/>
            <a:stretch>
              <a:fillRect/>
            </a:stretch>
          </a:blipFill>
        </p:spPr>
        <p:txBody>
          <a:bodyPr/>
          <a:lstStyle/>
          <a:p>
            <a:endParaRPr lang="vi-VN"/>
          </a:p>
        </p:txBody>
      </p:sp>
      <p:grpSp>
        <p:nvGrpSpPr>
          <p:cNvPr id="24" name="Group 23"/>
          <p:cNvGrpSpPr/>
          <p:nvPr/>
        </p:nvGrpSpPr>
        <p:grpSpPr>
          <a:xfrm>
            <a:off x="4715928" y="2254457"/>
            <a:ext cx="1472641" cy="3176170"/>
            <a:chOff x="3174341" y="1219750"/>
            <a:chExt cx="1683230" cy="1996171"/>
          </a:xfrm>
          <a:solidFill>
            <a:srgbClr val="002060"/>
          </a:solidFill>
        </p:grpSpPr>
        <p:sp>
          <p:nvSpPr>
            <p:cNvPr id="25" name="Rounded Rectangle 24"/>
            <p:cNvSpPr/>
            <p:nvPr/>
          </p:nvSpPr>
          <p:spPr>
            <a:xfrm>
              <a:off x="3174341" y="1219750"/>
              <a:ext cx="1683230" cy="1996171"/>
            </a:xfrm>
            <a:prstGeom prst="round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6" name="Rounded Rectangle 4"/>
            <p:cNvSpPr/>
            <p:nvPr/>
          </p:nvSpPr>
          <p:spPr>
            <a:xfrm>
              <a:off x="3174442" y="1276564"/>
              <a:ext cx="1683129" cy="186419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a:latin typeface="Times New Roman" panose="02020603050405020304" pitchFamily="18" charset="0"/>
                  <a:cs typeface="Times New Roman" panose="02020603050405020304" pitchFamily="18" charset="0"/>
                </a:rPr>
                <a:t>+ Tuy.. nhưng...; mặc dù... nhưng...</a:t>
              </a:r>
              <a:endParaRPr lang="vi-VN" sz="2800" kern="1200" dirty="0">
                <a:latin typeface="Times New Roman" panose="02020603050405020304" pitchFamily="18" charset="0"/>
                <a:cs typeface="Times New Roman" panose="02020603050405020304" pitchFamily="18" charset="0"/>
              </a:endParaRPr>
            </a:p>
          </p:txBody>
        </p:sp>
      </p:grpSp>
      <p:cxnSp>
        <p:nvCxnSpPr>
          <p:cNvPr id="27" name="Straight Arrow Connector 26"/>
          <p:cNvCxnSpPr/>
          <p:nvPr/>
        </p:nvCxnSpPr>
        <p:spPr>
          <a:xfrm>
            <a:off x="4572000" y="1569661"/>
            <a:ext cx="564463" cy="70745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22491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circle(in)">
                                      <p:cBhvr>
                                        <p:cTn id="26" dur="20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circle(in)">
                                      <p:cBhvr>
                                        <p:cTn id="31" dur="2000"/>
                                        <p:tgtEl>
                                          <p:spTgt spid="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heel(1)">
                                      <p:cBhvr>
                                        <p:cTn id="36" dur="2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fill="hold"/>
                                        <p:tgtEl>
                                          <p:spTgt spid="36"/>
                                        </p:tgtEl>
                                        <p:attrNameLst>
                                          <p:attrName>ppt_x</p:attrName>
                                        </p:attrNameLst>
                                      </p:cBhvr>
                                      <p:tavLst>
                                        <p:tav tm="0">
                                          <p:val>
                                            <p:strVal val="#ppt_x"/>
                                          </p:val>
                                        </p:tav>
                                        <p:tav tm="100000">
                                          <p:val>
                                            <p:strVal val="#ppt_x"/>
                                          </p:val>
                                        </p:tav>
                                      </p:tavLst>
                                    </p:anim>
                                    <p:anim calcmode="lin" valueType="num">
                                      <p:cBhvr additive="base">
                                        <p:cTn id="68"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1"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additive="base">
                                        <p:cTn id="79" dur="500" fill="hold"/>
                                        <p:tgtEl>
                                          <p:spTgt spid="39"/>
                                        </p:tgtEl>
                                        <p:attrNameLst>
                                          <p:attrName>ppt_x</p:attrName>
                                        </p:attrNameLst>
                                      </p:cBhvr>
                                      <p:tavLst>
                                        <p:tav tm="0">
                                          <p:val>
                                            <p:strVal val="#ppt_x"/>
                                          </p:val>
                                        </p:tav>
                                        <p:tav tm="100000">
                                          <p:val>
                                            <p:strVal val="#ppt_x"/>
                                          </p:val>
                                        </p:tav>
                                      </p:tavLst>
                                    </p:anim>
                                    <p:anim calcmode="lin" valueType="num">
                                      <p:cBhvr additive="base">
                                        <p:cTn id="80"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3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302165" y="1455923"/>
            <a:ext cx="6432331" cy="1770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TẬP - THỰC HÀNH</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201670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TotalTime>
  <Words>831</Words>
  <Application>Microsoft Office PowerPoint</Application>
  <PresentationFormat>On-screen Show (4:3)</PresentationFormat>
  <Paragraphs>51</Paragraphs>
  <Slides>15</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Times New Roman</vt:lpstr>
      <vt:lpstr>UTM Avo</vt:lpstr>
      <vt:lpstr>UTM Showcard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TA</cp:lastModifiedBy>
  <cp:revision>23</cp:revision>
  <dcterms:created xsi:type="dcterms:W3CDTF">2024-09-07T09:31:42Z</dcterms:created>
  <dcterms:modified xsi:type="dcterms:W3CDTF">2024-12-24T01:15:31Z</dcterms:modified>
</cp:coreProperties>
</file>