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425" r:id="rId3"/>
    <p:sldId id="370" r:id="rId4"/>
    <p:sldId id="347" r:id="rId5"/>
    <p:sldId id="429" r:id="rId6"/>
    <p:sldId id="426" r:id="rId7"/>
    <p:sldId id="430" r:id="rId8"/>
    <p:sldId id="427" r:id="rId9"/>
    <p:sldId id="433" r:id="rId10"/>
    <p:sldId id="434" r:id="rId11"/>
    <p:sldId id="418" r:id="rId12"/>
    <p:sldId id="435" r:id="rId13"/>
    <p:sldId id="437" r:id="rId14"/>
    <p:sldId id="438" r:id="rId15"/>
    <p:sldId id="445" r:id="rId16"/>
    <p:sldId id="439" r:id="rId17"/>
    <p:sldId id="440" r:id="rId18"/>
    <p:sldId id="441" r:id="rId19"/>
    <p:sldId id="442" r:id="rId20"/>
    <p:sldId id="422" r:id="rId21"/>
    <p:sldId id="443" r:id="rId22"/>
    <p:sldId id="444" r:id="rId23"/>
    <p:sldId id="446" r:id="rId24"/>
    <p:sldId id="447" r:id="rId25"/>
    <p:sldId id="448" r:id="rId26"/>
    <p:sldId id="449" r:id="rId27"/>
    <p:sldId id="363" r:id="rId28"/>
    <p:sldId id="364" r:id="rId29"/>
    <p:sldId id="423" r:id="rId30"/>
    <p:sldId id="450"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99FF33"/>
    <a:srgbClr val="F298D6"/>
    <a:srgbClr val="A7E8FF"/>
    <a:srgbClr val="FF00FF"/>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162" autoAdjust="0"/>
    <p:restoredTop sz="93931" autoAdjust="0"/>
  </p:normalViewPr>
  <p:slideViewPr>
    <p:cSldViewPr snapToGrid="0">
      <p:cViewPr varScale="1">
        <p:scale>
          <a:sx n="88" d="100"/>
          <a:sy n="88" d="100"/>
        </p:scale>
        <p:origin x="-1374" y="30"/>
      </p:cViewPr>
      <p:guideLst>
        <p:guide orient="horz" pos="2160"/>
        <p:guide pos="3812"/>
      </p:guideLst>
    </p:cSldViewPr>
  </p:slideViewPr>
  <p:notesTextViewPr>
    <p:cViewPr>
      <p:scale>
        <a:sx n="1" d="1"/>
        <a:sy n="1" d="1"/>
      </p:scale>
      <p:origin x="0" y="0"/>
    </p:cViewPr>
  </p:notesTextViewPr>
  <p:sorterViewPr>
    <p:cViewPr>
      <p:scale>
        <a:sx n="100" d="100"/>
        <a:sy n="100" d="100"/>
      </p:scale>
      <p:origin x="0" y="64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200879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1971209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9/3/2024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9.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8.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9.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9.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326377" cy="6858000"/>
            <a:chOff x="0" y="-1"/>
            <a:chExt cx="12326377" cy="6858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796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695" y="0"/>
              <a:ext cx="634668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76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48AF3BB5-00CA-BED1-11C3-3D307F23DC18}"/>
              </a:ext>
            </a:extLst>
          </p:cNvPr>
          <p:cNvSpPr txBox="1">
            <a:spLocks noChangeArrowheads="1"/>
          </p:cNvSpPr>
          <p:nvPr/>
        </p:nvSpPr>
        <p:spPr bwMode="auto">
          <a:xfrm>
            <a:off x="5535809" y="1895576"/>
            <a:ext cx="6514681"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32 phút giành sự </a:t>
            </a:r>
            <a:r>
              <a:rPr lang="en-US" sz="5400" smtClean="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sống</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 y="803868"/>
            <a:ext cx="5527326" cy="520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1024678"/>
            <a:ext cx="12169277" cy="472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17 giờ ngày 20-7, điện thoại của đơn vị cảnh sát phòng cháy, chữa cháy réo vang: "Ngõ 581 có cháu bé bị kẹt ở khe tường". Lập tức, hai xe chuyên dụng màu đỏ nối đuôi nhau lên </a:t>
            </a:r>
            <a:r>
              <a:rPr lang="vi-VN" sz="3600" smtClean="0">
                <a:latin typeface="UTM Avo" panose="02040603050506020204" pitchFamily="18" charset="0"/>
                <a:cs typeface="Times New Roman" panose="02020603050405020304" pitchFamily="18" charset="0"/>
              </a:rPr>
              <a:t>đường.</a:t>
            </a: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r>
              <a:rPr lang="vi-VN" sz="3600" smtClean="0">
                <a:latin typeface="UTM Avo" panose="02040603050506020204" pitchFamily="18" charset="0"/>
                <a:cs typeface="Times New Roman" panose="02020603050405020304" pitchFamily="18" charset="0"/>
              </a:rPr>
              <a:t>17 </a:t>
            </a:r>
            <a:r>
              <a:rPr lang="vi-VN" sz="3600">
                <a:latin typeface="UTM Avo" panose="02040603050506020204" pitchFamily="18" charset="0"/>
                <a:cs typeface="Times New Roman" panose="02020603050405020304" pitchFamily="18" charset="0"/>
              </a:rPr>
              <a:t>giờ 31 phút, xe đến nơi. Các chiến sĩ hối hả đi vào con ngõ nhỏ. Một bé trai hơn 10 tuổi đang bị kẹt ở một khe tường rộng 20 </a:t>
            </a:r>
            <a:r>
              <a:rPr lang="vi-VN" sz="3600" smtClean="0">
                <a:latin typeface="UTM Avo" panose="02040603050506020204" pitchFamily="18" charset="0"/>
                <a:cs typeface="Times New Roman" panose="02020603050405020304" pitchFamily="18" charset="0"/>
              </a:rPr>
              <a:t>xăng-ti-mét </a:t>
            </a:r>
            <a:r>
              <a:rPr lang="vi-VN" sz="3600">
                <a:latin typeface="UTM Avo" panose="02040603050506020204" pitchFamily="18" charset="0"/>
                <a:cs typeface="Times New Roman" panose="02020603050405020304" pitchFamily="18" charset="0"/>
              </a:rPr>
              <a:t>giữa hai căn nhà. Cháu bé kẹt ở đó đã hơn một ngày, dầm đủ ba trận mưa, lúc đó người nhà mới tìm thấy</a:t>
            </a:r>
            <a:r>
              <a:rPr lang="vi-VN" sz="3600" smtClean="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65195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1024678"/>
            <a:ext cx="12169277" cy="545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Các chiến sĩ xem xét hai căn nhà rồi quyết định phương án đục tường. Trong tiếng giật chói tai của máy khoan cắt, người nhà cháu bé không giấu nổi vẻ lo lắng, bồn chồn. Mỗi mảng vữa, gạch rơi ra đều được các chiến sĩ đỡ gọn trong lòng bàn tay để không làm tổn thương cháu bé</a:t>
            </a:r>
            <a:r>
              <a:rPr lang="vi-VN" sz="36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r>
              <a:rPr lang="vi-VN" sz="3600" smtClean="0">
                <a:latin typeface="UTM Avo" panose="02040603050506020204" pitchFamily="18" charset="0"/>
                <a:cs typeface="Times New Roman" panose="02020603050405020304" pitchFamily="18" charset="0"/>
              </a:rPr>
              <a:t>17 </a:t>
            </a:r>
            <a:r>
              <a:rPr lang="vi-VN" sz="3600">
                <a:latin typeface="UTM Avo" panose="02040603050506020204" pitchFamily="18" charset="0"/>
                <a:cs typeface="Times New Roman" panose="02020603050405020304" pitchFamily="18" charset="0"/>
              </a:rPr>
              <a:t>giờ 49 phút, một mảng tường được mở, cánh tay cháu bé lộ ra. Hai người lính cẩn trọng lựa vị trí mũi khoan như bác sĩ làm phẫu thuật, mồ hôi ướt đẫm lưng áo. </a:t>
            </a:r>
          </a:p>
          <a:p>
            <a:pPr algn="just" eaLnBrk="1" hangingPunct="1">
              <a:spcBef>
                <a:spcPts val="1350"/>
              </a:spcBef>
              <a:defRPr/>
            </a:pPr>
            <a:r>
              <a:rPr lang="vi-VN" sz="3600" smtClean="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57487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3322654"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783984"/>
            <a:ext cx="12169277" cy="499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400">
                <a:latin typeface="UTM Avo" panose="02040603050506020204" pitchFamily="18" charset="0"/>
                <a:cs typeface="Times New Roman" panose="02020603050405020304" pitchFamily="18" charset="0"/>
              </a:rPr>
              <a:t>	Đúng 18 giờ 3 phút, viên gạch cuối cùng rơi xuống. Một chiến sĩ luồn tay qua khe tường hẹp, đỡ lấy đầu cháu bé. Ba chiến sĩ khác đỡ phần hông, tay và hai chân của cháu, nhích từng chút một. Cháu bé được cứu thoát trong tiếng khóc oà của người thân. Một chiến sĩ xốc cháu lên lưng, chạy ra xe cứu thương. Người lính áo </a:t>
            </a:r>
            <a:r>
              <a:rPr lang="vi-VN" sz="3400" smtClean="0">
                <a:latin typeface="UTM Avo" panose="02040603050506020204" pitchFamily="18" charset="0"/>
                <a:cs typeface="Times New Roman" panose="02020603050405020304" pitchFamily="18" charset="0"/>
              </a:rPr>
              <a:t>xanh </a:t>
            </a:r>
            <a:r>
              <a:rPr lang="vi-VN" sz="3400">
                <a:latin typeface="UTM Avo" panose="02040603050506020204" pitchFamily="18" charset="0"/>
                <a:cs typeface="Times New Roman" panose="02020603050405020304" pitchFamily="18" charset="0"/>
              </a:rPr>
              <a:t>nghe thấy câu nói đầu tiên của cháu: "Cháu khát! Cháu đói</a:t>
            </a:r>
            <a:r>
              <a:rPr lang="vi-VN" sz="34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400" smtClean="0">
                <a:latin typeface="UTM Avo" panose="02040603050506020204" pitchFamily="18" charset="0"/>
                <a:cs typeface="Times New Roman" panose="02020603050405020304" pitchFamily="18" charset="0"/>
              </a:rPr>
              <a:t>	Sau </a:t>
            </a:r>
            <a:r>
              <a:rPr lang="vi-VN" sz="3400">
                <a:latin typeface="UTM Avo" panose="02040603050506020204" pitchFamily="18" charset="0"/>
                <a:cs typeface="Times New Roman" panose="02020603050405020304" pitchFamily="18" charset="0"/>
              </a:rPr>
              <a:t>32 phút nghẹt thở, các chiến sĩ đã cứu được bé trai, trả lại cho bé nụ cười ấm áp, đem niềm vui, niềm tin yêu đến cho mọi người</a:t>
            </a:r>
            <a:r>
              <a:rPr lang="vi-VN" sz="3400" smtClean="0">
                <a:latin typeface="UTM Avo" panose="02040603050506020204" pitchFamily="18" charset="0"/>
                <a:cs typeface="Times New Roman" panose="02020603050405020304" pitchFamily="18" charset="0"/>
              </a:rPr>
              <a:t>.  </a:t>
            </a:r>
            <a:r>
              <a:rPr lang="en-US" sz="3400" smtClean="0">
                <a:latin typeface="UTM Avo" panose="02040603050506020204" pitchFamily="18" charset="0"/>
                <a:cs typeface="Times New Roman" panose="02020603050405020304" pitchFamily="18" charset="0"/>
              </a:rPr>
              <a:t>                                                                  Theo </a:t>
            </a:r>
            <a:r>
              <a:rPr lang="en-US" sz="3400">
                <a:latin typeface="UTM Avo" panose="02040603050506020204" pitchFamily="18" charset="0"/>
                <a:cs typeface="Times New Roman" panose="02020603050405020304" pitchFamily="18" charset="0"/>
              </a:rPr>
              <a:t>Thanh </a:t>
            </a:r>
            <a:r>
              <a:rPr lang="en-US" sz="3400" smtClean="0">
                <a:latin typeface="UTM Avo" panose="02040603050506020204" pitchFamily="18" charset="0"/>
                <a:cs typeface="Times New Roman" panose="02020603050405020304" pitchFamily="18" charset="0"/>
              </a:rPr>
              <a:t>Lam</a:t>
            </a:r>
            <a:endParaRPr lang="en-US" sz="3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896182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2626360" y="534416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5990" y="5496560"/>
            <a:ext cx="57277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583119">
            <a:off x="2848610" y="553212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5053330" y="5501856"/>
            <a:ext cx="444500" cy="127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4743450" y="5833110"/>
            <a:ext cx="46228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654242">
            <a:off x="5310031" y="5800194"/>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8054340" y="5234940"/>
            <a:ext cx="444500" cy="135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7479030" y="5610333"/>
            <a:ext cx="63754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1093129">
            <a:off x="8296217" y="5622424"/>
            <a:ext cx="5056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954088"/>
            <a:ext cx="620077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044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50724" y="-100484"/>
            <a:ext cx="12342724" cy="6958484"/>
          </a:xfrm>
          <a:prstGeom prst="rect">
            <a:avLst/>
          </a:prstGeom>
        </p:spPr>
      </p:pic>
      <p:sp>
        <p:nvSpPr>
          <p:cNvPr id="12" name="Text Box 14">
            <a:extLst>
              <a:ext uri="{FF2B5EF4-FFF2-40B4-BE49-F238E27FC236}">
                <a16:creationId xmlns="" xmlns:a16="http://schemas.microsoft.com/office/drawing/2014/main" id="{0C48C6DD-355D-2E5D-05BB-E44155A5EC41}"/>
              </a:ext>
            </a:extLst>
          </p:cNvPr>
          <p:cNvSpPr txBox="1">
            <a:spLocks noChangeArrowheads="1"/>
          </p:cNvSpPr>
          <p:nvPr/>
        </p:nvSpPr>
        <p:spPr bwMode="auto">
          <a:xfrm>
            <a:off x="3316315" y="487186"/>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13" name="Rectangle: Rounded Corners 8">
            <a:extLst>
              <a:ext uri="{FF2B5EF4-FFF2-40B4-BE49-F238E27FC236}">
                <a16:creationId xmlns="" xmlns:a16="http://schemas.microsoft.com/office/drawing/2014/main" id="{3B10CC8B-5F7C-DDF0-A24C-75673EA30E0F}"/>
              </a:ext>
            </a:extLst>
          </p:cNvPr>
          <p:cNvSpPr/>
          <p:nvPr/>
        </p:nvSpPr>
        <p:spPr>
          <a:xfrm>
            <a:off x="1024929" y="1754393"/>
            <a:ext cx="1557497" cy="7978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vi-VN" sz="4800">
                <a:solidFill>
                  <a:srgbClr val="0070C0"/>
                </a:solidFill>
                <a:latin typeface="UTM Avo" panose="02040603050506020204" pitchFamily="18" charset="0"/>
              </a:rPr>
              <a:t>kẹt</a:t>
            </a:r>
            <a:endParaRPr lang="en-US" altLang="vi-VN" sz="4800" dirty="0">
              <a:solidFill>
                <a:srgbClr val="0070C0"/>
              </a:solidFill>
              <a:latin typeface="UTM Avo" panose="02040603050506020204" pitchFamily="18" charset="0"/>
            </a:endParaRPr>
          </a:p>
        </p:txBody>
      </p:sp>
      <p:sp>
        <p:nvSpPr>
          <p:cNvPr id="14" name="Rectangle: Rounded Corners 8">
            <a:extLst>
              <a:ext uri="{FF2B5EF4-FFF2-40B4-BE49-F238E27FC236}">
                <a16:creationId xmlns="" xmlns:a16="http://schemas.microsoft.com/office/drawing/2014/main" id="{3B10CC8B-5F7C-DDF0-A24C-75673EA30E0F}"/>
              </a:ext>
            </a:extLst>
          </p:cNvPr>
          <p:cNvSpPr/>
          <p:nvPr/>
        </p:nvSpPr>
        <p:spPr>
          <a:xfrm>
            <a:off x="2853713" y="1754393"/>
            <a:ext cx="1557497" cy="81783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giật</a:t>
            </a:r>
            <a:endParaRPr lang="en-US" altLang="vi-VN" sz="4800" dirty="0">
              <a:solidFill>
                <a:srgbClr val="0070C0"/>
              </a:solidFill>
              <a:latin typeface="UTM Avo" panose="02040603050506020204" pitchFamily="18" charset="0"/>
            </a:endParaRPr>
          </a:p>
        </p:txBody>
      </p:sp>
      <p:sp>
        <p:nvSpPr>
          <p:cNvPr id="15" name="Rectangle: Rounded Corners 8">
            <a:extLst>
              <a:ext uri="{FF2B5EF4-FFF2-40B4-BE49-F238E27FC236}">
                <a16:creationId xmlns="" xmlns:a16="http://schemas.microsoft.com/office/drawing/2014/main" id="{20B68D6F-7609-BD84-B1CA-BD937D930382}"/>
              </a:ext>
            </a:extLst>
          </p:cNvPr>
          <p:cNvSpPr/>
          <p:nvPr/>
        </p:nvSpPr>
        <p:spPr>
          <a:xfrm>
            <a:off x="4752869" y="1638981"/>
            <a:ext cx="320542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khoan cắt</a:t>
            </a:r>
            <a:endParaRPr lang="en-US" altLang="vi-VN" sz="4800" dirty="0">
              <a:solidFill>
                <a:srgbClr val="0070C0"/>
              </a:solidFill>
              <a:latin typeface="UTM Avo" panose="02040603050506020204" pitchFamily="18" charset="0"/>
            </a:endParaRPr>
          </a:p>
        </p:txBody>
      </p:sp>
      <p:sp>
        <p:nvSpPr>
          <p:cNvPr id="16" name="Rectangle: Rounded Corners 8">
            <a:extLst>
              <a:ext uri="{FF2B5EF4-FFF2-40B4-BE49-F238E27FC236}">
                <a16:creationId xmlns="" xmlns:a16="http://schemas.microsoft.com/office/drawing/2014/main" id="{3B10CC8B-5F7C-DDF0-A24C-75673EA30E0F}"/>
              </a:ext>
            </a:extLst>
          </p:cNvPr>
          <p:cNvSpPr/>
          <p:nvPr/>
        </p:nvSpPr>
        <p:spPr>
          <a:xfrm>
            <a:off x="8360796" y="1543525"/>
            <a:ext cx="177715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khát</a:t>
            </a:r>
            <a:endParaRPr lang="en-US" altLang="vi-VN" sz="4800" dirty="0">
              <a:solidFill>
                <a:srgbClr val="0070C0"/>
              </a:solidFill>
              <a:latin typeface="UTM Avo" panose="02040603050506020204" pitchFamily="18" charset="0"/>
            </a:endParaRPr>
          </a:p>
        </p:txBody>
      </p:sp>
      <p:sp>
        <p:nvSpPr>
          <p:cNvPr id="17" name="Rectangle: Rounded Corners 8">
            <a:extLst>
              <a:ext uri="{FF2B5EF4-FFF2-40B4-BE49-F238E27FC236}">
                <a16:creationId xmlns="" xmlns:a16="http://schemas.microsoft.com/office/drawing/2014/main" id="{3B10CC8B-5F7C-DDF0-A24C-75673EA30E0F}"/>
              </a:ext>
            </a:extLst>
          </p:cNvPr>
          <p:cNvSpPr/>
          <p:nvPr/>
        </p:nvSpPr>
        <p:spPr>
          <a:xfrm>
            <a:off x="1803677" y="3280414"/>
            <a:ext cx="177715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phút</a:t>
            </a:r>
            <a:endParaRPr lang="en-US" altLang="vi-VN" sz="4800" dirty="0">
              <a:solidFill>
                <a:srgbClr val="0070C0"/>
              </a:solidFill>
              <a:latin typeface="UTM Avo" panose="02040603050506020204" pitchFamily="18" charset="0"/>
            </a:endParaRPr>
          </a:p>
        </p:txBody>
      </p:sp>
      <p:sp>
        <p:nvSpPr>
          <p:cNvPr id="18" name="Rectangle: Rounded Corners 8">
            <a:extLst>
              <a:ext uri="{FF2B5EF4-FFF2-40B4-BE49-F238E27FC236}">
                <a16:creationId xmlns="" xmlns:a16="http://schemas.microsoft.com/office/drawing/2014/main" id="{37916720-F050-D67B-D152-CD816F079156}"/>
              </a:ext>
            </a:extLst>
          </p:cNvPr>
          <p:cNvSpPr/>
          <p:nvPr/>
        </p:nvSpPr>
        <p:spPr>
          <a:xfrm>
            <a:off x="4000362" y="3254920"/>
            <a:ext cx="29430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viên gạch</a:t>
            </a:r>
            <a:endParaRPr lang="en-US" altLang="vi-VN" sz="4800" dirty="0">
              <a:solidFill>
                <a:srgbClr val="0070C0"/>
              </a:solidFill>
              <a:latin typeface="UTM Avo" panose="02040603050506020204" pitchFamily="18" charset="0"/>
            </a:endParaRPr>
          </a:p>
        </p:txBody>
      </p:sp>
      <p:sp>
        <p:nvSpPr>
          <p:cNvPr id="19" name="Rectangle: Rounded Corners 8">
            <a:extLst>
              <a:ext uri="{FF2B5EF4-FFF2-40B4-BE49-F238E27FC236}">
                <a16:creationId xmlns="" xmlns:a16="http://schemas.microsoft.com/office/drawing/2014/main" id="{37916720-F050-D67B-D152-CD816F079156}"/>
              </a:ext>
            </a:extLst>
          </p:cNvPr>
          <p:cNvSpPr/>
          <p:nvPr/>
        </p:nvSpPr>
        <p:spPr>
          <a:xfrm>
            <a:off x="7636748" y="3254920"/>
            <a:ext cx="287596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nghẹt thở</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9509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50724" y="-100484"/>
            <a:ext cx="12342724" cy="6958484"/>
          </a:xfrm>
          <a:prstGeom prst="rect">
            <a:avLst/>
          </a:prstGeom>
          <a:noFill/>
          <a:ln>
            <a:noFill/>
          </a:ln>
        </p:spPr>
      </p:pic>
      <p:sp>
        <p:nvSpPr>
          <p:cNvPr id="13" name="Rectangle: Rounded Corners 8">
            <a:extLst>
              <a:ext uri="{FF2B5EF4-FFF2-40B4-BE49-F238E27FC236}">
                <a16:creationId xmlns="" xmlns:a16="http://schemas.microsoft.com/office/drawing/2014/main" id="{3B10CC8B-5F7C-DDF0-A24C-75673EA30E0F}"/>
              </a:ext>
            </a:extLst>
          </p:cNvPr>
          <p:cNvSpPr/>
          <p:nvPr/>
        </p:nvSpPr>
        <p:spPr>
          <a:xfrm>
            <a:off x="1024928" y="1754393"/>
            <a:ext cx="9897629" cy="7978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altLang="vi-VN" sz="3200">
                <a:solidFill>
                  <a:srgbClr val="FF0000"/>
                </a:solidFill>
                <a:latin typeface="UTM Avo" panose="02040603050506020204" pitchFamily="18" charset="0"/>
              </a:rPr>
              <a:t>Chuyên dụng: </a:t>
            </a:r>
            <a:r>
              <a:rPr lang="vi-VN" altLang="vi-VN" sz="3200">
                <a:solidFill>
                  <a:srgbClr val="0070C0"/>
                </a:solidFill>
                <a:latin typeface="UTM Avo" panose="02040603050506020204" pitchFamily="18" charset="0"/>
              </a:rPr>
              <a:t>dùng riêng cho những việc, những mục đích nhất định</a:t>
            </a:r>
            <a:endParaRPr lang="en-US" altLang="vi-VN" sz="3200" dirty="0">
              <a:solidFill>
                <a:srgbClr val="0070C0"/>
              </a:solidFill>
              <a:latin typeface="UTM Avo" panose="02040603050506020204" pitchFamily="18" charset="0"/>
            </a:endParaRPr>
          </a:p>
        </p:txBody>
      </p:sp>
      <p:sp>
        <p:nvSpPr>
          <p:cNvPr id="18" name="Rectangle: Rounded Corners 8">
            <a:extLst>
              <a:ext uri="{FF2B5EF4-FFF2-40B4-BE49-F238E27FC236}">
                <a16:creationId xmlns="" xmlns:a16="http://schemas.microsoft.com/office/drawing/2014/main" id="{37916720-F050-D67B-D152-CD816F079156}"/>
              </a:ext>
            </a:extLst>
          </p:cNvPr>
          <p:cNvSpPr/>
          <p:nvPr/>
        </p:nvSpPr>
        <p:spPr>
          <a:xfrm>
            <a:off x="984736" y="2552270"/>
            <a:ext cx="989762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a:noFill/>
          </a:ln>
        </p:spPr>
        <p:style>
          <a:lnRef idx="2">
            <a:schemeClr val="accent1"/>
          </a:lnRef>
          <a:fillRef idx="1">
            <a:schemeClr val="lt1"/>
          </a:fillRef>
          <a:effectRef idx="0">
            <a:schemeClr val="accent1"/>
          </a:effectRef>
          <a:fontRef idx="minor">
            <a:schemeClr val="dk1"/>
          </a:fontRef>
        </p:style>
        <p:txBody>
          <a:bodyPr rtlCol="0" anchor="ctr"/>
          <a:lstStyle/>
          <a:p>
            <a:r>
              <a:rPr lang="vi-VN" altLang="vi-VN" sz="3200">
                <a:solidFill>
                  <a:srgbClr val="FF0000"/>
                </a:solidFill>
                <a:latin typeface="UTM Avo" panose="02040603050506020204" pitchFamily="18" charset="0"/>
              </a:rPr>
              <a:t>Phương án: </a:t>
            </a:r>
            <a:r>
              <a:rPr lang="vi-VN" altLang="vi-VN" sz="3200">
                <a:solidFill>
                  <a:srgbClr val="0070C0"/>
                </a:solidFill>
                <a:latin typeface="UTM Avo" panose="02040603050506020204" pitchFamily="18" charset="0"/>
              </a:rPr>
              <a:t>dự kiến về cách thức, trình tự tiến hành công việc trong điều kiện, hoàn cảnh nào đó.</a:t>
            </a:r>
            <a:endParaRPr lang="en-US" altLang="vi-VN" sz="3200" dirty="0">
              <a:solidFill>
                <a:srgbClr val="0070C0"/>
              </a:solidFill>
              <a:latin typeface="UTM Avo" panose="02040603050506020204" pitchFamily="18" charset="0"/>
            </a:endParaRPr>
          </a:p>
        </p:txBody>
      </p:sp>
      <p:sp>
        <p:nvSpPr>
          <p:cNvPr id="19" name="Rectangle: Rounded Corners 8">
            <a:extLst>
              <a:ext uri="{FF2B5EF4-FFF2-40B4-BE49-F238E27FC236}">
                <a16:creationId xmlns="" xmlns:a16="http://schemas.microsoft.com/office/drawing/2014/main" id="{37916720-F050-D67B-D152-CD816F079156}"/>
              </a:ext>
            </a:extLst>
          </p:cNvPr>
          <p:cNvSpPr/>
          <p:nvPr/>
        </p:nvSpPr>
        <p:spPr>
          <a:xfrm>
            <a:off x="1034988" y="3429000"/>
            <a:ext cx="995790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vi-VN" altLang="vi-VN" sz="3100" smtClean="0">
                <a:solidFill>
                  <a:srgbClr val="FF0000"/>
                </a:solidFill>
                <a:latin typeface="UTM Avo" panose="02040603050506020204" pitchFamily="18" charset="0"/>
              </a:rPr>
              <a:t>Cẩn </a:t>
            </a:r>
            <a:r>
              <a:rPr lang="vi-VN" altLang="vi-VN" sz="3100">
                <a:solidFill>
                  <a:srgbClr val="FF0000"/>
                </a:solidFill>
                <a:latin typeface="UTM Avo" panose="02040603050506020204" pitchFamily="18" charset="0"/>
              </a:rPr>
              <a:t>trọng: </a:t>
            </a:r>
            <a:r>
              <a:rPr lang="vi-VN" altLang="vi-VN" sz="3100">
                <a:solidFill>
                  <a:srgbClr val="0070C0"/>
                </a:solidFill>
                <a:latin typeface="UTM Avo" panose="02040603050506020204" pitchFamily="18" charset="0"/>
              </a:rPr>
              <a:t>do coi trọng mà có ý thức cẩn thận với việc gì đó</a:t>
            </a:r>
            <a:endParaRPr lang="en-US" altLang="vi-VN" sz="3100" dirty="0">
              <a:solidFill>
                <a:srgbClr val="0070C0"/>
              </a:solidFill>
              <a:latin typeface="UTM Avo" panose="02040603050506020204" pitchFamily="18" charset="0"/>
            </a:endParaRPr>
          </a:p>
        </p:txBody>
      </p:sp>
      <p:sp>
        <p:nvSpPr>
          <p:cNvPr id="20"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21" name="Rectangle: Rounded Corners 8">
            <a:extLst>
              <a:ext uri="{FF2B5EF4-FFF2-40B4-BE49-F238E27FC236}">
                <a16:creationId xmlns="" xmlns:a16="http://schemas.microsoft.com/office/drawing/2014/main" id="{37916720-F050-D67B-D152-CD816F079156}"/>
              </a:ext>
            </a:extLst>
          </p:cNvPr>
          <p:cNvSpPr/>
          <p:nvPr/>
        </p:nvSpPr>
        <p:spPr>
          <a:xfrm>
            <a:off x="1135464" y="4279685"/>
            <a:ext cx="6653504"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w="12700">
            <a:noFill/>
            <a:prstDash val="lgDashDot"/>
          </a:ln>
        </p:spPr>
        <p:style>
          <a:lnRef idx="2">
            <a:schemeClr val="accent6"/>
          </a:lnRef>
          <a:fillRef idx="1">
            <a:schemeClr val="lt1"/>
          </a:fillRef>
          <a:effectRef idx="0">
            <a:schemeClr val="accent6"/>
          </a:effectRef>
          <a:fontRef idx="minor">
            <a:schemeClr val="dk1"/>
          </a:fontRef>
        </p:style>
        <p:txBody>
          <a:bodyPr rtlCol="0" anchor="ctr"/>
          <a:lstStyle/>
          <a:p>
            <a:r>
              <a:rPr lang="vi-VN" altLang="vi-VN" sz="3200">
                <a:solidFill>
                  <a:srgbClr val="FF0000"/>
                </a:solidFill>
                <a:latin typeface="UTM Avo" panose="02040603050506020204" pitchFamily="18" charset="0"/>
              </a:rPr>
              <a:t>Phẩu thuật:  </a:t>
            </a:r>
            <a:r>
              <a:rPr lang="vi-VN" altLang="vi-VN" sz="3200">
                <a:solidFill>
                  <a:srgbClr val="0070C0"/>
                </a:solidFill>
                <a:latin typeface="UTM Avo" panose="02040603050506020204" pitchFamily="18" charset="0"/>
              </a:rPr>
              <a:t>mổ xẻ để chữa bệnh.</a:t>
            </a:r>
            <a:endParaRPr lang="en-US" altLang="vi-VN"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6254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P spid="18" grpId="0" bldLvl="0" animBg="1"/>
      <p:bldP spid="19" grpId="0" bldLvl="0"/>
      <p:bldP spid="21"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3080115"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CF97C1DF-FEBD-1BCA-5CCD-647C02F10EF3}"/>
              </a:ext>
            </a:extLst>
          </p:cNvPr>
          <p:cNvGrpSpPr/>
          <p:nvPr/>
        </p:nvGrpSpPr>
        <p:grpSpPr>
          <a:xfrm>
            <a:off x="494068" y="3499518"/>
            <a:ext cx="10880782" cy="731521"/>
            <a:chOff x="5753100" y="1905000"/>
            <a:chExt cx="4876464" cy="460319"/>
          </a:xfrm>
          <a:solidFill>
            <a:schemeClr val="accent2">
              <a:lumMod val="20000"/>
              <a:lumOff val="80000"/>
              <a:alpha val="67000"/>
            </a:schemeClr>
          </a:solidFill>
        </p:grpSpPr>
        <p:sp>
          <p:nvSpPr>
            <p:cNvPr id="12" name="Hexagon 11">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Rectangle 12">
              <a:extLst>
                <a:ext uri="{FF2B5EF4-FFF2-40B4-BE49-F238E27FC236}">
                  <a16:creationId xmlns=""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“17 giờ 49 phút, </a:t>
              </a:r>
              <a:r>
                <a:rPr lang="en-US" sz="3200" smtClean="0">
                  <a:solidFill>
                    <a:srgbClr val="002060"/>
                  </a:solidFill>
                  <a:latin typeface="UTM Avo" panose="02040603050506020204" pitchFamily="18" charset="0"/>
                  <a:cs typeface="Times New Roman" panose="02020603050405020304" pitchFamily="18" charset="0"/>
                </a:rPr>
                <a:t>…</a:t>
              </a:r>
              <a:r>
                <a:rPr lang="vi-VN" sz="3200">
                  <a:solidFill>
                    <a:srgbClr val="002060"/>
                  </a:solidFill>
                  <a:latin typeface="UTM Avo" panose="02040603050506020204" pitchFamily="18" charset="0"/>
                  <a:cs typeface="Times New Roman" panose="02020603050405020304" pitchFamily="18" charset="0"/>
                </a:rPr>
                <a:t>ướt đẫm lưng áo</a:t>
              </a:r>
              <a:r>
                <a:rPr lang="vi-VN" sz="3200" smtClean="0">
                  <a:solidFill>
                    <a:srgbClr val="002060"/>
                  </a:solidFill>
                  <a:latin typeface="UTM Avo" panose="02040603050506020204" pitchFamily="18" charset="0"/>
                  <a:cs typeface="Times New Roman" panose="02020603050405020304" pitchFamily="18" charset="0"/>
                </a:rPr>
                <a:t>.</a:t>
              </a:r>
              <a:r>
                <a:rPr lang="en-US" sz="3200" smtClean="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CF97C1DF-FEBD-1BCA-5CCD-647C02F10EF3}"/>
              </a:ext>
            </a:extLst>
          </p:cNvPr>
          <p:cNvGrpSpPr/>
          <p:nvPr/>
        </p:nvGrpSpPr>
        <p:grpSpPr>
          <a:xfrm>
            <a:off x="494068" y="1745531"/>
            <a:ext cx="10880782" cy="731521"/>
            <a:chOff x="5753100" y="1905000"/>
            <a:chExt cx="4876464" cy="460319"/>
          </a:xfrm>
          <a:solidFill>
            <a:schemeClr val="accent2">
              <a:lumMod val="20000"/>
              <a:lumOff val="80000"/>
              <a:alpha val="67000"/>
            </a:schemeClr>
          </a:solidFill>
        </p:grpSpPr>
        <p:sp>
          <p:nvSpPr>
            <p:cNvPr id="18" name="Hexagon 17">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Rectangle 18">
              <a:extLst>
                <a:ext uri="{FF2B5EF4-FFF2-40B4-BE49-F238E27FC236}">
                  <a16:creationId xmlns=""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“17 giờ 31 </a:t>
              </a:r>
              <a:r>
                <a:rPr lang="en-US" sz="3200" smtClean="0">
                  <a:solidFill>
                    <a:srgbClr val="002060"/>
                  </a:solidFill>
                  <a:latin typeface="UTM Avo" panose="02040603050506020204" pitchFamily="18" charset="0"/>
                  <a:cs typeface="Times New Roman" panose="02020603050405020304" pitchFamily="18" charset="0"/>
                </a:rPr>
                <a:t>phút … mới </a:t>
              </a:r>
              <a:r>
                <a:rPr lang="en-US" sz="3200">
                  <a:solidFill>
                    <a:srgbClr val="002060"/>
                  </a:solidFill>
                  <a:latin typeface="UTM Avo" panose="02040603050506020204" pitchFamily="18" charset="0"/>
                  <a:cs typeface="Times New Roman" panose="02020603050405020304" pitchFamily="18" charset="0"/>
                </a:rPr>
                <a:t>tìm </a:t>
              </a:r>
              <a:r>
                <a:rPr lang="en-US" sz="3200" smtClean="0">
                  <a:solidFill>
                    <a:srgbClr val="002060"/>
                  </a:solidFill>
                  <a:latin typeface="UTM Avo" panose="02040603050506020204" pitchFamily="18" charset="0"/>
                  <a:cs typeface="Times New Roman" panose="02020603050405020304" pitchFamily="18" charset="0"/>
                </a:rPr>
                <a:t>thấy.</a:t>
              </a:r>
              <a:r>
                <a:rPr lang="en-US" sz="3200">
                  <a:solidFill>
                    <a:srgbClr val="002060"/>
                  </a:solidFill>
                  <a:latin typeface="UTM Avo" panose="02040603050506020204" pitchFamily="18" charset="0"/>
                  <a:cs typeface="Times New Roman" panose="02020603050405020304" pitchFamily="18" charset="0"/>
                </a:rPr>
                <a:t> </a:t>
              </a:r>
              <a:r>
                <a:rPr lang="en-US" sz="3200" smtClean="0">
                  <a:solidFill>
                    <a:srgbClr val="002060"/>
                  </a:solidFill>
                  <a:latin typeface="UTM Avo" panose="02040603050506020204" pitchFamily="18" charset="0"/>
                  <a:cs typeface="Times New Roman" panose="02020603050405020304" pitchFamily="18" charset="0"/>
                </a:rPr>
                <a:t>”</a:t>
              </a:r>
              <a:endParaRPr lang="en-US" sz="3200">
                <a:solidFill>
                  <a:srgbClr val="002060"/>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CF97C1DF-FEBD-1BCA-5CCD-647C02F10EF3}"/>
              </a:ext>
            </a:extLst>
          </p:cNvPr>
          <p:cNvGrpSpPr/>
          <p:nvPr/>
        </p:nvGrpSpPr>
        <p:grpSpPr>
          <a:xfrm>
            <a:off x="494068" y="2615091"/>
            <a:ext cx="10880782" cy="731521"/>
            <a:chOff x="5753100" y="1905000"/>
            <a:chExt cx="4876464" cy="460319"/>
          </a:xfrm>
          <a:solidFill>
            <a:schemeClr val="accent2">
              <a:lumMod val="20000"/>
              <a:lumOff val="80000"/>
              <a:alpha val="67000"/>
            </a:schemeClr>
          </a:solidFill>
        </p:grpSpPr>
        <p:sp>
          <p:nvSpPr>
            <p:cNvPr id="21" name="Hexagon 20">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2" name="Rectangle 21">
              <a:extLst>
                <a:ext uri="{FF2B5EF4-FFF2-40B4-BE49-F238E27FC236}">
                  <a16:creationId xmlns=""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“Các chiến sĩ  </a:t>
              </a:r>
              <a:r>
                <a:rPr lang="en-US" sz="3200" smtClean="0">
                  <a:solidFill>
                    <a:srgbClr val="002060"/>
                  </a:solidFill>
                  <a:latin typeface="UTM Avo" panose="02040603050506020204" pitchFamily="18" charset="0"/>
                  <a:cs typeface="Times New Roman" panose="02020603050405020304" pitchFamily="18" charset="0"/>
                </a:rPr>
                <a:t>…</a:t>
              </a:r>
              <a:r>
                <a:rPr lang="vi-VN" sz="3200">
                  <a:solidFill>
                    <a:srgbClr val="002060"/>
                  </a:solidFill>
                  <a:latin typeface="UTM Avo" panose="02040603050506020204" pitchFamily="18" charset="0"/>
                  <a:cs typeface="Times New Roman" panose="02020603050405020304" pitchFamily="18" charset="0"/>
                </a:rPr>
                <a:t>tổn thương cháu </a:t>
              </a:r>
              <a:r>
                <a:rPr lang="vi-VN" sz="3200" smtClean="0">
                  <a:solidFill>
                    <a:srgbClr val="002060"/>
                  </a:solidFill>
                  <a:latin typeface="UTM Avo" panose="02040603050506020204" pitchFamily="18" charset="0"/>
                  <a:cs typeface="Times New Roman" panose="02020603050405020304" pitchFamily="18" charset="0"/>
                </a:rPr>
                <a:t>bé</a:t>
              </a:r>
              <a:r>
                <a:rPr lang="en-US" sz="3200">
                  <a:solidFill>
                    <a:srgbClr val="002060"/>
                  </a:solidFill>
                  <a:latin typeface="UTM Avo" panose="02040603050506020204" pitchFamily="18" charset="0"/>
                  <a:cs typeface="Times New Roman" panose="02020603050405020304" pitchFamily="18" charset="0"/>
                </a:rPr>
                <a:t>.</a:t>
              </a:r>
              <a:r>
                <a:rPr lang="en-US" sz="3200" smtClean="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23" name="Group 22">
            <a:extLst>
              <a:ext uri="{FF2B5EF4-FFF2-40B4-BE49-F238E27FC236}">
                <a16:creationId xmlns="" xmlns:a16="http://schemas.microsoft.com/office/drawing/2014/main" id="{CF97C1DF-FEBD-1BCA-5CCD-647C02F10EF3}"/>
              </a:ext>
            </a:extLst>
          </p:cNvPr>
          <p:cNvGrpSpPr/>
          <p:nvPr/>
        </p:nvGrpSpPr>
        <p:grpSpPr>
          <a:xfrm>
            <a:off x="494068" y="882932"/>
            <a:ext cx="10880782" cy="731521"/>
            <a:chOff x="5753100" y="1905000"/>
            <a:chExt cx="4876464" cy="460319"/>
          </a:xfrm>
          <a:solidFill>
            <a:schemeClr val="accent2">
              <a:lumMod val="20000"/>
              <a:lumOff val="80000"/>
              <a:alpha val="67000"/>
            </a:schemeClr>
          </a:solidFill>
        </p:grpSpPr>
        <p:sp>
          <p:nvSpPr>
            <p:cNvPr id="24" name="Hexagon 23">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5" name="Rectangle 24">
              <a:extLst>
                <a:ext uri="{FF2B5EF4-FFF2-40B4-BE49-F238E27FC236}">
                  <a16:creationId xmlns=""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a:t>
              </a:r>
              <a:r>
                <a:rPr lang="en-US" sz="3200" smtClean="0">
                  <a:solidFill>
                    <a:srgbClr val="002060"/>
                  </a:solidFill>
                  <a:latin typeface="UTM Avo" panose="02040603050506020204" pitchFamily="18" charset="0"/>
                  <a:cs typeface="Times New Roman" panose="02020603050405020304" pitchFamily="18" charset="0"/>
                </a:rPr>
                <a:t>…</a:t>
              </a:r>
              <a:r>
                <a:rPr lang="vi-VN" sz="3200">
                  <a:solidFill>
                    <a:srgbClr val="002060"/>
                  </a:solidFill>
                  <a:latin typeface="UTM Avo" panose="02040603050506020204" pitchFamily="18" charset="0"/>
                  <a:cs typeface="Times New Roman" panose="02020603050405020304" pitchFamily="18" charset="0"/>
                </a:rPr>
                <a:t>nối đuôi nhau lên </a:t>
              </a:r>
              <a:r>
                <a:rPr lang="vi-VN" sz="3200" smtClean="0">
                  <a:solidFill>
                    <a:srgbClr val="002060"/>
                  </a:solidFill>
                  <a:latin typeface="UTM Avo" panose="02040603050506020204" pitchFamily="18" charset="0"/>
                  <a:cs typeface="Times New Roman" panose="02020603050405020304" pitchFamily="18" charset="0"/>
                </a:rPr>
                <a:t>đường</a:t>
              </a:r>
              <a:r>
                <a:rPr lang="en-US" sz="3200" smtClean="0">
                  <a:solidFill>
                    <a:srgbClr val="002060"/>
                  </a:solidFill>
                  <a:latin typeface="UTM Avo" panose="02040603050506020204" pitchFamily="18" charset="0"/>
                  <a:cs typeface="Times New Roman" panose="02020603050405020304" pitchFamily="18" charset="0"/>
                </a:rPr>
                <a:t>.”</a:t>
              </a:r>
              <a:endParaRPr lang="en-US" sz="3200">
                <a:solidFill>
                  <a:srgbClr val="002060"/>
                </a:solidFill>
                <a:latin typeface="UTM Avo" panose="02040603050506020204" pitchFamily="18" charset="0"/>
                <a:cs typeface="Times New Roman" panose="02020603050405020304" pitchFamily="18" charset="0"/>
              </a:endParaRPr>
            </a:p>
          </p:txBody>
        </p:sp>
      </p:grpSp>
      <p:grpSp>
        <p:nvGrpSpPr>
          <p:cNvPr id="26" name="Group 25">
            <a:extLst>
              <a:ext uri="{FF2B5EF4-FFF2-40B4-BE49-F238E27FC236}">
                <a16:creationId xmlns="" xmlns:a16="http://schemas.microsoft.com/office/drawing/2014/main" id="{CF97C1DF-FEBD-1BCA-5CCD-647C02F10EF3}"/>
              </a:ext>
            </a:extLst>
          </p:cNvPr>
          <p:cNvGrpSpPr/>
          <p:nvPr/>
        </p:nvGrpSpPr>
        <p:grpSpPr>
          <a:xfrm>
            <a:off x="494069" y="4344522"/>
            <a:ext cx="10880782" cy="731521"/>
            <a:chOff x="5753100" y="1905000"/>
            <a:chExt cx="4952970" cy="460319"/>
          </a:xfrm>
          <a:solidFill>
            <a:schemeClr val="accent2">
              <a:lumMod val="20000"/>
              <a:lumOff val="80000"/>
              <a:alpha val="67000"/>
            </a:schemeClr>
          </a:solidFill>
        </p:grpSpPr>
        <p:sp>
          <p:nvSpPr>
            <p:cNvPr id="27" name="Hexagon 26">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Rectangle 27">
              <a:extLst>
                <a:ext uri="{FF2B5EF4-FFF2-40B4-BE49-F238E27FC236}">
                  <a16:creationId xmlns="" xmlns:a16="http://schemas.microsoft.com/office/drawing/2014/main" id="{CA67A672-E78F-2E5B-1E4F-63454F28C778}"/>
                </a:ext>
              </a:extLst>
            </p:cNvPr>
            <p:cNvSpPr/>
            <p:nvPr/>
          </p:nvSpPr>
          <p:spPr>
            <a:xfrm>
              <a:off x="6748862" y="1908119"/>
              <a:ext cx="395720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smtClean="0">
                  <a:solidFill>
                    <a:srgbClr val="002060"/>
                  </a:solidFill>
                  <a:latin typeface="UTM Avo" panose="02040603050506020204" pitchFamily="18" charset="0"/>
                  <a:cs typeface="Times New Roman" panose="02020603050405020304" pitchFamily="18" charset="0"/>
                </a:rPr>
                <a:t>Từ “</a:t>
              </a:r>
              <a:r>
                <a:rPr lang="vi-VN" sz="3200">
                  <a:latin typeface="UTM Avo" panose="02040603050506020204" pitchFamily="18" charset="0"/>
                  <a:cs typeface="Times New Roman" panose="02020603050405020304" pitchFamily="18" charset="0"/>
                </a:rPr>
                <a:t>Đúng 18 giờ 3 phút, </a:t>
              </a:r>
              <a:r>
                <a:rPr lang="en-US" sz="3200" smtClean="0">
                  <a:solidFill>
                    <a:srgbClr val="002060"/>
                  </a:solidFill>
                  <a:latin typeface="UTM Avo" panose="02040603050506020204" pitchFamily="18" charset="0"/>
                  <a:cs typeface="Times New Roman" panose="02020603050405020304" pitchFamily="18" charset="0"/>
                </a:rPr>
                <a:t>…</a:t>
              </a:r>
              <a:r>
                <a:rPr lang="vi-VN" sz="3200" smtClean="0">
                  <a:solidFill>
                    <a:srgbClr val="002060"/>
                  </a:solidFill>
                  <a:latin typeface="UTM Avo" panose="02040603050506020204" pitchFamily="18" charset="0"/>
                  <a:cs typeface="Times New Roman" panose="02020603050405020304" pitchFamily="18" charset="0"/>
                </a:rPr>
                <a:t> Cháu đói!</a:t>
              </a:r>
              <a:r>
                <a:rPr lang="en-US" sz="3200" smtClean="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29" name="Group 28">
            <a:extLst>
              <a:ext uri="{FF2B5EF4-FFF2-40B4-BE49-F238E27FC236}">
                <a16:creationId xmlns="" xmlns:a16="http://schemas.microsoft.com/office/drawing/2014/main" id="{CF97C1DF-FEBD-1BCA-5CCD-647C02F10EF3}"/>
              </a:ext>
            </a:extLst>
          </p:cNvPr>
          <p:cNvGrpSpPr/>
          <p:nvPr/>
        </p:nvGrpSpPr>
        <p:grpSpPr>
          <a:xfrm>
            <a:off x="407865" y="5237868"/>
            <a:ext cx="10880782" cy="731521"/>
            <a:chOff x="5753100" y="1905000"/>
            <a:chExt cx="4876464" cy="460319"/>
          </a:xfrm>
          <a:solidFill>
            <a:schemeClr val="accent2">
              <a:lumMod val="20000"/>
              <a:lumOff val="80000"/>
              <a:alpha val="67000"/>
            </a:schemeClr>
          </a:solidFill>
        </p:grpSpPr>
        <p:sp>
          <p:nvSpPr>
            <p:cNvPr id="30" name="Hexagon 29">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1" name="Rectangle 30">
              <a:extLst>
                <a:ext uri="{FF2B5EF4-FFF2-40B4-BE49-F238E27FC236}">
                  <a16:creationId xmlns=""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“Sau 32 phút nghẹt thở, </a:t>
              </a:r>
              <a:r>
                <a:rPr lang="en-US" sz="3200" smtClean="0">
                  <a:solidFill>
                    <a:srgbClr val="002060"/>
                  </a:solidFill>
                  <a:latin typeface="UTM Avo" panose="02040603050506020204" pitchFamily="18" charset="0"/>
                  <a:cs typeface="Times New Roman" panose="02020603050405020304" pitchFamily="18" charset="0"/>
                </a:rPr>
                <a:t>…</a:t>
              </a:r>
              <a:r>
                <a:rPr lang="en-US" sz="3200">
                  <a:solidFill>
                    <a:srgbClr val="002060"/>
                  </a:solidFill>
                  <a:latin typeface="UTM Avo" panose="02040603050506020204" pitchFamily="18" charset="0"/>
                  <a:cs typeface="Times New Roman" panose="02020603050405020304" pitchFamily="18" charset="0"/>
                </a:rPr>
                <a:t>”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32" name="Hexagon 31">
            <a:extLst>
              <a:ext uri="{FF2B5EF4-FFF2-40B4-BE49-F238E27FC236}">
                <a16:creationId xmlns="" xmlns:a16="http://schemas.microsoft.com/office/drawing/2014/main" id="{A7E39F6C-9E47-876E-D129-F4DBF867941F}"/>
              </a:ext>
            </a:extLst>
          </p:cNvPr>
          <p:cNvSpPr/>
          <p:nvPr/>
        </p:nvSpPr>
        <p:spPr>
          <a:xfrm>
            <a:off x="602901" y="971208"/>
            <a:ext cx="1932423"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1</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3" name="Hexagon 32">
            <a:extLst>
              <a:ext uri="{FF2B5EF4-FFF2-40B4-BE49-F238E27FC236}">
                <a16:creationId xmlns="" xmlns:a16="http://schemas.microsoft.com/office/drawing/2014/main" id="{A7E39F6C-9E47-876E-D129-F4DBF867941F}"/>
              </a:ext>
            </a:extLst>
          </p:cNvPr>
          <p:cNvSpPr/>
          <p:nvPr/>
        </p:nvSpPr>
        <p:spPr>
          <a:xfrm>
            <a:off x="602902" y="1833807"/>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4" name="Hexagon 33">
            <a:extLst>
              <a:ext uri="{FF2B5EF4-FFF2-40B4-BE49-F238E27FC236}">
                <a16:creationId xmlns="" xmlns:a16="http://schemas.microsoft.com/office/drawing/2014/main" id="{A7E39F6C-9E47-876E-D129-F4DBF867941F}"/>
              </a:ext>
            </a:extLst>
          </p:cNvPr>
          <p:cNvSpPr/>
          <p:nvPr/>
        </p:nvSpPr>
        <p:spPr>
          <a:xfrm>
            <a:off x="574438" y="2709663"/>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3</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5" name="Hexagon 34">
            <a:extLst>
              <a:ext uri="{FF2B5EF4-FFF2-40B4-BE49-F238E27FC236}">
                <a16:creationId xmlns="" xmlns:a16="http://schemas.microsoft.com/office/drawing/2014/main" id="{A7E39F6C-9E47-876E-D129-F4DBF867941F}"/>
              </a:ext>
            </a:extLst>
          </p:cNvPr>
          <p:cNvSpPr/>
          <p:nvPr/>
        </p:nvSpPr>
        <p:spPr>
          <a:xfrm>
            <a:off x="574438" y="3587794"/>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4</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6" name="Hexagon 35">
            <a:extLst>
              <a:ext uri="{FF2B5EF4-FFF2-40B4-BE49-F238E27FC236}">
                <a16:creationId xmlns="" xmlns:a16="http://schemas.microsoft.com/office/drawing/2014/main" id="{A7E39F6C-9E47-876E-D129-F4DBF867941F}"/>
              </a:ext>
            </a:extLst>
          </p:cNvPr>
          <p:cNvSpPr/>
          <p:nvPr/>
        </p:nvSpPr>
        <p:spPr>
          <a:xfrm>
            <a:off x="591586" y="4427841"/>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5</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7" name="Hexagon 36">
            <a:extLst>
              <a:ext uri="{FF2B5EF4-FFF2-40B4-BE49-F238E27FC236}">
                <a16:creationId xmlns="" xmlns:a16="http://schemas.microsoft.com/office/drawing/2014/main" id="{A7E39F6C-9E47-876E-D129-F4DBF867941F}"/>
              </a:ext>
            </a:extLst>
          </p:cNvPr>
          <p:cNvSpPr/>
          <p:nvPr/>
        </p:nvSpPr>
        <p:spPr>
          <a:xfrm>
            <a:off x="494068" y="5321187"/>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6</a:t>
            </a:r>
            <a:endParaRPr lang="en-US" sz="3200" b="1" dirty="0">
              <a:solidFill>
                <a:srgbClr val="002060"/>
              </a:solidFill>
              <a:latin typeface="UTM Avo" panose="02040603050506020204" pitchFamily="18" charset="0"/>
              <a:cs typeface="Times New Roman" panose="02020603050405020304" pitchFamily="18" charset="0"/>
            </a:endParaRPr>
          </a:p>
        </p:txBody>
      </p:sp>
      <p:pic>
        <p:nvPicPr>
          <p:cNvPr id="38" name="Picture 3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3143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0-#ppt_w/2"/>
                                          </p:val>
                                        </p:tav>
                                        <p:tav tm="100000">
                                          <p:val>
                                            <p:strVal val="#ppt_x"/>
                                          </p:val>
                                        </p:tav>
                                      </p:tavLst>
                                    </p:anim>
                                    <p:anim calcmode="lin" valueType="num">
                                      <p:cBhvr additive="base">
                                        <p:cTn id="57"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9"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0-#ppt_w/2"/>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additive="base">
                                        <p:cTn id="80" dur="500" fill="hold"/>
                                        <p:tgtEl>
                                          <p:spTgt spid="37"/>
                                        </p:tgtEl>
                                        <p:attrNameLst>
                                          <p:attrName>ppt_x</p:attrName>
                                        </p:attrNameLst>
                                      </p:cBhvr>
                                      <p:tavLst>
                                        <p:tav tm="0">
                                          <p:val>
                                            <p:strVal val="#ppt_x"/>
                                          </p:val>
                                        </p:tav>
                                        <p:tav tm="100000">
                                          <p:val>
                                            <p:strVal val="#ppt_x"/>
                                          </p:val>
                                        </p:tav>
                                      </p:tavLst>
                                    </p:anim>
                                    <p:anim calcmode="lin" valueType="num">
                                      <p:cBhvr additive="base">
                                        <p:cTn id="81"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animBg="1"/>
      <p:bldP spid="33" grpId="0" animBg="1"/>
      <p:bldP spid="34" grpId="0" animBg="1"/>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 xmlns:a16="http://schemas.microsoft.com/office/drawing/2014/main" id="{DDE22D18-D7F0-6B4F-3D53-66B11D020E0D}"/>
              </a:ext>
            </a:extLst>
          </p:cNvPr>
          <p:cNvSpPr/>
          <p:nvPr/>
        </p:nvSpPr>
        <p:spPr>
          <a:xfrm>
            <a:off x="5074920" y="2690517"/>
            <a:ext cx="6853751"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grpSp>
        <p:nvGrpSpPr>
          <p:cNvPr id="13" name="Group 12">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C1289C6-F761-44B5-8298-27A4CDA4A827}"/>
              </a:ext>
            </a:extLst>
          </p:cNvPr>
          <p:cNvGrpSpPr/>
          <p:nvPr/>
        </p:nvGrpSpPr>
        <p:grpSpPr>
          <a:xfrm>
            <a:off x="0" y="1256249"/>
            <a:ext cx="3712398" cy="4537710"/>
            <a:chOff x="111010" y="-146854"/>
            <a:chExt cx="3235139" cy="2462757"/>
          </a:xfrm>
        </p:grpSpPr>
        <p:pic>
          <p:nvPicPr>
            <p:cNvPr id="14" name="Picture 13">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ED56B953-A29A-A422-E7F0-2658C48DE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97"/>
            <a:stretch/>
          </p:blipFill>
          <p:spPr>
            <a:xfrm>
              <a:off x="111010" y="-146854"/>
              <a:ext cx="3235139" cy="1959595"/>
            </a:xfrm>
            <a:prstGeom prst="rect">
              <a:avLst/>
            </a:prstGeom>
          </p:spPr>
        </p:pic>
        <p:sp>
          <p:nvSpPr>
            <p:cNvPr id="15" name="TextBox 4">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9A6C96C-657E-C59A-DBDD-5287042A38A1}"/>
                </a:ext>
              </a:extLst>
            </p:cNvPr>
            <p:cNvSpPr txBox="1"/>
            <p:nvPr/>
          </p:nvSpPr>
          <p:spPr>
            <a:xfrm>
              <a:off x="111011" y="1957334"/>
              <a:ext cx="3012712" cy="358569"/>
            </a:xfrm>
            <a:prstGeom prst="rect">
              <a:avLst/>
            </a:prstGeom>
            <a:noFill/>
          </p:spPr>
          <p:txBody>
            <a:bodyPr wrap="square" rtlCol="0">
              <a:noAutofit/>
            </a:bodyPr>
            <a:lstStyle/>
            <a:p>
              <a:pPr>
                <a:lnSpc>
                  <a:spcPct val="115000"/>
                </a:lnSpc>
                <a:spcAft>
                  <a:spcPts val="1000"/>
                </a:spcAft>
              </a:pPr>
              <a:r>
                <a:rPr lang="vi-VN" sz="1100">
                  <a:effectLst/>
                  <a:latin typeface="Arial"/>
                  <a:ea typeface="Times New Roman"/>
                  <a:cs typeface="Times New Roman"/>
                </a:rPr>
                <a:t> </a:t>
              </a:r>
              <a:endParaRPr lang="vi-VN" sz="1100">
                <a:effectLst/>
                <a:latin typeface="Arial"/>
                <a:ea typeface="Arial"/>
                <a:cs typeface="Times New Roman"/>
              </a:endParaRPr>
            </a:p>
          </p:txBody>
        </p:sp>
      </p:grpSp>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2144817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10" name="Picture 9"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2626360" y="534416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5990" y="5496560"/>
            <a:ext cx="57277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583119">
            <a:off x="2848610" y="553212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5053330" y="5501856"/>
            <a:ext cx="444500" cy="127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4743450" y="5833110"/>
            <a:ext cx="46228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654242">
            <a:off x="5310031" y="5800194"/>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8054340" y="5234940"/>
            <a:ext cx="444500" cy="135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7479030" y="5610333"/>
            <a:ext cx="63754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1093129">
            <a:off x="8296217" y="5622424"/>
            <a:ext cx="5056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840839" y="811860"/>
            <a:ext cx="7784423" cy="57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9: </a:t>
            </a:r>
            <a:endParaRPr lang="en-US" sz="8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8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VÌ </a:t>
            </a:r>
            <a:r>
              <a:rPr lang="en-US" sz="8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CUỘC SỐNG YÊN </a:t>
            </a:r>
            <a:r>
              <a:rPr lang="en-US" sz="8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BÌNH</a:t>
            </a:r>
            <a:endParaRPr lang="en-US" sz="8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8" name="Picture 5" descr="POINSET3">
            <a:extLst>
              <a:ext uri="{FF2B5EF4-FFF2-40B4-BE49-F238E27FC236}">
                <a16:creationId xmlns=""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ách giáo khoa THPT 2018">
            <a:extLst>
              <a:ext uri="{FF2B5EF4-FFF2-40B4-BE49-F238E27FC236}">
                <a16:creationId xmlns=""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 xmlns:a16="http://schemas.microsoft.com/office/drawing/2014/main" id="{DDE22D18-D7F0-6B4F-3D53-66B11D020E0D}"/>
              </a:ext>
            </a:extLst>
          </p:cNvPr>
          <p:cNvSpPr/>
          <p:nvPr/>
        </p:nvSpPr>
        <p:spPr>
          <a:xfrm>
            <a:off x="5074920" y="2496207"/>
            <a:ext cx="6853751"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14948" indent="-457200" algn="just" defTabSz="1219170">
              <a:lnSpc>
                <a:spcPct val="150000"/>
              </a:lnSpc>
              <a:buClr>
                <a:srgbClr val="000000"/>
              </a:buClr>
              <a:buFontTx/>
              <a:buChar char="-"/>
            </a:pPr>
            <a:r>
              <a:rPr lang="vi-VN" sz="3200" kern="0" smtClean="0">
                <a:solidFill>
                  <a:srgbClr val="000000"/>
                </a:solidFill>
                <a:latin typeface="UTM Avo" panose="02040603050506020204" pitchFamily="18" charset="0"/>
                <a:cs typeface="Calibri" panose="020F0502020204030204" pitchFamily="34" charset="0"/>
                <a:sym typeface="Arial"/>
              </a:rPr>
              <a:t>Thảo </a:t>
            </a:r>
            <a:r>
              <a:rPr lang="vi-VN" sz="3200" kern="0">
                <a:solidFill>
                  <a:srgbClr val="000000"/>
                </a:solidFill>
                <a:latin typeface="UTM Avo" panose="02040603050506020204" pitchFamily="18" charset="0"/>
                <a:cs typeface="Calibri" panose="020F0502020204030204" pitchFamily="34" charset="0"/>
                <a:sym typeface="Arial"/>
              </a:rPr>
              <a:t>luận nhóm 4 người theo các câu hỏi tìm hiểu </a:t>
            </a:r>
            <a:r>
              <a:rPr lang="vi-VN" sz="3200" kern="0" smtClean="0">
                <a:solidFill>
                  <a:srgbClr val="000000"/>
                </a:solidFill>
                <a:latin typeface="UTM Avo" panose="02040603050506020204" pitchFamily="18" charset="0"/>
                <a:cs typeface="Calibri" panose="020F0502020204030204" pitchFamily="34" charset="0"/>
                <a:sym typeface="Arial"/>
              </a:rPr>
              <a:t>bài.</a:t>
            </a:r>
          </a:p>
          <a:p>
            <a:pPr marL="1214948" indent="-457200" algn="just" defTabSz="1219170">
              <a:lnSpc>
                <a:spcPct val="150000"/>
              </a:lnSpc>
              <a:buClr>
                <a:srgbClr val="000000"/>
              </a:buClr>
              <a:buFontTx/>
              <a:buChar char="-"/>
            </a:pPr>
            <a:r>
              <a:rPr lang="vi-VN" sz="3200" kern="0">
                <a:solidFill>
                  <a:srgbClr val="000000"/>
                </a:solidFill>
                <a:latin typeface="UTM Avo" panose="02040603050506020204" pitchFamily="18" charset="0"/>
                <a:cs typeface="Calibri" panose="020F0502020204030204" pitchFamily="34" charset="0"/>
                <a:sym typeface="Arial"/>
              </a:rPr>
              <a:t>T</a:t>
            </a:r>
            <a:r>
              <a:rPr lang="vi-VN" sz="3200" kern="0" smtClean="0">
                <a:solidFill>
                  <a:srgbClr val="000000"/>
                </a:solidFill>
                <a:latin typeface="UTM Avo" panose="02040603050506020204" pitchFamily="18" charset="0"/>
                <a:cs typeface="Calibri" panose="020F0502020204030204" pitchFamily="34" charset="0"/>
                <a:sym typeface="Arial"/>
              </a:rPr>
              <a:t>rả </a:t>
            </a:r>
            <a:r>
              <a:rPr lang="vi-VN" sz="3200" kern="0">
                <a:solidFill>
                  <a:srgbClr val="000000"/>
                </a:solidFill>
                <a:latin typeface="UTM Avo" panose="02040603050506020204" pitchFamily="18" charset="0"/>
                <a:cs typeface="Calibri" panose="020F0502020204030204" pitchFamily="34" charset="0"/>
                <a:sym typeface="Arial"/>
              </a:rPr>
              <a:t>lời câu hỏi bằng trò chơi Phỏng vấn.</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4" name="Picture 13" descr="A group of kids sitting around a table&#10;&#10;Description automatically generated with low confidence">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D2C2F533-E0BD-5655-0A25-B93E60C352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0365" y="2722036"/>
            <a:ext cx="3830955" cy="237299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54550"/>
            <a:ext cx="12275820" cy="2203450"/>
          </a:xfrm>
          <a:prstGeom prst="rect">
            <a:avLst/>
          </a:prstGeom>
          <a:noFill/>
        </p:spPr>
      </p:pic>
    </p:spTree>
    <p:extLst>
      <p:ext uri="{BB962C8B-B14F-4D97-AF65-F5344CB8AC3E}">
        <p14:creationId xmlns:p14="http://schemas.microsoft.com/office/powerpoint/2010/main" val="552188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230" y="2137410"/>
            <a:ext cx="2350770" cy="390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 picture containing text&#10;&#10;Description automatically generated">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80C7D8A9-FFAF-A40A-A56A-678A4A1FC77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 y="1910129"/>
            <a:ext cx="2047875" cy="3832176"/>
          </a:xfrm>
          <a:prstGeom prst="rect">
            <a:avLst/>
          </a:prstGeom>
        </p:spPr>
      </p:pic>
      <p:sp>
        <p:nvSpPr>
          <p:cNvPr id="13"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2047875" y="937261"/>
            <a:ext cx="7793355" cy="4946918"/>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4" name="Text Box 4">
            <a:extLst>
              <a:ext uri="{FF2B5EF4-FFF2-40B4-BE49-F238E27FC236}">
                <a16:creationId xmlns="" xmlns:a16="http://schemas.microsoft.com/office/drawing/2014/main" id="{52D57391-E826-3000-8A27-367B9067B83B}"/>
              </a:ext>
            </a:extLst>
          </p:cNvPr>
          <p:cNvSpPr txBox="1"/>
          <p:nvPr/>
        </p:nvSpPr>
        <p:spPr>
          <a:xfrm>
            <a:off x="2404682" y="1039824"/>
            <a:ext cx="7085531" cy="4524315"/>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Vì sao các chiến sĩ phòng cháy, chữa cháy phải khẩn cấp lên đường?</a:t>
            </a:r>
            <a:endParaRPr lang="de-DE" sz="3200" b="1">
              <a:solidFill>
                <a:srgbClr val="FF0000"/>
              </a:solidFill>
              <a:latin typeface="UTM Avo" panose="02040603050506020204" pitchFamily="18" charset="0"/>
              <a:cs typeface="Times New Roman" pitchFamily="18" charset="0"/>
            </a:endParaRPr>
          </a:p>
          <a:p>
            <a:pPr marL="457200" indent="-457200" algn="just">
              <a:lnSpc>
                <a:spcPct val="150000"/>
              </a:lnSpc>
              <a:buFontTx/>
              <a:buChar char="-"/>
            </a:pPr>
            <a:r>
              <a:rPr lang="vi-VN" altLang="en-US" sz="3200" smtClean="0">
                <a:solidFill>
                  <a:srgbClr val="7030A0"/>
                </a:solidFill>
                <a:latin typeface="UTM Avo" panose="02040603050506020204" pitchFamily="18" charset="0"/>
                <a:cs typeface="Times New Roman" panose="02020603050405020304" pitchFamily="18" charset="0"/>
              </a:rPr>
              <a:t>Các </a:t>
            </a:r>
            <a:r>
              <a:rPr lang="vi-VN" altLang="en-US" sz="3200">
                <a:solidFill>
                  <a:srgbClr val="7030A0"/>
                </a:solidFill>
                <a:latin typeface="UTM Avo" panose="02040603050506020204" pitchFamily="18" charset="0"/>
                <a:cs typeface="Times New Roman" panose="02020603050405020304" pitchFamily="18" charset="0"/>
              </a:rPr>
              <a:t>chiến sĩ cảnh sát phòng cháy, chữa cháy phải khẩn cấp lên đường vì họ nhận được điện báo: Có cháu bé bị kẹt ở khe tường trong ngõ 581. </a:t>
            </a:r>
            <a:endParaRPr lang="vi-VN" altLang="en-US" sz="3200" smtClean="0">
              <a:solidFill>
                <a:srgbClr val="7030A0"/>
              </a:solidFill>
              <a:latin typeface="UTM Avo" panose="02040603050506020204" pitchFamily="18" charset="0"/>
              <a:cs typeface="Times New Roman" panose="02020603050405020304" pitchFamily="18" charset="0"/>
            </a:endParaRPr>
          </a:p>
        </p:txBody>
      </p:sp>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792980"/>
            <a:ext cx="12275820" cy="2203450"/>
          </a:xfrm>
          <a:prstGeom prst="rect">
            <a:avLst/>
          </a:prstGeom>
          <a:noFill/>
        </p:spPr>
      </p:pic>
    </p:spTree>
    <p:extLst>
      <p:ext uri="{BB962C8B-B14F-4D97-AF65-F5344CB8AC3E}">
        <p14:creationId xmlns:p14="http://schemas.microsoft.com/office/powerpoint/2010/main" val="35098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 y="2457450"/>
            <a:ext cx="3017520" cy="382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4ACC353C-C304-AD5A-C005-5E382740B4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612630" y="2286000"/>
            <a:ext cx="2548890" cy="3790109"/>
          </a:xfrm>
          <a:prstGeom prst="rect">
            <a:avLst/>
          </a:prstGeom>
        </p:spPr>
      </p:pic>
      <p:sp>
        <p:nvSpPr>
          <p:cNvPr id="13"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988820" y="845820"/>
            <a:ext cx="7806689" cy="5120640"/>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4" name="Text Box 4">
            <a:extLst>
              <a:ext uri="{FF2B5EF4-FFF2-40B4-BE49-F238E27FC236}">
                <a16:creationId xmlns="" xmlns:a16="http://schemas.microsoft.com/office/drawing/2014/main" id="{52D57391-E826-3000-8A27-367B9067B83B}"/>
              </a:ext>
            </a:extLst>
          </p:cNvPr>
          <p:cNvSpPr txBox="1"/>
          <p:nvPr/>
        </p:nvSpPr>
        <p:spPr>
          <a:xfrm>
            <a:off x="2404682" y="1359864"/>
            <a:ext cx="7085531" cy="378565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smtClean="0">
                <a:solidFill>
                  <a:srgbClr val="FF0000"/>
                </a:solidFill>
                <a:latin typeface="UTM Avo" panose="02040603050506020204" pitchFamily="18" charset="0"/>
                <a:cs typeface="Times New Roman" panose="02020603050405020304" pitchFamily="18" charset="0"/>
                <a:sym typeface="+mn-ea"/>
              </a:rPr>
              <a:t>2</a:t>
            </a:r>
            <a:r>
              <a:rPr lang="en-GB" altLang="en-US" sz="3200" smtClean="0">
                <a:solidFill>
                  <a:srgbClr val="FF0000"/>
                </a:solidFill>
                <a:latin typeface="UTM Avo" panose="02040603050506020204" pitchFamily="18" charset="0"/>
                <a:cs typeface="Times New Roman" panose="02020603050405020304" pitchFamily="18" charset="0"/>
                <a:sym typeface="+mn-ea"/>
              </a:rPr>
              <a:t>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Em nhỏ bị nạn trong tình huống như thế nào</a:t>
            </a:r>
            <a:r>
              <a:rPr lang="vi-VN" altLang="en-US" sz="3200" smtClean="0">
                <a:solidFill>
                  <a:srgbClr val="FF0000"/>
                </a:solidFill>
                <a:latin typeface="UTM Avo" panose="02040603050506020204" pitchFamily="18" charset="0"/>
                <a:cs typeface="Times New Roman" pitchFamily="18" charset="0"/>
                <a:sym typeface="+mn-ea"/>
              </a:rPr>
              <a:t>?</a:t>
            </a:r>
          </a:p>
          <a:p>
            <a:pPr algn="just">
              <a:lnSpc>
                <a:spcPct val="150000"/>
              </a:lnSpc>
            </a:pPr>
            <a:r>
              <a:rPr lang="vi-VN" altLang="en-US" sz="3200" smtClean="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 Em nhỏ đã bị kẹt ở đó hơn một ngày, đã dầm ba trận mưa, lúc đó người nhà mới phát hiện ra.</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2446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circle(in)">
                                      <p:cBhvr>
                                        <p:cTn id="21" dur="20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circle(in)">
                                      <p:cBhvr>
                                        <p:cTn id="26"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935" y="3611880"/>
            <a:ext cx="1876733" cy="339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4ACC353C-C304-AD5A-C005-5E382740B4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077883" y="3829051"/>
            <a:ext cx="1131570" cy="302895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2861"/>
            <a:ext cx="10355581" cy="681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 xmlns:a16="http://schemas.microsoft.com/office/drawing/2014/main" id="{52D57391-E826-3000-8A27-367B9067B83B}"/>
              </a:ext>
            </a:extLst>
          </p:cNvPr>
          <p:cNvSpPr txBox="1"/>
          <p:nvPr/>
        </p:nvSpPr>
        <p:spPr>
          <a:xfrm>
            <a:off x="255270" y="-148896"/>
            <a:ext cx="10100310" cy="6740307"/>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smtClean="0">
                <a:solidFill>
                  <a:srgbClr val="FF0000"/>
                </a:solidFill>
                <a:latin typeface="UTM Avo" panose="02040603050506020204" pitchFamily="18" charset="0"/>
                <a:cs typeface="Times New Roman" panose="02020603050405020304" pitchFamily="18" charset="0"/>
                <a:sym typeface="+mn-ea"/>
              </a:rPr>
              <a:t>3</a:t>
            </a:r>
            <a:r>
              <a:rPr lang="en-GB" altLang="en-US" sz="3200" smtClean="0">
                <a:solidFill>
                  <a:srgbClr val="FF0000"/>
                </a:solidFill>
                <a:latin typeface="UTM Avo" panose="02040603050506020204" pitchFamily="18" charset="0"/>
                <a:cs typeface="Times New Roman" panose="02020603050405020304" pitchFamily="18" charset="0"/>
                <a:sym typeface="+mn-ea"/>
              </a:rPr>
              <a:t> </a:t>
            </a:r>
            <a:r>
              <a:rPr lang="en-US" altLang="en-GB" sz="3200" smtClean="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Các chiến sĩ đã hành động cẩn trọng và khẩn trương như thế nào để cứu em nhỏ</a:t>
            </a:r>
            <a:r>
              <a:rPr lang="vi-VN" altLang="en-US" sz="3200" smtClean="0">
                <a:solidFill>
                  <a:srgbClr val="FF0000"/>
                </a:solidFill>
                <a:latin typeface="UTM Avo" panose="02040603050506020204" pitchFamily="18" charset="0"/>
                <a:cs typeface="Times New Roman" panose="02020603050405020304" pitchFamily="18" charset="0"/>
                <a:sym typeface="+mn-ea"/>
              </a:rPr>
              <a:t>?</a:t>
            </a:r>
          </a:p>
          <a:p>
            <a:pPr algn="just">
              <a:lnSpc>
                <a:spcPct val="150000"/>
              </a:lnSpc>
            </a:pPr>
            <a:r>
              <a:rPr lang="vi-VN" altLang="en-US" sz="3200" smtClean="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 Toàn bộ hoạt động giải cứu rất khẩn trương (diễn ra chỉ trong 32 phút) nhưng rất cẩn trọng: Các chiến sĩ xem xét kĩ hai ngôi nhà rồi mới quyết định phương án đục tường; mỗi mảng vữa, gạch rơi ra đều đỡ gọn trong lòng bàn tay; lựa vị trí mũi khoan khéo léo để tránh làm tổn thương em nhỏ; luồn tay qua khe tường hẹp đỡ đầu, hông, tay chân em nhỏ, nhích ra từng chút một..</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4" name="Picture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7650" y="5612130"/>
            <a:ext cx="8218170" cy="1231900"/>
          </a:xfrm>
          <a:prstGeom prst="rect">
            <a:avLst/>
          </a:prstGeom>
          <a:noFill/>
        </p:spPr>
      </p:pic>
    </p:spTree>
    <p:extLst>
      <p:ext uri="{BB962C8B-B14F-4D97-AF65-F5344CB8AC3E}">
        <p14:creationId xmlns:p14="http://schemas.microsoft.com/office/powerpoint/2010/main" val="35334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ircle(in)">
                                      <p:cBhvr>
                                        <p:cTn id="17" dur="2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circle(in)">
                                      <p:cBhvr>
                                        <p:cTn id="2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vi-VN"/>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1"/>
            <a:ext cx="11738611" cy="582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 xmlns:a16="http://schemas.microsoft.com/office/drawing/2014/main" id="{52D57391-E826-3000-8A27-367B9067B83B}"/>
              </a:ext>
            </a:extLst>
          </p:cNvPr>
          <p:cNvSpPr txBox="1"/>
          <p:nvPr/>
        </p:nvSpPr>
        <p:spPr>
          <a:xfrm>
            <a:off x="255270" y="-148896"/>
            <a:ext cx="11483340" cy="6001643"/>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a:solidFill>
                  <a:srgbClr val="FF0000"/>
                </a:solidFill>
                <a:latin typeface="UTM Avo" panose="02040603050506020204" pitchFamily="18" charset="0"/>
                <a:cs typeface="Times New Roman" panose="02020603050405020304" pitchFamily="18" charset="0"/>
                <a:sym typeface="+mn-ea"/>
              </a:rPr>
              <a:t>4</a:t>
            </a:r>
            <a:r>
              <a:rPr lang="en-GB" altLang="en-US" sz="3200" smtClean="0">
                <a:solidFill>
                  <a:srgbClr val="FF0000"/>
                </a:solidFill>
                <a:latin typeface="UTM Avo" panose="02040603050506020204" pitchFamily="18" charset="0"/>
                <a:cs typeface="Times New Roman" panose="02020603050405020304" pitchFamily="18" charset="0"/>
                <a:sym typeface="+mn-ea"/>
              </a:rPr>
              <a:t> </a:t>
            </a:r>
            <a:r>
              <a:rPr lang="en-US" altLang="en-GB" sz="3200" smtClean="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Điều gì trong cách tưởng thuật của tác giả khiến em hồi hộp</a:t>
            </a:r>
            <a:r>
              <a:rPr lang="vi-VN" altLang="en-US" sz="3200" smtClean="0">
                <a:solidFill>
                  <a:srgbClr val="FF0000"/>
                </a:solidFill>
                <a:latin typeface="UTM Avo" panose="02040603050506020204" pitchFamily="18" charset="0"/>
                <a:cs typeface="Times New Roman" panose="02020603050405020304" pitchFamily="18" charset="0"/>
                <a:sym typeface="+mn-ea"/>
              </a:rPr>
              <a:t>?</a:t>
            </a:r>
          </a:p>
          <a:p>
            <a:pPr algn="just">
              <a:lnSpc>
                <a:spcPct val="150000"/>
              </a:lnSpc>
            </a:pPr>
            <a:r>
              <a:rPr lang="vi-VN" altLang="en-US" sz="3200" smtClean="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 Sự việc được tác giả thuật lại theo trình tự thời gian như đếm từng phút (17 giờ ngày 20-7 - 17 giờ 31 phút - 17 giờ 49 phút - 18 giờ 3 phút) tạo cảm giác chờ đợi, hồi hộp; các sự việc được thuật lại ngắn gọn bằng các từ ngữ chỉ hành động của các chiến sĩ (lập tức, hối hả, cẩn trọng, xốc, chạy ra xe cứu thương), kết hợp miêu tả vẻ ngoài của các chiến sĩ (ướt đẫm lưng áo); miêu tả cảm xúc của những người theo dõi sự việc (lo lắng, bồn chồn, khóc oà,…)</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4" name="Picture 13"/>
          <p:cNvPicPr/>
          <p:nvPr/>
        </p:nvPicPr>
        <p:blipFill>
          <a:blip r:embed="rId4">
            <a:extLst>
              <a:ext uri="{BEBA8EAE-BF5A-486C-A8C5-ECC9F3942E4B}">
                <a14:imgProps xmlns:a14="http://schemas.microsoft.com/office/drawing/2010/main">
                  <a14:imgLayer r:embed="rId5">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8569324" y="4983482"/>
            <a:ext cx="1489075" cy="2034492"/>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692639" y="4983482"/>
            <a:ext cx="1783081" cy="203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417820"/>
            <a:ext cx="12275820" cy="1426210"/>
          </a:xfrm>
          <a:prstGeom prst="rect">
            <a:avLst/>
          </a:prstGeom>
          <a:noFill/>
        </p:spPr>
      </p:pic>
    </p:spTree>
    <p:extLst>
      <p:ext uri="{BB962C8B-B14F-4D97-AF65-F5344CB8AC3E}">
        <p14:creationId xmlns:p14="http://schemas.microsoft.com/office/powerpoint/2010/main" val="19883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1"/>
            <a:ext cx="11738611" cy="582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 xmlns:a16="http://schemas.microsoft.com/office/drawing/2014/main" id="{52D57391-E826-3000-8A27-367B9067B83B}"/>
              </a:ext>
            </a:extLst>
          </p:cNvPr>
          <p:cNvSpPr txBox="1"/>
          <p:nvPr/>
        </p:nvSpPr>
        <p:spPr>
          <a:xfrm>
            <a:off x="255270" y="-148896"/>
            <a:ext cx="11483340" cy="2308324"/>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smtClean="0">
                <a:solidFill>
                  <a:srgbClr val="FF0000"/>
                </a:solidFill>
                <a:latin typeface="UTM Avo" panose="02040603050506020204" pitchFamily="18" charset="0"/>
                <a:cs typeface="Times New Roman" panose="02020603050405020304" pitchFamily="18" charset="0"/>
                <a:sym typeface="+mn-ea"/>
              </a:rPr>
              <a:t>5</a:t>
            </a:r>
            <a:r>
              <a:rPr lang="en-GB" altLang="en-US" sz="3200" smtClean="0">
                <a:solidFill>
                  <a:srgbClr val="FF0000"/>
                </a:solidFill>
                <a:latin typeface="UTM Avo" panose="02040603050506020204" pitchFamily="18" charset="0"/>
                <a:cs typeface="Times New Roman" panose="02020603050405020304" pitchFamily="18" charset="0"/>
                <a:sym typeface="+mn-ea"/>
              </a:rPr>
              <a:t> </a:t>
            </a:r>
            <a:r>
              <a:rPr lang="en-US" altLang="en-GB" sz="3200" smtClean="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Bài đọc gợi cho em suy nghĩ gì về các chiến sĩ cảnh sát phòng cháy, chữa cháy </a:t>
            </a:r>
            <a:r>
              <a:rPr lang="vi-VN" altLang="en-US" sz="3200" smtClean="0">
                <a:solidFill>
                  <a:srgbClr val="FF0000"/>
                </a:solidFill>
                <a:latin typeface="UTM Avo" panose="02040603050506020204" pitchFamily="18" charset="0"/>
                <a:cs typeface="Times New Roman" panose="02020603050405020304" pitchFamily="18" charset="0"/>
                <a:sym typeface="+mn-ea"/>
              </a:rPr>
              <a:t>?</a:t>
            </a:r>
            <a:endParaRPr lang="vi-VN" altLang="en-US" sz="320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vi-VN" altLang="en-US" sz="3200" smtClean="0">
                <a:solidFill>
                  <a:srgbClr val="7030A0"/>
                </a:solidFill>
                <a:latin typeface="UTM Avo" panose="02040603050506020204" pitchFamily="18" charset="0"/>
                <a:cs typeface="Times New Roman" panose="02020603050405020304" pitchFamily="18" charset="0"/>
              </a:rPr>
              <a:t> </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958" y="1520190"/>
            <a:ext cx="5816601" cy="458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6915150" y="777240"/>
            <a:ext cx="222885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mtClean="0"/>
              <a:t>Theo mình....</a:t>
            </a:r>
            <a:endParaRPr lang="vi-VN"/>
          </a:p>
        </p:txBody>
      </p:sp>
      <p:sp>
        <p:nvSpPr>
          <p:cNvPr id="15" name="Cloud Callout 14"/>
          <p:cNvSpPr/>
          <p:nvPr/>
        </p:nvSpPr>
        <p:spPr>
          <a:xfrm>
            <a:off x="8181975" y="2263140"/>
            <a:ext cx="1887855" cy="14314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mtClean="0"/>
              <a:t>Theo </a:t>
            </a:r>
            <a:r>
              <a:rPr lang="vi-VN"/>
              <a:t>mình </a:t>
            </a:r>
            <a:r>
              <a:rPr lang="vi-VN" smtClean="0"/>
              <a:t>...</a:t>
            </a:r>
            <a:endParaRPr lang="vi-VN"/>
          </a:p>
          <a:p>
            <a:pPr algn="ctr"/>
            <a:endParaRPr lang="vi-VN"/>
          </a:p>
        </p:txBody>
      </p:sp>
      <p:sp>
        <p:nvSpPr>
          <p:cNvPr id="16" name="Cloud Callout 15"/>
          <p:cNvSpPr/>
          <p:nvPr/>
        </p:nvSpPr>
        <p:spPr>
          <a:xfrm flipH="1">
            <a:off x="1817370" y="1542208"/>
            <a:ext cx="184404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mtClean="0"/>
              <a:t>Theo </a:t>
            </a:r>
            <a:r>
              <a:rPr lang="vi-VN"/>
              <a:t>mình .....</a:t>
            </a:r>
          </a:p>
          <a:p>
            <a:pPr algn="ctr"/>
            <a:endParaRPr lang="vi-VN"/>
          </a:p>
        </p:txBody>
      </p:sp>
      <p:sp>
        <p:nvSpPr>
          <p:cNvPr id="17" name="Cloud Callout 16"/>
          <p:cNvSpPr/>
          <p:nvPr/>
        </p:nvSpPr>
        <p:spPr>
          <a:xfrm flipH="1">
            <a:off x="4152900" y="524632"/>
            <a:ext cx="184404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mtClean="0"/>
              <a:t>Theo mình .....</a:t>
            </a:r>
            <a:endParaRPr lang="vi-VN"/>
          </a:p>
        </p:txBody>
      </p:sp>
    </p:spTree>
    <p:extLst>
      <p:ext uri="{BB962C8B-B14F-4D97-AF65-F5344CB8AC3E}">
        <p14:creationId xmlns:p14="http://schemas.microsoft.com/office/powerpoint/2010/main" val="31912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756035"/>
            <a:ext cx="12192001" cy="552502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7" name="TextBox 16">
            <a:extLst>
              <a:ext uri="{FF2B5EF4-FFF2-40B4-BE49-F238E27FC236}">
                <a16:creationId xmlns="" xmlns:a16="http://schemas.microsoft.com/office/drawing/2014/main" id="{9432F0D8-DA34-6A36-E70B-892DC53CD84D}"/>
              </a:ext>
            </a:extLst>
          </p:cNvPr>
          <p:cNvSpPr txBox="1"/>
          <p:nvPr/>
        </p:nvSpPr>
        <p:spPr>
          <a:xfrm>
            <a:off x="1" y="869838"/>
            <a:ext cx="12050486" cy="56323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Đúng 18 giờ 3 phút,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viên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gạch cuối cùng rơi xuống.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Một chiến sĩ luồn tay qua khe tường hẹp,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đỡ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lấy đầu cháu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bé. Ba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chiến sĩ khác đỡ phần hông,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tay và hai chân của cháu,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nhích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từng chút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một. Cháu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bé được cứu thoát trong   tiếng khóc oà của người thân.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Một chiến sĩ xốc cháu lên lưng</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chạy ra xe cứu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thương. Người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lính áo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xanh nghe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thấy câu nói đầu tiên của cháu: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“Cháu khát!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Cháu đói</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endPar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Sau 32 phút nghẹt thở,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các chiến sĩ đã cứu được bé trai,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trả lại cho bé nụ cười ấm áp,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đem niềm vui,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niềm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tin yêu đến cho mọi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người.</a:t>
            </a:r>
            <a:endPar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H="1">
            <a:off x="3537852" y="1186543"/>
            <a:ext cx="163286"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507182" y="1186543"/>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561608" y="118653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243939"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10982"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365407"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88482"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701135" y="255813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6592" y="2503707"/>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141018" y="2492817"/>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76792" y="32355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942104" y="324639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210792" y="32355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88020"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26119"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649678"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968844"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2034156" y="39648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117263" y="455268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49917" y="45744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20234" y="455268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163774" y="45744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880748" y="529291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160320" y="529291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100925" y="596537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17553" y="5965370"/>
            <a:ext cx="81643" cy="2830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heel(1)">
                                      <p:cBhvr>
                                        <p:cTn id="12" dur="2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up)">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up)">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up)">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up)">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up)">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up)">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wipe(up)">
                                      <p:cBhvr>
                                        <p:cTn id="117" dur="500"/>
                                        <p:tgtEl>
                                          <p:spTgt spid="3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up)">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1" fill="hold" nodeType="clickEffect">
                                  <p:stCondLst>
                                    <p:cond delay="0"/>
                                  </p:stCondLst>
                                  <p:childTnLst>
                                    <p:set>
                                      <p:cBhvr>
                                        <p:cTn id="126" dur="1" fill="hold">
                                          <p:stCondLst>
                                            <p:cond delay="0"/>
                                          </p:stCondLst>
                                        </p:cTn>
                                        <p:tgtEl>
                                          <p:spTgt spid="17">
                                            <p:txEl>
                                              <p:pRg st="1" end="1"/>
                                            </p:txEl>
                                          </p:spTgt>
                                        </p:tgtEl>
                                        <p:attrNameLst>
                                          <p:attrName>style.visibility</p:attrName>
                                        </p:attrNameLst>
                                      </p:cBhvr>
                                      <p:to>
                                        <p:strVal val="visible"/>
                                      </p:to>
                                    </p:set>
                                    <p:animEffect transition="in" filter="wheel(1)">
                                      <p:cBhvr>
                                        <p:cTn id="127" dur="2000"/>
                                        <p:tgtEl>
                                          <p:spTgt spid="17">
                                            <p:txEl>
                                              <p:pRg st="1" end="1"/>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up)">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up)">
                                      <p:cBhvr>
                                        <p:cTn id="137" dur="500"/>
                                        <p:tgtEl>
                                          <p:spTgt spid="35"/>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up)">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up)">
                                      <p:cBhvr>
                                        <p:cTn id="1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đoạn 5, 6</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783984"/>
            <a:ext cx="12169277" cy="499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400">
                <a:latin typeface="UTM Avo" panose="02040603050506020204" pitchFamily="18" charset="0"/>
                <a:cs typeface="Times New Roman" panose="02020603050405020304" pitchFamily="18" charset="0"/>
              </a:rPr>
              <a:t>	Đúng 18 giờ 3 phút, viên gạch cuối cùng rơi xuống. Một chiến sĩ luồn tay qua khe tường hẹp, đỡ lấy đầu cháu bé. Ba chiến sĩ khác đỡ phần hông, tay và hai chân của cháu, nhích từng chút một. Cháu bé được cứu thoát trong tiếng khóc oà của người thân. Một chiến sĩ xốc cháu lên lưng, chạy ra xe cứu thương. Người lính áo </a:t>
            </a:r>
            <a:r>
              <a:rPr lang="vi-VN" sz="3400" smtClean="0">
                <a:latin typeface="UTM Avo" panose="02040603050506020204" pitchFamily="18" charset="0"/>
                <a:cs typeface="Times New Roman" panose="02020603050405020304" pitchFamily="18" charset="0"/>
              </a:rPr>
              <a:t>xanh </a:t>
            </a:r>
            <a:r>
              <a:rPr lang="vi-VN" sz="3400">
                <a:latin typeface="UTM Avo" panose="02040603050506020204" pitchFamily="18" charset="0"/>
                <a:cs typeface="Times New Roman" panose="02020603050405020304" pitchFamily="18" charset="0"/>
              </a:rPr>
              <a:t>nghe thấy câu nói đầu tiên của cháu: "Cháu khát! Cháu đói</a:t>
            </a:r>
            <a:r>
              <a:rPr lang="vi-VN" sz="34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400" smtClean="0">
                <a:latin typeface="UTM Avo" panose="02040603050506020204" pitchFamily="18" charset="0"/>
                <a:cs typeface="Times New Roman" panose="02020603050405020304" pitchFamily="18" charset="0"/>
              </a:rPr>
              <a:t>	Sau </a:t>
            </a:r>
            <a:r>
              <a:rPr lang="vi-VN" sz="3400">
                <a:latin typeface="UTM Avo" panose="02040603050506020204" pitchFamily="18" charset="0"/>
                <a:cs typeface="Times New Roman" panose="02020603050405020304" pitchFamily="18" charset="0"/>
              </a:rPr>
              <a:t>32 phút nghẹt thở, các chiến sĩ đã cứu được bé trai, trả lại cho bé nụ cười ấm áp, đem niềm vui, niềm tin yêu đến cho mọi người</a:t>
            </a:r>
            <a:r>
              <a:rPr lang="vi-VN" sz="3400" smtClean="0">
                <a:latin typeface="UTM Avo" panose="02040603050506020204" pitchFamily="18" charset="0"/>
                <a:cs typeface="Times New Roman" panose="02020603050405020304" pitchFamily="18" charset="0"/>
              </a:rPr>
              <a:t>.  </a:t>
            </a:r>
            <a:r>
              <a:rPr lang="en-US" sz="3400" smtClean="0">
                <a:latin typeface="UTM Avo" panose="02040603050506020204" pitchFamily="18" charset="0"/>
                <a:cs typeface="Times New Roman" panose="02020603050405020304" pitchFamily="18" charset="0"/>
              </a:rPr>
              <a:t>                                                                  Theo </a:t>
            </a:r>
            <a:r>
              <a:rPr lang="en-US" sz="3400">
                <a:latin typeface="UTM Avo" panose="02040603050506020204" pitchFamily="18" charset="0"/>
                <a:cs typeface="Times New Roman" panose="02020603050405020304" pitchFamily="18" charset="0"/>
              </a:rPr>
              <a:t>Thanh </a:t>
            </a:r>
            <a:r>
              <a:rPr lang="en-US" sz="3400" smtClean="0">
                <a:latin typeface="UTM Avo" panose="02040603050506020204" pitchFamily="18" charset="0"/>
                <a:cs typeface="Times New Roman" panose="02020603050405020304" pitchFamily="18" charset="0"/>
              </a:rPr>
              <a:t>Lam</a:t>
            </a:r>
            <a:endParaRPr lang="en-US" sz="3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95434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8" cy="6858000"/>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A9D0E75-2648-8D5A-88A8-77B4408603D6}"/>
              </a:ext>
            </a:extLst>
          </p:cNvPr>
          <p:cNvSpPr txBox="1"/>
          <p:nvPr/>
        </p:nvSpPr>
        <p:spPr>
          <a:xfrm>
            <a:off x="249421" y="2447440"/>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 học được </a:t>
            </a: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điều gì qua bài đọc </a:t>
            </a:r>
            <a:r>
              <a:rPr lang="en-US" sz="3600" kern="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r>
              <a:rPr lang="en-US" sz="3600" kern="0" smtClea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32 </a:t>
            </a: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phút giành </a:t>
            </a: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sự </a:t>
            </a:r>
            <a:r>
              <a:rPr lang="en-US" sz="3600" kern="0" smtClea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sống”</a:t>
            </a:r>
            <a:r>
              <a:rPr lang="en-US" sz="3600" kern="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a:extLst/>
        </p:spPr>
      </p:pic>
      <p:sp>
        <p:nvSpPr>
          <p:cNvPr id="3" name="Text Box 1"/>
          <p:cNvSpPr txBox="1"/>
          <p:nvPr/>
        </p:nvSpPr>
        <p:spPr>
          <a:xfrm>
            <a:off x="2786150" y="96253"/>
            <a:ext cx="5250943" cy="646331"/>
          </a:xfrm>
          <a:prstGeom prst="rect">
            <a:avLst/>
          </a:prstGeom>
          <a:solidFill>
            <a:srgbClr val="FFFF00"/>
          </a:solidFill>
        </p:spPr>
        <p:txBody>
          <a:bodyPr wrap="square" rtlCol="0">
            <a:spAutoFit/>
          </a:bodyPr>
          <a:lstStyle/>
          <a:p>
            <a:r>
              <a:rPr lang="en-US" altLang="en-GB" sz="3600" b="1">
                <a:solidFill>
                  <a:srgbClr val="FF0000"/>
                </a:solidFill>
                <a:latin typeface="UTM Avo" panose="02040603050506020204" pitchFamily="18" charset="0"/>
                <a:cs typeface="Times New Roman" panose="02020603050405020304" pitchFamily="18" charset="0"/>
              </a:rPr>
              <a:t>Trò </a:t>
            </a:r>
            <a:r>
              <a:rPr lang="en-US" altLang="en-GB" sz="3600" b="1" smtClean="0">
                <a:solidFill>
                  <a:srgbClr val="FF0000"/>
                </a:solidFill>
                <a:latin typeface="UTM Avo" panose="02040603050506020204" pitchFamily="18" charset="0"/>
                <a:cs typeface="Times New Roman" panose="02020603050405020304" pitchFamily="18" charset="0"/>
              </a:rPr>
              <a:t>chơi:  GỌI CHO AI</a:t>
            </a:r>
            <a:endParaRPr lang="en-US" altLang="en-GB" sz="3600" b="1">
              <a:solidFill>
                <a:srgbClr val="FF0000"/>
              </a:solidFill>
              <a:latin typeface="UTM Avo" panose="02040603050506020204" pitchFamily="18" charset="0"/>
              <a:cs typeface="Times New Roman" panose="02020603050405020304" pitchFamily="18" charset="0"/>
            </a:endParaRPr>
          </a:p>
        </p:txBody>
      </p:sp>
      <p:sp>
        <p:nvSpPr>
          <p:cNvPr id="5" name="Rectangle: Diagonal Corners Rounded 8"/>
          <p:cNvSpPr/>
          <p:nvPr/>
        </p:nvSpPr>
        <p:spPr>
          <a:xfrm>
            <a:off x="8403866" y="878305"/>
            <a:ext cx="3679849" cy="5091791"/>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b="1" smtClean="0">
                <a:solidFill>
                  <a:srgbClr val="002060"/>
                </a:solidFill>
                <a:latin typeface="UTM Avo" panose="02040603050506020204" pitchFamily="18" charset="0"/>
                <a:ea typeface="Cambria" panose="02040503050406030204" pitchFamily="18" charset="0"/>
                <a:cs typeface="LNTH-LuoLuoNotangYuanTi 1" pitchFamily="2" charset="-128"/>
              </a:rPr>
              <a:t>1 HS làm người </a:t>
            </a: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quản trò, tất cả HS </a:t>
            </a:r>
            <a:r>
              <a:rPr lang="vi-VN" sz="2400" b="1" smtClean="0">
                <a:solidFill>
                  <a:srgbClr val="002060"/>
                </a:solidFill>
                <a:latin typeface="UTM Avo" panose="02040603050506020204" pitchFamily="18" charset="0"/>
                <a:ea typeface="Cambria" panose="02040503050406030204" pitchFamily="18" charset="0"/>
                <a:cs typeface="LNTH-LuoLuoNotangYuanTi 1" pitchFamily="2" charset="-128"/>
              </a:rPr>
              <a:t>trong lớp tham </a:t>
            </a: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gia trò chơi ghép số điện thoại với tình huống trong tranh; giải thích tại sao chọn số đó.</a:t>
            </a:r>
            <a:endParaRPr lang="en-US" sz="200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6" name="Picture 5"/>
          <p:cNvPicPr/>
          <p:nvPr/>
        </p:nvPicPr>
        <p:blipFill>
          <a:blip r:embed="rId3">
            <a:extLst>
              <a:ext uri="{BEBA8EAE-BF5A-486C-A8C5-ECC9F3942E4B}">
                <a14:imgProps xmlns:a14="http://schemas.microsoft.com/office/drawing/2010/main">
                  <a14:imgLayer r:embed="rId4">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0" y="1533769"/>
            <a:ext cx="3672205" cy="4436327"/>
          </a:xfrm>
          <a:prstGeom prst="rect">
            <a:avLst/>
          </a:prstGeom>
          <a:noFill/>
          <a:ln>
            <a:noFill/>
          </a:ln>
        </p:spPr>
      </p:pic>
      <p:pic>
        <p:nvPicPr>
          <p:cNvPr id="7" name="Picture 6"/>
          <p:cNvPicPr/>
          <p:nvPr/>
        </p:nvPicPr>
        <p:blipFill rotWithShape="1">
          <a:blip r:embed="rId5" cstate="print">
            <a:extLst>
              <a:ext uri="{BEBA8EAE-BF5A-486C-A8C5-ECC9F3942E4B}">
                <a14:imgProps xmlns:a14="http://schemas.microsoft.com/office/drawing/2010/main">
                  <a14:imgLayer r:embed="rId6">
                    <a14:imgEffect>
                      <a14:backgroundRemoval t="4734" b="97041" l="2564" r="100000"/>
                    </a14:imgEffect>
                  </a14:imgLayer>
                </a14:imgProps>
              </a:ext>
              <a:ext uri="{28A0092B-C50C-407E-A947-70E740481C1C}">
                <a14:useLocalDpi xmlns:a14="http://schemas.microsoft.com/office/drawing/2010/main" val="0"/>
              </a:ext>
            </a:extLst>
          </a:blip>
          <a:srcRect l="15723" t="9736" b="17249"/>
          <a:stretch/>
        </p:blipFill>
        <p:spPr>
          <a:xfrm>
            <a:off x="3002719" y="1533768"/>
            <a:ext cx="2699737" cy="2532905"/>
          </a:xfrm>
          <a:prstGeom prst="rect">
            <a:avLst/>
          </a:prstGeom>
        </p:spPr>
      </p:pic>
      <p:pic>
        <p:nvPicPr>
          <p:cNvPr id="8" name="Picture 7"/>
          <p:cNvPicPr/>
          <p:nvPr/>
        </p:nvPicPr>
        <p:blipFill rotWithShape="1">
          <a:blip r:embed="rId7" cstate="print">
            <a:extLst>
              <a:ext uri="{BEBA8EAE-BF5A-486C-A8C5-ECC9F3942E4B}">
                <a14:imgProps xmlns:a14="http://schemas.microsoft.com/office/drawing/2010/main">
                  <a14:imgLayer r:embed="rId8">
                    <a14:imgEffect>
                      <a14:backgroundRemoval t="7576" b="81061" l="0" r="100000"/>
                    </a14:imgEffect>
                  </a14:imgLayer>
                </a14:imgProps>
              </a:ext>
              <a:ext uri="{28A0092B-C50C-407E-A947-70E740481C1C}">
                <a14:useLocalDpi xmlns:a14="http://schemas.microsoft.com/office/drawing/2010/main" val="0"/>
              </a:ext>
            </a:extLst>
          </a:blip>
          <a:srcRect b="19577"/>
          <a:stretch/>
        </p:blipFill>
        <p:spPr>
          <a:xfrm>
            <a:off x="5257799" y="1293137"/>
            <a:ext cx="2671011" cy="2875547"/>
          </a:xfrm>
          <a:prstGeom prst="rect">
            <a:avLst/>
          </a:prstGeom>
        </p:spPr>
      </p:pic>
    </p:spTree>
    <p:extLst>
      <p:ext uri="{BB962C8B-B14F-4D97-AF65-F5344CB8AC3E}">
        <p14:creationId xmlns:p14="http://schemas.microsoft.com/office/powerpoint/2010/main" val="40362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60056" y="-974558"/>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990" l="1600" r="98667"/>
                    </a14:imgEffect>
                  </a14:imgLayer>
                </a14:imgProps>
              </a:ext>
              <a:ext uri="{28A0092B-C50C-407E-A947-70E740481C1C}">
                <a14:useLocalDpi xmlns:a14="http://schemas.microsoft.com/office/drawing/2010/main" val="0"/>
              </a:ext>
            </a:extLst>
          </a:blip>
          <a:srcRect/>
          <a:stretch>
            <a:fillRect/>
          </a:stretch>
        </p:blipFill>
        <p:spPr bwMode="auto">
          <a:xfrm>
            <a:off x="311359" y="324544"/>
            <a:ext cx="3173581" cy="336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5498" y="3816865"/>
            <a:ext cx="4984082" cy="304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138" y="613610"/>
            <a:ext cx="3882965" cy="4499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Oval Callout 2"/>
          <p:cNvSpPr/>
          <p:nvPr/>
        </p:nvSpPr>
        <p:spPr>
          <a:xfrm rot="21188070" flipH="1">
            <a:off x="3557398" y="843211"/>
            <a:ext cx="1285767" cy="1020870"/>
          </a:xfrm>
          <a:prstGeom prst="wedgeEllipseCallout">
            <a:avLst>
              <a:gd name="adj1" fmla="val -42688"/>
              <a:gd name="adj2" fmla="val 216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smtClean="0">
                <a:solidFill>
                  <a:srgbClr val="FF0000"/>
                </a:solidFill>
              </a:rPr>
              <a:t>114</a:t>
            </a:r>
            <a:endParaRPr lang="vi-VN" sz="3600">
              <a:solidFill>
                <a:srgbClr val="FF0000"/>
              </a:solidFill>
            </a:endParaRPr>
          </a:p>
        </p:txBody>
      </p:sp>
      <p:sp>
        <p:nvSpPr>
          <p:cNvPr id="8" name="Oval Callout 7"/>
          <p:cNvSpPr/>
          <p:nvPr/>
        </p:nvSpPr>
        <p:spPr>
          <a:xfrm rot="21188070" flipH="1">
            <a:off x="3713106" y="2777995"/>
            <a:ext cx="1244136" cy="967979"/>
          </a:xfrm>
          <a:prstGeom prst="wedgeEllipseCallout">
            <a:avLst>
              <a:gd name="adj1" fmla="val -37584"/>
              <a:gd name="adj2" fmla="val -210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smtClean="0">
                <a:solidFill>
                  <a:srgbClr val="FF0000"/>
                </a:solidFill>
              </a:rPr>
              <a:t>115</a:t>
            </a:r>
            <a:endParaRPr lang="vi-VN" sz="3600">
              <a:solidFill>
                <a:srgbClr val="FF0000"/>
              </a:solidFill>
            </a:endParaRPr>
          </a:p>
        </p:txBody>
      </p:sp>
      <p:sp>
        <p:nvSpPr>
          <p:cNvPr id="9" name="Oval Callout 8"/>
          <p:cNvSpPr/>
          <p:nvPr/>
        </p:nvSpPr>
        <p:spPr>
          <a:xfrm rot="21188070">
            <a:off x="6894580" y="946236"/>
            <a:ext cx="1283178" cy="1122716"/>
          </a:xfrm>
          <a:prstGeom prst="wedgeEllipseCallout">
            <a:avLst>
              <a:gd name="adj1" fmla="val -46125"/>
              <a:gd name="adj2" fmla="val 21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smtClean="0">
                <a:solidFill>
                  <a:srgbClr val="FF0000"/>
                </a:solidFill>
              </a:rPr>
              <a:t>113</a:t>
            </a:r>
            <a:endParaRPr lang="vi-VN" sz="3600">
              <a:solidFill>
                <a:srgbClr val="FF0000"/>
              </a:solidFill>
            </a:endParaRPr>
          </a:p>
        </p:txBody>
      </p:sp>
    </p:spTree>
    <p:extLst>
      <p:ext uri="{BB962C8B-B14F-4D97-AF65-F5344CB8AC3E}">
        <p14:creationId xmlns:p14="http://schemas.microsoft.com/office/powerpoint/2010/main" val="4484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0-#ppt_w/2"/>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1+#ppt_w/2"/>
                                          </p:val>
                                        </p:tav>
                                        <p:tav tm="100000">
                                          <p:val>
                                            <p:strVal val="#ppt_x"/>
                                          </p:val>
                                        </p:tav>
                                      </p:tavLst>
                                    </p:anim>
                                    <p:anim calcmode="lin" valueType="num">
                                      <p:cBhvr additive="base">
                                        <p:cTn id="20"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051"/>
                                        </p:tgtEl>
                                        <p:attrNameLst>
                                          <p:attrName>r</p:attrName>
                                        </p:attrNameLst>
                                      </p:cBhvr>
                                    </p:animRot>
                                    <p:animRot by="-240000">
                                      <p:cBhvr>
                                        <p:cTn id="25" dur="200" fill="hold">
                                          <p:stCondLst>
                                            <p:cond delay="200"/>
                                          </p:stCondLst>
                                        </p:cTn>
                                        <p:tgtEl>
                                          <p:spTgt spid="2051"/>
                                        </p:tgtEl>
                                        <p:attrNameLst>
                                          <p:attrName>r</p:attrName>
                                        </p:attrNameLst>
                                      </p:cBhvr>
                                    </p:animRot>
                                    <p:animRot by="240000">
                                      <p:cBhvr>
                                        <p:cTn id="26" dur="200" fill="hold">
                                          <p:stCondLst>
                                            <p:cond delay="400"/>
                                          </p:stCondLst>
                                        </p:cTn>
                                        <p:tgtEl>
                                          <p:spTgt spid="2051"/>
                                        </p:tgtEl>
                                        <p:attrNameLst>
                                          <p:attrName>r</p:attrName>
                                        </p:attrNameLst>
                                      </p:cBhvr>
                                    </p:animRot>
                                    <p:animRot by="-240000">
                                      <p:cBhvr>
                                        <p:cTn id="27" dur="200" fill="hold">
                                          <p:stCondLst>
                                            <p:cond delay="600"/>
                                          </p:stCondLst>
                                        </p:cTn>
                                        <p:tgtEl>
                                          <p:spTgt spid="2051"/>
                                        </p:tgtEl>
                                        <p:attrNameLst>
                                          <p:attrName>r</p:attrName>
                                        </p:attrNameLst>
                                      </p:cBhvr>
                                    </p:animRot>
                                    <p:animRot by="120000">
                                      <p:cBhvr>
                                        <p:cTn id="28" dur="200" fill="hold">
                                          <p:stCondLst>
                                            <p:cond delay="800"/>
                                          </p:stCondLst>
                                        </p:cTn>
                                        <p:tgtEl>
                                          <p:spTgt spid="205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0.01276 -0.00695 L -0.17377 0.2044 " pathEditMode="relative" rAng="0" ptsTypes="AA">
                                      <p:cBhvr>
                                        <p:cTn id="32" dur="2000" fill="hold"/>
                                        <p:tgtEl>
                                          <p:spTgt spid="3"/>
                                        </p:tgtEl>
                                        <p:attrNameLst>
                                          <p:attrName>ppt_x</p:attrName>
                                          <p:attrName>ppt_y</p:attrName>
                                        </p:attrNameLst>
                                      </p:cBhvr>
                                      <p:rCtr x="-9327" y="10556"/>
                                    </p:animMotion>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2052"/>
                                        </p:tgtEl>
                                        <p:attrNameLst>
                                          <p:attrName>r</p:attrName>
                                        </p:attrNameLst>
                                      </p:cBhvr>
                                    </p:animRot>
                                    <p:animRot by="-240000">
                                      <p:cBhvr>
                                        <p:cTn id="37" dur="200" fill="hold">
                                          <p:stCondLst>
                                            <p:cond delay="200"/>
                                          </p:stCondLst>
                                        </p:cTn>
                                        <p:tgtEl>
                                          <p:spTgt spid="2052"/>
                                        </p:tgtEl>
                                        <p:attrNameLst>
                                          <p:attrName>r</p:attrName>
                                        </p:attrNameLst>
                                      </p:cBhvr>
                                    </p:animRot>
                                    <p:animRot by="240000">
                                      <p:cBhvr>
                                        <p:cTn id="38" dur="200" fill="hold">
                                          <p:stCondLst>
                                            <p:cond delay="400"/>
                                          </p:stCondLst>
                                        </p:cTn>
                                        <p:tgtEl>
                                          <p:spTgt spid="2052"/>
                                        </p:tgtEl>
                                        <p:attrNameLst>
                                          <p:attrName>r</p:attrName>
                                        </p:attrNameLst>
                                      </p:cBhvr>
                                    </p:animRot>
                                    <p:animRot by="-240000">
                                      <p:cBhvr>
                                        <p:cTn id="39" dur="200" fill="hold">
                                          <p:stCondLst>
                                            <p:cond delay="600"/>
                                          </p:stCondLst>
                                        </p:cTn>
                                        <p:tgtEl>
                                          <p:spTgt spid="2052"/>
                                        </p:tgtEl>
                                        <p:attrNameLst>
                                          <p:attrName>r</p:attrName>
                                        </p:attrNameLst>
                                      </p:cBhvr>
                                    </p:animRot>
                                    <p:animRot by="120000">
                                      <p:cBhvr>
                                        <p:cTn id="40" dur="200" fill="hold">
                                          <p:stCondLst>
                                            <p:cond delay="800"/>
                                          </p:stCondLst>
                                        </p:cTn>
                                        <p:tgtEl>
                                          <p:spTgt spid="2052"/>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0.0039 -0.03681 L 0.05041 0.45185 " pathEditMode="relative" rAng="0" ptsTypes="AA">
                                      <p:cBhvr>
                                        <p:cTn id="44" dur="2000" fill="hold"/>
                                        <p:tgtEl>
                                          <p:spTgt spid="8"/>
                                        </p:tgtEl>
                                        <p:attrNameLst>
                                          <p:attrName>ppt_x</p:attrName>
                                          <p:attrName>ppt_y</p:attrName>
                                        </p:attrNameLst>
                                      </p:cBhvr>
                                      <p:rCtr x="2709" y="24421"/>
                                    </p:animMotion>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2053"/>
                                        </p:tgtEl>
                                        <p:attrNameLst>
                                          <p:attrName>r</p:attrName>
                                        </p:attrNameLst>
                                      </p:cBhvr>
                                    </p:animRot>
                                    <p:animRot by="-240000">
                                      <p:cBhvr>
                                        <p:cTn id="49" dur="200" fill="hold">
                                          <p:stCondLst>
                                            <p:cond delay="200"/>
                                          </p:stCondLst>
                                        </p:cTn>
                                        <p:tgtEl>
                                          <p:spTgt spid="2053"/>
                                        </p:tgtEl>
                                        <p:attrNameLst>
                                          <p:attrName>r</p:attrName>
                                        </p:attrNameLst>
                                      </p:cBhvr>
                                    </p:animRot>
                                    <p:animRot by="240000">
                                      <p:cBhvr>
                                        <p:cTn id="50" dur="200" fill="hold">
                                          <p:stCondLst>
                                            <p:cond delay="400"/>
                                          </p:stCondLst>
                                        </p:cTn>
                                        <p:tgtEl>
                                          <p:spTgt spid="2053"/>
                                        </p:tgtEl>
                                        <p:attrNameLst>
                                          <p:attrName>r</p:attrName>
                                        </p:attrNameLst>
                                      </p:cBhvr>
                                    </p:animRot>
                                    <p:animRot by="-240000">
                                      <p:cBhvr>
                                        <p:cTn id="51" dur="200" fill="hold">
                                          <p:stCondLst>
                                            <p:cond delay="600"/>
                                          </p:stCondLst>
                                        </p:cTn>
                                        <p:tgtEl>
                                          <p:spTgt spid="2053"/>
                                        </p:tgtEl>
                                        <p:attrNameLst>
                                          <p:attrName>r</p:attrName>
                                        </p:attrNameLst>
                                      </p:cBhvr>
                                    </p:animRot>
                                    <p:animRot by="120000">
                                      <p:cBhvr>
                                        <p:cTn id="52" dur="200" fill="hold">
                                          <p:stCondLst>
                                            <p:cond delay="800"/>
                                          </p:stCondLst>
                                        </p:cTn>
                                        <p:tgtEl>
                                          <p:spTgt spid="2053"/>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83535E-6 -3.7037E-6 L 0.16881 0.39723 " pathEditMode="relative" rAng="0" ptsTypes="AA">
                                      <p:cBhvr>
                                        <p:cTn id="56" dur="2000" fill="hold"/>
                                        <p:tgtEl>
                                          <p:spTgt spid="9"/>
                                        </p:tgtEl>
                                        <p:attrNameLst>
                                          <p:attrName>ppt_x</p:attrName>
                                          <p:attrName>ppt_y</p:attrName>
                                        </p:attrNameLst>
                                      </p:cBhvr>
                                      <p:rCtr x="8441" y="1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a:extLst/>
        </p:spPr>
      </p:pic>
      <p:sp>
        <p:nvSpPr>
          <p:cNvPr id="3" name="Text Box 1"/>
          <p:cNvSpPr txBox="1"/>
          <p:nvPr/>
        </p:nvSpPr>
        <p:spPr>
          <a:xfrm>
            <a:off x="2786151" y="96253"/>
            <a:ext cx="3807154" cy="646331"/>
          </a:xfrm>
          <a:prstGeom prst="rect">
            <a:avLst/>
          </a:prstGeom>
          <a:solidFill>
            <a:srgbClr val="FFFF00"/>
          </a:solidFill>
        </p:spPr>
        <p:txBody>
          <a:bodyPr wrap="square" rtlCol="0">
            <a:spAutoFit/>
          </a:bodyPr>
          <a:lstStyle/>
          <a:p>
            <a:r>
              <a:rPr lang="en-US" altLang="en-GB" sz="3600" b="1">
                <a:solidFill>
                  <a:srgbClr val="FF0000"/>
                </a:solidFill>
                <a:latin typeface="UTM Avo" panose="02040603050506020204" pitchFamily="18" charset="0"/>
                <a:cs typeface="Times New Roman" panose="02020603050405020304" pitchFamily="18" charset="0"/>
              </a:rPr>
              <a:t>Trò </a:t>
            </a:r>
            <a:r>
              <a:rPr lang="en-US" altLang="en-GB" sz="3600" b="1" smtClean="0">
                <a:solidFill>
                  <a:srgbClr val="FF0000"/>
                </a:solidFill>
                <a:latin typeface="UTM Avo" panose="02040603050506020204" pitchFamily="18" charset="0"/>
                <a:cs typeface="Times New Roman" panose="02020603050405020304" pitchFamily="18" charset="0"/>
              </a:rPr>
              <a:t>chơi:  </a:t>
            </a:r>
            <a:r>
              <a:rPr lang="en-US" altLang="en-GB" sz="3600" b="1">
                <a:solidFill>
                  <a:srgbClr val="FF0000"/>
                </a:solidFill>
                <a:latin typeface="UTM Avo" panose="02040603050506020204" pitchFamily="18" charset="0"/>
                <a:cs typeface="Times New Roman" panose="02020603050405020304" pitchFamily="18" charset="0"/>
              </a:rPr>
              <a:t> Nói gì? </a:t>
            </a:r>
          </a:p>
        </p:txBody>
      </p:sp>
      <p:sp>
        <p:nvSpPr>
          <p:cNvPr id="5" name="Rectangle: Diagonal Corners Rounded 8"/>
          <p:cNvSpPr/>
          <p:nvPr/>
        </p:nvSpPr>
        <p:spPr>
          <a:xfrm>
            <a:off x="8403863" y="1075636"/>
            <a:ext cx="3679849" cy="4676960"/>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HS đóng vai người chứng kiến, báo tin phù hợp với 3 tình huống của BT </a:t>
            </a:r>
            <a:r>
              <a:rPr lang="vi-VN" sz="2400" b="1" smtClean="0">
                <a:solidFill>
                  <a:srgbClr val="002060"/>
                </a:solidFill>
                <a:latin typeface="UTM Avo" panose="02040603050506020204" pitchFamily="18" charset="0"/>
                <a:ea typeface="Cambria" panose="02040503050406030204" pitchFamily="18" charset="0"/>
                <a:cs typeface="LNTH-LuoLuoNotangYuanTi 1" pitchFamily="2" charset="-128"/>
              </a:rPr>
              <a:t>: </a:t>
            </a:r>
          </a:p>
          <a:p>
            <a:pPr lvl="0" algn="ctr">
              <a:lnSpc>
                <a:spcPct val="150000"/>
              </a:lnSpc>
              <a:defRPr/>
            </a:pPr>
            <a:r>
              <a:rPr lang="vi-VN" sz="2400" b="1" smtClean="0">
                <a:solidFill>
                  <a:srgbClr val="002060"/>
                </a:solidFill>
                <a:latin typeface="UTM Avo" panose="02040603050506020204" pitchFamily="18" charset="0"/>
                <a:ea typeface="Cambria" panose="02040503050406030204" pitchFamily="18" charset="0"/>
                <a:cs typeface="LNTH-LuoLuoNotangYuanTi 1" pitchFamily="2" charset="-128"/>
              </a:rPr>
              <a:t>1 </a:t>
            </a: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em đóng vai người gọi điện thoại - 1 em đóng vai người trả lời điện </a:t>
            </a:r>
            <a:r>
              <a:rPr lang="vi-VN" sz="2400" b="1" smtClean="0">
                <a:solidFill>
                  <a:srgbClr val="002060"/>
                </a:solidFill>
                <a:latin typeface="UTM Avo" panose="02040603050506020204" pitchFamily="18" charset="0"/>
                <a:ea typeface="Cambria" panose="02040503050406030204" pitchFamily="18" charset="0"/>
                <a:cs typeface="LNTH-LuoLuoNotangYuanTi 1" pitchFamily="2" charset="-128"/>
              </a:rPr>
              <a:t>thoại</a:t>
            </a:r>
            <a:endParaRPr lang="en-US" sz="200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6" name="Picture 5"/>
          <p:cNvPicPr/>
          <p:nvPr/>
        </p:nvPicPr>
        <p:blipFill>
          <a:blip r:embed="rId3">
            <a:extLst>
              <a:ext uri="{BEBA8EAE-BF5A-486C-A8C5-ECC9F3942E4B}">
                <a14:imgProps xmlns:a14="http://schemas.microsoft.com/office/drawing/2010/main">
                  <a14:imgLayer r:embed="rId4">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0" y="1533769"/>
            <a:ext cx="3672205" cy="4436327"/>
          </a:xfrm>
          <a:prstGeom prst="rect">
            <a:avLst/>
          </a:prstGeom>
          <a:noFill/>
          <a:ln>
            <a:noFill/>
          </a:ln>
        </p:spPr>
      </p:pic>
      <p:pic>
        <p:nvPicPr>
          <p:cNvPr id="7" name="Picture 6"/>
          <p:cNvPicPr/>
          <p:nvPr/>
        </p:nvPicPr>
        <p:blipFill rotWithShape="1">
          <a:blip r:embed="rId5" cstate="print">
            <a:extLst>
              <a:ext uri="{BEBA8EAE-BF5A-486C-A8C5-ECC9F3942E4B}">
                <a14:imgProps xmlns:a14="http://schemas.microsoft.com/office/drawing/2010/main">
                  <a14:imgLayer r:embed="rId6">
                    <a14:imgEffect>
                      <a14:backgroundRemoval t="4734" b="97041" l="2564" r="100000"/>
                    </a14:imgEffect>
                  </a14:imgLayer>
                </a14:imgProps>
              </a:ext>
              <a:ext uri="{28A0092B-C50C-407E-A947-70E740481C1C}">
                <a14:useLocalDpi xmlns:a14="http://schemas.microsoft.com/office/drawing/2010/main" val="0"/>
              </a:ext>
            </a:extLst>
          </a:blip>
          <a:srcRect l="15723" t="9736" b="17249"/>
          <a:stretch/>
        </p:blipFill>
        <p:spPr>
          <a:xfrm>
            <a:off x="3002719" y="1533768"/>
            <a:ext cx="2699737" cy="2532905"/>
          </a:xfrm>
          <a:prstGeom prst="rect">
            <a:avLst/>
          </a:prstGeom>
        </p:spPr>
      </p:pic>
      <p:pic>
        <p:nvPicPr>
          <p:cNvPr id="8" name="Picture 7"/>
          <p:cNvPicPr/>
          <p:nvPr/>
        </p:nvPicPr>
        <p:blipFill rotWithShape="1">
          <a:blip r:embed="rId7" cstate="print">
            <a:extLst>
              <a:ext uri="{BEBA8EAE-BF5A-486C-A8C5-ECC9F3942E4B}">
                <a14:imgProps xmlns:a14="http://schemas.microsoft.com/office/drawing/2010/main">
                  <a14:imgLayer r:embed="rId8">
                    <a14:imgEffect>
                      <a14:backgroundRemoval t="7576" b="81061" l="0" r="100000"/>
                    </a14:imgEffect>
                  </a14:imgLayer>
                </a14:imgProps>
              </a:ext>
              <a:ext uri="{28A0092B-C50C-407E-A947-70E740481C1C}">
                <a14:useLocalDpi xmlns:a14="http://schemas.microsoft.com/office/drawing/2010/main" val="0"/>
              </a:ext>
            </a:extLst>
          </a:blip>
          <a:srcRect b="19577"/>
          <a:stretch/>
        </p:blipFill>
        <p:spPr>
          <a:xfrm>
            <a:off x="5257799" y="1293137"/>
            <a:ext cx="2671011" cy="2875547"/>
          </a:xfrm>
          <a:prstGeom prst="rect">
            <a:avLst/>
          </a:prstGeom>
        </p:spPr>
      </p:pic>
    </p:spTree>
    <p:extLst>
      <p:ext uri="{BB962C8B-B14F-4D97-AF65-F5344CB8AC3E}">
        <p14:creationId xmlns:p14="http://schemas.microsoft.com/office/powerpoint/2010/main" val="14383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01277"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990" l="1600" r="98667"/>
                    </a14:imgEffect>
                  </a14:imgLayer>
                </a14:imgProps>
              </a:ext>
              <a:ext uri="{28A0092B-C50C-407E-A947-70E740481C1C}">
                <a14:useLocalDpi xmlns:a14="http://schemas.microsoft.com/office/drawing/2010/main" val="0"/>
              </a:ext>
            </a:extLst>
          </a:blip>
          <a:srcRect/>
          <a:stretch>
            <a:fillRect/>
          </a:stretch>
        </p:blipFill>
        <p:spPr bwMode="auto">
          <a:xfrm>
            <a:off x="473778" y="1032416"/>
            <a:ext cx="3173581" cy="3368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261" y="3341718"/>
            <a:ext cx="3481137" cy="353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10"/>
          <a:stretch>
            <a:fillRect/>
          </a:stretch>
        </p:blipFill>
        <p:spPr>
          <a:xfrm>
            <a:off x="-609600" y="979781"/>
            <a:ext cx="609600" cy="609600"/>
          </a:xfrm>
          <a:prstGeom prst="rect">
            <a:avLst/>
          </a:prstGeom>
        </p:spPr>
      </p:pic>
      <p:sp>
        <p:nvSpPr>
          <p:cNvPr id="15" name="Oval Callout 14"/>
          <p:cNvSpPr/>
          <p:nvPr/>
        </p:nvSpPr>
        <p:spPr>
          <a:xfrm rot="21188070" flipH="1">
            <a:off x="2894231" y="701252"/>
            <a:ext cx="1054577" cy="786443"/>
          </a:xfrm>
          <a:prstGeom prst="wedgeEllipseCallout">
            <a:avLst>
              <a:gd name="adj1" fmla="val -69985"/>
              <a:gd name="adj2" fmla="val 1648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smtClean="0">
                <a:solidFill>
                  <a:srgbClr val="FF0000"/>
                </a:solidFill>
                <a:latin typeface="UTM Avo"/>
              </a:rPr>
              <a:t>114</a:t>
            </a:r>
            <a:endParaRPr lang="vi-VN" sz="2800">
              <a:solidFill>
                <a:srgbClr val="FF0000"/>
              </a:solidFill>
            </a:endParaRPr>
          </a:p>
        </p:txBody>
      </p:sp>
      <p:sp>
        <p:nvSpPr>
          <p:cNvPr id="6" name="Cloud Callout 5"/>
          <p:cNvSpPr/>
          <p:nvPr/>
        </p:nvSpPr>
        <p:spPr>
          <a:xfrm>
            <a:off x="8131843" y="262083"/>
            <a:ext cx="3661610" cy="1815643"/>
          </a:xfrm>
          <a:prstGeom prst="cloudCallout">
            <a:avLst>
              <a:gd name="adj1" fmla="val -9004"/>
              <a:gd name="adj2" fmla="val 9762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435672"/>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Cảnh sát phòng cháy, chữa cháy </a:t>
            </a:r>
            <a:r>
              <a:rPr lang="en-US" sz="2800" smtClean="0">
                <a:latin typeface="UTM Avo" panose="02040603050506020204" pitchFamily="18" charset="0"/>
                <a:cs typeface="Times New Roman" panose="02020603050405020304" pitchFamily="18" charset="0"/>
              </a:rPr>
              <a:t>….</a:t>
            </a:r>
            <a:endParaRPr lang="vi-VN" sz="500"/>
          </a:p>
        </p:txBody>
      </p:sp>
      <p:sp>
        <p:nvSpPr>
          <p:cNvPr id="19" name="Cloud Callout 18"/>
          <p:cNvSpPr/>
          <p:nvPr/>
        </p:nvSpPr>
        <p:spPr>
          <a:xfrm rot="21123926" flipH="1">
            <a:off x="1211440" y="4199878"/>
            <a:ext cx="2775284" cy="1815643"/>
          </a:xfrm>
          <a:prstGeom prst="cloudCallout">
            <a:avLst>
              <a:gd name="adj1" fmla="val -60382"/>
              <a:gd name="adj2" fmla="val -14856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1592701" y="4400643"/>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chú. Cháu là </a:t>
            </a:r>
            <a:r>
              <a:rPr lang="en-US" sz="2800" smtClean="0">
                <a:latin typeface="UTM Avo" panose="02040603050506020204" pitchFamily="18" charset="0"/>
                <a:cs typeface="Times New Roman" panose="02020603050405020304" pitchFamily="18" charset="0"/>
              </a:rPr>
              <a:t>….</a:t>
            </a:r>
            <a:endParaRPr lang="vi-VN" sz="500"/>
          </a:p>
        </p:txBody>
      </p:sp>
    </p:spTree>
    <p:extLst>
      <p:ext uri="{BB962C8B-B14F-4D97-AF65-F5344CB8AC3E}">
        <p14:creationId xmlns:p14="http://schemas.microsoft.com/office/powerpoint/2010/main" val="4662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31"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circle(out)">
                                      <p:cBhvr>
                                        <p:cTn id="27" dur="20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2)">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childTnLst>
        </p:cTn>
      </p:par>
    </p:tnLst>
    <p:bldLst>
      <p:bldP spid="15" grpId="0" animBg="1"/>
      <p:bldP spid="6" grpId="0" animBg="1"/>
      <p:bldP spid="7"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48788"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7"/>
          <a:stretch>
            <a:fillRect/>
          </a:stretch>
        </p:blipFill>
        <p:spPr>
          <a:xfrm>
            <a:off x="-609600" y="979781"/>
            <a:ext cx="609600" cy="609600"/>
          </a:xfrm>
          <a:prstGeom prst="rect">
            <a:avLst/>
          </a:prstGeom>
        </p:spPr>
      </p:pic>
      <p:sp>
        <p:nvSpPr>
          <p:cNvPr id="6" name="Cloud Callout 5"/>
          <p:cNvSpPr/>
          <p:nvPr/>
        </p:nvSpPr>
        <p:spPr>
          <a:xfrm>
            <a:off x="8131843" y="262083"/>
            <a:ext cx="3661610" cy="1815643"/>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435672"/>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a:t>
            </a:r>
            <a:r>
              <a:rPr lang="vi-VN" sz="2800" smtClean="0">
                <a:latin typeface="UTM Avo" panose="02040603050506020204" pitchFamily="18" charset="0"/>
                <a:cs typeface="Times New Roman" panose="02020603050405020304" pitchFamily="18" charset="0"/>
              </a:rPr>
              <a:t>Tổng </a:t>
            </a:r>
            <a:r>
              <a:rPr lang="vi-VN" sz="2800">
                <a:latin typeface="UTM Avo" panose="02040603050506020204" pitchFamily="18" charset="0"/>
                <a:cs typeface="Times New Roman" panose="02020603050405020304" pitchFamily="18" charset="0"/>
              </a:rPr>
              <a:t>đài cấp cứu khẩn cấp</a:t>
            </a:r>
            <a:r>
              <a:rPr lang="en-US" sz="2800" smtClean="0">
                <a:latin typeface="UTM Avo" panose="02040603050506020204" pitchFamily="18" charset="0"/>
                <a:cs typeface="Times New Roman" panose="02020603050405020304" pitchFamily="18" charset="0"/>
              </a:rPr>
              <a:t>….</a:t>
            </a:r>
            <a:endParaRPr lang="vi-VN" sz="500"/>
          </a:p>
        </p:txBody>
      </p:sp>
      <p:sp>
        <p:nvSpPr>
          <p:cNvPr id="19" name="Cloud Callout 18"/>
          <p:cNvSpPr/>
          <p:nvPr/>
        </p:nvSpPr>
        <p:spPr>
          <a:xfrm rot="21123926" flipH="1">
            <a:off x="1704735" y="4297661"/>
            <a:ext cx="2775284" cy="1815643"/>
          </a:xfrm>
          <a:prstGeom prst="cloudCallout">
            <a:avLst>
              <a:gd name="adj1" fmla="val -67922"/>
              <a:gd name="adj2" fmla="val -392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2042616" y="4593149"/>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a:t>
            </a:r>
            <a:r>
              <a:rPr lang="en-US" sz="2800" smtClean="0">
                <a:latin typeface="UTM Avo" panose="02040603050506020204" pitchFamily="18" charset="0"/>
                <a:cs typeface="Times New Roman" panose="02020603050405020304" pitchFamily="18" charset="0"/>
              </a:rPr>
              <a:t>cô. </a:t>
            </a:r>
            <a:r>
              <a:rPr lang="en-US" sz="2800">
                <a:latin typeface="UTM Avo" panose="02040603050506020204" pitchFamily="18" charset="0"/>
                <a:cs typeface="Times New Roman" panose="02020603050405020304" pitchFamily="18" charset="0"/>
              </a:rPr>
              <a:t>Cháu là </a:t>
            </a:r>
            <a:r>
              <a:rPr lang="en-US" sz="2800" smtClean="0">
                <a:latin typeface="UTM Avo" panose="02040603050506020204" pitchFamily="18" charset="0"/>
                <a:cs typeface="Times New Roman" panose="02020603050405020304" pitchFamily="18" charset="0"/>
              </a:rPr>
              <a:t>….</a:t>
            </a:r>
            <a:endParaRPr lang="vi-VN" sz="500"/>
          </a:p>
        </p:txBody>
      </p:sp>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378" y="262082"/>
            <a:ext cx="3869897" cy="304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3843" y="3818624"/>
            <a:ext cx="5478157" cy="30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rot="21188070" flipH="1">
            <a:off x="3674897" y="222792"/>
            <a:ext cx="1175112" cy="838146"/>
          </a:xfrm>
          <a:prstGeom prst="wedgeEllipseCallout">
            <a:avLst>
              <a:gd name="adj1" fmla="val -58515"/>
              <a:gd name="adj2" fmla="val 6892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smtClean="0">
                <a:solidFill>
                  <a:srgbClr val="FF0000"/>
                </a:solidFill>
              </a:rPr>
              <a:t>115</a:t>
            </a:r>
            <a:endParaRPr lang="vi-VN" sz="3200">
              <a:solidFill>
                <a:srgbClr val="FF0000"/>
              </a:solidFill>
            </a:endParaRPr>
          </a:p>
        </p:txBody>
      </p:sp>
    </p:spTree>
    <p:extLst>
      <p:ext uri="{BB962C8B-B14F-4D97-AF65-F5344CB8AC3E}">
        <p14:creationId xmlns:p14="http://schemas.microsoft.com/office/powerpoint/2010/main" val="28699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out)">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33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2)">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childTnLst>
        </p:cTn>
      </p:par>
    </p:tnLst>
    <p:bldLst>
      <p:bldP spid="6" grpId="0" animBg="1"/>
      <p:bldP spid="7" grpId="0"/>
      <p:bldP spid="19" grpId="0" animBg="1"/>
      <p:bldP spid="20"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66175"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7"/>
          <a:stretch>
            <a:fillRect/>
          </a:stretch>
        </p:blipFill>
        <p:spPr>
          <a:xfrm>
            <a:off x="-609600" y="979781"/>
            <a:ext cx="609600" cy="609600"/>
          </a:xfrm>
          <a:prstGeom prst="rect">
            <a:avLst/>
          </a:prstGeom>
        </p:spPr>
      </p:pic>
      <p:sp>
        <p:nvSpPr>
          <p:cNvPr id="6" name="Cloud Callout 5"/>
          <p:cNvSpPr/>
          <p:nvPr/>
        </p:nvSpPr>
        <p:spPr>
          <a:xfrm>
            <a:off x="7940457" y="376758"/>
            <a:ext cx="3661610" cy="1815643"/>
          </a:xfrm>
          <a:prstGeom prst="cloudCallout">
            <a:avLst>
              <a:gd name="adj1" fmla="val -6837"/>
              <a:gd name="adj2" fmla="val 11673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566296"/>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a:t>
            </a:r>
            <a:r>
              <a:rPr lang="vi-VN" sz="2800" smtClean="0">
                <a:latin typeface="UTM Avo" panose="02040603050506020204" pitchFamily="18" charset="0"/>
                <a:cs typeface="Times New Roman" panose="02020603050405020304" pitchFamily="18" charset="0"/>
              </a:rPr>
              <a:t>Tổng </a:t>
            </a:r>
            <a:r>
              <a:rPr lang="vi-VN" sz="2800">
                <a:latin typeface="UTM Avo" panose="02040603050506020204" pitchFamily="18" charset="0"/>
                <a:cs typeface="Times New Roman" panose="02020603050405020304" pitchFamily="18" charset="0"/>
              </a:rPr>
              <a:t>đài cấp cứu khẩn cấp</a:t>
            </a:r>
            <a:r>
              <a:rPr lang="en-US" sz="2800" smtClean="0">
                <a:latin typeface="UTM Avo" panose="02040603050506020204" pitchFamily="18" charset="0"/>
                <a:cs typeface="Times New Roman" panose="02020603050405020304" pitchFamily="18" charset="0"/>
              </a:rPr>
              <a:t>….</a:t>
            </a:r>
            <a:endParaRPr lang="vi-VN" sz="500"/>
          </a:p>
        </p:txBody>
      </p:sp>
      <p:sp>
        <p:nvSpPr>
          <p:cNvPr id="19" name="Cloud Callout 18"/>
          <p:cNvSpPr/>
          <p:nvPr/>
        </p:nvSpPr>
        <p:spPr>
          <a:xfrm rot="21123926" flipH="1">
            <a:off x="1704735" y="4297661"/>
            <a:ext cx="2775284" cy="1815643"/>
          </a:xfrm>
          <a:prstGeom prst="cloudCallout">
            <a:avLst>
              <a:gd name="adj1" fmla="val -67922"/>
              <a:gd name="adj2" fmla="val -392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2042616" y="4593149"/>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a:t>
            </a:r>
            <a:r>
              <a:rPr lang="en-US" sz="2800" smtClean="0">
                <a:latin typeface="UTM Avo" panose="02040603050506020204" pitchFamily="18" charset="0"/>
                <a:cs typeface="Times New Roman" panose="02020603050405020304" pitchFamily="18" charset="0"/>
              </a:rPr>
              <a:t>chú. </a:t>
            </a:r>
            <a:r>
              <a:rPr lang="en-US" sz="2800">
                <a:latin typeface="UTM Avo" panose="02040603050506020204" pitchFamily="18" charset="0"/>
                <a:cs typeface="Times New Roman" panose="02020603050405020304" pitchFamily="18" charset="0"/>
              </a:rPr>
              <a:t>Cháu là </a:t>
            </a:r>
            <a:r>
              <a:rPr lang="en-US" sz="2800" smtClean="0">
                <a:latin typeface="UTM Avo" panose="02040603050506020204" pitchFamily="18" charset="0"/>
                <a:cs typeface="Times New Roman" panose="02020603050405020304" pitchFamily="18" charset="0"/>
              </a:rPr>
              <a:t>….</a:t>
            </a:r>
            <a:endParaRPr lang="vi-VN" sz="500"/>
          </a:p>
        </p:txBody>
      </p:sp>
      <p:sp>
        <p:nvSpPr>
          <p:cNvPr id="17" name="Oval Callout 16"/>
          <p:cNvSpPr/>
          <p:nvPr/>
        </p:nvSpPr>
        <p:spPr>
          <a:xfrm rot="21188070" flipH="1">
            <a:off x="3041457" y="67231"/>
            <a:ext cx="1175112" cy="838146"/>
          </a:xfrm>
          <a:prstGeom prst="wedgeEllipseCallout">
            <a:avLst>
              <a:gd name="adj1" fmla="val -58515"/>
              <a:gd name="adj2" fmla="val 6892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smtClean="0">
                <a:solidFill>
                  <a:srgbClr val="FF0000"/>
                </a:solidFill>
              </a:rPr>
              <a:t>113</a:t>
            </a:r>
            <a:endParaRPr lang="vi-VN" sz="3200">
              <a:solidFill>
                <a:srgbClr val="FF0000"/>
              </a:solidFill>
            </a:endParaRPr>
          </a:p>
        </p:txBody>
      </p:sp>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9" y="187096"/>
            <a:ext cx="3137735" cy="3636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5060" y="3823291"/>
            <a:ext cx="4576940" cy="30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0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out)">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33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8)">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2)">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childTnLst>
        </p:cTn>
      </p:par>
    </p:tnLst>
    <p:bldLst>
      <p:bldP spid="6" grpId="0" animBg="1"/>
      <p:bldP spid="7" grpId="0"/>
      <p:bldP spid="19" grpId="0" animBg="1"/>
      <p:bldP spid="20" grpId="0"/>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651</TotalTime>
  <Words>952</Words>
  <Application>Microsoft Office PowerPoint</Application>
  <PresentationFormat>Custom</PresentationFormat>
  <Paragraphs>91</Paragraphs>
  <Slides>32</Slides>
  <Notes>1</Notes>
  <HiddenSlides>0</HiddenSlides>
  <MMClips>4</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149</cp:revision>
  <dcterms:created xsi:type="dcterms:W3CDTF">2023-03-05T01:12:00Z</dcterms:created>
  <dcterms:modified xsi:type="dcterms:W3CDTF">2024-09-03T16:50:55Z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