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9" r:id="rId3"/>
    <p:sldId id="258" r:id="rId4"/>
    <p:sldId id="260" r:id="rId5"/>
    <p:sldId id="263" r:id="rId6"/>
    <p:sldId id="261" r:id="rId7"/>
    <p:sldId id="264" r:id="rId8"/>
    <p:sldId id="266" r:id="rId9"/>
    <p:sldId id="268" r:id="rId10"/>
    <p:sldId id="269" r:id="rId11"/>
    <p:sldId id="262" r:id="rId12"/>
    <p:sldId id="270" r:id="rId13"/>
    <p:sldId id="271" r:id="rId14"/>
    <p:sldId id="272" r:id="rId15"/>
    <p:sldId id="273" r:id="rId16"/>
    <p:sldId id="275" r:id="rId17"/>
    <p:sldId id="276" r:id="rId18"/>
    <p:sldId id="278" r:id="rId19"/>
    <p:sldId id="279" r:id="rId20"/>
    <p:sldId id="280" r:id="rId21"/>
    <p:sldId id="281" r:id="rId22"/>
    <p:sldId id="282" r:id="rId2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11" autoAdjust="0"/>
  </p:normalViewPr>
  <p:slideViewPr>
    <p:cSldViewPr>
      <p:cViewPr varScale="1">
        <p:scale>
          <a:sx n="83" d="100"/>
          <a:sy n="83" d="100"/>
        </p:scale>
        <p:origin x="-102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B24F22-6A2A-45DE-BCEC-4F5DFDB967CF}" type="datetimeFigureOut">
              <a:rPr lang="vi-VN" smtClean="0"/>
              <a:t>07/09/2024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89FE2B-375F-42F3-BE71-728A561EABA9}" type="slidenum">
              <a:rPr lang="vi-VN" smtClean="0"/>
              <a:t>‹#›</a:t>
            </a:fld>
            <a:endParaRPr lang="vi-VN"/>
          </a:p>
        </p:txBody>
      </p:sp>
    </p:spTree>
    <p:extLst>
      <p:ext uri="{BB962C8B-B14F-4D97-AF65-F5344CB8AC3E}">
        <p14:creationId xmlns:p14="http://schemas.microsoft.com/office/powerpoint/2010/main" val="4010020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089FE2B-375F-42F3-BE71-728A561EABA9}" type="slidenum">
              <a:rPr lang="vi-VN" smtClean="0"/>
              <a:t>1</a:t>
            </a:fld>
            <a:endParaRPr lang="vi-VN"/>
          </a:p>
        </p:txBody>
      </p:sp>
    </p:spTree>
    <p:extLst>
      <p:ext uri="{BB962C8B-B14F-4D97-AF65-F5344CB8AC3E}">
        <p14:creationId xmlns:p14="http://schemas.microsoft.com/office/powerpoint/2010/main" val="2369758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089FE2B-375F-42F3-BE71-728A561EABA9}" type="slidenum">
              <a:rPr lang="vi-VN" smtClean="0"/>
              <a:t>19</a:t>
            </a:fld>
            <a:endParaRPr lang="vi-VN"/>
          </a:p>
        </p:txBody>
      </p:sp>
    </p:spTree>
    <p:extLst>
      <p:ext uri="{BB962C8B-B14F-4D97-AF65-F5344CB8AC3E}">
        <p14:creationId xmlns:p14="http://schemas.microsoft.com/office/powerpoint/2010/main" val="1718657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01CD5907-B884-4009-AC03-8F31CCF53ADC}" type="datetimeFigureOut">
              <a:rPr lang="vi-VN" smtClean="0"/>
              <a:t>07/09/2024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CC5BA3D-B491-43ED-8D2B-8E1F27236FE8}" type="slidenum">
              <a:rPr lang="vi-VN" smtClean="0"/>
              <a:t>‹#›</a:t>
            </a:fld>
            <a:endParaRPr lang="vi-VN"/>
          </a:p>
        </p:txBody>
      </p:sp>
    </p:spTree>
    <p:extLst>
      <p:ext uri="{BB962C8B-B14F-4D97-AF65-F5344CB8AC3E}">
        <p14:creationId xmlns:p14="http://schemas.microsoft.com/office/powerpoint/2010/main" val="1892784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1CD5907-B884-4009-AC03-8F31CCF53ADC}" type="datetimeFigureOut">
              <a:rPr lang="vi-VN" smtClean="0"/>
              <a:t>07/09/2024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CC5BA3D-B491-43ED-8D2B-8E1F27236FE8}" type="slidenum">
              <a:rPr lang="vi-VN" smtClean="0"/>
              <a:t>‹#›</a:t>
            </a:fld>
            <a:endParaRPr lang="vi-VN"/>
          </a:p>
        </p:txBody>
      </p:sp>
    </p:spTree>
    <p:extLst>
      <p:ext uri="{BB962C8B-B14F-4D97-AF65-F5344CB8AC3E}">
        <p14:creationId xmlns:p14="http://schemas.microsoft.com/office/powerpoint/2010/main" val="865802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1CD5907-B884-4009-AC03-8F31CCF53ADC}" type="datetimeFigureOut">
              <a:rPr lang="vi-VN" smtClean="0"/>
              <a:t>07/09/2024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CC5BA3D-B491-43ED-8D2B-8E1F27236FE8}" type="slidenum">
              <a:rPr lang="vi-VN" smtClean="0"/>
              <a:t>‹#›</a:t>
            </a:fld>
            <a:endParaRPr lang="vi-VN"/>
          </a:p>
        </p:txBody>
      </p:sp>
    </p:spTree>
    <p:extLst>
      <p:ext uri="{BB962C8B-B14F-4D97-AF65-F5344CB8AC3E}">
        <p14:creationId xmlns:p14="http://schemas.microsoft.com/office/powerpoint/2010/main" val="155494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1CD5907-B884-4009-AC03-8F31CCF53ADC}" type="datetimeFigureOut">
              <a:rPr lang="vi-VN" smtClean="0"/>
              <a:t>07/09/2024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CC5BA3D-B491-43ED-8D2B-8E1F27236FE8}" type="slidenum">
              <a:rPr lang="vi-VN" smtClean="0"/>
              <a:t>‹#›</a:t>
            </a:fld>
            <a:endParaRPr lang="vi-VN"/>
          </a:p>
        </p:txBody>
      </p:sp>
    </p:spTree>
    <p:extLst>
      <p:ext uri="{BB962C8B-B14F-4D97-AF65-F5344CB8AC3E}">
        <p14:creationId xmlns:p14="http://schemas.microsoft.com/office/powerpoint/2010/main" val="34564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CD5907-B884-4009-AC03-8F31CCF53ADC}" type="datetimeFigureOut">
              <a:rPr lang="vi-VN" smtClean="0"/>
              <a:t>07/09/2024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CC5BA3D-B491-43ED-8D2B-8E1F27236FE8}" type="slidenum">
              <a:rPr lang="vi-VN" smtClean="0"/>
              <a:t>‹#›</a:t>
            </a:fld>
            <a:endParaRPr lang="vi-VN"/>
          </a:p>
        </p:txBody>
      </p:sp>
    </p:spTree>
    <p:extLst>
      <p:ext uri="{BB962C8B-B14F-4D97-AF65-F5344CB8AC3E}">
        <p14:creationId xmlns:p14="http://schemas.microsoft.com/office/powerpoint/2010/main" val="313469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01CD5907-B884-4009-AC03-8F31CCF53ADC}" type="datetimeFigureOut">
              <a:rPr lang="vi-VN" smtClean="0"/>
              <a:t>07/09/2024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CC5BA3D-B491-43ED-8D2B-8E1F27236FE8}" type="slidenum">
              <a:rPr lang="vi-VN" smtClean="0"/>
              <a:t>‹#›</a:t>
            </a:fld>
            <a:endParaRPr lang="vi-VN"/>
          </a:p>
        </p:txBody>
      </p:sp>
    </p:spTree>
    <p:extLst>
      <p:ext uri="{BB962C8B-B14F-4D97-AF65-F5344CB8AC3E}">
        <p14:creationId xmlns:p14="http://schemas.microsoft.com/office/powerpoint/2010/main" val="2052337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01CD5907-B884-4009-AC03-8F31CCF53ADC}" type="datetimeFigureOut">
              <a:rPr lang="vi-VN" smtClean="0"/>
              <a:t>07/09/2024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CC5BA3D-B491-43ED-8D2B-8E1F27236FE8}" type="slidenum">
              <a:rPr lang="vi-VN" smtClean="0"/>
              <a:t>‹#›</a:t>
            </a:fld>
            <a:endParaRPr lang="vi-VN"/>
          </a:p>
        </p:txBody>
      </p:sp>
    </p:spTree>
    <p:extLst>
      <p:ext uri="{BB962C8B-B14F-4D97-AF65-F5344CB8AC3E}">
        <p14:creationId xmlns:p14="http://schemas.microsoft.com/office/powerpoint/2010/main" val="3488615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01CD5907-B884-4009-AC03-8F31CCF53ADC}" type="datetimeFigureOut">
              <a:rPr lang="vi-VN" smtClean="0"/>
              <a:t>07/09/2024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CC5BA3D-B491-43ED-8D2B-8E1F27236FE8}" type="slidenum">
              <a:rPr lang="vi-VN" smtClean="0"/>
              <a:t>‹#›</a:t>
            </a:fld>
            <a:endParaRPr lang="vi-VN"/>
          </a:p>
        </p:txBody>
      </p:sp>
    </p:spTree>
    <p:extLst>
      <p:ext uri="{BB962C8B-B14F-4D97-AF65-F5344CB8AC3E}">
        <p14:creationId xmlns:p14="http://schemas.microsoft.com/office/powerpoint/2010/main" val="4259690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D5907-B884-4009-AC03-8F31CCF53ADC}" type="datetimeFigureOut">
              <a:rPr lang="vi-VN" smtClean="0"/>
              <a:t>07/09/2024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CC5BA3D-B491-43ED-8D2B-8E1F27236FE8}" type="slidenum">
              <a:rPr lang="vi-VN" smtClean="0"/>
              <a:t>‹#›</a:t>
            </a:fld>
            <a:endParaRPr lang="vi-VN"/>
          </a:p>
        </p:txBody>
      </p:sp>
    </p:spTree>
    <p:extLst>
      <p:ext uri="{BB962C8B-B14F-4D97-AF65-F5344CB8AC3E}">
        <p14:creationId xmlns:p14="http://schemas.microsoft.com/office/powerpoint/2010/main" val="1481040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D5907-B884-4009-AC03-8F31CCF53ADC}" type="datetimeFigureOut">
              <a:rPr lang="vi-VN" smtClean="0"/>
              <a:t>07/09/2024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CC5BA3D-B491-43ED-8D2B-8E1F27236FE8}" type="slidenum">
              <a:rPr lang="vi-VN" smtClean="0"/>
              <a:t>‹#›</a:t>
            </a:fld>
            <a:endParaRPr lang="vi-VN"/>
          </a:p>
        </p:txBody>
      </p:sp>
    </p:spTree>
    <p:extLst>
      <p:ext uri="{BB962C8B-B14F-4D97-AF65-F5344CB8AC3E}">
        <p14:creationId xmlns:p14="http://schemas.microsoft.com/office/powerpoint/2010/main" val="2004593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D5907-B884-4009-AC03-8F31CCF53ADC}" type="datetimeFigureOut">
              <a:rPr lang="vi-VN" smtClean="0"/>
              <a:t>07/09/2024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CC5BA3D-B491-43ED-8D2B-8E1F27236FE8}" type="slidenum">
              <a:rPr lang="vi-VN" smtClean="0"/>
              <a:t>‹#›</a:t>
            </a:fld>
            <a:endParaRPr lang="vi-VN"/>
          </a:p>
        </p:txBody>
      </p:sp>
    </p:spTree>
    <p:extLst>
      <p:ext uri="{BB962C8B-B14F-4D97-AF65-F5344CB8AC3E}">
        <p14:creationId xmlns:p14="http://schemas.microsoft.com/office/powerpoint/2010/main" val="1059214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D5907-B884-4009-AC03-8F31CCF53ADC}" type="datetimeFigureOut">
              <a:rPr lang="vi-VN" smtClean="0"/>
              <a:t>07/09/2024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5BA3D-B491-43ED-8D2B-8E1F27236FE8}" type="slidenum">
              <a:rPr lang="vi-VN" smtClean="0"/>
              <a:t>‹#›</a:t>
            </a:fld>
            <a:endParaRPr lang="vi-VN"/>
          </a:p>
        </p:txBody>
      </p:sp>
    </p:spTree>
    <p:extLst>
      <p:ext uri="{BB962C8B-B14F-4D97-AF65-F5344CB8AC3E}">
        <p14:creationId xmlns:p14="http://schemas.microsoft.com/office/powerpoint/2010/main" val="385939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5.xml"/><Relationship Id="rId40" Type="http://schemas.openxmlformats.org/officeDocument/2006/relationships/image" Target="../media/image37.svg"/></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9144000" cy="68580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3702"/>
              <a:ext cx="4860032" cy="684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663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3621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2" y="1"/>
            <a:ext cx="915890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1475656" y="1"/>
            <a:ext cx="6432331" cy="177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THẢO LUẬN </a:t>
            </a:r>
            <a:r>
              <a:rPr lang="en-US" sz="54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THEO </a:t>
            </a: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0" name="Rectangle: Rounded Corners 34">
            <a:extLst>
              <a:ext uri="{FF2B5EF4-FFF2-40B4-BE49-F238E27FC236}">
                <a16:creationId xmlns:a16="http://schemas.microsoft.com/office/drawing/2014/main" xmlns="" id="{DDE22D18-D7F0-6B4F-3D53-66B11D020E0D}"/>
              </a:ext>
            </a:extLst>
          </p:cNvPr>
          <p:cNvSpPr/>
          <p:nvPr/>
        </p:nvSpPr>
        <p:spPr>
          <a:xfrm>
            <a:off x="3203848" y="1916832"/>
            <a:ext cx="5742656" cy="3744416"/>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a:t>
            </a:r>
            <a:r>
              <a:rPr lang="en-US" sz="3200" kern="0" smtClean="0">
                <a:solidFill>
                  <a:srgbClr val="000000"/>
                </a:solidFill>
                <a:latin typeface="UTM Avo" panose="02040603050506020204" pitchFamily="18" charset="0"/>
                <a:cs typeface="Calibri" panose="020F0502020204030204" pitchFamily="34" charset="0"/>
                <a:sym typeface="Arial"/>
              </a:rPr>
              <a:t>Mỗi </a:t>
            </a:r>
            <a:r>
              <a:rPr lang="en-US" sz="3200" kern="0">
                <a:solidFill>
                  <a:srgbClr val="000000"/>
                </a:solidFill>
                <a:latin typeface="UTM Avo" panose="02040603050506020204" pitchFamily="18" charset="0"/>
                <a:cs typeface="Calibri" panose="020F0502020204030204" pitchFamily="34" charset="0"/>
                <a:sym typeface="Arial"/>
              </a:rPr>
              <a:t>nhóm </a:t>
            </a:r>
            <a:r>
              <a:rPr lang="en-US" sz="3200" kern="0">
                <a:solidFill>
                  <a:srgbClr val="000000"/>
                </a:solidFill>
                <a:latin typeface="UTM Avo" panose="02040603050506020204" pitchFamily="18" charset="0"/>
                <a:cs typeface="Calibri" panose="020F0502020204030204" pitchFamily="34" charset="0"/>
                <a:sym typeface="Arial"/>
              </a:rPr>
              <a:t>4</a:t>
            </a:r>
            <a:r>
              <a:rPr lang="en-US" sz="3200" kern="0" smtClean="0">
                <a:solidFill>
                  <a:srgbClr val="000000"/>
                </a:solidFill>
                <a:latin typeface="UTM Avo" panose="02040603050506020204" pitchFamily="18" charset="0"/>
                <a:cs typeface="Calibri" panose="020F0502020204030204" pitchFamily="34" charset="0"/>
                <a:sym typeface="Arial"/>
              </a:rPr>
              <a:t> </a:t>
            </a:r>
            <a:r>
              <a:rPr lang="en-US" sz="3200" kern="0">
                <a:solidFill>
                  <a:srgbClr val="000000"/>
                </a:solidFill>
                <a:latin typeface="UTM Avo" panose="02040603050506020204" pitchFamily="18" charset="0"/>
                <a:cs typeface="Calibri" panose="020F0502020204030204" pitchFamily="34" charset="0"/>
                <a:sym typeface="Arial"/>
              </a:rPr>
              <a:t>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a:t>
            </a:r>
            <a:r>
              <a:rPr lang="en-US" sz="3200" kern="0" smtClean="0">
                <a:solidFill>
                  <a:srgbClr val="000000"/>
                </a:solidFill>
                <a:latin typeface="UTM Avo" panose="02040603050506020204" pitchFamily="18" charset="0"/>
                <a:cs typeface="Calibri" panose="020F0502020204030204" pitchFamily="34" charset="0"/>
                <a:sym typeface="Arial"/>
              </a:rPr>
              <a:t>các câu hỏi </a:t>
            </a:r>
            <a:r>
              <a:rPr lang="en-US" sz="3200" kern="0" smtClean="0">
                <a:solidFill>
                  <a:srgbClr val="000000"/>
                </a:solidFill>
                <a:latin typeface="UTM Avo" panose="02040603050506020204" pitchFamily="18" charset="0"/>
                <a:cs typeface="Calibri" panose="020F0502020204030204" pitchFamily="34" charset="0"/>
                <a:sym typeface="Arial"/>
              </a:rPr>
              <a:t>trong sách giáo khoa.</a:t>
            </a:r>
            <a:endParaRPr lang="en-US" sz="3200" kern="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pic>
        <p:nvPicPr>
          <p:cNvPr id="13" name="Graphic 27">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83959239-7B83-0046-39CD-0A0BA5E77C96}"/>
              </a:ext>
            </a:extLst>
          </p:cNvPr>
          <p:cNvPicPr/>
          <p:nvPr/>
        </p:nvPicPr>
        <p:blipFill>
          <a:blip r:embed="rId3">
            <a:extLst>
              <a:ext uri="{96DAC541-7B7A-43D3-8B79-37D633B846F1}">
                <asvg:svgBlip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o="urn:schemas-microsoft-com:office:office" xmlns:v="urn:schemas-microsoft-com:vml" xmlns:w10="urn:schemas-microsoft-com:office:word" xmlns:w="http://schemas.openxmlformats.org/wordprocessingml/2006/main" xmlns="" xmlns:asvg="http://schemas.microsoft.com/office/drawing/2016/SVG/main" xmlns:lc="http://schemas.openxmlformats.org/drawingml/2006/lockedCanvas" r:embed="rId40"/>
              </a:ext>
            </a:extLst>
          </a:blip>
          <a:stretch>
            <a:fillRect/>
          </a:stretch>
        </p:blipFill>
        <p:spPr>
          <a:xfrm>
            <a:off x="26012" y="2636912"/>
            <a:ext cx="3321852" cy="3960440"/>
          </a:xfrm>
          <a:prstGeom prst="rect">
            <a:avLst/>
          </a:prstGeom>
        </p:spPr>
      </p:pic>
    </p:spTree>
    <p:extLst>
      <p:ext uri="{BB962C8B-B14F-4D97-AF65-F5344CB8AC3E}">
        <p14:creationId xmlns:p14="http://schemas.microsoft.com/office/powerpoint/2010/main" val="1398514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7" name="Rectangle: Rounded Corners 9">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1016530"/>
            <a:ext cx="9144000" cy="5220782"/>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8"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0" y="1287328"/>
            <a:ext cx="9144000" cy="458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30000"/>
              </a:lnSpc>
              <a:defRPr/>
            </a:pPr>
            <a:r>
              <a:rPr lang="vi-VN" sz="3200">
                <a:latin typeface="UTM Avo" panose="02040603050506020204" pitchFamily="18" charset="0"/>
                <a:cs typeface="Times New Roman" panose="02020603050405020304" pitchFamily="18" charset="0"/>
              </a:rPr>
              <a:t>(1) Hình ảnh các chú công an tuần tra ban đêm đẹp và cảm động như thế nào?</a:t>
            </a:r>
          </a:p>
          <a:p>
            <a:pPr algn="just" eaLnBrk="1" hangingPunct="1">
              <a:lnSpc>
                <a:spcPct val="130000"/>
              </a:lnSpc>
              <a:defRPr/>
            </a:pPr>
            <a:r>
              <a:rPr lang="vi-VN" sz="3200">
                <a:latin typeface="UTM Avo" panose="02040603050506020204" pitchFamily="18" charset="0"/>
                <a:cs typeface="Times New Roman" panose="02020603050405020304" pitchFamily="18" charset="0"/>
              </a:rPr>
              <a:t>(2) Ở khổ thơ 3 và 4, những việc làm của chú công an thể hiện điều gì? </a:t>
            </a:r>
          </a:p>
          <a:p>
            <a:pPr algn="just" eaLnBrk="1" hangingPunct="1">
              <a:lnSpc>
                <a:spcPct val="130000"/>
              </a:lnSpc>
              <a:defRPr/>
            </a:pPr>
            <a:r>
              <a:rPr lang="vi-VN" sz="3200">
                <a:latin typeface="UTM Avo" panose="02040603050506020204" pitchFamily="18" charset="0"/>
                <a:cs typeface="Times New Roman" panose="02020603050405020304" pitchFamily="18" charset="0"/>
              </a:rPr>
              <a:t>(3) Các hình ảnh so sánh trong khổ thơ cuối thể hiện tình cảm gì của người dân đối với các chú công an?</a:t>
            </a:r>
          </a:p>
          <a:p>
            <a:pPr algn="just" eaLnBrk="1" hangingPunct="1">
              <a:lnSpc>
                <a:spcPct val="130000"/>
              </a:lnSpc>
              <a:defRPr/>
            </a:pPr>
            <a:r>
              <a:rPr lang="vi-VN" sz="3200">
                <a:latin typeface="UTM Avo" panose="02040603050506020204" pitchFamily="18" charset="0"/>
                <a:cs typeface="Times New Roman" panose="02020603050405020304" pitchFamily="18" charset="0"/>
              </a:rPr>
              <a:t>(4) Nêu tình cảm, cảm xúc của em về bài </a:t>
            </a:r>
            <a:r>
              <a:rPr lang="vi-VN" sz="3200">
                <a:latin typeface="UTM Avo" panose="02040603050506020204" pitchFamily="18" charset="0"/>
                <a:cs typeface="Times New Roman" panose="02020603050405020304" pitchFamily="18" charset="0"/>
              </a:rPr>
              <a:t>thơ</a:t>
            </a:r>
            <a:r>
              <a:rPr lang="vi-VN" sz="3200" smtClean="0">
                <a:latin typeface="UTM Avo" panose="02040603050506020204" pitchFamily="18" charset="0"/>
                <a:cs typeface="Times New Roman" panose="02020603050405020304" pitchFamily="18" charset="0"/>
              </a:rPr>
              <a:t>.</a:t>
            </a:r>
            <a:endParaRPr lang="vi-VN" sz="32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6206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7" name="Rectangle: Rounded Corners 9">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1016530"/>
            <a:ext cx="9144000" cy="5220782"/>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8"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11430" y="1287328"/>
            <a:ext cx="9155430" cy="458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30000"/>
              </a:lnSpc>
              <a:defRPr/>
            </a:pPr>
            <a:r>
              <a:rPr lang="vi-VN" sz="2800" smtClean="0">
                <a:solidFill>
                  <a:srgbClr val="0070C0"/>
                </a:solidFill>
                <a:latin typeface="UTM Avo" panose="02040603050506020204" pitchFamily="18" charset="0"/>
                <a:cs typeface="Times New Roman" panose="02020603050405020304" pitchFamily="18" charset="0"/>
              </a:rPr>
              <a:t>1. Hình </a:t>
            </a:r>
            <a:r>
              <a:rPr lang="vi-VN" sz="2800">
                <a:solidFill>
                  <a:srgbClr val="0070C0"/>
                </a:solidFill>
                <a:latin typeface="UTM Avo" panose="02040603050506020204" pitchFamily="18" charset="0"/>
                <a:cs typeface="Times New Roman" panose="02020603050405020304" pitchFamily="18" charset="0"/>
              </a:rPr>
              <a:t>ảnh các chú công an tuần tra ban đêm đẹp và cảm động như thế </a:t>
            </a:r>
            <a:r>
              <a:rPr lang="vi-VN" sz="2800">
                <a:solidFill>
                  <a:srgbClr val="0070C0"/>
                </a:solidFill>
                <a:latin typeface="UTM Avo" panose="02040603050506020204" pitchFamily="18" charset="0"/>
                <a:cs typeface="Times New Roman" panose="02020603050405020304" pitchFamily="18" charset="0"/>
              </a:rPr>
              <a:t>nào</a:t>
            </a:r>
            <a:r>
              <a:rPr lang="vi-VN" sz="2800" smtClean="0">
                <a:solidFill>
                  <a:srgbClr val="0070C0"/>
                </a:solidFill>
                <a:latin typeface="UTM Avo" panose="02040603050506020204" pitchFamily="18" charset="0"/>
                <a:cs typeface="Times New Roman" panose="02020603050405020304" pitchFamily="18" charset="0"/>
              </a:rPr>
              <a:t>?</a:t>
            </a:r>
          </a:p>
          <a:p>
            <a:pPr algn="just" eaLnBrk="1" hangingPunct="1">
              <a:lnSpc>
                <a:spcPct val="130000"/>
              </a:lnSpc>
              <a:defRPr/>
            </a:pPr>
            <a:r>
              <a:rPr lang="vi-VN" sz="2800">
                <a:latin typeface="UTM Avo" panose="02040603050506020204" pitchFamily="18" charset="0"/>
                <a:cs typeface="Times New Roman" panose="02020603050405020304" pitchFamily="18" charset="0"/>
              </a:rPr>
              <a:t>- Hình ảnh các chú công an đi tuần ban đêm rất đẹp, rất nên thơ (đường tuần tra dưới đêm trăng sáng vằng vặc, hoa cau toả hương dìu dịu, những vì sao sáng lấp lánh như đậu trên vai các chú) và rất cảm động (các chú đi tuần giữa lúc mọi nhà chìm vào giấc ngủ; các chú thức cùng đom đóm suốt đêm, cho tới tận bình </a:t>
            </a:r>
            <a:r>
              <a:rPr lang="vi-VN" sz="2800">
                <a:latin typeface="UTM Avo" panose="02040603050506020204" pitchFamily="18" charset="0"/>
                <a:cs typeface="Times New Roman" panose="02020603050405020304" pitchFamily="18" charset="0"/>
              </a:rPr>
              <a:t>minh</a:t>
            </a:r>
            <a:r>
              <a:rPr lang="vi-VN" sz="2800" smtClean="0">
                <a:latin typeface="UTM Avo" panose="02040603050506020204" pitchFamily="18" charset="0"/>
                <a:cs typeface="Times New Roman" panose="02020603050405020304" pitchFamily="18" charset="0"/>
              </a:rPr>
              <a:t>).</a:t>
            </a:r>
            <a:endParaRPr lang="vi-VN" sz="2800">
              <a:latin typeface="UTM Avo" panose="02040603050506020204" pitchFamily="18" charset="0"/>
              <a:cs typeface="Times New Roman" panose="02020603050405020304" pitchFamily="18" charset="0"/>
            </a:endParaRPr>
          </a:p>
        </p:txBody>
      </p:sp>
      <p:sp>
        <p:nvSpPr>
          <p:cNvPr id="5" name="Freeform 4">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43A17095-10BC-BBEB-D35B-8829367A1757}"/>
              </a:ext>
            </a:extLst>
          </p:cNvPr>
          <p:cNvSpPr/>
          <p:nvPr/>
        </p:nvSpPr>
        <p:spPr>
          <a:xfrm>
            <a:off x="5940152" y="5152215"/>
            <a:ext cx="1656184" cy="1728192"/>
          </a:xfrm>
          <a:custGeom>
            <a:avLst/>
            <a:gdLst/>
            <a:ahLst/>
            <a:cxnLst/>
            <a:rect l="l" t="t" r="r" b="b"/>
            <a:pathLst>
              <a:path w="9238092" h="8229600">
                <a:moveTo>
                  <a:pt x="0" y="0"/>
                </a:moveTo>
                <a:lnTo>
                  <a:pt x="9238092" y="0"/>
                </a:lnTo>
                <a:lnTo>
                  <a:pt x="9238092" y="8229600"/>
                </a:lnTo>
                <a:lnTo>
                  <a:pt x="0" y="8229600"/>
                </a:lnTo>
                <a:lnTo>
                  <a:pt x="0" y="0"/>
                </a:lnTo>
                <a:close/>
              </a:path>
            </a:pathLst>
          </a:custGeom>
          <a:blipFill>
            <a:blip r:embed="rId3"/>
            <a:stretch>
              <a:fillRect/>
            </a:stretch>
          </a:blipFill>
        </p:spPr>
        <p:txBody>
          <a:bodyPr/>
          <a:lstStyle/>
          <a:p>
            <a:endParaRPr lang="vi-VN"/>
          </a:p>
        </p:txBody>
      </p:sp>
      <p:pic>
        <p:nvPicPr>
          <p:cNvPr id="6" name="Picture 5"/>
          <p:cNvPicPr/>
          <p:nvPr/>
        </p:nvPicPr>
        <p:blipFill>
          <a:blip r:embed="rId4" cstate="print">
            <a:extLst>
              <a:ext uri="{BEBA8EAE-BF5A-486C-A8C5-ECC9F3942E4B}">
                <a14:imgProps xmlns:a14="http://schemas.microsoft.com/office/drawing/2010/main">
                  <a14:imgLayer r:embed="rId5">
                    <a14:imgEffect>
                      <a14:backgroundRemoval t="245" b="99633" l="10000" r="99538"/>
                    </a14:imgEffect>
                  </a14:imgLayer>
                </a14:imgProps>
              </a:ext>
              <a:ext uri="{28A0092B-C50C-407E-A947-70E740481C1C}">
                <a14:useLocalDpi xmlns:a14="http://schemas.microsoft.com/office/drawing/2010/main" val="0"/>
              </a:ext>
            </a:extLst>
          </a:blip>
          <a:stretch>
            <a:fillRect/>
          </a:stretch>
        </p:blipFill>
        <p:spPr>
          <a:xfrm>
            <a:off x="7308304" y="5252048"/>
            <a:ext cx="1584176" cy="1655350"/>
          </a:xfrm>
          <a:prstGeom prst="rect">
            <a:avLst/>
          </a:prstGeom>
        </p:spPr>
      </p:pic>
    </p:spTree>
    <p:extLst>
      <p:ext uri="{BB962C8B-B14F-4D97-AF65-F5344CB8AC3E}">
        <p14:creationId xmlns:p14="http://schemas.microsoft.com/office/powerpoint/2010/main" val="402394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7" name="Rectangle: Rounded Corners 9">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692696"/>
            <a:ext cx="9144000" cy="5220782"/>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8"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0" y="764704"/>
            <a:ext cx="9144000" cy="4349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30000"/>
              </a:lnSpc>
              <a:defRPr/>
            </a:pPr>
            <a:r>
              <a:rPr lang="vi-VN" sz="2800" smtClean="0">
                <a:solidFill>
                  <a:srgbClr val="0070C0"/>
                </a:solidFill>
                <a:latin typeface="UTM Avo" panose="02040603050506020204" pitchFamily="18" charset="0"/>
                <a:cs typeface="Times New Roman" panose="02020603050405020304" pitchFamily="18" charset="0"/>
              </a:rPr>
              <a:t>2. </a:t>
            </a:r>
            <a:r>
              <a:rPr lang="vi-VN" sz="2800">
                <a:solidFill>
                  <a:srgbClr val="0070C0"/>
                </a:solidFill>
                <a:latin typeface="UTM Avo" panose="02040603050506020204" pitchFamily="18" charset="0"/>
                <a:cs typeface="Times New Roman" panose="02020603050405020304" pitchFamily="18" charset="0"/>
              </a:rPr>
              <a:t>Ở khổ thơ 3 và 4, những việc làm của chú công an thể hiện điều gì? </a:t>
            </a:r>
          </a:p>
          <a:p>
            <a:pPr algn="just" eaLnBrk="1" hangingPunct="1">
              <a:lnSpc>
                <a:spcPct val="130000"/>
              </a:lnSpc>
              <a:defRPr/>
            </a:pPr>
            <a:r>
              <a:rPr lang="vi-VN" sz="32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Chú nhắc nhở người dân khoá cửa, giữ gìn an ninh; hoà giải những hộ dân có tranh cãi; quan tâm những hộ dân nghèo khó, neo đơn; giáo dục những thanh niên ngỗ ngược. Những việc làm đó thể hiện sự tận tuỵ đối với công việc, sự quan tâm sâu sắc đến người dân và thái độ bao dung đối với người lầm lỗi</a:t>
            </a:r>
            <a:r>
              <a:rPr lang="vi-VN" sz="3200">
                <a:latin typeface="UTM Avo" panose="02040603050506020204" pitchFamily="18" charset="0"/>
                <a:cs typeface="Times New Roman" panose="02020603050405020304" pitchFamily="18" charset="0"/>
              </a:rPr>
              <a:t>.</a:t>
            </a:r>
          </a:p>
        </p:txBody>
      </p:sp>
      <p:pic>
        <p:nvPicPr>
          <p:cNvPr id="5" name="Picture 4">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 xmlns:a16="http://schemas.microsoft.com/office/drawing/2014/main" xmlns:w="http://schemas.openxmlformats.org/wordprocessingml/2006/main" xmlns:w10="urn:schemas-microsoft-com:office:word" xmlns:v="urn:schemas-microsoft-com:vml" xmlns:o="urn:schemas-microsoft-com:office:office" xmlns:lc="http://schemas.openxmlformats.org/drawingml/2006/lockedCanvas" id="{9FB51EC5-A68C-08C4-D2CD-3B84428C79F9}"/>
              </a:ext>
            </a:extLst>
          </p:cNvPr>
          <p:cNvPicPr/>
          <p:nvPr/>
        </p:nvPicPr>
        <p:blipFill>
          <a:blip r:embed="rId3"/>
          <a:stretch>
            <a:fillRect/>
          </a:stretch>
        </p:blipFill>
        <p:spPr>
          <a:xfrm>
            <a:off x="6948264" y="4869160"/>
            <a:ext cx="2169418" cy="2040531"/>
          </a:xfrm>
          <a:prstGeom prst="rect">
            <a:avLst/>
          </a:prstGeom>
        </p:spPr>
      </p:pic>
    </p:spTree>
    <p:extLst>
      <p:ext uri="{BB962C8B-B14F-4D97-AF65-F5344CB8AC3E}">
        <p14:creationId xmlns:p14="http://schemas.microsoft.com/office/powerpoint/2010/main" val="293599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7" name="Rectangle: Rounded Corners 9">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1016530"/>
            <a:ext cx="9144000" cy="5220782"/>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8"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0" y="1287328"/>
            <a:ext cx="9144000" cy="458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30000"/>
              </a:lnSpc>
              <a:defRPr/>
            </a:pPr>
            <a:r>
              <a:rPr lang="vi-VN" sz="2800" smtClean="0">
                <a:solidFill>
                  <a:srgbClr val="0070C0"/>
                </a:solidFill>
                <a:latin typeface="UTM Avo" panose="02040603050506020204" pitchFamily="18" charset="0"/>
                <a:cs typeface="Times New Roman" panose="02020603050405020304" pitchFamily="18" charset="0"/>
              </a:rPr>
              <a:t>3. </a:t>
            </a:r>
            <a:r>
              <a:rPr lang="vi-VN" sz="2800">
                <a:solidFill>
                  <a:srgbClr val="0070C0"/>
                </a:solidFill>
                <a:latin typeface="UTM Avo" panose="02040603050506020204" pitchFamily="18" charset="0"/>
                <a:cs typeface="Times New Roman" panose="02020603050405020304" pitchFamily="18" charset="0"/>
              </a:rPr>
              <a:t>Các hình ảnh so sánh trong khổ thơ cuối thể hiện tình cảm gì của người dân đối với các chú công </a:t>
            </a:r>
            <a:r>
              <a:rPr lang="vi-VN" sz="2800">
                <a:solidFill>
                  <a:srgbClr val="0070C0"/>
                </a:solidFill>
                <a:latin typeface="UTM Avo" panose="02040603050506020204" pitchFamily="18" charset="0"/>
                <a:cs typeface="Times New Roman" panose="02020603050405020304" pitchFamily="18" charset="0"/>
              </a:rPr>
              <a:t>an</a:t>
            </a:r>
            <a:r>
              <a:rPr lang="vi-VN" sz="2800" smtClean="0">
                <a:solidFill>
                  <a:srgbClr val="0070C0"/>
                </a:solidFill>
                <a:latin typeface="UTM Avo" panose="02040603050506020204" pitchFamily="18" charset="0"/>
                <a:cs typeface="Times New Roman" panose="02020603050405020304" pitchFamily="18" charset="0"/>
              </a:rPr>
              <a:t>?</a:t>
            </a:r>
          </a:p>
          <a:p>
            <a:pPr algn="just" eaLnBrk="1" hangingPunct="1">
              <a:lnSpc>
                <a:spcPct val="130000"/>
              </a:lnSpc>
              <a:defRPr/>
            </a:pPr>
            <a:r>
              <a:rPr lang="vi-VN" sz="2800" smtClean="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 Hai hình ảnh so sánh với sắc màu tươi sáng Cảnh phục tươi như sắc nắng / Quân hàm đỏ thắm màu hoa ở khổ thơ cuối thể hiện vẻ đẹp của các chú công an trong mắt người dân và lòng biết ơn, sự cảm phục, ngưỡng mộ của người dân đối với các chú công an, những người đã hết lòng giữ gìn cuộc sống bình yên cho nhân dân.</a:t>
            </a:r>
          </a:p>
        </p:txBody>
      </p:sp>
      <p:pic>
        <p:nvPicPr>
          <p:cNvPr id="5" name="Picture 4">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3DC8453C-C512-4489-80A2-2910095B8EFB}"/>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40152" y="5148609"/>
            <a:ext cx="2592288" cy="1709391"/>
          </a:xfrm>
          <a:prstGeom prst="rect">
            <a:avLst/>
          </a:prstGeom>
        </p:spPr>
      </p:pic>
    </p:spTree>
    <p:extLst>
      <p:ext uri="{BB962C8B-B14F-4D97-AF65-F5344CB8AC3E}">
        <p14:creationId xmlns:p14="http://schemas.microsoft.com/office/powerpoint/2010/main" val="200461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7" name="Rectangle: Rounded Corners 9">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0" y="1016530"/>
            <a:ext cx="9144000" cy="5220782"/>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8"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0" y="908720"/>
            <a:ext cx="9144000" cy="394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30000"/>
              </a:lnSpc>
              <a:defRPr/>
            </a:pPr>
            <a:r>
              <a:rPr lang="vi-VN" sz="3200" smtClean="0">
                <a:solidFill>
                  <a:srgbClr val="0070C0"/>
                </a:solidFill>
                <a:latin typeface="UTM Avo" panose="02040603050506020204" pitchFamily="18" charset="0"/>
                <a:cs typeface="Times New Roman" panose="02020603050405020304" pitchFamily="18" charset="0"/>
              </a:rPr>
              <a:t>4. Nêu </a:t>
            </a:r>
            <a:r>
              <a:rPr lang="vi-VN" sz="3200">
                <a:solidFill>
                  <a:srgbClr val="0070C0"/>
                </a:solidFill>
                <a:latin typeface="UTM Avo" panose="02040603050506020204" pitchFamily="18" charset="0"/>
                <a:cs typeface="Times New Roman" panose="02020603050405020304" pitchFamily="18" charset="0"/>
              </a:rPr>
              <a:t>tình cảm, cảm xúc của em về bài </a:t>
            </a:r>
            <a:r>
              <a:rPr lang="vi-VN" sz="3200">
                <a:solidFill>
                  <a:srgbClr val="0070C0"/>
                </a:solidFill>
                <a:latin typeface="UTM Avo" panose="02040603050506020204" pitchFamily="18" charset="0"/>
                <a:cs typeface="Times New Roman" panose="02020603050405020304" pitchFamily="18" charset="0"/>
              </a:rPr>
              <a:t>thơ</a:t>
            </a:r>
            <a:r>
              <a:rPr lang="vi-VN" sz="3200" smtClean="0">
                <a:solidFill>
                  <a:srgbClr val="0070C0"/>
                </a:solidFill>
                <a:latin typeface="UTM Avo" panose="02040603050506020204" pitchFamily="18" charset="0"/>
                <a:cs typeface="Times New Roman" panose="02020603050405020304" pitchFamily="18" charset="0"/>
              </a:rPr>
              <a:t>.</a:t>
            </a:r>
          </a:p>
          <a:p>
            <a:pPr marL="457200" indent="-457200" algn="just" eaLnBrk="1" hangingPunct="1">
              <a:lnSpc>
                <a:spcPct val="130000"/>
              </a:lnSpc>
              <a:buFontTx/>
              <a:buChar char="-"/>
              <a:defRPr/>
            </a:pPr>
            <a:r>
              <a:rPr lang="vi-VN" sz="3200" smtClean="0">
                <a:latin typeface="UTM Avo" panose="02040603050506020204" pitchFamily="18" charset="0"/>
                <a:cs typeface="Times New Roman" panose="02020603050405020304" pitchFamily="18" charset="0"/>
              </a:rPr>
              <a:t>Bài </a:t>
            </a:r>
            <a:r>
              <a:rPr lang="vi-VN" sz="3200">
                <a:latin typeface="UTM Avo" panose="02040603050506020204" pitchFamily="18" charset="0"/>
                <a:cs typeface="Times New Roman" panose="02020603050405020304" pitchFamily="18" charset="0"/>
              </a:rPr>
              <a:t>thơ cho em hiểu nhiều hơn về các chú công an và thêm yêu quý các chú</a:t>
            </a:r>
            <a:r>
              <a:rPr lang="vi-VN" sz="3200">
                <a:latin typeface="UTM Avo" panose="02040603050506020204" pitchFamily="18" charset="0"/>
                <a:cs typeface="Times New Roman" panose="02020603050405020304" pitchFamily="18" charset="0"/>
              </a:rPr>
              <a:t>. </a:t>
            </a:r>
            <a:endParaRPr lang="vi-VN" sz="3200" smtClean="0">
              <a:latin typeface="UTM Avo" panose="02040603050506020204" pitchFamily="18" charset="0"/>
              <a:cs typeface="Times New Roman" panose="02020603050405020304" pitchFamily="18" charset="0"/>
            </a:endParaRPr>
          </a:p>
          <a:p>
            <a:pPr marL="457200" indent="-457200" algn="just" eaLnBrk="1" hangingPunct="1">
              <a:lnSpc>
                <a:spcPct val="130000"/>
              </a:lnSpc>
              <a:buFontTx/>
              <a:buChar char="-"/>
              <a:defRPr/>
            </a:pPr>
            <a:r>
              <a:rPr lang="vi-VN" sz="3200">
                <a:latin typeface="UTM Avo" panose="02040603050506020204" pitchFamily="18" charset="0"/>
                <a:cs typeface="Times New Roman" panose="02020603050405020304" pitchFamily="18" charset="0"/>
              </a:rPr>
              <a:t>Bài thơ ca ngợi lực lượng công an khu vực giản dị, khiêm nhường, tận tuỵ vì cuộc sống bình yên của nhân dân, vì an ninh, trật tự của xã hội.</a:t>
            </a:r>
          </a:p>
        </p:txBody>
      </p:sp>
      <p:pic>
        <p:nvPicPr>
          <p:cNvPr id="5" name="Picture 4">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a16="http://schemas.microsoft.com/office/drawing/2014/main" xmlns="" xmlns:lc="http://schemas.openxmlformats.org/drawingml/2006/lockedCanvas" id="{6555264A-C4B8-7BF6-0654-828C79B84912}"/>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7920990" y="4188207"/>
            <a:ext cx="1331530" cy="2670919"/>
          </a:xfrm>
          <a:prstGeom prst="rect">
            <a:avLst/>
          </a:prstGeom>
        </p:spPr>
      </p:pic>
      <p:pic>
        <p:nvPicPr>
          <p:cNvPr id="9" name="Picture 8" descr="A picture containing text&#10;&#10;Description automatically generated">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a16="http://schemas.microsoft.com/office/drawing/2014/main" xmlns="" xmlns:lc="http://schemas.openxmlformats.org/drawingml/2006/lockedCanvas" id="{80C7D8A9-FFAF-A40A-A56A-678A4A1FC77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768862" y="4314870"/>
            <a:ext cx="1152128" cy="2544256"/>
          </a:xfrm>
          <a:prstGeom prst="rect">
            <a:avLst/>
          </a:prstGeom>
        </p:spPr>
      </p:pic>
    </p:spTree>
    <p:extLst>
      <p:ext uri="{BB962C8B-B14F-4D97-AF65-F5344CB8AC3E}">
        <p14:creationId xmlns:p14="http://schemas.microsoft.com/office/powerpoint/2010/main" val="204299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additive="base">
                                        <p:cTn id="20"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xmlns="" id="{D363D405-DC78-F8A6-FB78-10659377223A}"/>
              </a:ext>
            </a:extLst>
          </p:cNvPr>
          <p:cNvSpPr txBox="1">
            <a:spLocks noChangeArrowheads="1"/>
          </p:cNvSpPr>
          <p:nvPr/>
        </p:nvSpPr>
        <p:spPr bwMode="auto">
          <a:xfrm>
            <a:off x="1478017" y="1585375"/>
            <a:ext cx="6432331" cy="417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a:t>
            </a:r>
            <a:r>
              <a:rPr lang="en-US" sz="88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71059"/>
            <a:ext cx="9144000" cy="3186941"/>
          </a:xfrm>
          <a:prstGeom prst="rect">
            <a:avLst/>
          </a:prstGeom>
          <a:noFill/>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340768"/>
          </a:xfrm>
          <a:prstGeom prst="rect">
            <a:avLst/>
          </a:prstGeom>
        </p:spPr>
      </p:pic>
    </p:spTree>
    <p:extLst>
      <p:ext uri="{BB962C8B-B14F-4D97-AF65-F5344CB8AC3E}">
        <p14:creationId xmlns:p14="http://schemas.microsoft.com/office/powerpoint/2010/main" val="252666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5890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C48C6DD-355D-2E5D-05BB-E44155A5EC41}"/>
              </a:ext>
            </a:extLst>
          </p:cNvPr>
          <p:cNvSpPr txBox="1">
            <a:spLocks noChangeArrowheads="1"/>
          </p:cNvSpPr>
          <p:nvPr/>
        </p:nvSpPr>
        <p:spPr bwMode="auto">
          <a:xfrm>
            <a:off x="2654311" y="-9777"/>
            <a:ext cx="415221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a:t>
            </a:r>
            <a:r>
              <a:rPr lang="en-US" sz="5400" b="1" smtClean="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đọc</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xmlns="" id="{3B10CC8B-5F7C-DDF0-A24C-75673EA30E0F}"/>
              </a:ext>
            </a:extLst>
          </p:cNvPr>
          <p:cNvSpPr/>
          <p:nvPr/>
        </p:nvSpPr>
        <p:spPr>
          <a:xfrm>
            <a:off x="301925" y="1052736"/>
            <a:ext cx="8856984" cy="888589"/>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2800">
                <a:solidFill>
                  <a:srgbClr val="0070C0"/>
                </a:solidFill>
                <a:latin typeface="UTM Avo" panose="02040603050506020204" pitchFamily="18" charset="0"/>
              </a:rPr>
              <a:t>Giọng đọc chung toàn bài thơ là giọng trìu mến, cảm phục.</a:t>
            </a:r>
            <a:endParaRPr lang="en-US" altLang="vi-VN" sz="2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xmlns="" id="{20B68D6F-7609-BD84-B1CA-BD937D930382}"/>
              </a:ext>
            </a:extLst>
          </p:cNvPr>
          <p:cNvSpPr/>
          <p:nvPr/>
        </p:nvSpPr>
        <p:spPr>
          <a:xfrm>
            <a:off x="25152" y="2132856"/>
            <a:ext cx="9158909" cy="1656184"/>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2800" smtClean="0">
                <a:solidFill>
                  <a:srgbClr val="0070C0"/>
                </a:solidFill>
                <a:latin typeface="UTM Avo" panose="02040603050506020204" pitchFamily="18" charset="0"/>
              </a:rPr>
              <a:t>	Hai </a:t>
            </a:r>
            <a:r>
              <a:rPr lang="vi-VN" altLang="vi-VN" sz="2800">
                <a:solidFill>
                  <a:srgbClr val="0070C0"/>
                </a:solidFill>
                <a:latin typeface="UTM Avo" panose="02040603050506020204" pitchFamily="18" charset="0"/>
              </a:rPr>
              <a:t>khổ thơ đầu nên đọc với giọng tha thiết, nhấn giọng vào các từ ngữ khắc hoạ hình ảnh chú công an đi tuần ban đêm đẹp, nên thơ và cảm động.</a:t>
            </a:r>
            <a:endParaRPr lang="en-US" altLang="vi-VN" sz="2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xmlns="" id="{37916720-F050-D67B-D152-CD816F079156}"/>
              </a:ext>
            </a:extLst>
          </p:cNvPr>
          <p:cNvSpPr/>
          <p:nvPr/>
        </p:nvSpPr>
        <p:spPr>
          <a:xfrm>
            <a:off x="34290" y="3994472"/>
            <a:ext cx="9144000"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2800">
                <a:solidFill>
                  <a:srgbClr val="0070C0"/>
                </a:solidFill>
                <a:latin typeface="UTM Avo" panose="02040603050506020204" pitchFamily="18" charset="0"/>
              </a:rPr>
              <a:t>+ Hai khổ thơ giữa đọc với giọng xúc động, kể lại những việc chú công an khu vực đã tận tuỵ làm cho người dân.</a:t>
            </a:r>
            <a:endParaRPr lang="en-US" altLang="vi-VN" sz="2800" dirty="0">
              <a:solidFill>
                <a:srgbClr val="0070C0"/>
              </a:solidFill>
              <a:latin typeface="UTM Avo" panose="02040603050506020204" pitchFamily="18" charset="0"/>
            </a:endParaRPr>
          </a:p>
        </p:txBody>
      </p:sp>
      <p:sp>
        <p:nvSpPr>
          <p:cNvPr id="7" name="Rectangle: Rounded Corners 8">
            <a:extLst>
              <a:ext uri="{FF2B5EF4-FFF2-40B4-BE49-F238E27FC236}">
                <a16:creationId xmlns:a16="http://schemas.microsoft.com/office/drawing/2014/main" xmlns="" id="{37916720-F050-D67B-D152-CD816F079156}"/>
              </a:ext>
            </a:extLst>
          </p:cNvPr>
          <p:cNvSpPr/>
          <p:nvPr/>
        </p:nvSpPr>
        <p:spPr>
          <a:xfrm>
            <a:off x="35496" y="5229200"/>
            <a:ext cx="9144000"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2800">
                <a:solidFill>
                  <a:srgbClr val="0070C0"/>
                </a:solidFill>
                <a:latin typeface="UTM Avo" panose="02040603050506020204" pitchFamily="18" charset="0"/>
              </a:rPr>
              <a:t>+ Khổ thơ cuối đọc với giọng tự hào thể hiện niềm tin tưởng, sự khâm phục đối với các chú công an khu vực của tác giả.</a:t>
            </a:r>
            <a:endParaRPr lang="en-US" altLang="vi-VN" sz="2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252029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xmlns="" id="{0FF22054-E947-76FC-184F-ECE8B83408FA}"/>
              </a:ext>
            </a:extLst>
          </p:cNvPr>
          <p:cNvSpPr txBox="1">
            <a:spLocks noChangeArrowheads="1"/>
          </p:cNvSpPr>
          <p:nvPr/>
        </p:nvSpPr>
        <p:spPr bwMode="auto">
          <a:xfrm>
            <a:off x="1193371" y="685828"/>
            <a:ext cx="6642960"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grpSp>
        <p:nvGrpSpPr>
          <p:cNvPr id="14" name="Group 13"/>
          <p:cNvGrpSpPr/>
          <p:nvPr/>
        </p:nvGrpSpPr>
        <p:grpSpPr>
          <a:xfrm>
            <a:off x="-4594" y="3061836"/>
            <a:ext cx="8979346" cy="3211940"/>
            <a:chOff x="-2168" y="3061836"/>
            <a:chExt cx="8784976" cy="3211940"/>
          </a:xfrm>
        </p:grpSpPr>
        <p:grpSp>
          <p:nvGrpSpPr>
            <p:cNvPr id="13" name="Group 12"/>
            <p:cNvGrpSpPr/>
            <p:nvPr/>
          </p:nvGrpSpPr>
          <p:grpSpPr>
            <a:xfrm>
              <a:off x="-2168" y="3061836"/>
              <a:ext cx="8784976" cy="3211940"/>
              <a:chOff x="-2168" y="3061836"/>
              <a:chExt cx="8784976" cy="3211940"/>
            </a:xfrm>
          </p:grpSpPr>
          <p:grpSp>
            <p:nvGrpSpPr>
              <p:cNvPr id="12" name="Group 11"/>
              <p:cNvGrpSpPr/>
              <p:nvPr/>
            </p:nvGrpSpPr>
            <p:grpSpPr>
              <a:xfrm>
                <a:off x="-2168" y="3061836"/>
                <a:ext cx="8784976" cy="3211940"/>
                <a:chOff x="-2168" y="3061836"/>
                <a:chExt cx="8784976" cy="3211940"/>
              </a:xfrm>
            </p:grpSpPr>
            <p:grpSp>
              <p:nvGrpSpPr>
                <p:cNvPr id="11" name="Group 10"/>
                <p:cNvGrpSpPr/>
                <p:nvPr/>
              </p:nvGrpSpPr>
              <p:grpSpPr>
                <a:xfrm>
                  <a:off x="-2168" y="3061836"/>
                  <a:ext cx="8784976" cy="3211940"/>
                  <a:chOff x="-2168" y="3061836"/>
                  <a:chExt cx="8784976" cy="3211940"/>
                </a:xfrm>
              </p:grpSpPr>
              <p:pic>
                <p:nvPicPr>
                  <p:cNvPr id="8" name="Picture 7">
                    <a:extLst>
                      <a:ext uri="{FF2B5EF4-FFF2-40B4-BE49-F238E27FC236}">
                        <a16:creationId xmlns:a16="http://schemas.microsoft.com/office/drawing/2014/main" xmlns="" id="{C06F5638-482B-E1EB-109E-E2D3A1329ADA}"/>
                      </a:ext>
                    </a:extLst>
                  </p:cNvPr>
                  <p:cNvPicPr>
                    <a:picLocks noChangeAspect="1"/>
                  </p:cNvPicPr>
                  <p:nvPr/>
                </p:nvPicPr>
                <p:blipFill>
                  <a:blip r:embed="rId3"/>
                  <a:stretch>
                    <a:fillRect/>
                  </a:stretch>
                </p:blipFill>
                <p:spPr>
                  <a:xfrm>
                    <a:off x="-2168" y="3061836"/>
                    <a:ext cx="8784976" cy="3211940"/>
                  </a:xfrm>
                  <a:prstGeom prst="rect">
                    <a:avLst/>
                  </a:prstGeom>
                </p:spPr>
              </p:pic>
              <p:sp>
                <p:nvSpPr>
                  <p:cNvPr id="10" name="Rectangle 9"/>
                  <p:cNvSpPr/>
                  <p:nvPr/>
                </p:nvSpPr>
                <p:spPr>
                  <a:xfrm>
                    <a:off x="741547" y="4148787"/>
                    <a:ext cx="7810340" cy="1800493"/>
                  </a:xfrm>
                  <a:prstGeom prst="rect">
                    <a:avLst/>
                  </a:prstGeom>
                  <a:solidFill>
                    <a:schemeClr val="bg1"/>
                  </a:solidFill>
                  <a:ln>
                    <a:noFill/>
                  </a:ln>
                </p:spPr>
                <p:txBody>
                  <a:bodyPr wrap="square">
                    <a:spAutoFit/>
                  </a:bodyPr>
                  <a:lstStyle/>
                  <a:p>
                    <a:r>
                      <a:rPr lang="vi-VN" sz="3700" smtClean="0"/>
                      <a:t> Đọc diễn cảm bài thơ</a:t>
                    </a:r>
                  </a:p>
                  <a:p>
                    <a:r>
                      <a:rPr lang="vi-VN" sz="3700" smtClean="0"/>
                      <a:t> Ngắt </a:t>
                    </a:r>
                    <a:r>
                      <a:rPr lang="vi-VN" sz="3700"/>
                      <a:t>nghỉ </a:t>
                    </a:r>
                    <a:r>
                      <a:rPr lang="vi-VN" sz="3700"/>
                      <a:t>hơi </a:t>
                    </a:r>
                    <a:r>
                      <a:rPr lang="vi-VN" sz="3700" smtClean="0"/>
                      <a:t>đúng</a:t>
                    </a:r>
                  </a:p>
                  <a:p>
                    <a:r>
                      <a:rPr lang="vi-VN" sz="3700" smtClean="0"/>
                      <a:t> Thể </a:t>
                    </a:r>
                    <a:r>
                      <a:rPr lang="vi-VN" sz="3700"/>
                      <a:t>hiện giọng đọc </a:t>
                    </a:r>
                    <a:r>
                      <a:rPr lang="vi-VN" sz="3700"/>
                      <a:t>phù </a:t>
                    </a:r>
                    <a:r>
                      <a:rPr lang="vi-VN" sz="3700" smtClean="0"/>
                      <a:t>hợp</a:t>
                    </a:r>
                    <a:endParaRPr lang="vi-VN" sz="3700"/>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636" y="4066875"/>
                  <a:ext cx="20401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8908" y="4679176"/>
                <a:ext cx="1771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506" y="5348064"/>
              <a:ext cx="1771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6075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742"/>
            <a:ext cx="9144000" cy="6858000"/>
          </a:xfrm>
          <a:prstGeom prst="rect">
            <a:avLst/>
          </a:prstGeom>
          <a:noFill/>
          <a:ln>
            <a:noFill/>
          </a:ln>
        </p:spPr>
      </p:pic>
      <p:sp>
        <p:nvSpPr>
          <p:cNvPr id="5" name="Text Box 14">
            <a:extLst>
              <a:ext uri="{FF2B5EF4-FFF2-40B4-BE49-F238E27FC236}">
                <a16:creationId xmlns="" xmlns:a16="http://schemas.microsoft.com/office/drawing/2014/main" id="{AA71F8B7-2756-DD9A-E0D0-9FB03DFEB923}"/>
              </a:ext>
            </a:extLst>
          </p:cNvPr>
          <p:cNvSpPr txBox="1">
            <a:spLocks noChangeArrowheads="1"/>
          </p:cNvSpPr>
          <p:nvPr/>
        </p:nvSpPr>
        <p:spPr bwMode="auto">
          <a:xfrm>
            <a:off x="2711588" y="96624"/>
            <a:ext cx="4025622" cy="662715"/>
          </a:xfrm>
          <a:prstGeom prst="rect">
            <a:avLst/>
          </a:prstGeom>
          <a:solidFill>
            <a:srgbClr val="00B0F0"/>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chemeClr val="bg1"/>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CHÚ CÔNG AN</a:t>
            </a:r>
          </a:p>
        </p:txBody>
      </p:sp>
      <p:sp>
        <p:nvSpPr>
          <p:cNvPr id="11" name="Rectangle: Rounded Corners 9">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467544" y="1016530"/>
            <a:ext cx="8496944" cy="5220782"/>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2" name="Rectangle: Rounded Corners 9">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4158297" y="3259773"/>
            <a:ext cx="1132205" cy="643255"/>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cxnSp>
        <p:nvCxnSpPr>
          <p:cNvPr id="13" name="Straight Connector 12"/>
          <p:cNvCxnSpPr/>
          <p:nvPr/>
        </p:nvCxnSpPr>
        <p:spPr>
          <a:xfrm>
            <a:off x="4571999" y="1052736"/>
            <a:ext cx="0" cy="4968552"/>
          </a:xfrm>
          <a:prstGeom prst="line">
            <a:avLst/>
          </a:prstGeom>
        </p:spPr>
        <p:style>
          <a:lnRef idx="3">
            <a:schemeClr val="accent5"/>
          </a:lnRef>
          <a:fillRef idx="0">
            <a:schemeClr val="accent5"/>
          </a:fillRef>
          <a:effectRef idx="2">
            <a:schemeClr val="accent5"/>
          </a:effectRef>
          <a:fontRef idx="minor">
            <a:schemeClr val="tx1"/>
          </a:fontRef>
        </p:style>
      </p:cxnSp>
      <p:sp>
        <p:nvSpPr>
          <p:cNvPr id="14"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4788024" y="1174089"/>
            <a:ext cx="4104456" cy="417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defRPr/>
            </a:pPr>
            <a:r>
              <a:rPr lang="vi-VN" sz="2400" smtClean="0">
                <a:latin typeface="UTM Avo" panose="02040603050506020204" pitchFamily="18" charset="0"/>
                <a:cs typeface="Times New Roman" panose="02020603050405020304" pitchFamily="18" charset="0"/>
              </a:rPr>
              <a:t>Những </a:t>
            </a:r>
            <a:r>
              <a:rPr lang="vi-VN" sz="2400">
                <a:latin typeface="UTM Avo" panose="02040603050506020204" pitchFamily="18" charset="0"/>
                <a:cs typeface="Times New Roman" panose="02020603050405020304" pitchFamily="18" charset="0"/>
              </a:rPr>
              <a:t>hộ neo đơn, nghèo </a:t>
            </a:r>
            <a:r>
              <a:rPr lang="vi-VN" sz="2400" smtClean="0">
                <a:latin typeface="UTM Avo" panose="02040603050506020204" pitchFamily="18" charset="0"/>
                <a:cs typeface="Times New Roman" panose="02020603050405020304" pitchFamily="18" charset="0"/>
              </a:rPr>
              <a:t>khó</a:t>
            </a:r>
          </a:p>
          <a:p>
            <a:pPr algn="just" eaLnBrk="1" hangingPunct="1">
              <a:defRPr/>
            </a:pPr>
            <a:r>
              <a:rPr lang="vi-VN" sz="2400" smtClean="0">
                <a:latin typeface="UTM Avo" panose="02040603050506020204" pitchFamily="18" charset="0"/>
                <a:cs typeface="Times New Roman" panose="02020603050405020304" pitchFamily="18" charset="0"/>
              </a:rPr>
              <a:t>Chú </a:t>
            </a:r>
            <a:r>
              <a:rPr lang="vi-VN" sz="2400">
                <a:latin typeface="UTM Avo" panose="02040603050506020204" pitchFamily="18" charset="0"/>
                <a:cs typeface="Times New Roman" panose="02020603050405020304" pitchFamily="18" charset="0"/>
              </a:rPr>
              <a:t>luôn thăm hỏi ân </a:t>
            </a:r>
            <a:r>
              <a:rPr lang="vi-VN" sz="2400" smtClean="0">
                <a:latin typeface="UTM Avo" panose="02040603050506020204" pitchFamily="18" charset="0"/>
                <a:cs typeface="Times New Roman" panose="02020603050405020304" pitchFamily="18" charset="0"/>
              </a:rPr>
              <a:t>cần</a:t>
            </a:r>
          </a:p>
          <a:p>
            <a:pPr algn="just" eaLnBrk="1" hangingPunct="1">
              <a:defRPr/>
            </a:pPr>
            <a:r>
              <a:rPr lang="vi-VN" sz="2400" smtClean="0">
                <a:latin typeface="UTM Avo" panose="02040603050506020204" pitchFamily="18" charset="0"/>
                <a:cs typeface="Times New Roman" panose="02020603050405020304" pitchFamily="18" charset="0"/>
              </a:rPr>
              <a:t>Thanh </a:t>
            </a:r>
            <a:r>
              <a:rPr lang="vi-VN" sz="2400">
                <a:latin typeface="UTM Avo" panose="02040603050506020204" pitchFamily="18" charset="0"/>
                <a:cs typeface="Times New Roman" panose="02020603050405020304" pitchFamily="18" charset="0"/>
              </a:rPr>
              <a:t>niên có anh ngỗ </a:t>
            </a:r>
            <a:r>
              <a:rPr lang="vi-VN" sz="2400" smtClean="0">
                <a:latin typeface="UTM Avo" panose="02040603050506020204" pitchFamily="18" charset="0"/>
                <a:cs typeface="Times New Roman" panose="02020603050405020304" pitchFamily="18" charset="0"/>
              </a:rPr>
              <a:t>ngược</a:t>
            </a:r>
          </a:p>
          <a:p>
            <a:pPr algn="just" eaLnBrk="1" hangingPunct="1">
              <a:defRPr/>
            </a:pPr>
            <a:r>
              <a:rPr lang="vi-VN" sz="2400" smtClean="0">
                <a:latin typeface="UTM Avo" panose="02040603050506020204" pitchFamily="18" charset="0"/>
                <a:cs typeface="Times New Roman" panose="02020603050405020304" pitchFamily="18" charset="0"/>
              </a:rPr>
              <a:t>Chú </a:t>
            </a:r>
            <a:r>
              <a:rPr lang="vi-VN" sz="2400">
                <a:latin typeface="UTM Avo" panose="02040603050506020204" pitchFamily="18" charset="0"/>
                <a:cs typeface="Times New Roman" panose="02020603050405020304" pitchFamily="18" charset="0"/>
              </a:rPr>
              <a:t>gặp, khuyên răn tận </a:t>
            </a:r>
            <a:r>
              <a:rPr lang="vi-VN" sz="2400" smtClean="0">
                <a:latin typeface="UTM Avo" panose="02040603050506020204" pitchFamily="18" charset="0"/>
                <a:cs typeface="Times New Roman" panose="02020603050405020304" pitchFamily="18" charset="0"/>
              </a:rPr>
              <a:t>tình.</a:t>
            </a:r>
          </a:p>
          <a:p>
            <a:pPr algn="just" eaLnBrk="1" hangingPunct="1">
              <a:defRPr/>
            </a:pPr>
            <a:endParaRPr lang="vi-VN" sz="2400" smtClean="0">
              <a:latin typeface="UTM Avo" panose="02040603050506020204" pitchFamily="18" charset="0"/>
              <a:cs typeface="Times New Roman" panose="02020603050405020304" pitchFamily="18" charset="0"/>
            </a:endParaRPr>
          </a:p>
          <a:p>
            <a:pPr algn="just" eaLnBrk="1" hangingPunct="1">
              <a:defRPr/>
            </a:pPr>
            <a:r>
              <a:rPr lang="vi-VN" sz="2400">
                <a:latin typeface="UTM Avo" panose="02040603050506020204" pitchFamily="18" charset="0"/>
                <a:cs typeface="Times New Roman" panose="02020603050405020304" pitchFamily="18" charset="0"/>
              </a:rPr>
              <a:t>Cảnh phục tươi như sắc nắng</a:t>
            </a:r>
          </a:p>
          <a:p>
            <a:pPr algn="just" eaLnBrk="1" hangingPunct="1">
              <a:defRPr/>
            </a:pPr>
            <a:r>
              <a:rPr lang="vi-VN" sz="2400">
                <a:latin typeface="UTM Avo" panose="02040603050506020204" pitchFamily="18" charset="0"/>
                <a:cs typeface="Times New Roman" panose="02020603050405020304" pitchFamily="18" charset="0"/>
              </a:rPr>
              <a:t>Quân hàm thắm đỏ màu hoa</a:t>
            </a:r>
          </a:p>
          <a:p>
            <a:pPr algn="just" eaLnBrk="1" hangingPunct="1">
              <a:defRPr/>
            </a:pPr>
            <a:r>
              <a:rPr lang="vi-VN" sz="2400">
                <a:latin typeface="UTM Avo" panose="02040603050506020204" pitchFamily="18" charset="0"/>
                <a:cs typeface="Times New Roman" panose="02020603050405020304" pitchFamily="18" charset="0"/>
              </a:rPr>
              <a:t>Ai cũng cảm ơn các chú</a:t>
            </a:r>
          </a:p>
          <a:p>
            <a:pPr algn="just" eaLnBrk="1" hangingPunct="1">
              <a:defRPr/>
            </a:pPr>
            <a:r>
              <a:rPr lang="vi-VN" sz="2400">
                <a:latin typeface="UTM Avo" panose="02040603050506020204" pitchFamily="18" charset="0"/>
                <a:cs typeface="Times New Roman" panose="02020603050405020304" pitchFamily="18" charset="0"/>
              </a:rPr>
              <a:t>Giữ bình yên cho mọi nhà.</a:t>
            </a:r>
          </a:p>
          <a:p>
            <a:pPr algn="just" eaLnBrk="1" hangingPunct="1">
              <a:defRPr/>
            </a:pPr>
            <a:r>
              <a:rPr lang="vi-VN" sz="2400" smtClean="0">
                <a:latin typeface="UTM Avo" panose="02040603050506020204" pitchFamily="18" charset="0"/>
                <a:cs typeface="Times New Roman" panose="02020603050405020304" pitchFamily="18" charset="0"/>
              </a:rPr>
              <a:t>                         Phạm </a:t>
            </a:r>
            <a:r>
              <a:rPr lang="vi-VN" sz="2400">
                <a:latin typeface="UTM Avo" panose="02040603050506020204" pitchFamily="18" charset="0"/>
                <a:cs typeface="Times New Roman" panose="02020603050405020304" pitchFamily="18" charset="0"/>
              </a:rPr>
              <a:t>Vân Anh</a:t>
            </a:r>
          </a:p>
          <a:p>
            <a:pPr algn="just" eaLnBrk="1" hangingPunct="1">
              <a:defRPr/>
            </a:pPr>
            <a:endParaRPr lang="vi-VN" sz="2400" smtClean="0">
              <a:latin typeface="UTM Avo" panose="02040603050506020204" pitchFamily="18" charset="0"/>
              <a:cs typeface="Times New Roman" panose="02020603050405020304" pitchFamily="18" charset="0"/>
            </a:endParaRPr>
          </a:p>
        </p:txBody>
      </p:sp>
      <p:sp>
        <p:nvSpPr>
          <p:cNvPr id="15"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683568" y="1077366"/>
            <a:ext cx="4032448" cy="564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defRPr/>
            </a:pPr>
            <a:r>
              <a:rPr lang="vi-VN" sz="2400" smtClean="0">
                <a:latin typeface="UTM Avo" panose="02040603050506020204" pitchFamily="18" charset="0"/>
                <a:cs typeface="Times New Roman" panose="02020603050405020304" pitchFamily="18" charset="0"/>
              </a:rPr>
              <a:t>Vầng trăng </a:t>
            </a:r>
            <a:r>
              <a:rPr lang="vi-VN" sz="2400">
                <a:latin typeface="UTM Avo" panose="02040603050506020204" pitchFamily="18" charset="0"/>
                <a:cs typeface="Times New Roman" panose="02020603050405020304" pitchFamily="18" charset="0"/>
              </a:rPr>
              <a:t>trên trời vằng </a:t>
            </a:r>
            <a:r>
              <a:rPr lang="vi-VN" sz="2400" smtClean="0">
                <a:latin typeface="UTM Avo" panose="02040603050506020204" pitchFamily="18" charset="0"/>
                <a:cs typeface="Times New Roman" panose="02020603050405020304" pitchFamily="18" charset="0"/>
              </a:rPr>
              <a:t>vặc</a:t>
            </a:r>
          </a:p>
          <a:p>
            <a:pPr algn="just" eaLnBrk="1" hangingPunct="1">
              <a:defRPr/>
            </a:pPr>
            <a:r>
              <a:rPr lang="vi-VN" sz="2400" smtClean="0">
                <a:latin typeface="UTM Avo" panose="02040603050506020204" pitchFamily="18" charset="0"/>
                <a:cs typeface="Times New Roman" panose="02020603050405020304" pitchFamily="18" charset="0"/>
              </a:rPr>
              <a:t>Soi </a:t>
            </a:r>
            <a:r>
              <a:rPr lang="vi-VN" sz="2400">
                <a:latin typeface="UTM Avo" panose="02040603050506020204" pitchFamily="18" charset="0"/>
                <a:cs typeface="Times New Roman" panose="02020603050405020304" pitchFamily="18" charset="0"/>
              </a:rPr>
              <a:t>đường tuần tra đêm </a:t>
            </a:r>
            <a:r>
              <a:rPr lang="vi-VN" sz="2400" smtClean="0">
                <a:latin typeface="UTM Avo" panose="02040603050506020204" pitchFamily="18" charset="0"/>
                <a:cs typeface="Times New Roman" panose="02020603050405020304" pitchFamily="18" charset="0"/>
              </a:rPr>
              <a:t>nay</a:t>
            </a:r>
          </a:p>
          <a:p>
            <a:pPr algn="just" eaLnBrk="1" hangingPunct="1">
              <a:defRPr/>
            </a:pPr>
            <a:r>
              <a:rPr lang="vi-VN" sz="2400" smtClean="0">
                <a:latin typeface="UTM Avo" panose="02040603050506020204" pitchFamily="18" charset="0"/>
                <a:cs typeface="Times New Roman" panose="02020603050405020304" pitchFamily="18" charset="0"/>
              </a:rPr>
              <a:t>Những </a:t>
            </a:r>
            <a:r>
              <a:rPr lang="vi-VN" sz="2400">
                <a:latin typeface="UTM Avo" panose="02040603050506020204" pitchFamily="18" charset="0"/>
                <a:cs typeface="Times New Roman" panose="02020603050405020304" pitchFamily="18" charset="0"/>
              </a:rPr>
              <a:t>vì sao lấp lánh </a:t>
            </a:r>
            <a:r>
              <a:rPr lang="vi-VN" sz="2400" smtClean="0">
                <a:latin typeface="UTM Avo" panose="02040603050506020204" pitchFamily="18" charset="0"/>
                <a:cs typeface="Times New Roman" panose="02020603050405020304" pitchFamily="18" charset="0"/>
              </a:rPr>
              <a:t>bay</a:t>
            </a:r>
          </a:p>
          <a:p>
            <a:pPr algn="just" eaLnBrk="1" hangingPunct="1">
              <a:defRPr/>
            </a:pPr>
            <a:r>
              <a:rPr lang="vi-VN" sz="2400" smtClean="0">
                <a:latin typeface="UTM Avo" panose="02040603050506020204" pitchFamily="18" charset="0"/>
                <a:cs typeface="Times New Roman" panose="02020603050405020304" pitchFamily="18" charset="0"/>
              </a:rPr>
              <a:t>Tinh </a:t>
            </a:r>
            <a:r>
              <a:rPr lang="vi-VN" sz="2400">
                <a:latin typeface="UTM Avo" panose="02040603050506020204" pitchFamily="18" charset="0"/>
                <a:cs typeface="Times New Roman" panose="02020603050405020304" pitchFamily="18" charset="0"/>
              </a:rPr>
              <a:t>nghịch đậu vai các chú</a:t>
            </a:r>
            <a:r>
              <a:rPr lang="vi-VN" sz="2400" smtClean="0">
                <a:latin typeface="UTM Avo" panose="02040603050506020204" pitchFamily="18" charset="0"/>
                <a:cs typeface="Times New Roman" panose="02020603050405020304" pitchFamily="18" charset="0"/>
              </a:rPr>
              <a:t>.</a:t>
            </a:r>
          </a:p>
          <a:p>
            <a:pPr indent="457200" algn="just" eaLnBrk="1" hangingPunct="1">
              <a:defRPr/>
            </a:pPr>
            <a:endParaRPr lang="vi-VN" sz="2400" smtClean="0">
              <a:latin typeface="UTM Avo" panose="02040603050506020204" pitchFamily="18" charset="0"/>
              <a:cs typeface="Times New Roman" panose="02020603050405020304" pitchFamily="18" charset="0"/>
            </a:endParaRPr>
          </a:p>
          <a:p>
            <a:pPr algn="just" eaLnBrk="1" hangingPunct="1">
              <a:defRPr/>
            </a:pPr>
            <a:r>
              <a:rPr lang="vi-VN" sz="2400" smtClean="0">
                <a:latin typeface="UTM Avo" panose="02040603050506020204" pitchFamily="18" charset="0"/>
                <a:cs typeface="Times New Roman" panose="02020603050405020304" pitchFamily="18" charset="0"/>
              </a:rPr>
              <a:t>Nhà </a:t>
            </a:r>
            <a:r>
              <a:rPr lang="vi-VN" sz="2400">
                <a:latin typeface="UTM Avo" panose="02040603050506020204" pitchFamily="18" charset="0"/>
                <a:cs typeface="Times New Roman" panose="02020603050405020304" pitchFamily="18" charset="0"/>
              </a:rPr>
              <a:t>nhà chìm vào giấc </a:t>
            </a:r>
            <a:r>
              <a:rPr lang="vi-VN" sz="2400" smtClean="0">
                <a:latin typeface="UTM Avo" panose="02040603050506020204" pitchFamily="18" charset="0"/>
                <a:cs typeface="Times New Roman" panose="02020603050405020304" pitchFamily="18" charset="0"/>
              </a:rPr>
              <a:t>ngủ</a:t>
            </a:r>
          </a:p>
          <a:p>
            <a:pPr algn="just" eaLnBrk="1" hangingPunct="1">
              <a:defRPr/>
            </a:pPr>
            <a:r>
              <a:rPr lang="vi-VN" sz="2400" smtClean="0">
                <a:latin typeface="UTM Avo" panose="02040603050506020204" pitchFamily="18" charset="0"/>
                <a:cs typeface="Times New Roman" panose="02020603050405020304" pitchFamily="18" charset="0"/>
              </a:rPr>
              <a:t>Hoa </a:t>
            </a:r>
            <a:r>
              <a:rPr lang="vi-VN" sz="2400">
                <a:latin typeface="UTM Avo" panose="02040603050506020204" pitchFamily="18" charset="0"/>
                <a:cs typeface="Times New Roman" panose="02020603050405020304" pitchFamily="18" charset="0"/>
              </a:rPr>
              <a:t>cau dịu toả hương </a:t>
            </a:r>
            <a:r>
              <a:rPr lang="vi-VN" sz="2400" smtClean="0">
                <a:latin typeface="UTM Avo" panose="02040603050506020204" pitchFamily="18" charset="0"/>
                <a:cs typeface="Times New Roman" panose="02020603050405020304" pitchFamily="18" charset="0"/>
              </a:rPr>
              <a:t>lành</a:t>
            </a:r>
          </a:p>
          <a:p>
            <a:pPr algn="just" eaLnBrk="1" hangingPunct="1">
              <a:defRPr/>
            </a:pPr>
            <a:r>
              <a:rPr lang="vi-VN" sz="2400" smtClean="0">
                <a:latin typeface="UTM Avo" panose="02040603050506020204" pitchFamily="18" charset="0"/>
                <a:cs typeface="Times New Roman" panose="02020603050405020304" pitchFamily="18" charset="0"/>
              </a:rPr>
              <a:t>Các </a:t>
            </a:r>
            <a:r>
              <a:rPr lang="vi-VN" sz="2400">
                <a:latin typeface="UTM Avo" panose="02040603050506020204" pitchFamily="18" charset="0"/>
                <a:cs typeface="Times New Roman" panose="02020603050405020304" pitchFamily="18" charset="0"/>
              </a:rPr>
              <a:t>chú thức cùng đom </a:t>
            </a:r>
            <a:r>
              <a:rPr lang="vi-VN" sz="2400" smtClean="0">
                <a:latin typeface="UTM Avo" panose="02040603050506020204" pitchFamily="18" charset="0"/>
                <a:cs typeface="Times New Roman" panose="02020603050405020304" pitchFamily="18" charset="0"/>
              </a:rPr>
              <a:t>đóm</a:t>
            </a:r>
          </a:p>
          <a:p>
            <a:pPr algn="just" eaLnBrk="1" hangingPunct="1">
              <a:defRPr/>
            </a:pPr>
            <a:r>
              <a:rPr lang="vi-VN" sz="2400">
                <a:latin typeface="UTM Avo" panose="02040603050506020204" pitchFamily="18" charset="0"/>
                <a:cs typeface="Times New Roman" panose="02020603050405020304" pitchFamily="18" charset="0"/>
              </a:rPr>
              <a:t>Qua đêm dài tới bình minh</a:t>
            </a:r>
            <a:r>
              <a:rPr lang="vi-VN" sz="2400" smtClean="0">
                <a:latin typeface="UTM Avo" panose="02040603050506020204" pitchFamily="18" charset="0"/>
                <a:cs typeface="Times New Roman" panose="02020603050405020304" pitchFamily="18" charset="0"/>
              </a:rPr>
              <a:t>.</a:t>
            </a:r>
          </a:p>
          <a:p>
            <a:pPr algn="just" eaLnBrk="1" hangingPunct="1">
              <a:defRPr/>
            </a:pPr>
            <a:r>
              <a:rPr lang="vi-VN" sz="2400" smtClean="0">
                <a:latin typeface="UTM Avo" panose="02040603050506020204" pitchFamily="18" charset="0"/>
                <a:cs typeface="Times New Roman" panose="02020603050405020304" pitchFamily="18" charset="0"/>
              </a:rPr>
              <a:t> </a:t>
            </a:r>
          </a:p>
          <a:p>
            <a:pPr algn="just" eaLnBrk="1" hangingPunct="1">
              <a:defRPr/>
            </a:pPr>
            <a:r>
              <a:rPr lang="vi-VN" sz="2400" smtClean="0">
                <a:latin typeface="UTM Avo" panose="02040603050506020204" pitchFamily="18" charset="0"/>
                <a:cs typeface="Times New Roman" panose="02020603050405020304" pitchFamily="18" charset="0"/>
              </a:rPr>
              <a:t>Ai </a:t>
            </a:r>
            <a:r>
              <a:rPr lang="vi-VN" sz="2400">
                <a:latin typeface="UTM Avo" panose="02040603050506020204" pitchFamily="18" charset="0"/>
                <a:cs typeface="Times New Roman" panose="02020603050405020304" pitchFamily="18" charset="0"/>
              </a:rPr>
              <a:t>vắng nhà quên khoá cửa</a:t>
            </a:r>
          </a:p>
          <a:p>
            <a:pPr algn="just" eaLnBrk="1" hangingPunct="1">
              <a:defRPr/>
            </a:pPr>
            <a:r>
              <a:rPr lang="vi-VN" sz="2400">
                <a:latin typeface="UTM Avo" panose="02040603050506020204" pitchFamily="18" charset="0"/>
                <a:cs typeface="Times New Roman" panose="02020603050405020304" pitchFamily="18" charset="0"/>
              </a:rPr>
              <a:t>Chú nhắc giữ gìn an ninh</a:t>
            </a:r>
          </a:p>
          <a:p>
            <a:pPr algn="just" eaLnBrk="1" hangingPunct="1">
              <a:defRPr/>
            </a:pPr>
            <a:r>
              <a:rPr lang="vi-VN" sz="2400">
                <a:latin typeface="UTM Avo" panose="02040603050506020204" pitchFamily="18" charset="0"/>
                <a:cs typeface="Times New Roman" panose="02020603050405020304" pitchFamily="18" charset="0"/>
              </a:rPr>
              <a:t>Xóm nào xảy ra tranh cãi</a:t>
            </a:r>
          </a:p>
          <a:p>
            <a:pPr algn="just" eaLnBrk="1" hangingPunct="1">
              <a:defRPr/>
            </a:pPr>
            <a:r>
              <a:rPr lang="vi-VN" sz="2400">
                <a:latin typeface="UTM Avo" panose="02040603050506020204" pitchFamily="18" charset="0"/>
                <a:cs typeface="Times New Roman" panose="02020603050405020304" pitchFamily="18" charset="0"/>
              </a:rPr>
              <a:t>Chú đến hoà giải phân minh.</a:t>
            </a:r>
          </a:p>
          <a:p>
            <a:pPr algn="just" eaLnBrk="1" hangingPunct="1">
              <a:defRPr/>
            </a:pPr>
            <a:endParaRPr lang="vi-VN" sz="2400">
              <a:latin typeface="UTM Avo" panose="02040603050506020204" pitchFamily="18" charset="0"/>
              <a:cs typeface="Times New Roman" panose="02020603050405020304" pitchFamily="18" charset="0"/>
            </a:endParaRPr>
          </a:p>
        </p:txBody>
      </p:sp>
      <p:grpSp>
        <p:nvGrpSpPr>
          <p:cNvPr id="9" name="Group 8"/>
          <p:cNvGrpSpPr/>
          <p:nvPr/>
        </p:nvGrpSpPr>
        <p:grpSpPr>
          <a:xfrm>
            <a:off x="5349864" y="5733251"/>
            <a:ext cx="3542616" cy="539605"/>
            <a:chOff x="5827254" y="6000903"/>
            <a:chExt cx="3116517" cy="559428"/>
          </a:xfrm>
        </p:grpSpPr>
        <p:sp>
          <p:nvSpPr>
            <p:cNvPr id="10" name="Rounded Rectangle 9"/>
            <p:cNvSpPr/>
            <p:nvPr/>
          </p:nvSpPr>
          <p:spPr>
            <a:xfrm>
              <a:off x="6001244" y="6049182"/>
              <a:ext cx="2942527" cy="45980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5827254" y="6000903"/>
              <a:ext cx="2942527" cy="55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28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Đọc</a:t>
              </a:r>
              <a:r>
                <a:rPr lang="en-US" sz="28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 toàn bài</a:t>
              </a:r>
              <a:endParaRPr lang="en-US" sz="2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7760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482474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DF07F2E-6C48-0459-A26D-EE036F399D76}"/>
              </a:ext>
            </a:extLst>
          </p:cNvPr>
          <p:cNvPicPr>
            <a:picLocks noChangeAspect="1"/>
          </p:cNvPicPr>
          <p:nvPr/>
        </p:nvPicPr>
        <p:blipFill>
          <a:blip r:embed="rId3"/>
          <a:stretch>
            <a:fillRect/>
          </a:stretch>
        </p:blipFill>
        <p:spPr>
          <a:xfrm>
            <a:off x="1294171" y="1804801"/>
            <a:ext cx="6658897" cy="2339496"/>
          </a:xfrm>
          <a:prstGeom prst="rect">
            <a:avLst/>
          </a:prstGeom>
        </p:spPr>
      </p:pic>
    </p:spTree>
    <p:extLst>
      <p:ext uri="{BB962C8B-B14F-4D97-AF65-F5344CB8AC3E}">
        <p14:creationId xmlns:p14="http://schemas.microsoft.com/office/powerpoint/2010/main" val="126772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xmlns="" id="{D363D405-DC78-F8A6-FB78-10659377223A}"/>
              </a:ext>
            </a:extLst>
          </p:cNvPr>
          <p:cNvSpPr txBox="1">
            <a:spLocks noChangeArrowheads="1"/>
          </p:cNvSpPr>
          <p:nvPr/>
        </p:nvSpPr>
        <p:spPr bwMode="auto">
          <a:xfrm>
            <a:off x="1608083" y="489061"/>
            <a:ext cx="643233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3719D5FF-48DE-A416-77B1-5D01E7E19253}"/>
              </a:ext>
            </a:extLst>
          </p:cNvPr>
          <p:cNvSpPr txBox="1"/>
          <p:nvPr/>
        </p:nvSpPr>
        <p:spPr>
          <a:xfrm>
            <a:off x="187066" y="4344521"/>
            <a:ext cx="8769869" cy="165474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36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Về </a:t>
            </a:r>
            <a:r>
              <a:rPr lang="vi-VN" sz="36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nhà tìm thêm các bài thơ, bài hát ca ngợi cô chú công an.</a:t>
            </a:r>
            <a:endParaRPr lang="en-US" sz="36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7A9D0E75-2648-8D5A-88A8-77B4408603D6}"/>
              </a:ext>
            </a:extLst>
          </p:cNvPr>
          <p:cNvSpPr txBox="1"/>
          <p:nvPr/>
        </p:nvSpPr>
        <p:spPr>
          <a:xfrm>
            <a:off x="187066" y="2447440"/>
            <a:ext cx="8769869" cy="175432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Em biết được điều gì sau khi học bài thơ Chú công an?</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343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E7365C8-9704-7269-0F24-DCE988577E76}"/>
              </a:ext>
            </a:extLst>
          </p:cNvPr>
          <p:cNvSpPr txBox="1"/>
          <p:nvPr/>
        </p:nvSpPr>
        <p:spPr>
          <a:xfrm>
            <a:off x="-36512" y="1340768"/>
            <a:ext cx="9143999" cy="3631763"/>
          </a:xfrm>
          <a:prstGeom prst="rect">
            <a:avLst/>
          </a:prstGeom>
          <a:noFill/>
        </p:spPr>
        <p:txBody>
          <a:bodyPr wrap="square" rtlCol="0">
            <a:spAutoFit/>
          </a:bodyPr>
          <a:lstStyle/>
          <a:p>
            <a:pPr algn="ctr"/>
            <a:r>
              <a:rPr lang="en-US" sz="115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3677654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pic>
        <p:nvPicPr>
          <p:cNvPr id="3" name="Chú Công An Tí Hon ♫ Bé Tập Đánh Răng ♫ Nhạc Thiếu Nhi Hay Cho Trẻ Mầm Non.mp4">
            <a:hlinkClick r:id="" action="ppaction://media"/>
          </p:cNvPr>
          <p:cNvPicPr>
            <a:picLocks noChangeAspect="1"/>
          </p:cNvPicPr>
          <p:nvPr>
            <a:videoFile r:link="rId1"/>
            <p:extLst>
              <p:ext uri="{DAA4B4D4-6D71-4841-9C94-3DE7FCFB9230}">
                <p14:media xmlns:p14="http://schemas.microsoft.com/office/powerpoint/2010/main" r:embed="rId2">
                  <p14:trim end="1.117972672E6"/>
                </p14:media>
              </p:ext>
            </p:extLst>
          </p:nvPr>
        </p:nvPicPr>
        <p:blipFill>
          <a:blip r:embed="rId5"/>
          <a:stretch>
            <a:fillRect/>
          </a:stretch>
        </p:blipFill>
        <p:spPr>
          <a:xfrm>
            <a:off x="10696" y="-16823"/>
            <a:ext cx="9133304" cy="6891645"/>
          </a:xfrm>
          <a:prstGeom prst="rect">
            <a:avLst/>
          </a:prstGeom>
        </p:spPr>
      </p:pic>
    </p:spTree>
    <p:extLst>
      <p:ext uri="{BB962C8B-B14F-4D97-AF65-F5344CB8AC3E}">
        <p14:creationId xmlns:p14="http://schemas.microsoft.com/office/powerpoint/2010/main" val="249471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742"/>
            <a:ext cx="9144000" cy="6858000"/>
          </a:xfrm>
          <a:prstGeom prst="rect">
            <a:avLst/>
          </a:prstGeom>
          <a:noFill/>
          <a:ln>
            <a:noFill/>
          </a:ln>
        </p:spPr>
      </p:pic>
      <p:sp>
        <p:nvSpPr>
          <p:cNvPr id="5" name="Text Box 14">
            <a:extLst>
              <a:ext uri="{FF2B5EF4-FFF2-40B4-BE49-F238E27FC236}">
                <a16:creationId xmlns="" xmlns:a16="http://schemas.microsoft.com/office/drawing/2014/main" id="{AA71F8B7-2756-DD9A-E0D0-9FB03DFEB923}"/>
              </a:ext>
            </a:extLst>
          </p:cNvPr>
          <p:cNvSpPr txBox="1">
            <a:spLocks noChangeArrowheads="1"/>
          </p:cNvSpPr>
          <p:nvPr/>
        </p:nvSpPr>
        <p:spPr bwMode="auto">
          <a:xfrm>
            <a:off x="2711588" y="96624"/>
            <a:ext cx="4025622" cy="662715"/>
          </a:xfrm>
          <a:prstGeom prst="rect">
            <a:avLst/>
          </a:prstGeom>
          <a:solidFill>
            <a:srgbClr val="00B0F0"/>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chemeClr val="bg1"/>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CHÚ CÔNG AN</a:t>
            </a:r>
          </a:p>
        </p:txBody>
      </p:sp>
      <p:sp>
        <p:nvSpPr>
          <p:cNvPr id="11" name="Rectangle: Rounded Corners 9">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467544" y="1016530"/>
            <a:ext cx="8496944" cy="5220782"/>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2" name="Rectangle: Rounded Corners 9">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4158297" y="3259773"/>
            <a:ext cx="1132205" cy="643255"/>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cxnSp>
        <p:nvCxnSpPr>
          <p:cNvPr id="13" name="Straight Connector 12"/>
          <p:cNvCxnSpPr/>
          <p:nvPr/>
        </p:nvCxnSpPr>
        <p:spPr>
          <a:xfrm>
            <a:off x="4571999" y="1052736"/>
            <a:ext cx="0" cy="4968552"/>
          </a:xfrm>
          <a:prstGeom prst="line">
            <a:avLst/>
          </a:prstGeom>
        </p:spPr>
        <p:style>
          <a:lnRef idx="3">
            <a:schemeClr val="accent5"/>
          </a:lnRef>
          <a:fillRef idx="0">
            <a:schemeClr val="accent5"/>
          </a:fillRef>
          <a:effectRef idx="2">
            <a:schemeClr val="accent5"/>
          </a:effectRef>
          <a:fontRef idx="minor">
            <a:schemeClr val="tx1"/>
          </a:fontRef>
        </p:style>
      </p:cxnSp>
      <p:sp>
        <p:nvSpPr>
          <p:cNvPr id="14"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4788024" y="1174089"/>
            <a:ext cx="4104456" cy="417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defRPr/>
            </a:pPr>
            <a:r>
              <a:rPr lang="vi-VN" sz="2400" smtClean="0">
                <a:latin typeface="UTM Avo" panose="02040603050506020204" pitchFamily="18" charset="0"/>
                <a:cs typeface="Times New Roman" panose="02020603050405020304" pitchFamily="18" charset="0"/>
              </a:rPr>
              <a:t>Những </a:t>
            </a:r>
            <a:r>
              <a:rPr lang="vi-VN" sz="2400">
                <a:latin typeface="UTM Avo" panose="02040603050506020204" pitchFamily="18" charset="0"/>
                <a:cs typeface="Times New Roman" panose="02020603050405020304" pitchFamily="18" charset="0"/>
              </a:rPr>
              <a:t>hộ neo đơn, nghèo </a:t>
            </a:r>
            <a:r>
              <a:rPr lang="vi-VN" sz="2400" smtClean="0">
                <a:latin typeface="UTM Avo" panose="02040603050506020204" pitchFamily="18" charset="0"/>
                <a:cs typeface="Times New Roman" panose="02020603050405020304" pitchFamily="18" charset="0"/>
              </a:rPr>
              <a:t>khó</a:t>
            </a:r>
          </a:p>
          <a:p>
            <a:pPr algn="just" eaLnBrk="1" hangingPunct="1">
              <a:defRPr/>
            </a:pPr>
            <a:r>
              <a:rPr lang="vi-VN" sz="2400" smtClean="0">
                <a:latin typeface="UTM Avo" panose="02040603050506020204" pitchFamily="18" charset="0"/>
                <a:cs typeface="Times New Roman" panose="02020603050405020304" pitchFamily="18" charset="0"/>
              </a:rPr>
              <a:t>Chú </a:t>
            </a:r>
            <a:r>
              <a:rPr lang="vi-VN" sz="2400">
                <a:latin typeface="UTM Avo" panose="02040603050506020204" pitchFamily="18" charset="0"/>
                <a:cs typeface="Times New Roman" panose="02020603050405020304" pitchFamily="18" charset="0"/>
              </a:rPr>
              <a:t>luôn thăm hỏi ân </a:t>
            </a:r>
            <a:r>
              <a:rPr lang="vi-VN" sz="2400" smtClean="0">
                <a:latin typeface="UTM Avo" panose="02040603050506020204" pitchFamily="18" charset="0"/>
                <a:cs typeface="Times New Roman" panose="02020603050405020304" pitchFamily="18" charset="0"/>
              </a:rPr>
              <a:t>cần</a:t>
            </a:r>
          </a:p>
          <a:p>
            <a:pPr algn="just" eaLnBrk="1" hangingPunct="1">
              <a:defRPr/>
            </a:pPr>
            <a:r>
              <a:rPr lang="vi-VN" sz="2400" smtClean="0">
                <a:latin typeface="UTM Avo" panose="02040603050506020204" pitchFamily="18" charset="0"/>
                <a:cs typeface="Times New Roman" panose="02020603050405020304" pitchFamily="18" charset="0"/>
              </a:rPr>
              <a:t>Thanh </a:t>
            </a:r>
            <a:r>
              <a:rPr lang="vi-VN" sz="2400">
                <a:latin typeface="UTM Avo" panose="02040603050506020204" pitchFamily="18" charset="0"/>
                <a:cs typeface="Times New Roman" panose="02020603050405020304" pitchFamily="18" charset="0"/>
              </a:rPr>
              <a:t>niên có anh ngỗ </a:t>
            </a:r>
            <a:r>
              <a:rPr lang="vi-VN" sz="2400" smtClean="0">
                <a:latin typeface="UTM Avo" panose="02040603050506020204" pitchFamily="18" charset="0"/>
                <a:cs typeface="Times New Roman" panose="02020603050405020304" pitchFamily="18" charset="0"/>
              </a:rPr>
              <a:t>ngược</a:t>
            </a:r>
          </a:p>
          <a:p>
            <a:pPr algn="just" eaLnBrk="1" hangingPunct="1">
              <a:defRPr/>
            </a:pPr>
            <a:r>
              <a:rPr lang="vi-VN" sz="2400" smtClean="0">
                <a:latin typeface="UTM Avo" panose="02040603050506020204" pitchFamily="18" charset="0"/>
                <a:cs typeface="Times New Roman" panose="02020603050405020304" pitchFamily="18" charset="0"/>
              </a:rPr>
              <a:t>Chú </a:t>
            </a:r>
            <a:r>
              <a:rPr lang="vi-VN" sz="2400">
                <a:latin typeface="UTM Avo" panose="02040603050506020204" pitchFamily="18" charset="0"/>
                <a:cs typeface="Times New Roman" panose="02020603050405020304" pitchFamily="18" charset="0"/>
              </a:rPr>
              <a:t>gặp, khuyên răn tận </a:t>
            </a:r>
            <a:r>
              <a:rPr lang="vi-VN" sz="2400" smtClean="0">
                <a:latin typeface="UTM Avo" panose="02040603050506020204" pitchFamily="18" charset="0"/>
                <a:cs typeface="Times New Roman" panose="02020603050405020304" pitchFamily="18" charset="0"/>
              </a:rPr>
              <a:t>tình.</a:t>
            </a:r>
          </a:p>
          <a:p>
            <a:pPr algn="just" eaLnBrk="1" hangingPunct="1">
              <a:defRPr/>
            </a:pPr>
            <a:endParaRPr lang="vi-VN" sz="2400" smtClean="0">
              <a:latin typeface="UTM Avo" panose="02040603050506020204" pitchFamily="18" charset="0"/>
              <a:cs typeface="Times New Roman" panose="02020603050405020304" pitchFamily="18" charset="0"/>
            </a:endParaRPr>
          </a:p>
          <a:p>
            <a:pPr algn="just" eaLnBrk="1" hangingPunct="1">
              <a:defRPr/>
            </a:pPr>
            <a:r>
              <a:rPr lang="vi-VN" sz="2400">
                <a:latin typeface="UTM Avo" panose="02040603050506020204" pitchFamily="18" charset="0"/>
                <a:cs typeface="Times New Roman" panose="02020603050405020304" pitchFamily="18" charset="0"/>
              </a:rPr>
              <a:t>Cảnh phục tươi như sắc nắng</a:t>
            </a:r>
          </a:p>
          <a:p>
            <a:pPr algn="just" eaLnBrk="1" hangingPunct="1">
              <a:defRPr/>
            </a:pPr>
            <a:r>
              <a:rPr lang="vi-VN" sz="2400">
                <a:latin typeface="UTM Avo" panose="02040603050506020204" pitchFamily="18" charset="0"/>
                <a:cs typeface="Times New Roman" panose="02020603050405020304" pitchFamily="18" charset="0"/>
              </a:rPr>
              <a:t>Quân hàm thắm đỏ màu hoa</a:t>
            </a:r>
          </a:p>
          <a:p>
            <a:pPr algn="just" eaLnBrk="1" hangingPunct="1">
              <a:defRPr/>
            </a:pPr>
            <a:r>
              <a:rPr lang="vi-VN" sz="2400">
                <a:latin typeface="UTM Avo" panose="02040603050506020204" pitchFamily="18" charset="0"/>
                <a:cs typeface="Times New Roman" panose="02020603050405020304" pitchFamily="18" charset="0"/>
              </a:rPr>
              <a:t>Ai cũng cảm ơn các chú</a:t>
            </a:r>
          </a:p>
          <a:p>
            <a:pPr algn="just" eaLnBrk="1" hangingPunct="1">
              <a:defRPr/>
            </a:pPr>
            <a:r>
              <a:rPr lang="vi-VN" sz="2400">
                <a:latin typeface="UTM Avo" panose="02040603050506020204" pitchFamily="18" charset="0"/>
                <a:cs typeface="Times New Roman" panose="02020603050405020304" pitchFamily="18" charset="0"/>
              </a:rPr>
              <a:t>Giữ bình yên cho mọi nhà.</a:t>
            </a:r>
          </a:p>
          <a:p>
            <a:pPr algn="just" eaLnBrk="1" hangingPunct="1">
              <a:defRPr/>
            </a:pPr>
            <a:r>
              <a:rPr lang="vi-VN" sz="2400" smtClean="0">
                <a:latin typeface="UTM Avo" panose="02040603050506020204" pitchFamily="18" charset="0"/>
                <a:cs typeface="Times New Roman" panose="02020603050405020304" pitchFamily="18" charset="0"/>
              </a:rPr>
              <a:t>                         Phạm </a:t>
            </a:r>
            <a:r>
              <a:rPr lang="vi-VN" sz="2400">
                <a:latin typeface="UTM Avo" panose="02040603050506020204" pitchFamily="18" charset="0"/>
                <a:cs typeface="Times New Roman" panose="02020603050405020304" pitchFamily="18" charset="0"/>
              </a:rPr>
              <a:t>Vân Anh</a:t>
            </a:r>
          </a:p>
          <a:p>
            <a:pPr algn="just" eaLnBrk="1" hangingPunct="1">
              <a:defRPr/>
            </a:pPr>
            <a:endParaRPr lang="vi-VN" sz="2400" smtClean="0">
              <a:latin typeface="UTM Avo" panose="02040603050506020204" pitchFamily="18" charset="0"/>
              <a:cs typeface="Times New Roman" panose="02020603050405020304" pitchFamily="18" charset="0"/>
            </a:endParaRPr>
          </a:p>
        </p:txBody>
      </p:sp>
      <p:sp>
        <p:nvSpPr>
          <p:cNvPr id="15"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683568" y="1077366"/>
            <a:ext cx="4032448" cy="564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defRPr/>
            </a:pPr>
            <a:r>
              <a:rPr lang="vi-VN" sz="2400" smtClean="0">
                <a:latin typeface="UTM Avo" panose="02040603050506020204" pitchFamily="18" charset="0"/>
                <a:cs typeface="Times New Roman" panose="02020603050405020304" pitchFamily="18" charset="0"/>
              </a:rPr>
              <a:t>Vầng trăng </a:t>
            </a:r>
            <a:r>
              <a:rPr lang="vi-VN" sz="2400">
                <a:latin typeface="UTM Avo" panose="02040603050506020204" pitchFamily="18" charset="0"/>
                <a:cs typeface="Times New Roman" panose="02020603050405020304" pitchFamily="18" charset="0"/>
              </a:rPr>
              <a:t>trên trời vằng </a:t>
            </a:r>
            <a:r>
              <a:rPr lang="vi-VN" sz="2400" smtClean="0">
                <a:latin typeface="UTM Avo" panose="02040603050506020204" pitchFamily="18" charset="0"/>
                <a:cs typeface="Times New Roman" panose="02020603050405020304" pitchFamily="18" charset="0"/>
              </a:rPr>
              <a:t>vặc</a:t>
            </a:r>
          </a:p>
          <a:p>
            <a:pPr algn="just" eaLnBrk="1" hangingPunct="1">
              <a:defRPr/>
            </a:pPr>
            <a:r>
              <a:rPr lang="vi-VN" sz="2400" smtClean="0">
                <a:latin typeface="UTM Avo" panose="02040603050506020204" pitchFamily="18" charset="0"/>
                <a:cs typeface="Times New Roman" panose="02020603050405020304" pitchFamily="18" charset="0"/>
              </a:rPr>
              <a:t>Soi </a:t>
            </a:r>
            <a:r>
              <a:rPr lang="vi-VN" sz="2400">
                <a:latin typeface="UTM Avo" panose="02040603050506020204" pitchFamily="18" charset="0"/>
                <a:cs typeface="Times New Roman" panose="02020603050405020304" pitchFamily="18" charset="0"/>
              </a:rPr>
              <a:t>đường tuần tra đêm </a:t>
            </a:r>
            <a:r>
              <a:rPr lang="vi-VN" sz="2400" smtClean="0">
                <a:latin typeface="UTM Avo" panose="02040603050506020204" pitchFamily="18" charset="0"/>
                <a:cs typeface="Times New Roman" panose="02020603050405020304" pitchFamily="18" charset="0"/>
              </a:rPr>
              <a:t>nay</a:t>
            </a:r>
          </a:p>
          <a:p>
            <a:pPr algn="just" eaLnBrk="1" hangingPunct="1">
              <a:defRPr/>
            </a:pPr>
            <a:r>
              <a:rPr lang="vi-VN" sz="2400" smtClean="0">
                <a:latin typeface="UTM Avo" panose="02040603050506020204" pitchFamily="18" charset="0"/>
                <a:cs typeface="Times New Roman" panose="02020603050405020304" pitchFamily="18" charset="0"/>
              </a:rPr>
              <a:t>Những </a:t>
            </a:r>
            <a:r>
              <a:rPr lang="vi-VN" sz="2400">
                <a:latin typeface="UTM Avo" panose="02040603050506020204" pitchFamily="18" charset="0"/>
                <a:cs typeface="Times New Roman" panose="02020603050405020304" pitchFamily="18" charset="0"/>
              </a:rPr>
              <a:t>vì sao lấp lánh </a:t>
            </a:r>
            <a:r>
              <a:rPr lang="vi-VN" sz="2400" smtClean="0">
                <a:latin typeface="UTM Avo" panose="02040603050506020204" pitchFamily="18" charset="0"/>
                <a:cs typeface="Times New Roman" panose="02020603050405020304" pitchFamily="18" charset="0"/>
              </a:rPr>
              <a:t>bay</a:t>
            </a:r>
          </a:p>
          <a:p>
            <a:pPr algn="just" eaLnBrk="1" hangingPunct="1">
              <a:defRPr/>
            </a:pPr>
            <a:r>
              <a:rPr lang="vi-VN" sz="2400" smtClean="0">
                <a:latin typeface="UTM Avo" panose="02040603050506020204" pitchFamily="18" charset="0"/>
                <a:cs typeface="Times New Roman" panose="02020603050405020304" pitchFamily="18" charset="0"/>
              </a:rPr>
              <a:t>Tinh </a:t>
            </a:r>
            <a:r>
              <a:rPr lang="vi-VN" sz="2400">
                <a:latin typeface="UTM Avo" panose="02040603050506020204" pitchFamily="18" charset="0"/>
                <a:cs typeface="Times New Roman" panose="02020603050405020304" pitchFamily="18" charset="0"/>
              </a:rPr>
              <a:t>nghịch đậu vai các chú</a:t>
            </a:r>
            <a:r>
              <a:rPr lang="vi-VN" sz="2400" smtClean="0">
                <a:latin typeface="UTM Avo" panose="02040603050506020204" pitchFamily="18" charset="0"/>
                <a:cs typeface="Times New Roman" panose="02020603050405020304" pitchFamily="18" charset="0"/>
              </a:rPr>
              <a:t>.</a:t>
            </a:r>
          </a:p>
          <a:p>
            <a:pPr indent="457200" algn="just" eaLnBrk="1" hangingPunct="1">
              <a:defRPr/>
            </a:pPr>
            <a:endParaRPr lang="vi-VN" sz="2400" smtClean="0">
              <a:latin typeface="UTM Avo" panose="02040603050506020204" pitchFamily="18" charset="0"/>
              <a:cs typeface="Times New Roman" panose="02020603050405020304" pitchFamily="18" charset="0"/>
            </a:endParaRPr>
          </a:p>
          <a:p>
            <a:pPr algn="just" eaLnBrk="1" hangingPunct="1">
              <a:defRPr/>
            </a:pPr>
            <a:r>
              <a:rPr lang="vi-VN" sz="2400" smtClean="0">
                <a:latin typeface="UTM Avo" panose="02040603050506020204" pitchFamily="18" charset="0"/>
                <a:cs typeface="Times New Roman" panose="02020603050405020304" pitchFamily="18" charset="0"/>
              </a:rPr>
              <a:t>Nhà </a:t>
            </a:r>
            <a:r>
              <a:rPr lang="vi-VN" sz="2400">
                <a:latin typeface="UTM Avo" panose="02040603050506020204" pitchFamily="18" charset="0"/>
                <a:cs typeface="Times New Roman" panose="02020603050405020304" pitchFamily="18" charset="0"/>
              </a:rPr>
              <a:t>nhà chìm vào giấc </a:t>
            </a:r>
            <a:r>
              <a:rPr lang="vi-VN" sz="2400" smtClean="0">
                <a:latin typeface="UTM Avo" panose="02040603050506020204" pitchFamily="18" charset="0"/>
                <a:cs typeface="Times New Roman" panose="02020603050405020304" pitchFamily="18" charset="0"/>
              </a:rPr>
              <a:t>ngủ</a:t>
            </a:r>
          </a:p>
          <a:p>
            <a:pPr algn="just" eaLnBrk="1" hangingPunct="1">
              <a:defRPr/>
            </a:pPr>
            <a:r>
              <a:rPr lang="vi-VN" sz="2400" smtClean="0">
                <a:latin typeface="UTM Avo" panose="02040603050506020204" pitchFamily="18" charset="0"/>
                <a:cs typeface="Times New Roman" panose="02020603050405020304" pitchFamily="18" charset="0"/>
              </a:rPr>
              <a:t>Hoa </a:t>
            </a:r>
            <a:r>
              <a:rPr lang="vi-VN" sz="2400">
                <a:latin typeface="UTM Avo" panose="02040603050506020204" pitchFamily="18" charset="0"/>
                <a:cs typeface="Times New Roman" panose="02020603050405020304" pitchFamily="18" charset="0"/>
              </a:rPr>
              <a:t>cau dịu toả hương </a:t>
            </a:r>
            <a:r>
              <a:rPr lang="vi-VN" sz="2400" smtClean="0">
                <a:latin typeface="UTM Avo" panose="02040603050506020204" pitchFamily="18" charset="0"/>
                <a:cs typeface="Times New Roman" panose="02020603050405020304" pitchFamily="18" charset="0"/>
              </a:rPr>
              <a:t>lành</a:t>
            </a:r>
          </a:p>
          <a:p>
            <a:pPr algn="just" eaLnBrk="1" hangingPunct="1">
              <a:defRPr/>
            </a:pPr>
            <a:r>
              <a:rPr lang="vi-VN" sz="2400" smtClean="0">
                <a:latin typeface="UTM Avo" panose="02040603050506020204" pitchFamily="18" charset="0"/>
                <a:cs typeface="Times New Roman" panose="02020603050405020304" pitchFamily="18" charset="0"/>
              </a:rPr>
              <a:t>Các </a:t>
            </a:r>
            <a:r>
              <a:rPr lang="vi-VN" sz="2400">
                <a:latin typeface="UTM Avo" panose="02040603050506020204" pitchFamily="18" charset="0"/>
                <a:cs typeface="Times New Roman" panose="02020603050405020304" pitchFamily="18" charset="0"/>
              </a:rPr>
              <a:t>chú thức cùng đom </a:t>
            </a:r>
            <a:r>
              <a:rPr lang="vi-VN" sz="2400" smtClean="0">
                <a:latin typeface="UTM Avo" panose="02040603050506020204" pitchFamily="18" charset="0"/>
                <a:cs typeface="Times New Roman" panose="02020603050405020304" pitchFamily="18" charset="0"/>
              </a:rPr>
              <a:t>đóm</a:t>
            </a:r>
          </a:p>
          <a:p>
            <a:pPr algn="just" eaLnBrk="1" hangingPunct="1">
              <a:defRPr/>
            </a:pPr>
            <a:r>
              <a:rPr lang="vi-VN" sz="2400">
                <a:latin typeface="UTM Avo" panose="02040603050506020204" pitchFamily="18" charset="0"/>
                <a:cs typeface="Times New Roman" panose="02020603050405020304" pitchFamily="18" charset="0"/>
              </a:rPr>
              <a:t>Qua đêm dài tới bình minh</a:t>
            </a:r>
            <a:r>
              <a:rPr lang="vi-VN" sz="2400" smtClean="0">
                <a:latin typeface="UTM Avo" panose="02040603050506020204" pitchFamily="18" charset="0"/>
                <a:cs typeface="Times New Roman" panose="02020603050405020304" pitchFamily="18" charset="0"/>
              </a:rPr>
              <a:t>.</a:t>
            </a:r>
          </a:p>
          <a:p>
            <a:pPr algn="just" eaLnBrk="1" hangingPunct="1">
              <a:defRPr/>
            </a:pPr>
            <a:r>
              <a:rPr lang="vi-VN" sz="2400" smtClean="0">
                <a:latin typeface="UTM Avo" panose="02040603050506020204" pitchFamily="18" charset="0"/>
                <a:cs typeface="Times New Roman" panose="02020603050405020304" pitchFamily="18" charset="0"/>
              </a:rPr>
              <a:t> </a:t>
            </a:r>
          </a:p>
          <a:p>
            <a:pPr algn="just" eaLnBrk="1" hangingPunct="1">
              <a:defRPr/>
            </a:pPr>
            <a:r>
              <a:rPr lang="vi-VN" sz="2400" smtClean="0">
                <a:latin typeface="UTM Avo" panose="02040603050506020204" pitchFamily="18" charset="0"/>
                <a:cs typeface="Times New Roman" panose="02020603050405020304" pitchFamily="18" charset="0"/>
              </a:rPr>
              <a:t>Ai </a:t>
            </a:r>
            <a:r>
              <a:rPr lang="vi-VN" sz="2400">
                <a:latin typeface="UTM Avo" panose="02040603050506020204" pitchFamily="18" charset="0"/>
                <a:cs typeface="Times New Roman" panose="02020603050405020304" pitchFamily="18" charset="0"/>
              </a:rPr>
              <a:t>vắng nhà quên khoá cửa</a:t>
            </a:r>
          </a:p>
          <a:p>
            <a:pPr algn="just" eaLnBrk="1" hangingPunct="1">
              <a:defRPr/>
            </a:pPr>
            <a:r>
              <a:rPr lang="vi-VN" sz="2400">
                <a:latin typeface="UTM Avo" panose="02040603050506020204" pitchFamily="18" charset="0"/>
                <a:cs typeface="Times New Roman" panose="02020603050405020304" pitchFamily="18" charset="0"/>
              </a:rPr>
              <a:t>Chú nhắc giữ gìn an ninh</a:t>
            </a:r>
          </a:p>
          <a:p>
            <a:pPr algn="just" eaLnBrk="1" hangingPunct="1">
              <a:defRPr/>
            </a:pPr>
            <a:r>
              <a:rPr lang="vi-VN" sz="2400">
                <a:latin typeface="UTM Avo" panose="02040603050506020204" pitchFamily="18" charset="0"/>
                <a:cs typeface="Times New Roman" panose="02020603050405020304" pitchFamily="18" charset="0"/>
              </a:rPr>
              <a:t>Xóm nào xảy ra tranh cãi</a:t>
            </a:r>
          </a:p>
          <a:p>
            <a:pPr algn="just" eaLnBrk="1" hangingPunct="1">
              <a:defRPr/>
            </a:pPr>
            <a:r>
              <a:rPr lang="vi-VN" sz="2400">
                <a:latin typeface="UTM Avo" panose="02040603050506020204" pitchFamily="18" charset="0"/>
                <a:cs typeface="Times New Roman" panose="02020603050405020304" pitchFamily="18" charset="0"/>
              </a:rPr>
              <a:t>Chú đến hoà giải phân minh.</a:t>
            </a:r>
          </a:p>
          <a:p>
            <a:pPr algn="just" eaLnBrk="1" hangingPunct="1">
              <a:defRPr/>
            </a:pP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179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7" name="Text Box 14">
            <a:extLst>
              <a:ext uri="{FF2B5EF4-FFF2-40B4-BE49-F238E27FC236}">
                <a16:creationId xmlns:a16="http://schemas.microsoft.com/office/drawing/2014/main" xmlns="" id="{0FF22054-E947-76FC-184F-ECE8B83408FA}"/>
              </a:ext>
            </a:extLst>
          </p:cNvPr>
          <p:cNvSpPr txBox="1">
            <a:spLocks noChangeArrowheads="1"/>
          </p:cNvSpPr>
          <p:nvPr/>
        </p:nvSpPr>
        <p:spPr bwMode="auto">
          <a:xfrm>
            <a:off x="1803859" y="1438918"/>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61924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p:spPr>
      </p:pic>
      <p:sp>
        <p:nvSpPr>
          <p:cNvPr id="4"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1803860" y="40968"/>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4A7CEC00-CB43-ACA5-8CBE-E326CD3A704C}"/>
              </a:ext>
            </a:extLst>
          </p:cNvPr>
          <p:cNvSpPr txBox="1"/>
          <p:nvPr/>
        </p:nvSpPr>
        <p:spPr>
          <a:xfrm>
            <a:off x="282116" y="1124744"/>
            <a:ext cx="9042412" cy="5447645"/>
          </a:xfrm>
          <a:prstGeom prst="rect">
            <a:avLst/>
          </a:prstGeom>
          <a:noFill/>
        </p:spPr>
        <p:txBody>
          <a:bodyPr wrap="square">
            <a:spAutoFit/>
          </a:bodyPr>
          <a:lstStyle/>
          <a:p>
            <a:pPr>
              <a:lnSpc>
                <a:spcPct val="150000"/>
              </a:lnSpc>
            </a:pPr>
            <a:r>
              <a:rPr lang="vi-VN" sz="2900" i="1" smtClean="0">
                <a:solidFill>
                  <a:srgbClr val="FF0000"/>
                </a:solidFill>
                <a:latin typeface="UTM Avo" panose="02040603050506020204" pitchFamily="18" charset="0"/>
                <a:ea typeface="Calibri" panose="020F0502020204030204" pitchFamily="34" charset="0"/>
              </a:rPr>
              <a:t>- Tuần </a:t>
            </a:r>
            <a:r>
              <a:rPr lang="vi-VN" sz="2900" i="1">
                <a:solidFill>
                  <a:srgbClr val="FF0000"/>
                </a:solidFill>
                <a:latin typeface="UTM Avo" panose="02040603050506020204" pitchFamily="18" charset="0"/>
                <a:ea typeface="Calibri" panose="020F0502020204030204" pitchFamily="34" charset="0"/>
              </a:rPr>
              <a:t>tra</a:t>
            </a:r>
            <a:r>
              <a:rPr lang="vi-VN" sz="2900" i="1">
                <a:solidFill>
                  <a:srgbClr val="FF0000"/>
                </a:solidFill>
                <a:latin typeface="UTM Avo" panose="02040603050506020204" pitchFamily="18" charset="0"/>
                <a:ea typeface="Calibri" panose="020F0502020204030204" pitchFamily="34" charset="0"/>
              </a:rPr>
              <a:t>: </a:t>
            </a:r>
            <a:r>
              <a:rPr lang="vi-VN" sz="2900" i="1" smtClean="0">
                <a:latin typeface="UTM Avo" panose="02040603050506020204" pitchFamily="18" charset="0"/>
                <a:ea typeface="Calibri" panose="020F0502020204030204" pitchFamily="34" charset="0"/>
              </a:rPr>
              <a:t>đi </a:t>
            </a:r>
            <a:r>
              <a:rPr lang="vi-VN" sz="2900" i="1">
                <a:latin typeface="UTM Avo" panose="02040603050506020204" pitchFamily="18" charset="0"/>
                <a:ea typeface="Calibri" panose="020F0502020204030204" pitchFamily="34" charset="0"/>
              </a:rPr>
              <a:t>để quan sát tình hình nhằm giữ gìn an ninh, </a:t>
            </a:r>
            <a:r>
              <a:rPr lang="vi-VN" sz="2900" i="1">
                <a:latin typeface="UTM Avo" panose="02040603050506020204" pitchFamily="18" charset="0"/>
                <a:ea typeface="Calibri" panose="020F0502020204030204" pitchFamily="34" charset="0"/>
              </a:rPr>
              <a:t>trật </a:t>
            </a:r>
            <a:r>
              <a:rPr lang="vi-VN" sz="2900" i="1" smtClean="0">
                <a:latin typeface="UTM Avo" panose="02040603050506020204" pitchFamily="18" charset="0"/>
                <a:ea typeface="Calibri" panose="020F0502020204030204" pitchFamily="34" charset="0"/>
              </a:rPr>
              <a:t>tự.</a:t>
            </a:r>
            <a:endParaRPr lang="en-US" sz="2900" i="1" smtClean="0">
              <a:latin typeface="UTM Avo" panose="02040603050506020204" pitchFamily="18" charset="0"/>
              <a:ea typeface="Calibri" panose="020F0502020204030204" pitchFamily="34" charset="0"/>
            </a:endParaRPr>
          </a:p>
          <a:p>
            <a:pPr marL="457200" indent="-457200">
              <a:lnSpc>
                <a:spcPct val="150000"/>
              </a:lnSpc>
              <a:buFontTx/>
              <a:buChar char="-"/>
            </a:pPr>
            <a:r>
              <a:rPr lang="en-US" sz="2900" smtClean="0">
                <a:solidFill>
                  <a:srgbClr val="FF0000"/>
                </a:solidFill>
                <a:latin typeface="UTM Avo" panose="02040603050506020204" pitchFamily="18" charset="0"/>
              </a:rPr>
              <a:t>Phân </a:t>
            </a:r>
            <a:r>
              <a:rPr lang="en-US" sz="2900">
                <a:solidFill>
                  <a:srgbClr val="FF0000"/>
                </a:solidFill>
                <a:latin typeface="UTM Avo" panose="02040603050506020204" pitchFamily="18" charset="0"/>
              </a:rPr>
              <a:t>minh: </a:t>
            </a:r>
            <a:r>
              <a:rPr lang="en-US" sz="2900">
                <a:latin typeface="UTM Avo" panose="02040603050506020204" pitchFamily="18" charset="0"/>
              </a:rPr>
              <a:t>rõ ràng, rành </a:t>
            </a:r>
            <a:r>
              <a:rPr lang="en-US" sz="2900">
                <a:latin typeface="UTM Avo" panose="02040603050506020204" pitchFamily="18" charset="0"/>
              </a:rPr>
              <a:t>mạch</a:t>
            </a:r>
            <a:r>
              <a:rPr lang="en-US" sz="2900" smtClean="0">
                <a:latin typeface="UTM Avo" panose="02040603050506020204" pitchFamily="18" charset="0"/>
              </a:rPr>
              <a:t>.</a:t>
            </a:r>
            <a:endParaRPr lang="vi-VN" sz="2900" smtClean="0">
              <a:latin typeface="UTM Avo" panose="02040603050506020204" pitchFamily="18" charset="0"/>
            </a:endParaRPr>
          </a:p>
          <a:p>
            <a:pPr marL="457200" indent="-457200">
              <a:lnSpc>
                <a:spcPct val="150000"/>
              </a:lnSpc>
              <a:buFontTx/>
              <a:buChar char="-"/>
            </a:pPr>
            <a:r>
              <a:rPr lang="vi-VN" sz="2900" smtClean="0">
                <a:solidFill>
                  <a:srgbClr val="FF0000"/>
                </a:solidFill>
                <a:latin typeface="UTM Avo" panose="02040603050506020204" pitchFamily="18" charset="0"/>
              </a:rPr>
              <a:t>Neo </a:t>
            </a:r>
            <a:r>
              <a:rPr lang="vi-VN" sz="2900">
                <a:solidFill>
                  <a:srgbClr val="FF0000"/>
                </a:solidFill>
                <a:latin typeface="UTM Avo" panose="02040603050506020204" pitchFamily="18" charset="0"/>
              </a:rPr>
              <a:t>đơn: </a:t>
            </a:r>
            <a:r>
              <a:rPr lang="vi-VN" sz="2900">
                <a:latin typeface="UTM Avo" panose="02040603050506020204" pitchFamily="18" charset="0"/>
              </a:rPr>
              <a:t>(gia đình) rất ít người có khả năng lao động, không biết dựa vào </a:t>
            </a:r>
            <a:r>
              <a:rPr lang="vi-VN" sz="2900">
                <a:latin typeface="UTM Avo" panose="02040603050506020204" pitchFamily="18" charset="0"/>
              </a:rPr>
              <a:t>ai</a:t>
            </a:r>
            <a:r>
              <a:rPr lang="vi-VN" sz="2900" smtClean="0">
                <a:latin typeface="UTM Avo" panose="02040603050506020204" pitchFamily="18" charset="0"/>
              </a:rPr>
              <a:t>.</a:t>
            </a:r>
          </a:p>
          <a:p>
            <a:pPr>
              <a:lnSpc>
                <a:spcPct val="150000"/>
              </a:lnSpc>
            </a:pPr>
            <a:r>
              <a:rPr lang="vi-VN" sz="2900" smtClean="0">
                <a:solidFill>
                  <a:srgbClr val="FF0000"/>
                </a:solidFill>
                <a:latin typeface="UTM Avo" panose="02040603050506020204" pitchFamily="18" charset="0"/>
              </a:rPr>
              <a:t> </a:t>
            </a:r>
            <a:r>
              <a:rPr lang="vi-VN" sz="2900">
                <a:solidFill>
                  <a:srgbClr val="FF0000"/>
                </a:solidFill>
                <a:latin typeface="UTM Avo" panose="02040603050506020204" pitchFamily="18" charset="0"/>
              </a:rPr>
              <a:t>- Cảnh phục: </a:t>
            </a:r>
            <a:r>
              <a:rPr lang="vi-VN" sz="2900">
                <a:latin typeface="UTM Avo" panose="02040603050506020204" pitchFamily="18" charset="0"/>
              </a:rPr>
              <a:t>đồng phục của công an, cảnh </a:t>
            </a:r>
            <a:r>
              <a:rPr lang="vi-VN" sz="2900">
                <a:latin typeface="UTM Avo" panose="02040603050506020204" pitchFamily="18" charset="0"/>
              </a:rPr>
              <a:t>sát</a:t>
            </a:r>
            <a:r>
              <a:rPr lang="vi-VN" sz="2900" smtClean="0">
                <a:latin typeface="UTM Avo" panose="02040603050506020204" pitchFamily="18" charset="0"/>
              </a:rPr>
              <a:t>.</a:t>
            </a:r>
          </a:p>
          <a:p>
            <a:pPr>
              <a:lnSpc>
                <a:spcPct val="150000"/>
              </a:lnSpc>
            </a:pPr>
            <a:r>
              <a:rPr lang="vi-VN" sz="2900">
                <a:solidFill>
                  <a:srgbClr val="FF0000"/>
                </a:solidFill>
                <a:latin typeface="UTM Avo" panose="02040603050506020204" pitchFamily="18" charset="0"/>
              </a:rPr>
              <a:t>- Quân hàm: </a:t>
            </a:r>
            <a:r>
              <a:rPr lang="vi-VN" sz="2900">
                <a:latin typeface="UTM Avo" panose="02040603050506020204" pitchFamily="18" charset="0"/>
              </a:rPr>
              <a:t>phù hiệu thể hiện cấp bậc trong quân đội hoặc công an.</a:t>
            </a:r>
            <a:endParaRPr lang="en-US" sz="2900">
              <a:latin typeface="UTM Avo" panose="02040603050506020204" pitchFamily="18" charset="0"/>
            </a:endParaRPr>
          </a:p>
        </p:txBody>
      </p:sp>
    </p:spTree>
    <p:extLst>
      <p:ext uri="{BB962C8B-B14F-4D97-AF65-F5344CB8AC3E}">
        <p14:creationId xmlns:p14="http://schemas.microsoft.com/office/powerpoint/2010/main" val="735458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805602_ce14af4de70d85bc06336c0c9afbc99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742"/>
            <a:ext cx="9144000" cy="6858000"/>
          </a:xfrm>
          <a:prstGeom prst="rect">
            <a:avLst/>
          </a:prstGeom>
          <a:noFill/>
          <a:ln>
            <a:noFill/>
          </a:ln>
        </p:spPr>
      </p:pic>
      <p:sp>
        <p:nvSpPr>
          <p:cNvPr id="5" name="Text Box 14">
            <a:extLst>
              <a:ext uri="{FF2B5EF4-FFF2-40B4-BE49-F238E27FC236}">
                <a16:creationId xmlns="" xmlns:a16="http://schemas.microsoft.com/office/drawing/2014/main" id="{AA71F8B7-2756-DD9A-E0D0-9FB03DFEB923}"/>
              </a:ext>
            </a:extLst>
          </p:cNvPr>
          <p:cNvSpPr txBox="1">
            <a:spLocks noChangeArrowheads="1"/>
          </p:cNvSpPr>
          <p:nvPr/>
        </p:nvSpPr>
        <p:spPr bwMode="auto">
          <a:xfrm>
            <a:off x="2711588" y="96624"/>
            <a:ext cx="4025622" cy="662715"/>
          </a:xfrm>
          <a:prstGeom prst="rect">
            <a:avLst/>
          </a:prstGeom>
          <a:solidFill>
            <a:srgbClr val="00B0F0"/>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chemeClr val="bg1"/>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CHÚ CÔNG AN</a:t>
            </a:r>
          </a:p>
        </p:txBody>
      </p:sp>
      <p:sp>
        <p:nvSpPr>
          <p:cNvPr id="11" name="Rectangle: Rounded Corners 9">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1" y="1016530"/>
            <a:ext cx="9143998" cy="5220782"/>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2" name="Rectangle: Rounded Corners 9">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4158297" y="3259773"/>
            <a:ext cx="1132205" cy="643255"/>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cxnSp>
        <p:nvCxnSpPr>
          <p:cNvPr id="13" name="Straight Connector 12"/>
          <p:cNvCxnSpPr/>
          <p:nvPr/>
        </p:nvCxnSpPr>
        <p:spPr>
          <a:xfrm>
            <a:off x="4571999" y="1052736"/>
            <a:ext cx="0" cy="4968552"/>
          </a:xfrm>
          <a:prstGeom prst="line">
            <a:avLst/>
          </a:prstGeom>
        </p:spPr>
        <p:style>
          <a:lnRef idx="3">
            <a:schemeClr val="accent5"/>
          </a:lnRef>
          <a:fillRef idx="0">
            <a:schemeClr val="accent5"/>
          </a:fillRef>
          <a:effectRef idx="2">
            <a:schemeClr val="accent5"/>
          </a:effectRef>
          <a:fontRef idx="minor">
            <a:schemeClr val="tx1"/>
          </a:fontRef>
        </p:style>
      </p:cxnSp>
      <p:sp>
        <p:nvSpPr>
          <p:cNvPr id="14"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4788024" y="1174089"/>
            <a:ext cx="4104456" cy="417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defRPr/>
            </a:pPr>
            <a:r>
              <a:rPr lang="vi-VN" sz="2400" smtClean="0">
                <a:latin typeface="UTM Avo" panose="02040603050506020204" pitchFamily="18" charset="0"/>
                <a:cs typeface="Times New Roman" panose="02020603050405020304" pitchFamily="18" charset="0"/>
              </a:rPr>
              <a:t>Những </a:t>
            </a:r>
            <a:r>
              <a:rPr lang="vi-VN" sz="2400">
                <a:latin typeface="UTM Avo" panose="02040603050506020204" pitchFamily="18" charset="0"/>
                <a:cs typeface="Times New Roman" panose="02020603050405020304" pitchFamily="18" charset="0"/>
              </a:rPr>
              <a:t>hộ neo đơn, nghèo </a:t>
            </a:r>
            <a:r>
              <a:rPr lang="vi-VN" sz="2400" smtClean="0">
                <a:latin typeface="UTM Avo" panose="02040603050506020204" pitchFamily="18" charset="0"/>
                <a:cs typeface="Times New Roman" panose="02020603050405020304" pitchFamily="18" charset="0"/>
              </a:rPr>
              <a:t>khó</a:t>
            </a:r>
          </a:p>
          <a:p>
            <a:pPr algn="just" eaLnBrk="1" hangingPunct="1">
              <a:defRPr/>
            </a:pPr>
            <a:r>
              <a:rPr lang="vi-VN" sz="2400" smtClean="0">
                <a:latin typeface="UTM Avo" panose="02040603050506020204" pitchFamily="18" charset="0"/>
                <a:cs typeface="Times New Roman" panose="02020603050405020304" pitchFamily="18" charset="0"/>
              </a:rPr>
              <a:t>Chú </a:t>
            </a:r>
            <a:r>
              <a:rPr lang="vi-VN" sz="2400">
                <a:latin typeface="UTM Avo" panose="02040603050506020204" pitchFamily="18" charset="0"/>
                <a:cs typeface="Times New Roman" panose="02020603050405020304" pitchFamily="18" charset="0"/>
              </a:rPr>
              <a:t>luôn thăm hỏi ân </a:t>
            </a:r>
            <a:r>
              <a:rPr lang="vi-VN" sz="2400" smtClean="0">
                <a:latin typeface="UTM Avo" panose="02040603050506020204" pitchFamily="18" charset="0"/>
                <a:cs typeface="Times New Roman" panose="02020603050405020304" pitchFamily="18" charset="0"/>
              </a:rPr>
              <a:t>cần</a:t>
            </a:r>
          </a:p>
          <a:p>
            <a:pPr algn="just" eaLnBrk="1" hangingPunct="1">
              <a:defRPr/>
            </a:pPr>
            <a:r>
              <a:rPr lang="vi-VN" sz="2400" smtClean="0">
                <a:latin typeface="UTM Avo" panose="02040603050506020204" pitchFamily="18" charset="0"/>
                <a:cs typeface="Times New Roman" panose="02020603050405020304" pitchFamily="18" charset="0"/>
              </a:rPr>
              <a:t>Thanh </a:t>
            </a:r>
            <a:r>
              <a:rPr lang="vi-VN" sz="2400">
                <a:latin typeface="UTM Avo" panose="02040603050506020204" pitchFamily="18" charset="0"/>
                <a:cs typeface="Times New Roman" panose="02020603050405020304" pitchFamily="18" charset="0"/>
              </a:rPr>
              <a:t>niên có anh ngỗ </a:t>
            </a:r>
            <a:r>
              <a:rPr lang="vi-VN" sz="2400" smtClean="0">
                <a:latin typeface="UTM Avo" panose="02040603050506020204" pitchFamily="18" charset="0"/>
                <a:cs typeface="Times New Roman" panose="02020603050405020304" pitchFamily="18" charset="0"/>
              </a:rPr>
              <a:t>ngược</a:t>
            </a:r>
          </a:p>
          <a:p>
            <a:pPr algn="just" eaLnBrk="1" hangingPunct="1">
              <a:defRPr/>
            </a:pPr>
            <a:r>
              <a:rPr lang="vi-VN" sz="2400" smtClean="0">
                <a:latin typeface="UTM Avo" panose="02040603050506020204" pitchFamily="18" charset="0"/>
                <a:cs typeface="Times New Roman" panose="02020603050405020304" pitchFamily="18" charset="0"/>
              </a:rPr>
              <a:t>Chú </a:t>
            </a:r>
            <a:r>
              <a:rPr lang="vi-VN" sz="2400">
                <a:latin typeface="UTM Avo" panose="02040603050506020204" pitchFamily="18" charset="0"/>
                <a:cs typeface="Times New Roman" panose="02020603050405020304" pitchFamily="18" charset="0"/>
              </a:rPr>
              <a:t>gặp, khuyên răn tận </a:t>
            </a:r>
            <a:r>
              <a:rPr lang="vi-VN" sz="2400" smtClean="0">
                <a:latin typeface="UTM Avo" panose="02040603050506020204" pitchFamily="18" charset="0"/>
                <a:cs typeface="Times New Roman" panose="02020603050405020304" pitchFamily="18" charset="0"/>
              </a:rPr>
              <a:t>tình.</a:t>
            </a:r>
          </a:p>
          <a:p>
            <a:pPr algn="just" eaLnBrk="1" hangingPunct="1">
              <a:defRPr/>
            </a:pPr>
            <a:endParaRPr lang="vi-VN" sz="2400" smtClean="0">
              <a:latin typeface="UTM Avo" panose="02040603050506020204" pitchFamily="18" charset="0"/>
              <a:cs typeface="Times New Roman" panose="02020603050405020304" pitchFamily="18" charset="0"/>
            </a:endParaRPr>
          </a:p>
          <a:p>
            <a:pPr algn="just" eaLnBrk="1" hangingPunct="1">
              <a:defRPr/>
            </a:pPr>
            <a:r>
              <a:rPr lang="vi-VN" sz="2400">
                <a:latin typeface="UTM Avo" panose="02040603050506020204" pitchFamily="18" charset="0"/>
                <a:cs typeface="Times New Roman" panose="02020603050405020304" pitchFamily="18" charset="0"/>
              </a:rPr>
              <a:t>Cảnh phục tươi như sắc nắng</a:t>
            </a:r>
          </a:p>
          <a:p>
            <a:pPr algn="just" eaLnBrk="1" hangingPunct="1">
              <a:defRPr/>
            </a:pPr>
            <a:r>
              <a:rPr lang="vi-VN" sz="2400">
                <a:latin typeface="UTM Avo" panose="02040603050506020204" pitchFamily="18" charset="0"/>
                <a:cs typeface="Times New Roman" panose="02020603050405020304" pitchFamily="18" charset="0"/>
              </a:rPr>
              <a:t>Quân hàm thắm đỏ màu hoa</a:t>
            </a:r>
          </a:p>
          <a:p>
            <a:pPr algn="just" eaLnBrk="1" hangingPunct="1">
              <a:defRPr/>
            </a:pPr>
            <a:r>
              <a:rPr lang="vi-VN" sz="2400">
                <a:latin typeface="UTM Avo" panose="02040603050506020204" pitchFamily="18" charset="0"/>
                <a:cs typeface="Times New Roman" panose="02020603050405020304" pitchFamily="18" charset="0"/>
              </a:rPr>
              <a:t>Ai cũng cảm ơn các chú</a:t>
            </a:r>
          </a:p>
          <a:p>
            <a:pPr algn="just" eaLnBrk="1" hangingPunct="1">
              <a:defRPr/>
            </a:pPr>
            <a:r>
              <a:rPr lang="vi-VN" sz="2400">
                <a:latin typeface="UTM Avo" panose="02040603050506020204" pitchFamily="18" charset="0"/>
                <a:cs typeface="Times New Roman" panose="02020603050405020304" pitchFamily="18" charset="0"/>
              </a:rPr>
              <a:t>Giữ bình yên cho mọi nhà.</a:t>
            </a:r>
          </a:p>
          <a:p>
            <a:pPr algn="just" eaLnBrk="1" hangingPunct="1">
              <a:defRPr/>
            </a:pPr>
            <a:r>
              <a:rPr lang="vi-VN" sz="2400" smtClean="0">
                <a:latin typeface="UTM Avo" panose="02040603050506020204" pitchFamily="18" charset="0"/>
                <a:cs typeface="Times New Roman" panose="02020603050405020304" pitchFamily="18" charset="0"/>
              </a:rPr>
              <a:t>                         Phạm </a:t>
            </a:r>
            <a:r>
              <a:rPr lang="vi-VN" sz="2400">
                <a:latin typeface="UTM Avo" panose="02040603050506020204" pitchFamily="18" charset="0"/>
                <a:cs typeface="Times New Roman" panose="02020603050405020304" pitchFamily="18" charset="0"/>
              </a:rPr>
              <a:t>Vân Anh</a:t>
            </a:r>
          </a:p>
          <a:p>
            <a:pPr algn="just" eaLnBrk="1" hangingPunct="1">
              <a:defRPr/>
            </a:pPr>
            <a:endParaRPr lang="vi-VN" sz="2400" smtClean="0">
              <a:latin typeface="UTM Avo" panose="02040603050506020204" pitchFamily="18" charset="0"/>
              <a:cs typeface="Times New Roman" panose="02020603050405020304" pitchFamily="18" charset="0"/>
            </a:endParaRPr>
          </a:p>
        </p:txBody>
      </p:sp>
      <p:sp>
        <p:nvSpPr>
          <p:cNvPr id="15"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683568" y="1077366"/>
            <a:ext cx="4032448" cy="564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defRPr/>
            </a:pPr>
            <a:r>
              <a:rPr lang="vi-VN" sz="2400" smtClean="0">
                <a:latin typeface="UTM Avo" panose="02040603050506020204" pitchFamily="18" charset="0"/>
                <a:cs typeface="Times New Roman" panose="02020603050405020304" pitchFamily="18" charset="0"/>
              </a:rPr>
              <a:t>Vầng trăng </a:t>
            </a:r>
            <a:r>
              <a:rPr lang="vi-VN" sz="2400">
                <a:latin typeface="UTM Avo" panose="02040603050506020204" pitchFamily="18" charset="0"/>
                <a:cs typeface="Times New Roman" panose="02020603050405020304" pitchFamily="18" charset="0"/>
              </a:rPr>
              <a:t>trên trời vằng </a:t>
            </a:r>
            <a:r>
              <a:rPr lang="vi-VN" sz="2400" smtClean="0">
                <a:latin typeface="UTM Avo" panose="02040603050506020204" pitchFamily="18" charset="0"/>
                <a:cs typeface="Times New Roman" panose="02020603050405020304" pitchFamily="18" charset="0"/>
              </a:rPr>
              <a:t>vặc</a:t>
            </a:r>
          </a:p>
          <a:p>
            <a:pPr algn="just" eaLnBrk="1" hangingPunct="1">
              <a:defRPr/>
            </a:pPr>
            <a:r>
              <a:rPr lang="vi-VN" sz="2400" smtClean="0">
                <a:latin typeface="UTM Avo" panose="02040603050506020204" pitchFamily="18" charset="0"/>
                <a:cs typeface="Times New Roman" panose="02020603050405020304" pitchFamily="18" charset="0"/>
              </a:rPr>
              <a:t>Soi </a:t>
            </a:r>
            <a:r>
              <a:rPr lang="vi-VN" sz="2400">
                <a:latin typeface="UTM Avo" panose="02040603050506020204" pitchFamily="18" charset="0"/>
                <a:cs typeface="Times New Roman" panose="02020603050405020304" pitchFamily="18" charset="0"/>
              </a:rPr>
              <a:t>đường tuần tra đêm </a:t>
            </a:r>
            <a:r>
              <a:rPr lang="vi-VN" sz="2400" smtClean="0">
                <a:latin typeface="UTM Avo" panose="02040603050506020204" pitchFamily="18" charset="0"/>
                <a:cs typeface="Times New Roman" panose="02020603050405020304" pitchFamily="18" charset="0"/>
              </a:rPr>
              <a:t>nay</a:t>
            </a:r>
          </a:p>
          <a:p>
            <a:pPr algn="just" eaLnBrk="1" hangingPunct="1">
              <a:defRPr/>
            </a:pPr>
            <a:r>
              <a:rPr lang="vi-VN" sz="2400" smtClean="0">
                <a:latin typeface="UTM Avo" panose="02040603050506020204" pitchFamily="18" charset="0"/>
                <a:cs typeface="Times New Roman" panose="02020603050405020304" pitchFamily="18" charset="0"/>
              </a:rPr>
              <a:t>Những </a:t>
            </a:r>
            <a:r>
              <a:rPr lang="vi-VN" sz="2400">
                <a:latin typeface="UTM Avo" panose="02040603050506020204" pitchFamily="18" charset="0"/>
                <a:cs typeface="Times New Roman" panose="02020603050405020304" pitchFamily="18" charset="0"/>
              </a:rPr>
              <a:t>vì sao lấp lánh </a:t>
            </a:r>
            <a:r>
              <a:rPr lang="vi-VN" sz="2400" smtClean="0">
                <a:latin typeface="UTM Avo" panose="02040603050506020204" pitchFamily="18" charset="0"/>
                <a:cs typeface="Times New Roman" panose="02020603050405020304" pitchFamily="18" charset="0"/>
              </a:rPr>
              <a:t>bay</a:t>
            </a:r>
          </a:p>
          <a:p>
            <a:pPr algn="just" eaLnBrk="1" hangingPunct="1">
              <a:defRPr/>
            </a:pPr>
            <a:r>
              <a:rPr lang="vi-VN" sz="2400" smtClean="0">
                <a:latin typeface="UTM Avo" panose="02040603050506020204" pitchFamily="18" charset="0"/>
                <a:cs typeface="Times New Roman" panose="02020603050405020304" pitchFamily="18" charset="0"/>
              </a:rPr>
              <a:t>Tinh </a:t>
            </a:r>
            <a:r>
              <a:rPr lang="vi-VN" sz="2400">
                <a:latin typeface="UTM Avo" panose="02040603050506020204" pitchFamily="18" charset="0"/>
                <a:cs typeface="Times New Roman" panose="02020603050405020304" pitchFamily="18" charset="0"/>
              </a:rPr>
              <a:t>nghịch đậu vai các chú</a:t>
            </a:r>
            <a:r>
              <a:rPr lang="vi-VN" sz="2400" smtClean="0">
                <a:latin typeface="UTM Avo" panose="02040603050506020204" pitchFamily="18" charset="0"/>
                <a:cs typeface="Times New Roman" panose="02020603050405020304" pitchFamily="18" charset="0"/>
              </a:rPr>
              <a:t>.</a:t>
            </a:r>
          </a:p>
          <a:p>
            <a:pPr indent="457200" algn="just" eaLnBrk="1" hangingPunct="1">
              <a:defRPr/>
            </a:pPr>
            <a:endParaRPr lang="vi-VN" sz="2400" smtClean="0">
              <a:latin typeface="UTM Avo" panose="02040603050506020204" pitchFamily="18" charset="0"/>
              <a:cs typeface="Times New Roman" panose="02020603050405020304" pitchFamily="18" charset="0"/>
            </a:endParaRPr>
          </a:p>
          <a:p>
            <a:pPr algn="just" eaLnBrk="1" hangingPunct="1">
              <a:defRPr/>
            </a:pPr>
            <a:r>
              <a:rPr lang="vi-VN" sz="2400" smtClean="0">
                <a:latin typeface="UTM Avo" panose="02040603050506020204" pitchFamily="18" charset="0"/>
                <a:cs typeface="Times New Roman" panose="02020603050405020304" pitchFamily="18" charset="0"/>
              </a:rPr>
              <a:t>Nhà </a:t>
            </a:r>
            <a:r>
              <a:rPr lang="vi-VN" sz="2400">
                <a:latin typeface="UTM Avo" panose="02040603050506020204" pitchFamily="18" charset="0"/>
                <a:cs typeface="Times New Roman" panose="02020603050405020304" pitchFamily="18" charset="0"/>
              </a:rPr>
              <a:t>nhà chìm vào giấc </a:t>
            </a:r>
            <a:r>
              <a:rPr lang="vi-VN" sz="2400" smtClean="0">
                <a:latin typeface="UTM Avo" panose="02040603050506020204" pitchFamily="18" charset="0"/>
                <a:cs typeface="Times New Roman" panose="02020603050405020304" pitchFamily="18" charset="0"/>
              </a:rPr>
              <a:t>ngủ</a:t>
            </a:r>
          </a:p>
          <a:p>
            <a:pPr algn="just" eaLnBrk="1" hangingPunct="1">
              <a:defRPr/>
            </a:pPr>
            <a:r>
              <a:rPr lang="vi-VN" sz="2400" smtClean="0">
                <a:latin typeface="UTM Avo" panose="02040603050506020204" pitchFamily="18" charset="0"/>
                <a:cs typeface="Times New Roman" panose="02020603050405020304" pitchFamily="18" charset="0"/>
              </a:rPr>
              <a:t>Hoa </a:t>
            </a:r>
            <a:r>
              <a:rPr lang="vi-VN" sz="2400">
                <a:latin typeface="UTM Avo" panose="02040603050506020204" pitchFamily="18" charset="0"/>
                <a:cs typeface="Times New Roman" panose="02020603050405020304" pitchFamily="18" charset="0"/>
              </a:rPr>
              <a:t>cau dịu toả hương </a:t>
            </a:r>
            <a:r>
              <a:rPr lang="vi-VN" sz="2400" smtClean="0">
                <a:latin typeface="UTM Avo" panose="02040603050506020204" pitchFamily="18" charset="0"/>
                <a:cs typeface="Times New Roman" panose="02020603050405020304" pitchFamily="18" charset="0"/>
              </a:rPr>
              <a:t>lành</a:t>
            </a:r>
          </a:p>
          <a:p>
            <a:pPr algn="just" eaLnBrk="1" hangingPunct="1">
              <a:defRPr/>
            </a:pPr>
            <a:r>
              <a:rPr lang="vi-VN" sz="2400" smtClean="0">
                <a:latin typeface="UTM Avo" panose="02040603050506020204" pitchFamily="18" charset="0"/>
                <a:cs typeface="Times New Roman" panose="02020603050405020304" pitchFamily="18" charset="0"/>
              </a:rPr>
              <a:t>Các </a:t>
            </a:r>
            <a:r>
              <a:rPr lang="vi-VN" sz="2400">
                <a:latin typeface="UTM Avo" panose="02040603050506020204" pitchFamily="18" charset="0"/>
                <a:cs typeface="Times New Roman" panose="02020603050405020304" pitchFamily="18" charset="0"/>
              </a:rPr>
              <a:t>chú thức cùng đom </a:t>
            </a:r>
            <a:r>
              <a:rPr lang="vi-VN" sz="2400" smtClean="0">
                <a:latin typeface="UTM Avo" panose="02040603050506020204" pitchFamily="18" charset="0"/>
                <a:cs typeface="Times New Roman" panose="02020603050405020304" pitchFamily="18" charset="0"/>
              </a:rPr>
              <a:t>đóm</a:t>
            </a:r>
          </a:p>
          <a:p>
            <a:pPr algn="just" eaLnBrk="1" hangingPunct="1">
              <a:defRPr/>
            </a:pPr>
            <a:r>
              <a:rPr lang="vi-VN" sz="2400">
                <a:latin typeface="UTM Avo" panose="02040603050506020204" pitchFamily="18" charset="0"/>
                <a:cs typeface="Times New Roman" panose="02020603050405020304" pitchFamily="18" charset="0"/>
              </a:rPr>
              <a:t>Qua đêm dài tới bình minh</a:t>
            </a:r>
            <a:r>
              <a:rPr lang="vi-VN" sz="2400" smtClean="0">
                <a:latin typeface="UTM Avo" panose="02040603050506020204" pitchFamily="18" charset="0"/>
                <a:cs typeface="Times New Roman" panose="02020603050405020304" pitchFamily="18" charset="0"/>
              </a:rPr>
              <a:t>.</a:t>
            </a:r>
          </a:p>
          <a:p>
            <a:pPr algn="just" eaLnBrk="1" hangingPunct="1">
              <a:defRPr/>
            </a:pPr>
            <a:r>
              <a:rPr lang="vi-VN" sz="2400" smtClean="0">
                <a:latin typeface="UTM Avo" panose="02040603050506020204" pitchFamily="18" charset="0"/>
                <a:cs typeface="Times New Roman" panose="02020603050405020304" pitchFamily="18" charset="0"/>
              </a:rPr>
              <a:t> </a:t>
            </a:r>
          </a:p>
          <a:p>
            <a:pPr algn="just" eaLnBrk="1" hangingPunct="1">
              <a:defRPr/>
            </a:pPr>
            <a:r>
              <a:rPr lang="vi-VN" sz="2400" smtClean="0">
                <a:latin typeface="UTM Avo" panose="02040603050506020204" pitchFamily="18" charset="0"/>
                <a:cs typeface="Times New Roman" panose="02020603050405020304" pitchFamily="18" charset="0"/>
              </a:rPr>
              <a:t>Ai </a:t>
            </a:r>
            <a:r>
              <a:rPr lang="vi-VN" sz="2400">
                <a:latin typeface="UTM Avo" panose="02040603050506020204" pitchFamily="18" charset="0"/>
                <a:cs typeface="Times New Roman" panose="02020603050405020304" pitchFamily="18" charset="0"/>
              </a:rPr>
              <a:t>vắng nhà quên khoá cửa</a:t>
            </a:r>
          </a:p>
          <a:p>
            <a:pPr algn="just" eaLnBrk="1" hangingPunct="1">
              <a:defRPr/>
            </a:pPr>
            <a:r>
              <a:rPr lang="vi-VN" sz="2400">
                <a:latin typeface="UTM Avo" panose="02040603050506020204" pitchFamily="18" charset="0"/>
                <a:cs typeface="Times New Roman" panose="02020603050405020304" pitchFamily="18" charset="0"/>
              </a:rPr>
              <a:t>Chú nhắc giữ gìn an ninh</a:t>
            </a:r>
          </a:p>
          <a:p>
            <a:pPr algn="just" eaLnBrk="1" hangingPunct="1">
              <a:defRPr/>
            </a:pPr>
            <a:r>
              <a:rPr lang="vi-VN" sz="2400">
                <a:latin typeface="UTM Avo" panose="02040603050506020204" pitchFamily="18" charset="0"/>
                <a:cs typeface="Times New Roman" panose="02020603050405020304" pitchFamily="18" charset="0"/>
              </a:rPr>
              <a:t>Xóm nào xảy ra tranh cãi</a:t>
            </a:r>
          </a:p>
          <a:p>
            <a:pPr algn="just" eaLnBrk="1" hangingPunct="1">
              <a:defRPr/>
            </a:pPr>
            <a:r>
              <a:rPr lang="vi-VN" sz="2400">
                <a:latin typeface="UTM Avo" panose="02040603050506020204" pitchFamily="18" charset="0"/>
                <a:cs typeface="Times New Roman" panose="02020603050405020304" pitchFamily="18" charset="0"/>
              </a:rPr>
              <a:t>Chú đến hoà giải phân minh.</a:t>
            </a:r>
          </a:p>
          <a:p>
            <a:pPr algn="just" eaLnBrk="1" hangingPunct="1">
              <a:defRPr/>
            </a:pPr>
            <a:endParaRPr lang="vi-VN" sz="2400">
              <a:latin typeface="UTM Avo" panose="02040603050506020204" pitchFamily="18" charset="0"/>
              <a:cs typeface="Times New Roman" panose="02020603050405020304" pitchFamily="18" charset="0"/>
            </a:endParaRPr>
          </a:p>
        </p:txBody>
      </p:sp>
      <p:cxnSp>
        <p:nvCxnSpPr>
          <p:cNvPr id="4" name="Straight Connector 3"/>
          <p:cNvCxnSpPr/>
          <p:nvPr/>
        </p:nvCxnSpPr>
        <p:spPr>
          <a:xfrm flipH="1">
            <a:off x="2411760" y="1844824"/>
            <a:ext cx="72008" cy="43204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flipH="1">
            <a:off x="1763688" y="3687004"/>
            <a:ext cx="72008" cy="43204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flipH="1">
            <a:off x="4283968" y="3690452"/>
            <a:ext cx="72008" cy="43204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flipH="1">
            <a:off x="4355976" y="3690452"/>
            <a:ext cx="72008" cy="43204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flipH="1">
            <a:off x="2339752" y="4077072"/>
            <a:ext cx="72008" cy="43204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flipH="1">
            <a:off x="5213332" y="3745956"/>
            <a:ext cx="72008" cy="43204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1" name="Straight Connector 20"/>
          <p:cNvCxnSpPr/>
          <p:nvPr/>
        </p:nvCxnSpPr>
        <p:spPr>
          <a:xfrm flipH="1">
            <a:off x="7884368" y="3753948"/>
            <a:ext cx="72008" cy="43204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2" name="Straight Connector 21"/>
          <p:cNvCxnSpPr/>
          <p:nvPr/>
        </p:nvCxnSpPr>
        <p:spPr>
          <a:xfrm flipH="1">
            <a:off x="7956376" y="3789040"/>
            <a:ext cx="72008" cy="43204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a:off x="6516216" y="4122500"/>
            <a:ext cx="72008" cy="432048"/>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grpSp>
        <p:nvGrpSpPr>
          <p:cNvPr id="7" name="Group 6"/>
          <p:cNvGrpSpPr/>
          <p:nvPr/>
        </p:nvGrpSpPr>
        <p:grpSpPr>
          <a:xfrm>
            <a:off x="5796136" y="5733256"/>
            <a:ext cx="2376264" cy="970492"/>
            <a:chOff x="5796136" y="6339977"/>
            <a:chExt cx="2052228" cy="970492"/>
          </a:xfrm>
        </p:grpSpPr>
        <p:sp>
          <p:nvSpPr>
            <p:cNvPr id="6" name="Rounded Rectangle 5"/>
            <p:cNvSpPr/>
            <p:nvPr/>
          </p:nvSpPr>
          <p:spPr>
            <a:xfrm>
              <a:off x="5832140" y="6379877"/>
              <a:ext cx="2016224" cy="45980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5796136" y="6339977"/>
              <a:ext cx="1964529" cy="97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2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a:t>
              </a:r>
              <a:r>
                <a:rPr lang="en-US" sz="28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khổ thơ</a:t>
              </a:r>
              <a:endParaRPr lang="en-US" sz="2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cxnSp>
        <p:nvCxnSpPr>
          <p:cNvPr id="9" name="Straight Connector 8"/>
          <p:cNvCxnSpPr/>
          <p:nvPr/>
        </p:nvCxnSpPr>
        <p:spPr>
          <a:xfrm>
            <a:off x="683568" y="1174089"/>
            <a:ext cx="0" cy="1390815"/>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10" name="Oval 9"/>
          <p:cNvSpPr/>
          <p:nvPr/>
        </p:nvSpPr>
        <p:spPr>
          <a:xfrm>
            <a:off x="107504" y="1700808"/>
            <a:ext cx="504056" cy="5760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UTM Avo"/>
              </a:rPr>
              <a:t>1</a:t>
            </a:r>
            <a:endParaRPr lang="vi-VN" sz="2800"/>
          </a:p>
        </p:txBody>
      </p:sp>
      <p:cxnSp>
        <p:nvCxnSpPr>
          <p:cNvPr id="26" name="Straight Connector 25"/>
          <p:cNvCxnSpPr/>
          <p:nvPr/>
        </p:nvCxnSpPr>
        <p:spPr>
          <a:xfrm>
            <a:off x="683568" y="3068960"/>
            <a:ext cx="0" cy="1390815"/>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27" name="Oval 26"/>
          <p:cNvSpPr/>
          <p:nvPr/>
        </p:nvSpPr>
        <p:spPr>
          <a:xfrm>
            <a:off x="107504" y="3501008"/>
            <a:ext cx="504056" cy="5760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UTM Avo"/>
              </a:rPr>
              <a:t>2</a:t>
            </a:r>
            <a:endParaRPr lang="vi-VN" sz="2800"/>
          </a:p>
        </p:txBody>
      </p:sp>
      <p:cxnSp>
        <p:nvCxnSpPr>
          <p:cNvPr id="28" name="Straight Connector 27"/>
          <p:cNvCxnSpPr/>
          <p:nvPr/>
        </p:nvCxnSpPr>
        <p:spPr>
          <a:xfrm>
            <a:off x="683568" y="4869160"/>
            <a:ext cx="0" cy="1390815"/>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29" name="Oval 28"/>
          <p:cNvSpPr/>
          <p:nvPr/>
        </p:nvSpPr>
        <p:spPr>
          <a:xfrm>
            <a:off x="107504" y="5229200"/>
            <a:ext cx="504056" cy="5760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UTM Avo"/>
              </a:rPr>
              <a:t>3</a:t>
            </a:r>
            <a:endParaRPr lang="vi-VN" sz="2800"/>
          </a:p>
        </p:txBody>
      </p:sp>
      <p:cxnSp>
        <p:nvCxnSpPr>
          <p:cNvPr id="30" name="Straight Connector 29"/>
          <p:cNvCxnSpPr/>
          <p:nvPr/>
        </p:nvCxnSpPr>
        <p:spPr>
          <a:xfrm>
            <a:off x="8604448" y="1365440"/>
            <a:ext cx="0" cy="1390815"/>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31" name="Oval 30"/>
          <p:cNvSpPr/>
          <p:nvPr/>
        </p:nvSpPr>
        <p:spPr>
          <a:xfrm>
            <a:off x="8676456" y="1700808"/>
            <a:ext cx="504056" cy="5760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UTM Avo"/>
              </a:rPr>
              <a:t>4</a:t>
            </a:r>
            <a:endParaRPr lang="vi-VN" sz="2800"/>
          </a:p>
        </p:txBody>
      </p:sp>
      <p:cxnSp>
        <p:nvCxnSpPr>
          <p:cNvPr id="32" name="Straight Connector 31"/>
          <p:cNvCxnSpPr/>
          <p:nvPr/>
        </p:nvCxnSpPr>
        <p:spPr>
          <a:xfrm>
            <a:off x="8563106" y="3118305"/>
            <a:ext cx="0" cy="1390815"/>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35" name="Oval 34"/>
          <p:cNvSpPr/>
          <p:nvPr/>
        </p:nvSpPr>
        <p:spPr>
          <a:xfrm>
            <a:off x="8639943" y="3601940"/>
            <a:ext cx="504056" cy="5760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UTM Avo"/>
              </a:rPr>
              <a:t>5</a:t>
            </a:r>
            <a:endParaRPr lang="vi-VN" sz="2800"/>
          </a:p>
        </p:txBody>
      </p:sp>
      <p:grpSp>
        <p:nvGrpSpPr>
          <p:cNvPr id="41" name="Group 40"/>
          <p:cNvGrpSpPr/>
          <p:nvPr/>
        </p:nvGrpSpPr>
        <p:grpSpPr>
          <a:xfrm>
            <a:off x="5349864" y="5733256"/>
            <a:ext cx="3542616" cy="936104"/>
            <a:chOff x="5827254" y="6000903"/>
            <a:chExt cx="3116517" cy="970492"/>
          </a:xfrm>
        </p:grpSpPr>
        <p:sp>
          <p:nvSpPr>
            <p:cNvPr id="37" name="Rounded Rectangle 36"/>
            <p:cNvSpPr/>
            <p:nvPr/>
          </p:nvSpPr>
          <p:spPr>
            <a:xfrm>
              <a:off x="6001244" y="6049182"/>
              <a:ext cx="2942527" cy="45980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5827254" y="6000903"/>
              <a:ext cx="2942527" cy="97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28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a:t>
              </a:r>
              <a:r>
                <a:rPr lang="en-US" sz="28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 khổ thơ</a:t>
              </a:r>
              <a:endParaRPr lang="en-US" sz="2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34020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up)">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up)">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barn(outVertical)">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up)">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barn(inVertical)">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up)">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barn(inVertical)">
                                      <p:cBhvr>
                                        <p:cTn id="95" dur="500"/>
                                        <p:tgtEl>
                                          <p:spTgt spid="2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wipe(up)">
                                      <p:cBhvr>
                                        <p:cTn id="100" dur="500"/>
                                        <p:tgtEl>
                                          <p:spTgt spid="28"/>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barn(inVertical)">
                                      <p:cBhvr>
                                        <p:cTn id="105" dur="500"/>
                                        <p:tgtEl>
                                          <p:spTgt spid="29"/>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wipe(up)">
                                      <p:cBhvr>
                                        <p:cTn id="110" dur="500"/>
                                        <p:tgtEl>
                                          <p:spTgt spid="30"/>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barn(inVertical)">
                                      <p:cBhvr>
                                        <p:cTn id="115" dur="500"/>
                                        <p:tgtEl>
                                          <p:spTgt spid="3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wipe(up)">
                                      <p:cBhvr>
                                        <p:cTn id="120" dur="500"/>
                                        <p:tgtEl>
                                          <p:spTgt spid="32"/>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barn(inVertical)">
                                      <p:cBhvr>
                                        <p:cTn id="125" dur="500"/>
                                        <p:tgtEl>
                                          <p:spTgt spid="35"/>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6" fill="hold" nodeType="clickEffect">
                                  <p:stCondLst>
                                    <p:cond delay="0"/>
                                  </p:stCondLst>
                                  <p:childTnLst>
                                    <p:set>
                                      <p:cBhvr>
                                        <p:cTn id="129" dur="1" fill="hold">
                                          <p:stCondLst>
                                            <p:cond delay="0"/>
                                          </p:stCondLst>
                                        </p:cTn>
                                        <p:tgtEl>
                                          <p:spTgt spid="41"/>
                                        </p:tgtEl>
                                        <p:attrNameLst>
                                          <p:attrName>style.visibility</p:attrName>
                                        </p:attrNameLst>
                                      </p:cBhvr>
                                      <p:to>
                                        <p:strVal val="visible"/>
                                      </p:to>
                                    </p:set>
                                    <p:animEffect transition="in" filter="barn(inHorizontal)">
                                      <p:cBhvr>
                                        <p:cTn id="1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10" grpId="0" animBg="1"/>
      <p:bldP spid="27" grpId="0" animBg="1"/>
      <p:bldP spid="29" grpId="0" animBg="1"/>
      <p:bldP spid="31"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2" y="1"/>
            <a:ext cx="915890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1475656" y="1"/>
            <a:ext cx="6432331" cy="177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0" name="Rectangle: Rounded Corners 34">
            <a:extLst>
              <a:ext uri="{FF2B5EF4-FFF2-40B4-BE49-F238E27FC236}">
                <a16:creationId xmlns:a16="http://schemas.microsoft.com/office/drawing/2014/main" xmlns="" id="{DDE22D18-D7F0-6B4F-3D53-66B11D020E0D}"/>
              </a:ext>
            </a:extLst>
          </p:cNvPr>
          <p:cNvSpPr/>
          <p:nvPr/>
        </p:nvSpPr>
        <p:spPr>
          <a:xfrm>
            <a:off x="3203848" y="2267608"/>
            <a:ext cx="5742656"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a:t>
            </a:r>
            <a:r>
              <a:rPr lang="en-US" sz="3200" kern="0" smtClean="0">
                <a:solidFill>
                  <a:srgbClr val="000000"/>
                </a:solidFill>
                <a:latin typeface="UTM Avo" panose="02040603050506020204" pitchFamily="18" charset="0"/>
                <a:cs typeface="Calibri" panose="020F0502020204030204" pitchFamily="34" charset="0"/>
                <a:sym typeface="Arial"/>
              </a:rPr>
              <a:t>Mỗi </a:t>
            </a:r>
            <a:r>
              <a:rPr lang="en-US" sz="3200" kern="0">
                <a:solidFill>
                  <a:srgbClr val="000000"/>
                </a:solidFill>
                <a:latin typeface="UTM Avo" panose="02040603050506020204" pitchFamily="18" charset="0"/>
                <a:cs typeface="Calibri" panose="020F0502020204030204" pitchFamily="34" charset="0"/>
                <a:sym typeface="Arial"/>
              </a:rPr>
              <a:t>nhóm </a:t>
            </a:r>
            <a:r>
              <a:rPr lang="en-US" sz="3200" kern="0">
                <a:solidFill>
                  <a:srgbClr val="000000"/>
                </a:solidFill>
                <a:latin typeface="UTM Avo" panose="02040603050506020204" pitchFamily="18" charset="0"/>
                <a:cs typeface="Calibri" panose="020F0502020204030204" pitchFamily="34" charset="0"/>
                <a:sym typeface="Arial"/>
              </a:rPr>
              <a:t>4</a:t>
            </a:r>
            <a:r>
              <a:rPr lang="en-US" sz="3200" kern="0" smtClean="0">
                <a:solidFill>
                  <a:srgbClr val="000000"/>
                </a:solidFill>
                <a:latin typeface="UTM Avo" panose="02040603050506020204" pitchFamily="18" charset="0"/>
                <a:cs typeface="Calibri" panose="020F0502020204030204" pitchFamily="34" charset="0"/>
                <a:sym typeface="Arial"/>
              </a:rPr>
              <a:t> </a:t>
            </a:r>
            <a:r>
              <a:rPr lang="en-US" sz="3200" kern="0">
                <a:solidFill>
                  <a:srgbClr val="000000"/>
                </a:solidFill>
                <a:latin typeface="UTM Avo" panose="02040603050506020204" pitchFamily="18" charset="0"/>
                <a:cs typeface="Calibri" panose="020F0502020204030204" pitchFamily="34" charset="0"/>
                <a:sym typeface="Arial"/>
              </a:rPr>
              <a:t>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pic>
        <p:nvPicPr>
          <p:cNvPr id="6" name="Picture 5" descr="A group of kids sitting around a table&#10;&#10;Description automatically generated with low confidence">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 xmlns:w="http://schemas.openxmlformats.org/wordprocessingml/2006/main" xmlns:w10="urn:schemas-microsoft-com:office:word" xmlns:v="urn:schemas-microsoft-com:vml" xmlns:o="urn:schemas-microsoft-com:office:office" xmlns:lc="http://schemas.openxmlformats.org/drawingml/2006/lockedCanvas" id="{D2C2F533-E0BD-5655-0A25-B93E60C3521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7162" y="2924945"/>
            <a:ext cx="3231010" cy="3962668"/>
          </a:xfrm>
          <a:prstGeom prst="rect">
            <a:avLst/>
          </a:prstGeom>
        </p:spPr>
      </p:pic>
    </p:spTree>
    <p:extLst>
      <p:ext uri="{BB962C8B-B14F-4D97-AF65-F5344CB8AC3E}">
        <p14:creationId xmlns:p14="http://schemas.microsoft.com/office/powerpoint/2010/main" val="916965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xmlns="" id="{0FF22054-E947-76FC-184F-ECE8B83408FA}"/>
              </a:ext>
            </a:extLst>
          </p:cNvPr>
          <p:cNvSpPr txBox="1">
            <a:spLocks noChangeArrowheads="1"/>
          </p:cNvSpPr>
          <p:nvPr/>
        </p:nvSpPr>
        <p:spPr bwMode="auto">
          <a:xfrm>
            <a:off x="1324340" y="1052736"/>
            <a:ext cx="6642960" cy="364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89040"/>
            <a:ext cx="9144000" cy="3068960"/>
          </a:xfrm>
          <a:prstGeom prst="rect">
            <a:avLst/>
          </a:prstGeom>
          <a:noFill/>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0" y="-22860"/>
            <a:ext cx="9144000" cy="1219612"/>
          </a:xfrm>
          <a:prstGeom prst="rect">
            <a:avLst/>
          </a:prstGeom>
        </p:spPr>
      </p:pic>
    </p:spTree>
    <p:extLst>
      <p:ext uri="{BB962C8B-B14F-4D97-AF65-F5344CB8AC3E}">
        <p14:creationId xmlns:p14="http://schemas.microsoft.com/office/powerpoint/2010/main" val="194909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1173</Words>
  <Application>Microsoft Office PowerPoint</Application>
  <PresentationFormat>On-screen Show (4:3)</PresentationFormat>
  <Paragraphs>128</Paragraphs>
  <Slides>22</Slides>
  <Notes>2</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cp:revision>
  <dcterms:created xsi:type="dcterms:W3CDTF">2024-09-07T04:22:40Z</dcterms:created>
  <dcterms:modified xsi:type="dcterms:W3CDTF">2024-09-07T09:29:41Z</dcterms:modified>
</cp:coreProperties>
</file>