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2" r:id="rId2"/>
  </p:sldMasterIdLst>
  <p:notesMasterIdLst>
    <p:notesMasterId r:id="rId18"/>
  </p:notesMasterIdLst>
  <p:sldIdLst>
    <p:sldId id="256" r:id="rId3"/>
    <p:sldId id="326" r:id="rId4"/>
    <p:sldId id="310" r:id="rId5"/>
    <p:sldId id="268" r:id="rId6"/>
    <p:sldId id="311" r:id="rId7"/>
    <p:sldId id="333" r:id="rId8"/>
    <p:sldId id="334" r:id="rId9"/>
    <p:sldId id="335" r:id="rId10"/>
    <p:sldId id="319" r:id="rId11"/>
    <p:sldId id="321" r:id="rId12"/>
    <p:sldId id="336" r:id="rId13"/>
    <p:sldId id="337" r:id="rId14"/>
    <p:sldId id="338" r:id="rId15"/>
    <p:sldId id="339" r:id="rId16"/>
    <p:sldId id="340"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99"/>
    <a:srgbClr val="0033CC"/>
    <a:srgbClr val="FF0066"/>
    <a:srgbClr val="0066FF"/>
    <a:srgbClr val="FFFF66"/>
    <a:srgbClr val="FFFAF7"/>
    <a:srgbClr val="40C1D3"/>
    <a:srgbClr val="E83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0" autoAdjust="0"/>
    <p:restoredTop sz="83483" autoAdjust="0"/>
  </p:normalViewPr>
  <p:slideViewPr>
    <p:cSldViewPr snapToGrid="0">
      <p:cViewPr varScale="1">
        <p:scale>
          <a:sx n="62" d="100"/>
          <a:sy n="62" d="100"/>
        </p:scale>
        <p:origin x="9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894409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Slide</a:t>
            </a:r>
            <a:r>
              <a:rPr lang="en-US" baseline="0" smtClean="0"/>
              <a:t> 1 này không có người dự thì cắt đi. Dạy bình thường.</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704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827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Quan sát</a:t>
            </a:r>
            <a:r>
              <a:rPr lang="en-US" baseline="0" smtClean="0"/>
              <a:t> hình ( mẫu) gv hỏi tam giác DEG có đường cao nào? Đường cao DH tương ứng với đáy nào? Gọi học sinh lên chỉ  và đọc lại .</a:t>
            </a:r>
          </a:p>
          <a:p>
            <a:pPr marL="171450" lvl="0" indent="-171450" algn="l" rtl="0">
              <a:spcBef>
                <a:spcPts val="0"/>
              </a:spcBef>
              <a:spcAft>
                <a:spcPts val="0"/>
              </a:spcAft>
              <a:buFontTx/>
              <a:buChar char="-"/>
            </a:pPr>
            <a:r>
              <a:rPr lang="en-US" baseline="0" smtClean="0"/>
              <a:t>Yêu cầu TLN2 ( đọc – nghe) và ngược lại.</a:t>
            </a:r>
          </a:p>
          <a:p>
            <a:pPr marL="171450" lvl="0" indent="-171450" algn="l" rtl="0">
              <a:spcBef>
                <a:spcPts val="0"/>
              </a:spcBef>
              <a:spcAft>
                <a:spcPts val="0"/>
              </a:spcAft>
              <a:buFontTx/>
              <a:buChar char="-"/>
            </a:pPr>
            <a:r>
              <a:rPr lang="en-US" baseline="0" smtClean="0"/>
              <a:t>Gọi từng nhóm lên đọc  câu hỏi và câu trả lời cho từng hình. ( chỉ vào hình) =&gt; nhóm khác nhận xét</a:t>
            </a:r>
          </a:p>
          <a:p>
            <a:pPr marL="171450" lvl="0" indent="-171450" algn="l" rtl="0">
              <a:spcBef>
                <a:spcPts val="0"/>
              </a:spcBef>
              <a:spcAft>
                <a:spcPts val="0"/>
              </a:spcAft>
              <a:buFontTx/>
              <a:buChar char="-"/>
            </a:pPr>
            <a:r>
              <a:rPr lang="en-US" baseline="0" smtClean="0"/>
              <a:t>Kết luân.  ( phần này GV có thể làm đường link đến bài dạy trong hojc10: https://www.hoc10.vn/doc-sach/toan-5-tap-2/1/681/6/ để sử dụng học liệu online)</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126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hướng dẫn vẽ mẫu câu a. Làm thế nào để vẽ đươc đường cao AH? Đường cao AH tương ứng với đáy nào?</a:t>
            </a:r>
          </a:p>
          <a:p>
            <a:pPr marL="0" lvl="0" indent="0" algn="l" rtl="0">
              <a:spcBef>
                <a:spcPts val="0"/>
              </a:spcBef>
              <a:spcAft>
                <a:spcPts val="0"/>
              </a:spcAft>
              <a:buNone/>
            </a:pPr>
            <a:r>
              <a:rPr lang="en-US" baseline="0" smtClean="0"/>
              <a:t>Xuất phát từ đỉnh A, kẻ đường thẳng đi qua đỉnh A và vuông góc với đáy BC.</a:t>
            </a:r>
          </a:p>
          <a:p>
            <a:pPr marL="0" lvl="0" indent="0" algn="l" rtl="0">
              <a:spcBef>
                <a:spcPts val="0"/>
              </a:spcBef>
              <a:spcAft>
                <a:spcPts val="0"/>
              </a:spcAft>
              <a:buNone/>
            </a:pPr>
            <a:r>
              <a:rPr lang="en-US" baseline="0" smtClean="0"/>
              <a:t>( chú ý: với lớp có màn hình cảm ứng thì Gv dùng bộ công cụ vẽ để vẽ trên màn hình. Còn nếu không GV có thể vẽ mẫu trên bảng. Sử dụng e ke dể xác định góc vuông) nhấn mạnh cần xác định đúng đỉnh và đáy mỗi hình.</a:t>
            </a:r>
          </a:p>
          <a:p>
            <a:pPr marL="171450" lvl="0" indent="-171450" algn="l" rtl="0">
              <a:spcBef>
                <a:spcPts val="0"/>
              </a:spcBef>
              <a:spcAft>
                <a:spcPts val="0"/>
              </a:spcAft>
              <a:buFontTx/>
              <a:buChar char="-"/>
            </a:pPr>
            <a:r>
              <a:rPr lang="en-US" baseline="0" smtClean="0"/>
              <a:t>HS quan sát mẫu.</a:t>
            </a:r>
          </a:p>
          <a:p>
            <a:pPr marL="171450" lvl="0" indent="-171450" algn="l" rtl="0">
              <a:spcBef>
                <a:spcPts val="0"/>
              </a:spcBef>
              <a:spcAft>
                <a:spcPts val="0"/>
              </a:spcAft>
              <a:buFontTx/>
              <a:buChar char="-"/>
            </a:pPr>
            <a:r>
              <a:rPr lang="en-US" baseline="0" smtClean="0"/>
              <a:t>Thực hành vẽ trên phiếu ( vở bài tập) + bảng phụ ( 3 bảng để trình bày trước lớp)</a:t>
            </a:r>
          </a:p>
          <a:p>
            <a:pPr marL="171450" lvl="0" indent="-171450" algn="l" rtl="0">
              <a:spcBef>
                <a:spcPts val="0"/>
              </a:spcBef>
              <a:spcAft>
                <a:spcPts val="0"/>
              </a:spcAft>
              <a:buFontTx/>
              <a:buChar char="-"/>
            </a:pPr>
            <a:r>
              <a:rPr lang="en-US" baseline="0" smtClean="0"/>
              <a:t>GV chốt đáp án ( dựa vào bài hs trên bảng phụ) HS sai gv có thể sửa luôn trên bảng phụ hoạc vẽ trên màn hìnhp</a:t>
            </a:r>
          </a:p>
          <a:p>
            <a:pPr marL="171450" lvl="0" indent="-171450" algn="l" rtl="0">
              <a:spcBef>
                <a:spcPts val="0"/>
              </a:spcBef>
              <a:spcAft>
                <a:spcPts val="0"/>
              </a:spcAft>
              <a:buFontTx/>
              <a:buChar char="-"/>
            </a:pPr>
            <a:r>
              <a:rPr lang="en-US" baseline="0" smtClean="0"/>
              <a:t>HS kiểm tra chéo.</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4394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smtClean="0"/>
              <a:t>Gọi</a:t>
            </a:r>
            <a:r>
              <a:rPr lang="en-US" baseline="0" smtClean="0"/>
              <a:t> học sinh đọc NDbài 5.</a:t>
            </a:r>
          </a:p>
          <a:p>
            <a:pPr marL="171450" lvl="0" indent="-171450" algn="l" rtl="0">
              <a:spcBef>
                <a:spcPts val="0"/>
              </a:spcBef>
              <a:spcAft>
                <a:spcPts val="0"/>
              </a:spcAft>
              <a:buFontTx/>
              <a:buChar char="-"/>
            </a:pPr>
            <a:r>
              <a:rPr lang="en-US" baseline="0" smtClean="0"/>
              <a:t>Bài 5 có mấy yêu cầu? Là những yêu cầu gì?</a:t>
            </a:r>
          </a:p>
          <a:p>
            <a:pPr marL="171450" lvl="0" indent="-171450" algn="l" rtl="0">
              <a:spcBef>
                <a:spcPts val="0"/>
              </a:spcBef>
              <a:spcAft>
                <a:spcPts val="0"/>
              </a:spcAft>
              <a:buFontTx/>
              <a:buChar char="-"/>
            </a:pPr>
            <a:r>
              <a:rPr lang="en-US" baseline="0" smtClean="0"/>
              <a:t>GV nhắc lại từng yêu cầu và hướng dẫn HS cách thực hiện.</a:t>
            </a:r>
          </a:p>
          <a:p>
            <a:pPr marL="171450" lvl="0" indent="-171450" algn="l" rtl="0">
              <a:spcBef>
                <a:spcPts val="0"/>
              </a:spcBef>
              <a:spcAft>
                <a:spcPts val="0"/>
              </a:spcAft>
              <a:buFontTx/>
              <a:buChar char="-"/>
            </a:pPr>
            <a:r>
              <a:rPr lang="en-US" baseline="0" smtClean="0"/>
              <a:t>Yêu cầu HS thực hành trên vở.</a:t>
            </a:r>
          </a:p>
          <a:p>
            <a:pPr marL="171450" lvl="0" indent="-171450" algn="l" rtl="0">
              <a:spcBef>
                <a:spcPts val="0"/>
              </a:spcBef>
              <a:spcAft>
                <a:spcPts val="0"/>
              </a:spcAft>
              <a:buFontTx/>
              <a:buChar char="-"/>
            </a:pPr>
            <a:r>
              <a:rPr lang="en-US" baseline="0" smtClean="0"/>
              <a:t>HS kiểm tra chéo theo nhóm 2.</a:t>
            </a:r>
          </a:p>
          <a:p>
            <a:pPr marL="171450" lvl="0" indent="-171450" algn="l" rtl="0">
              <a:spcBef>
                <a:spcPts val="0"/>
              </a:spcBef>
              <a:spcAft>
                <a:spcPts val="0"/>
              </a:spcAft>
              <a:buFontTx/>
              <a:buChar char="-"/>
            </a:pPr>
            <a:r>
              <a:rPr lang="en-US" baseline="0" smtClean="0"/>
              <a:t>Gọi học sinh trình bày bài của mình trước lớp. Cả lớp chia sẻ nội dung bài.</a:t>
            </a:r>
          </a:p>
          <a:p>
            <a:pPr marL="171450" lvl="0" indent="-171450" algn="l" rtl="0">
              <a:spcBef>
                <a:spcPts val="0"/>
              </a:spcBef>
              <a:spcAft>
                <a:spcPts val="0"/>
              </a:spcAft>
              <a:buFontTx/>
              <a:buChar char="-"/>
            </a:pPr>
            <a:r>
              <a:rPr lang="en-US" baseline="0" smtClean="0"/>
              <a:t>Theo em thì em gặp khó khăn nhất ở ý nào? Vì sao?</a:t>
            </a:r>
          </a:p>
          <a:p>
            <a:pPr marL="171450" lvl="0" indent="-171450" algn="l" rtl="0">
              <a:spcBef>
                <a:spcPts val="0"/>
              </a:spcBef>
              <a:spcAft>
                <a:spcPts val="0"/>
              </a:spcAft>
              <a:buFontTx/>
              <a:buChar char="-"/>
            </a:pPr>
            <a:r>
              <a:rPr lang="en-US" baseline="0" smtClean="0"/>
              <a:t>GV hướng dẫn lại HS dựng đường cao.</a:t>
            </a:r>
          </a:p>
          <a:p>
            <a:pPr marL="171450" lvl="0" indent="-171450" algn="l" rtl="0">
              <a:spcBef>
                <a:spcPts val="0"/>
              </a:spcBef>
              <a:spcAft>
                <a:spcPts val="0"/>
              </a:spcAft>
              <a:buFontTx/>
              <a:buChar char="-"/>
            </a:pPr>
            <a:r>
              <a:rPr lang="en-US" baseline="0" smtClean="0"/>
              <a:t>Nhận xét một số bài của học sinh.  ( có thể sủ dụng máy soi bài để nhận xét đánh giá)</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0839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Hs nêu</a:t>
            </a:r>
            <a:r>
              <a:rPr lang="en-US" baseline="0" smtClean="0"/>
              <a:t> trong nhóm</a:t>
            </a:r>
          </a:p>
          <a:p>
            <a:pPr marL="0" lvl="0" indent="0" algn="l" rtl="0">
              <a:spcBef>
                <a:spcPts val="0"/>
              </a:spcBef>
              <a:spcAft>
                <a:spcPts val="0"/>
              </a:spcAft>
              <a:buNone/>
            </a:pPr>
            <a:r>
              <a:rPr lang="en-US" baseline="0" smtClean="0"/>
              <a:t>Các nhóm báo cáo.</a:t>
            </a:r>
          </a:p>
          <a:p>
            <a:pPr marL="0" lvl="0" indent="0" algn="l" rtl="0">
              <a:spcBef>
                <a:spcPts val="0"/>
              </a:spcBef>
              <a:spcAft>
                <a:spcPts val="0"/>
              </a:spcAft>
              <a:buNone/>
            </a:pPr>
            <a:r>
              <a:rPr lang="en-US" baseline="0" smtClean="0"/>
              <a:t>- Đại diện báo cáo ( dùng bút màn hình để khoanh, đánh số trong hình)</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40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Slide</a:t>
            </a:r>
            <a:r>
              <a:rPr lang="en-US" baseline="0" smtClean="0"/>
              <a:t> 1 này không có người dự thì cắt đi. Dạy bình thường.</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02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80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dẫn</a:t>
            </a:r>
            <a:r>
              <a:rPr lang="en-US" baseline="0" smtClean="0"/>
              <a:t> dắt vào câu chuyện Jack tìm kho báu trên đại dương. Để lấy được kho báu dưới lòng đại dương thì Jack phải trả lời được các câu hỏi của công chúa Long cung….Các em hãy giúp Jack trả lời các câu hỏi để lấy được kho báu nhé…</a:t>
            </a:r>
            <a:endParaRPr lang="en-US"/>
          </a:p>
        </p:txBody>
      </p:sp>
    </p:spTree>
    <p:extLst>
      <p:ext uri="{BB962C8B-B14F-4D97-AF65-F5344CB8AC3E}">
        <p14:creationId xmlns:p14="http://schemas.microsoft.com/office/powerpoint/2010/main" val="384000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các</a:t>
            </a:r>
            <a:r>
              <a:rPr lang="en-US" baseline="0" dirty="0"/>
              <a:t> </a:t>
            </a:r>
            <a:r>
              <a:rPr lang="en-US" baseline="0" dirty="0" err="1"/>
              <a:t>rương</a:t>
            </a:r>
            <a:r>
              <a:rPr lang="en-US" baseline="0" dirty="0"/>
              <a:t>, </a:t>
            </a:r>
            <a:r>
              <a:rPr lang="en-US" baseline="0" dirty="0" err="1"/>
              <a:t>hòm</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045F-C343-4255-B054-77D2AE83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2788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vùng</a:t>
            </a:r>
            <a:r>
              <a:rPr lang="en-US" baseline="0" dirty="0"/>
              <a:t> </a:t>
            </a:r>
            <a:r>
              <a:rPr lang="en-US" baseline="0" dirty="0" err="1"/>
              <a:t>trống</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Sau </a:t>
            </a:r>
            <a:r>
              <a:rPr lang="en-US" baseline="0" dirty="0" err="1"/>
              <a:t>đó</a:t>
            </a:r>
            <a:r>
              <a:rPr lang="en-US" baseline="0" dirty="0"/>
              <a:t> click </a:t>
            </a:r>
            <a:r>
              <a:rPr lang="en-US" baseline="0" dirty="0" err="1"/>
              <a:t>vào</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nhận</a:t>
            </a:r>
            <a:r>
              <a:rPr lang="en-US" baseline="0" dirty="0"/>
              <a:t> </a:t>
            </a:r>
            <a:r>
              <a:rPr lang="en-US" baseline="0" dirty="0" err="1"/>
              <a:t>kho</a:t>
            </a:r>
            <a:r>
              <a:rPr lang="en-US" baseline="0" dirty="0"/>
              <a:t> </a:t>
            </a:r>
            <a:r>
              <a:rPr lang="en-US" baseline="0" dirty="0" err="1"/>
              <a:t>báu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045F-C343-4255-B054-77D2AE83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06587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vùng</a:t>
            </a:r>
            <a:r>
              <a:rPr lang="en-US" baseline="0" dirty="0"/>
              <a:t> </a:t>
            </a:r>
            <a:r>
              <a:rPr lang="en-US" baseline="0" dirty="0" err="1"/>
              <a:t>trống</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Sau </a:t>
            </a:r>
            <a:r>
              <a:rPr lang="en-US" baseline="0" dirty="0" err="1"/>
              <a:t>đó</a:t>
            </a:r>
            <a:r>
              <a:rPr lang="en-US" baseline="0" dirty="0"/>
              <a:t> click </a:t>
            </a:r>
            <a:r>
              <a:rPr lang="en-US" baseline="0" dirty="0" err="1"/>
              <a:t>vào</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nhận</a:t>
            </a:r>
            <a:r>
              <a:rPr lang="en-US" baseline="0" dirty="0"/>
              <a:t> </a:t>
            </a:r>
            <a:r>
              <a:rPr lang="en-US" baseline="0" dirty="0" err="1"/>
              <a:t>kho</a:t>
            </a:r>
            <a:r>
              <a:rPr lang="en-US" baseline="0" dirty="0"/>
              <a:t> </a:t>
            </a:r>
            <a:r>
              <a:rPr lang="en-US" baseline="0" dirty="0" err="1"/>
              <a:t>báu</a:t>
            </a:r>
            <a:r>
              <a:rPr lang="en-US" baseline="0" dirty="0"/>
              <a:t>.</a:t>
            </a:r>
            <a:endParaRPr lang="en-US" dirty="0"/>
          </a:p>
        </p:txBody>
      </p:sp>
      <p:sp>
        <p:nvSpPr>
          <p:cNvPr id="4" name="Slide Number Placeholder 3"/>
          <p:cNvSpPr>
            <a:spLocks noGrp="1"/>
          </p:cNvSpPr>
          <p:nvPr>
            <p:ph type="sldNum" sz="quarter" idx="10"/>
          </p:nvPr>
        </p:nvSpPr>
        <p:spPr/>
        <p:txBody>
          <a:bodyPr/>
          <a:lstStyle/>
          <a:p>
            <a:pPr algn="r">
              <a:buClrTx/>
              <a:buFontTx/>
              <a:buNone/>
              <a:defRPr/>
            </a:pPr>
            <a:fld id="{1B46045F-C343-4255-B054-77D2AE83FDC9}" type="slidenum">
              <a:rPr lang="en-US" sz="1200" kern="1200" smtClean="0">
                <a:solidFill>
                  <a:prstClr val="black"/>
                </a:solidFill>
                <a:latin typeface="Calibri" panose="020F0502020204030204"/>
                <a:ea typeface="+mn-ea"/>
              </a:rPr>
              <a:pPr algn="r">
                <a:buClrTx/>
                <a:buFontTx/>
                <a:buNone/>
                <a:defRPr/>
              </a:pPr>
              <a:t>6</a:t>
            </a:fld>
            <a:endParaRPr lang="en-US" sz="1200" kern="1200">
              <a:solidFill>
                <a:prstClr val="black"/>
              </a:solidFill>
              <a:latin typeface="Calibri" panose="020F0502020204030204"/>
              <a:ea typeface="+mn-ea"/>
            </a:endParaRPr>
          </a:p>
        </p:txBody>
      </p:sp>
    </p:spTree>
    <p:extLst>
      <p:ext uri="{BB962C8B-B14F-4D97-AF65-F5344CB8AC3E}">
        <p14:creationId xmlns:p14="http://schemas.microsoft.com/office/powerpoint/2010/main" val="80369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vùng</a:t>
            </a:r>
            <a:r>
              <a:rPr lang="en-US" baseline="0" dirty="0"/>
              <a:t> </a:t>
            </a:r>
            <a:r>
              <a:rPr lang="en-US" baseline="0" dirty="0" err="1"/>
              <a:t>trống</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Sau </a:t>
            </a:r>
            <a:r>
              <a:rPr lang="en-US" baseline="0" dirty="0" err="1"/>
              <a:t>đó</a:t>
            </a:r>
            <a:r>
              <a:rPr lang="en-US" baseline="0" dirty="0"/>
              <a:t> click </a:t>
            </a:r>
            <a:r>
              <a:rPr lang="en-US" baseline="0" dirty="0" err="1"/>
              <a:t>vào</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nhận</a:t>
            </a:r>
            <a:r>
              <a:rPr lang="en-US" baseline="0" dirty="0"/>
              <a:t> </a:t>
            </a:r>
            <a:r>
              <a:rPr lang="en-US" baseline="0" dirty="0" err="1"/>
              <a:t>kho</a:t>
            </a:r>
            <a:r>
              <a:rPr lang="en-US" baseline="0" dirty="0"/>
              <a:t> </a:t>
            </a:r>
            <a:r>
              <a:rPr lang="en-US" baseline="0" dirty="0" err="1"/>
              <a:t>báu</a:t>
            </a:r>
            <a:r>
              <a:rPr lang="en-US" baseline="0" dirty="0"/>
              <a:t>.</a:t>
            </a:r>
            <a:endParaRPr lang="en-US" dirty="0"/>
          </a:p>
        </p:txBody>
      </p:sp>
      <p:sp>
        <p:nvSpPr>
          <p:cNvPr id="4" name="Slide Number Placeholder 3"/>
          <p:cNvSpPr>
            <a:spLocks noGrp="1"/>
          </p:cNvSpPr>
          <p:nvPr>
            <p:ph type="sldNum" sz="quarter" idx="10"/>
          </p:nvPr>
        </p:nvSpPr>
        <p:spPr/>
        <p:txBody>
          <a:bodyPr/>
          <a:lstStyle/>
          <a:p>
            <a:pPr algn="r">
              <a:buClrTx/>
              <a:buFontTx/>
              <a:buNone/>
              <a:defRPr/>
            </a:pPr>
            <a:fld id="{1B46045F-C343-4255-B054-77D2AE83FDC9}" type="slidenum">
              <a:rPr lang="en-US" sz="1200" kern="1200" smtClean="0">
                <a:solidFill>
                  <a:prstClr val="black"/>
                </a:solidFill>
                <a:latin typeface="Calibri" panose="020F0502020204030204"/>
                <a:ea typeface="+mn-ea"/>
              </a:rPr>
              <a:pPr algn="r">
                <a:buClrTx/>
                <a:buFontTx/>
                <a:buNone/>
                <a:defRPr/>
              </a:pPr>
              <a:t>7</a:t>
            </a:fld>
            <a:endParaRPr lang="en-US" sz="1200" kern="1200">
              <a:solidFill>
                <a:prstClr val="black"/>
              </a:solidFill>
              <a:latin typeface="Calibri" panose="020F0502020204030204"/>
              <a:ea typeface="+mn-ea"/>
            </a:endParaRPr>
          </a:p>
        </p:txBody>
      </p:sp>
    </p:spTree>
    <p:extLst>
      <p:ext uri="{BB962C8B-B14F-4D97-AF65-F5344CB8AC3E}">
        <p14:creationId xmlns:p14="http://schemas.microsoft.com/office/powerpoint/2010/main" val="413720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vùng</a:t>
            </a:r>
            <a:r>
              <a:rPr lang="en-US" baseline="0" dirty="0"/>
              <a:t> </a:t>
            </a:r>
            <a:r>
              <a:rPr lang="en-US" baseline="0" dirty="0" err="1"/>
              <a:t>trống</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Sau </a:t>
            </a:r>
            <a:r>
              <a:rPr lang="en-US" baseline="0" dirty="0" err="1"/>
              <a:t>đó</a:t>
            </a:r>
            <a:r>
              <a:rPr lang="en-US" baseline="0" dirty="0"/>
              <a:t> click </a:t>
            </a:r>
            <a:r>
              <a:rPr lang="en-US" baseline="0" dirty="0" err="1"/>
              <a:t>vào</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nhận</a:t>
            </a:r>
            <a:r>
              <a:rPr lang="en-US" baseline="0" dirty="0"/>
              <a:t> </a:t>
            </a:r>
            <a:r>
              <a:rPr lang="en-US" baseline="0" dirty="0" err="1"/>
              <a:t>kho</a:t>
            </a:r>
            <a:r>
              <a:rPr lang="en-US" baseline="0" dirty="0"/>
              <a:t> </a:t>
            </a:r>
            <a:r>
              <a:rPr lang="en-US" baseline="0" dirty="0" err="1"/>
              <a:t>báu</a:t>
            </a:r>
            <a:r>
              <a:rPr lang="en-US" baseline="0" dirty="0"/>
              <a:t>.</a:t>
            </a:r>
            <a:endParaRPr lang="en-US" dirty="0"/>
          </a:p>
        </p:txBody>
      </p:sp>
      <p:sp>
        <p:nvSpPr>
          <p:cNvPr id="4" name="Slide Number Placeholder 3"/>
          <p:cNvSpPr>
            <a:spLocks noGrp="1"/>
          </p:cNvSpPr>
          <p:nvPr>
            <p:ph type="sldNum" sz="quarter" idx="10"/>
          </p:nvPr>
        </p:nvSpPr>
        <p:spPr/>
        <p:txBody>
          <a:bodyPr/>
          <a:lstStyle/>
          <a:p>
            <a:pPr algn="r">
              <a:buClrTx/>
              <a:buFontTx/>
              <a:buNone/>
              <a:defRPr/>
            </a:pPr>
            <a:fld id="{1B46045F-C343-4255-B054-77D2AE83FDC9}" type="slidenum">
              <a:rPr lang="en-US" sz="1200" kern="1200" smtClean="0">
                <a:solidFill>
                  <a:prstClr val="black"/>
                </a:solidFill>
                <a:latin typeface="Calibri" panose="020F0502020204030204"/>
                <a:ea typeface="+mn-ea"/>
              </a:rPr>
              <a:pPr algn="r">
                <a:buClrTx/>
                <a:buFontTx/>
                <a:buNone/>
                <a:defRPr/>
              </a:pPr>
              <a:t>8</a:t>
            </a:fld>
            <a:endParaRPr lang="en-US" sz="1200" kern="1200">
              <a:solidFill>
                <a:prstClr val="black"/>
              </a:solidFill>
              <a:latin typeface="Calibri" panose="020F0502020204030204"/>
              <a:ea typeface="+mn-ea"/>
            </a:endParaRPr>
          </a:p>
        </p:txBody>
      </p:sp>
    </p:spTree>
    <p:extLst>
      <p:ext uri="{BB962C8B-B14F-4D97-AF65-F5344CB8AC3E}">
        <p14:creationId xmlns:p14="http://schemas.microsoft.com/office/powerpoint/2010/main" val="296889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53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408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626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0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796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536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577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764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208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187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33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677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20614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slideLayout" Target="../slideLayouts/slideLayout11.xml"/><Relationship Id="rId7" Type="http://schemas.openxmlformats.org/officeDocument/2006/relationships/image" Target="../media/image4.gif"/><Relationship Id="rId12" Type="http://schemas.openxmlformats.org/officeDocument/2006/relationships/slide" Target="slide8.xml"/><Relationship Id="rId17" Type="http://schemas.openxmlformats.org/officeDocument/2006/relationships/image" Target="../media/image13.png"/><Relationship Id="rId2" Type="http://schemas.openxmlformats.org/officeDocument/2006/relationships/audio" Target="../media/media1.mp3"/><Relationship Id="rId16" Type="http://schemas.openxmlformats.org/officeDocument/2006/relationships/image" Target="../media/image12.png"/><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jpeg"/><Relationship Id="rId15" Type="http://schemas.openxmlformats.org/officeDocument/2006/relationships/slide" Target="slide5.xml"/><Relationship Id="rId10" Type="http://schemas.openxmlformats.org/officeDocument/2006/relationships/slide" Target="slide6.xml"/><Relationship Id="rId4" Type="http://schemas.openxmlformats.org/officeDocument/2006/relationships/notesSlide" Target="../notesSlides/notesSlide4.xml"/><Relationship Id="rId9" Type="http://schemas.openxmlformats.org/officeDocument/2006/relationships/image" Target="../media/image8.png"/><Relationship Id="rId14"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4.gif"/><Relationship Id="rId12"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1.svg"/><Relationship Id="rId11" Type="http://schemas.openxmlformats.org/officeDocument/2006/relationships/image" Target="../media/image19.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4.gif"/><Relationship Id="rId12"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1.svg"/><Relationship Id="rId11" Type="http://schemas.openxmlformats.org/officeDocument/2006/relationships/image" Target="../media/image19.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4.gif"/><Relationship Id="rId12"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1.svg"/><Relationship Id="rId11" Type="http://schemas.openxmlformats.org/officeDocument/2006/relationships/image" Target="../media/image19.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4.gif"/><Relationship Id="rId12"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1.svg"/><Relationship Id="rId11" Type="http://schemas.openxmlformats.org/officeDocument/2006/relationships/image" Target="../media/image19.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7000" b="-7000"/>
          </a:stretch>
        </a:blipFill>
        <a:effectLst/>
      </p:bgPr>
    </p:bg>
    <p:spTree>
      <p:nvGrpSpPr>
        <p:cNvPr id="1" name="Shape 83"/>
        <p:cNvGrpSpPr/>
        <p:nvPr/>
      </p:nvGrpSpPr>
      <p:grpSpPr>
        <a:xfrm>
          <a:off x="0" y="0"/>
          <a:ext cx="0" cy="0"/>
          <a:chOff x="0" y="0"/>
          <a:chExt cx="0" cy="0"/>
        </a:xfrm>
      </p:grpSpPr>
      <p:sp>
        <p:nvSpPr>
          <p:cNvPr id="4" name="TextBox 3"/>
          <p:cNvSpPr txBox="1"/>
          <p:nvPr/>
        </p:nvSpPr>
        <p:spPr>
          <a:xfrm>
            <a:off x="3273214" y="2987040"/>
            <a:ext cx="5947461" cy="954107"/>
          </a:xfrm>
          <a:prstGeom prst="rect">
            <a:avLst/>
          </a:prstGeom>
          <a:noFill/>
        </p:spPr>
        <p:txBody>
          <a:bodyPr wrap="none" rtlCol="0">
            <a:spAutoFit/>
          </a:bodyPr>
          <a:lstStyle/>
          <a:p>
            <a:pPr algn="ctr"/>
            <a:r>
              <a:rPr lang="en-US" sz="2800" b="1" smtClean="0">
                <a:solidFill>
                  <a:srgbClr val="0033CC"/>
                </a:solidFill>
              </a:rPr>
              <a:t>GIÁO VIÊN:…………………………. </a:t>
            </a:r>
          </a:p>
          <a:p>
            <a:pPr algn="ctr"/>
            <a:r>
              <a:rPr lang="en-US" sz="2800" b="1" smtClean="0">
                <a:solidFill>
                  <a:srgbClr val="0033CC"/>
                </a:solidFill>
              </a:rPr>
              <a:t>Môn : Toán</a:t>
            </a:r>
            <a:endParaRPr lang="en-US" sz="2800" b="1">
              <a:solidFill>
                <a:srgbClr val="0033CC"/>
              </a:solidFill>
            </a:endParaRPr>
          </a:p>
        </p:txBody>
      </p:sp>
      <p:sp>
        <p:nvSpPr>
          <p:cNvPr id="9" name="Text Box 8"/>
          <p:cNvSpPr txBox="1">
            <a:spLocks noChangeArrowheads="1"/>
          </p:cNvSpPr>
          <p:nvPr/>
        </p:nvSpPr>
        <p:spPr bwMode="auto">
          <a:xfrm>
            <a:off x="3664507" y="254080"/>
            <a:ext cx="5164875" cy="900246"/>
          </a:xfrm>
          <a:prstGeom prst="rect">
            <a:avLst/>
          </a:prstGeom>
          <a:noFill/>
          <a:ln w="9525">
            <a:noFill/>
            <a:miter lim="800000"/>
            <a:headEnd/>
            <a:tailEnd/>
          </a:ln>
          <a:effectLst>
            <a:outerShdw dist="35921" dir="13500000" algn="ctr" rotWithShape="0">
              <a:srgbClr val="FFFF00"/>
            </a:outerShdw>
          </a:effectLst>
        </p:spPr>
        <p:txBody>
          <a:bodyPr wrap="square">
            <a:spAutoFit/>
          </a:bodyPr>
          <a:lstStyle/>
          <a:p>
            <a:pPr algn="ctr" fontAlgn="base">
              <a:spcBef>
                <a:spcPct val="50000"/>
              </a:spcBef>
              <a:spcAft>
                <a:spcPct val="0"/>
              </a:spcAft>
              <a:buClrTx/>
              <a:buFontTx/>
              <a:buNone/>
              <a:defRPr/>
            </a:pPr>
            <a:r>
              <a:rPr lang="en-US" sz="2100" kern="1200" smtClean="0">
                <a:solidFill>
                  <a:srgbClr val="FF0000"/>
                </a:solidFill>
                <a:latin typeface="Times New Roman" panose="02020603050405020304" pitchFamily="18" charset="0"/>
                <a:ea typeface="+mn-ea"/>
                <a:cs typeface="Times New Roman" panose="02020603050405020304" pitchFamily="18" charset="0"/>
              </a:rPr>
              <a:t>ỦY BAN NHÂN DÂN HUYỆN VŨ THƯ</a:t>
            </a:r>
          </a:p>
          <a:p>
            <a:pPr algn="ctr" fontAlgn="base">
              <a:spcBef>
                <a:spcPct val="50000"/>
              </a:spcBef>
              <a:spcAft>
                <a:spcPct val="0"/>
              </a:spcAft>
              <a:buClrTx/>
              <a:buFontTx/>
              <a:buNone/>
              <a:defRPr/>
            </a:pPr>
            <a:r>
              <a:rPr lang="en-US" sz="2100" kern="1200" smtClean="0">
                <a:solidFill>
                  <a:srgbClr val="FF0000"/>
                </a:solidFill>
                <a:latin typeface="Times New Roman" panose="02020603050405020304" pitchFamily="18" charset="0"/>
                <a:ea typeface="+mn-ea"/>
                <a:cs typeface="Times New Roman" panose="02020603050405020304" pitchFamily="18" charset="0"/>
              </a:rPr>
              <a:t>TRƯỜNG </a:t>
            </a:r>
            <a:r>
              <a:rPr lang="en-US" sz="2100" kern="1200">
                <a:solidFill>
                  <a:srgbClr val="FF0000"/>
                </a:solidFill>
                <a:latin typeface="Times New Roman" panose="02020603050405020304" pitchFamily="18" charset="0"/>
                <a:ea typeface="+mn-ea"/>
                <a:cs typeface="Times New Roman" panose="02020603050405020304" pitchFamily="18" charset="0"/>
              </a:rPr>
              <a:t>TIỂU HỌC SONG LÃNG</a:t>
            </a:r>
          </a:p>
        </p:txBody>
      </p:sp>
      <p:sp>
        <p:nvSpPr>
          <p:cNvPr id="10" name="WordArt 2"/>
          <p:cNvSpPr>
            <a:spLocks noChangeArrowheads="1" noChangeShapeType="1" noTextEdit="1"/>
          </p:cNvSpPr>
          <p:nvPr/>
        </p:nvSpPr>
        <p:spPr bwMode="auto">
          <a:xfrm>
            <a:off x="1775819" y="1764506"/>
            <a:ext cx="8566547" cy="3782616"/>
          </a:xfrm>
          <a:prstGeom prst="rect">
            <a:avLst/>
          </a:prstGeom>
        </p:spPr>
        <p:txBody>
          <a:bodyPr wrap="none" fromWordArt="1">
            <a:prstTxWarp prst="textPlain">
              <a:avLst>
                <a:gd name="adj" fmla="val 50000"/>
              </a:avLst>
            </a:prstTxWarp>
          </a:bodyPr>
          <a:lstStyle/>
          <a:p>
            <a:pPr algn="ctr" fontAlgn="base">
              <a:spcBef>
                <a:spcPct val="0"/>
              </a:spcBef>
              <a:spcAft>
                <a:spcPct val="0"/>
              </a:spcAft>
              <a:buClrTx/>
              <a:buFontTx/>
              <a:buNone/>
            </a:pPr>
            <a:r>
              <a:rPr lang="en-US" sz="2700" kern="10" dirty="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rPr>
              <a:t>Nhiệt liệt chào mừng các thầy cô giáo</a:t>
            </a:r>
          </a:p>
          <a:p>
            <a:pPr algn="ctr" fontAlgn="base">
              <a:spcBef>
                <a:spcPct val="0"/>
              </a:spcBef>
              <a:spcAft>
                <a:spcPct val="0"/>
              </a:spcAft>
              <a:buClrTx/>
              <a:buFontTx/>
              <a:buNone/>
            </a:pPr>
            <a:r>
              <a:rPr lang="en-US" sz="2700" kern="10" dirty="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rPr>
              <a:t>đã về dự </a:t>
            </a:r>
            <a:r>
              <a:rPr lang="en-US" sz="2700" kern="1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rPr>
              <a:t>giờ thăm lớp </a:t>
            </a:r>
            <a:r>
              <a:rPr lang="en-US" sz="2700" kern="10" smtClean="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rPr>
              <a:t>5   </a:t>
            </a:r>
            <a:endParaRPr lang="en-US" sz="2700" kern="10" dirty="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endParaRPr>
          </a:p>
          <a:p>
            <a:pPr algn="ctr" fontAlgn="base">
              <a:spcBef>
                <a:spcPct val="0"/>
              </a:spcBef>
              <a:spcAft>
                <a:spcPct val="0"/>
              </a:spcAft>
              <a:buClrTx/>
              <a:buFontTx/>
              <a:buNone/>
            </a:pPr>
            <a:r>
              <a:rPr lang="en-US" sz="2700" kern="10" dirty="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rPr>
              <a:t>Năm </a:t>
            </a:r>
            <a:r>
              <a:rPr lang="en-US" sz="2700" kern="1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rPr>
              <a:t>học </a:t>
            </a:r>
            <a:r>
              <a:rPr lang="en-US" sz="2700" kern="10" smtClean="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rPr>
              <a:t>20      </a:t>
            </a:r>
            <a:r>
              <a:rPr lang="en-US" sz="2700" kern="1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rPr>
              <a:t>– </a:t>
            </a:r>
            <a:r>
              <a:rPr lang="en-US" sz="2700" kern="10" smtClean="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rPr>
              <a:t>20    </a:t>
            </a:r>
            <a:endParaRPr lang="en-US" sz="2700" kern="10" dirty="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15000" fill="hold"/>
                                        <p:tgtEl>
                                          <p:spTgt spid="10"/>
                                        </p:tgtEl>
                                        <p:attrNameLst>
                                          <p:attrName>ppt_x</p:attrName>
                                        </p:attrNameLst>
                                      </p:cBhvr>
                                      <p:tavLst>
                                        <p:tav tm="0">
                                          <p:val>
                                            <p:strVal val="#ppt_x"/>
                                          </p:val>
                                        </p:tav>
                                        <p:tav tm="100000">
                                          <p:val>
                                            <p:strVal val="#ppt_x"/>
                                          </p:val>
                                        </p:tav>
                                      </p:tavLst>
                                    </p:anim>
                                    <p:anim calcmode="lin" valueType="num">
                                      <p:cBhvr>
                                        <p:cTn id="8" dur="15000" fill="hold"/>
                                        <p:tgtEl>
                                          <p:spTgt spid="10"/>
                                        </p:tgtEl>
                                        <p:attrNameLst>
                                          <p:attrName>ppt_y</p:attrName>
                                        </p:attrNameLst>
                                      </p:cBhvr>
                                      <p:tavLst>
                                        <p:tav tm="0">
                                          <p:val>
                                            <p:strVal val="#ppt_y+1"/>
                                          </p:val>
                                        </p:tav>
                                        <p:tav tm="100000">
                                          <p:val>
                                            <p:strVal val="#ppt_y-1"/>
                                          </p:val>
                                        </p:tav>
                                      </p:tavLst>
                                    </p:anim>
                                  </p:childTnLst>
                                  <p:subTnLst>
                                    <p:audio>
                                      <p:cMediaNode>
                                        <p:cTn display="0" masterRel="sameClick">
                                          <p:stCondLst>
                                            <p:cond evt="begin" delay="0">
                                              <p:tn val="5"/>
                                            </p:cond>
                                          </p:stCondLst>
                                          <p:endCondLst>
                                            <p:cond evt="onStopAudio" delay="0">
                                              <p:tgtEl>
                                                <p:sldTgt/>
                                              </p:tgtEl>
                                            </p:cond>
                                          </p:endCondLst>
                                        </p:cTn>
                                        <p:tgtEl>
                                          <p:sndTgt r:embed="rId3" name="Johnny-Guit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AutoShape 90"/>
          <p:cNvSpPr>
            <a:spLocks noChangeArrowheads="1"/>
          </p:cNvSpPr>
          <p:nvPr/>
        </p:nvSpPr>
        <p:spPr bwMode="auto">
          <a:xfrm>
            <a:off x="40482" y="20706"/>
            <a:ext cx="12151517" cy="764936"/>
          </a:xfrm>
          <a:prstGeom prst="plaque">
            <a:avLst>
              <a:gd name="adj" fmla="val 14157"/>
            </a:avLst>
          </a:prstGeom>
          <a:noFill/>
          <a:ln w="57150" cmpd="thickThin">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0" name="AutoShape 4"/>
          <p:cNvSpPr>
            <a:spLocks noChangeArrowheads="1"/>
          </p:cNvSpPr>
          <p:nvPr/>
        </p:nvSpPr>
        <p:spPr bwMode="auto">
          <a:xfrm>
            <a:off x="40483" y="739879"/>
            <a:ext cx="12151516" cy="6083035"/>
          </a:xfrm>
          <a:prstGeom prst="roundRect">
            <a:avLst>
              <a:gd name="adj" fmla="val 4245"/>
            </a:avLst>
          </a:prstGeom>
          <a:noFill/>
          <a:ln w="41275" cmpd="thickThin">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2" name="AutoShape 7"/>
          <p:cNvSpPr>
            <a:spLocks noChangeArrowheads="1"/>
          </p:cNvSpPr>
          <p:nvPr/>
        </p:nvSpPr>
        <p:spPr bwMode="auto">
          <a:xfrm rot="-5400000">
            <a:off x="11593296" y="-32626"/>
            <a:ext cx="113110" cy="234553"/>
          </a:xfrm>
          <a:prstGeom prst="star4">
            <a:avLst>
              <a:gd name="adj" fmla="val 10000"/>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3" name="AutoShape 8"/>
          <p:cNvSpPr>
            <a:spLocks noChangeArrowheads="1"/>
          </p:cNvSpPr>
          <p:nvPr/>
        </p:nvSpPr>
        <p:spPr bwMode="auto">
          <a:xfrm rot="-10618418">
            <a:off x="11929029" y="391235"/>
            <a:ext cx="179785" cy="161925"/>
          </a:xfrm>
          <a:prstGeom prst="star4">
            <a:avLst>
              <a:gd name="adj" fmla="val 995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4" name="AutoShape 9"/>
          <p:cNvSpPr>
            <a:spLocks noChangeArrowheads="1"/>
          </p:cNvSpPr>
          <p:nvPr/>
        </p:nvSpPr>
        <p:spPr bwMode="auto">
          <a:xfrm>
            <a:off x="11718289" y="141206"/>
            <a:ext cx="364331" cy="273844"/>
          </a:xfrm>
          <a:prstGeom prst="sun">
            <a:avLst>
              <a:gd name="adj" fmla="val 2739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5" name="AutoShape 84"/>
          <p:cNvSpPr>
            <a:spLocks noChangeArrowheads="1"/>
          </p:cNvSpPr>
          <p:nvPr/>
        </p:nvSpPr>
        <p:spPr bwMode="auto">
          <a:xfrm rot="-5400000">
            <a:off x="644958" y="-10345"/>
            <a:ext cx="113109" cy="235744"/>
          </a:xfrm>
          <a:prstGeom prst="star4">
            <a:avLst>
              <a:gd name="adj" fmla="val 10000"/>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6" name="AutoShape 85"/>
          <p:cNvSpPr>
            <a:spLocks noChangeArrowheads="1"/>
          </p:cNvSpPr>
          <p:nvPr/>
        </p:nvSpPr>
        <p:spPr bwMode="auto">
          <a:xfrm rot="-10618418">
            <a:off x="115724" y="368869"/>
            <a:ext cx="179785" cy="161925"/>
          </a:xfrm>
          <a:prstGeom prst="star4">
            <a:avLst>
              <a:gd name="adj" fmla="val 995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7" name="AutoShape 86"/>
          <p:cNvSpPr>
            <a:spLocks noChangeArrowheads="1"/>
          </p:cNvSpPr>
          <p:nvPr/>
        </p:nvSpPr>
        <p:spPr bwMode="auto">
          <a:xfrm>
            <a:off x="166921" y="62881"/>
            <a:ext cx="364331" cy="273844"/>
          </a:xfrm>
          <a:prstGeom prst="sun">
            <a:avLst>
              <a:gd name="adj" fmla="val 2739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2" name="Rectangle 1"/>
          <p:cNvSpPr/>
          <p:nvPr/>
        </p:nvSpPr>
        <p:spPr>
          <a:xfrm>
            <a:off x="3382669" y="91485"/>
            <a:ext cx="1579278" cy="707886"/>
          </a:xfrm>
          <a:prstGeom prst="rect">
            <a:avLst/>
          </a:prstGeom>
          <a:noFill/>
        </p:spPr>
        <p:txBody>
          <a:bodyPr wrap="none" lIns="91440" tIns="45720" rIns="91440" bIns="45720">
            <a:spAutoFit/>
          </a:bodyPr>
          <a:lstStyle/>
          <a:p>
            <a:pPr algn="ctr"/>
            <a:r>
              <a:rPr lang="en-US" sz="4000" b="1" cap="none" spc="0" smtClean="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rPr>
              <a:t>Toán:</a:t>
            </a:r>
            <a:endParaRPr lang="en-US" sz="4000" b="1" cap="none" spc="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endParaRPr>
          </a:p>
        </p:txBody>
      </p:sp>
      <p:grpSp>
        <p:nvGrpSpPr>
          <p:cNvPr id="3" name="Group 2"/>
          <p:cNvGrpSpPr/>
          <p:nvPr/>
        </p:nvGrpSpPr>
        <p:grpSpPr>
          <a:xfrm>
            <a:off x="583640" y="1708350"/>
            <a:ext cx="3266894" cy="2166601"/>
            <a:chOff x="583640" y="1708350"/>
            <a:chExt cx="3266894" cy="2166601"/>
          </a:xfrm>
        </p:grpSpPr>
        <p:cxnSp>
          <p:nvCxnSpPr>
            <p:cNvPr id="4" name="Straight Connector 3"/>
            <p:cNvCxnSpPr/>
            <p:nvPr/>
          </p:nvCxnSpPr>
          <p:spPr>
            <a:xfrm>
              <a:off x="933082" y="3661843"/>
              <a:ext cx="257942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33082" y="2064089"/>
              <a:ext cx="900753" cy="1597754"/>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20187" y="2064089"/>
              <a:ext cx="1692322" cy="1597754"/>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446017" y="3474841"/>
              <a:ext cx="404517" cy="400110"/>
              <a:chOff x="3550466" y="3594394"/>
              <a:chExt cx="404517" cy="400110"/>
            </a:xfrm>
          </p:grpSpPr>
          <p:sp>
            <p:nvSpPr>
              <p:cNvPr id="32" name="TextBox 31"/>
              <p:cNvSpPr txBox="1"/>
              <p:nvPr/>
            </p:nvSpPr>
            <p:spPr>
              <a:xfrm>
                <a:off x="3614675" y="3594394"/>
                <a:ext cx="340308" cy="400110"/>
              </a:xfrm>
              <a:prstGeom prst="rect">
                <a:avLst/>
              </a:prstGeom>
              <a:noFill/>
            </p:spPr>
            <p:txBody>
              <a:bodyPr wrap="square" rtlCol="0">
                <a:spAutoFit/>
              </a:bodyPr>
              <a:lstStyle/>
              <a:p>
                <a:r>
                  <a:rPr lang="en-US" sz="2000" b="1" smtClean="0">
                    <a:solidFill>
                      <a:srgbClr val="003399"/>
                    </a:solidFill>
                  </a:rPr>
                  <a:t>C</a:t>
                </a:r>
                <a:endParaRPr lang="en-US" sz="2000" b="1">
                  <a:solidFill>
                    <a:srgbClr val="003399"/>
                  </a:solidFill>
                </a:endParaRPr>
              </a:p>
            </p:txBody>
          </p:sp>
          <p:sp>
            <p:nvSpPr>
              <p:cNvPr id="35" name="Oval 34"/>
              <p:cNvSpPr/>
              <p:nvPr/>
            </p:nvSpPr>
            <p:spPr>
              <a:xfrm>
                <a:off x="3550466" y="3735004"/>
                <a:ext cx="77790" cy="89119"/>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99"/>
                  </a:solidFill>
                </a:endParaRPr>
              </a:p>
            </p:txBody>
          </p:sp>
        </p:grpSp>
        <p:grpSp>
          <p:nvGrpSpPr>
            <p:cNvPr id="39" name="Group 38"/>
            <p:cNvGrpSpPr/>
            <p:nvPr/>
          </p:nvGrpSpPr>
          <p:grpSpPr>
            <a:xfrm>
              <a:off x="583640" y="3474035"/>
              <a:ext cx="400772" cy="400110"/>
              <a:chOff x="661387" y="3572020"/>
              <a:chExt cx="400772" cy="400110"/>
            </a:xfrm>
          </p:grpSpPr>
          <p:sp>
            <p:nvSpPr>
              <p:cNvPr id="30" name="TextBox 29"/>
              <p:cNvSpPr txBox="1"/>
              <p:nvPr/>
            </p:nvSpPr>
            <p:spPr>
              <a:xfrm>
                <a:off x="661387" y="3572020"/>
                <a:ext cx="340308" cy="400110"/>
              </a:xfrm>
              <a:prstGeom prst="rect">
                <a:avLst/>
              </a:prstGeom>
              <a:noFill/>
            </p:spPr>
            <p:txBody>
              <a:bodyPr wrap="square" rtlCol="0">
                <a:spAutoFit/>
              </a:bodyPr>
              <a:lstStyle/>
              <a:p>
                <a:r>
                  <a:rPr lang="en-US" sz="2000" b="1" smtClean="0">
                    <a:solidFill>
                      <a:srgbClr val="003399"/>
                    </a:solidFill>
                  </a:rPr>
                  <a:t>B</a:t>
                </a:r>
                <a:endParaRPr lang="en-US" sz="2000" b="1">
                  <a:solidFill>
                    <a:srgbClr val="003399"/>
                  </a:solidFill>
                </a:endParaRPr>
              </a:p>
            </p:txBody>
          </p:sp>
          <p:sp>
            <p:nvSpPr>
              <p:cNvPr id="36" name="Oval 35"/>
              <p:cNvSpPr/>
              <p:nvPr/>
            </p:nvSpPr>
            <p:spPr>
              <a:xfrm>
                <a:off x="984369" y="3714406"/>
                <a:ext cx="77790" cy="89119"/>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99"/>
                  </a:solidFill>
                </a:endParaRPr>
              </a:p>
            </p:txBody>
          </p:sp>
        </p:grpSp>
        <p:grpSp>
          <p:nvGrpSpPr>
            <p:cNvPr id="40" name="Group 39"/>
            <p:cNvGrpSpPr/>
            <p:nvPr/>
          </p:nvGrpSpPr>
          <p:grpSpPr>
            <a:xfrm>
              <a:off x="1651324" y="1708350"/>
              <a:ext cx="340308" cy="435141"/>
              <a:chOff x="1740533" y="1827903"/>
              <a:chExt cx="340308" cy="435141"/>
            </a:xfrm>
          </p:grpSpPr>
          <p:sp>
            <p:nvSpPr>
              <p:cNvPr id="31" name="TextBox 30"/>
              <p:cNvSpPr txBox="1"/>
              <p:nvPr/>
            </p:nvSpPr>
            <p:spPr>
              <a:xfrm>
                <a:off x="1740533" y="1827903"/>
                <a:ext cx="340308" cy="400110"/>
              </a:xfrm>
              <a:prstGeom prst="rect">
                <a:avLst/>
              </a:prstGeom>
              <a:noFill/>
            </p:spPr>
            <p:txBody>
              <a:bodyPr wrap="square" rtlCol="0">
                <a:spAutoFit/>
              </a:bodyPr>
              <a:lstStyle/>
              <a:p>
                <a:r>
                  <a:rPr lang="en-US" sz="2000" b="1" smtClean="0">
                    <a:solidFill>
                      <a:srgbClr val="003399"/>
                    </a:solidFill>
                  </a:rPr>
                  <a:t>A</a:t>
                </a:r>
                <a:endParaRPr lang="en-US" sz="2000" b="1">
                  <a:solidFill>
                    <a:srgbClr val="003399"/>
                  </a:solidFill>
                </a:endParaRPr>
              </a:p>
            </p:txBody>
          </p:sp>
          <p:sp>
            <p:nvSpPr>
              <p:cNvPr id="37" name="Oval 36"/>
              <p:cNvSpPr/>
              <p:nvPr/>
            </p:nvSpPr>
            <p:spPr>
              <a:xfrm>
                <a:off x="1890532" y="2173925"/>
                <a:ext cx="77790" cy="89119"/>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99"/>
                  </a:solidFill>
                </a:endParaRPr>
              </a:p>
            </p:txBody>
          </p:sp>
        </p:grpSp>
      </p:grpSp>
      <p:sp>
        <p:nvSpPr>
          <p:cNvPr id="43" name="Rectangle 42"/>
          <p:cNvSpPr/>
          <p:nvPr/>
        </p:nvSpPr>
        <p:spPr>
          <a:xfrm>
            <a:off x="4828332" y="97007"/>
            <a:ext cx="3547767" cy="707886"/>
          </a:xfrm>
          <a:prstGeom prst="rect">
            <a:avLst/>
          </a:prstGeom>
          <a:noFill/>
        </p:spPr>
        <p:txBody>
          <a:bodyPr wrap="none" lIns="91440" tIns="45720" rIns="91440" bIns="45720">
            <a:spAutoFit/>
          </a:bodyPr>
          <a:lstStyle/>
          <a:p>
            <a:pPr algn="ctr"/>
            <a:r>
              <a:rPr lang="en-US" sz="4000" b="1" cap="none" spc="0" smtClean="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rPr>
              <a:t>Hình tam giác</a:t>
            </a:r>
            <a:endParaRPr lang="en-US" sz="4000" b="1" cap="none" spc="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endParaRPr>
          </a:p>
        </p:txBody>
      </p:sp>
      <p:sp>
        <p:nvSpPr>
          <p:cNvPr id="44" name="10-Point Star 43"/>
          <p:cNvSpPr/>
          <p:nvPr/>
        </p:nvSpPr>
        <p:spPr>
          <a:xfrm>
            <a:off x="10461126" y="972812"/>
            <a:ext cx="1343025" cy="914400"/>
          </a:xfrm>
          <a:prstGeom prst="star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smtClean="0">
                <a:solidFill>
                  <a:srgbClr val="000099"/>
                </a:solidFill>
              </a:rPr>
              <a:t>S.</a:t>
            </a:r>
            <a:r>
              <a:rPr lang="en-US" sz="3600" b="1">
                <a:solidFill>
                  <a:srgbClr val="000099"/>
                </a:solidFill>
              </a:rPr>
              <a:t>5</a:t>
            </a:r>
            <a:endParaRPr lang="en-US" sz="3600" b="1" dirty="0">
              <a:solidFill>
                <a:srgbClr val="000099"/>
              </a:solidFill>
            </a:endParaRPr>
          </a:p>
        </p:txBody>
      </p:sp>
      <p:cxnSp>
        <p:nvCxnSpPr>
          <p:cNvPr id="7" name="Straight Connector 6"/>
          <p:cNvCxnSpPr/>
          <p:nvPr/>
        </p:nvCxnSpPr>
        <p:spPr>
          <a:xfrm>
            <a:off x="1827955" y="2067423"/>
            <a:ext cx="3848" cy="15944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56043" y="3671560"/>
            <a:ext cx="351378" cy="369332"/>
          </a:xfrm>
          <a:prstGeom prst="rect">
            <a:avLst/>
          </a:prstGeom>
          <a:noFill/>
        </p:spPr>
        <p:txBody>
          <a:bodyPr wrap="none" rtlCol="0">
            <a:spAutoFit/>
          </a:bodyPr>
          <a:lstStyle/>
          <a:p>
            <a:r>
              <a:rPr lang="en-US" sz="1800" b="1" smtClean="0">
                <a:solidFill>
                  <a:srgbClr val="003399"/>
                </a:solidFill>
              </a:rPr>
              <a:t>H</a:t>
            </a:r>
            <a:endParaRPr lang="en-US" sz="1800" b="1">
              <a:solidFill>
                <a:srgbClr val="003399"/>
              </a:solidFill>
            </a:endParaRPr>
          </a:p>
        </p:txBody>
      </p:sp>
      <p:grpSp>
        <p:nvGrpSpPr>
          <p:cNvPr id="27" name="Group 26"/>
          <p:cNvGrpSpPr/>
          <p:nvPr/>
        </p:nvGrpSpPr>
        <p:grpSpPr>
          <a:xfrm>
            <a:off x="1850976" y="3548097"/>
            <a:ext cx="123053" cy="131018"/>
            <a:chOff x="1840218" y="3548097"/>
            <a:chExt cx="123053" cy="131018"/>
          </a:xfrm>
        </p:grpSpPr>
        <p:cxnSp>
          <p:nvCxnSpPr>
            <p:cNvPr id="19" name="Straight Connector 18"/>
            <p:cNvCxnSpPr/>
            <p:nvPr/>
          </p:nvCxnSpPr>
          <p:spPr>
            <a:xfrm flipV="1">
              <a:off x="1840218" y="3555402"/>
              <a:ext cx="123053" cy="5379"/>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48592" y="3548097"/>
              <a:ext cx="3921" cy="13101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4035278" y="1732568"/>
            <a:ext cx="7295926" cy="1938992"/>
          </a:xfrm>
          <a:prstGeom prst="rect">
            <a:avLst/>
          </a:prstGeom>
          <a:noFill/>
        </p:spPr>
        <p:txBody>
          <a:bodyPr wrap="square" rtlCol="0">
            <a:spAutoFit/>
          </a:bodyPr>
          <a:lstStyle/>
          <a:p>
            <a:r>
              <a:rPr lang="en-US" sz="2400" smtClean="0">
                <a:solidFill>
                  <a:srgbClr val="003399"/>
                </a:solidFill>
              </a:rPr>
              <a:t>Từ đỉnh A của tam giác ABC kẻ AH vuông góc với cạnh đối diện BC ( đáy)</a:t>
            </a:r>
          </a:p>
          <a:p>
            <a:r>
              <a:rPr lang="en-US" sz="2400" smtClean="0">
                <a:solidFill>
                  <a:srgbClr val="003399"/>
                </a:solidFill>
              </a:rPr>
              <a:t>Ta nói: </a:t>
            </a:r>
          </a:p>
          <a:p>
            <a:pPr marL="285750" indent="-285750">
              <a:buFontTx/>
              <a:buChar char="-"/>
            </a:pPr>
            <a:r>
              <a:rPr lang="en-US" sz="2400" smtClean="0">
                <a:solidFill>
                  <a:srgbClr val="003399"/>
                </a:solidFill>
              </a:rPr>
              <a:t>AH là đường cao tương ứng với đáy BC.</a:t>
            </a:r>
          </a:p>
          <a:p>
            <a:pPr marL="285750" indent="-285750">
              <a:buFontTx/>
              <a:buChar char="-"/>
            </a:pPr>
            <a:r>
              <a:rPr lang="en-US" sz="2400" smtClean="0">
                <a:solidFill>
                  <a:srgbClr val="003399"/>
                </a:solidFill>
              </a:rPr>
              <a:t>Độ dài AH là chiều cao của hình tam giác ABC.</a:t>
            </a:r>
          </a:p>
        </p:txBody>
      </p:sp>
      <p:sp>
        <p:nvSpPr>
          <p:cNvPr id="45" name="TextBox 44"/>
          <p:cNvSpPr txBox="1"/>
          <p:nvPr/>
        </p:nvSpPr>
        <p:spPr>
          <a:xfrm>
            <a:off x="349086" y="941757"/>
            <a:ext cx="6786005" cy="461665"/>
          </a:xfrm>
          <a:prstGeom prst="rect">
            <a:avLst/>
          </a:prstGeom>
          <a:noFill/>
        </p:spPr>
        <p:txBody>
          <a:bodyPr wrap="square" rtlCol="0">
            <a:spAutoFit/>
          </a:bodyPr>
          <a:lstStyle/>
          <a:p>
            <a:r>
              <a:rPr lang="en-US" sz="2400" b="1" smtClean="0">
                <a:solidFill>
                  <a:srgbClr val="003399"/>
                </a:solidFill>
              </a:rPr>
              <a:t>3. Đường cao của hình tam giác ABC</a:t>
            </a:r>
          </a:p>
        </p:txBody>
      </p:sp>
      <p:grpSp>
        <p:nvGrpSpPr>
          <p:cNvPr id="103" name="Group 102"/>
          <p:cNvGrpSpPr/>
          <p:nvPr/>
        </p:nvGrpSpPr>
        <p:grpSpPr>
          <a:xfrm>
            <a:off x="629829" y="4132389"/>
            <a:ext cx="3214590" cy="2186156"/>
            <a:chOff x="629829" y="4132389"/>
            <a:chExt cx="3214590" cy="2186156"/>
          </a:xfrm>
        </p:grpSpPr>
        <p:cxnSp>
          <p:nvCxnSpPr>
            <p:cNvPr id="47" name="Straight Connector 46"/>
            <p:cNvCxnSpPr/>
            <p:nvPr/>
          </p:nvCxnSpPr>
          <p:spPr>
            <a:xfrm>
              <a:off x="917581" y="6114094"/>
              <a:ext cx="257942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33079" y="4516340"/>
              <a:ext cx="900753" cy="1597754"/>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820184" y="4516340"/>
              <a:ext cx="1692322" cy="1597754"/>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29829" y="5949213"/>
              <a:ext cx="351378" cy="369332"/>
            </a:xfrm>
            <a:prstGeom prst="rect">
              <a:avLst/>
            </a:prstGeom>
            <a:noFill/>
          </p:spPr>
          <p:txBody>
            <a:bodyPr wrap="none" rtlCol="0">
              <a:spAutoFit/>
            </a:bodyPr>
            <a:lstStyle/>
            <a:p>
              <a:r>
                <a:rPr lang="en-US" sz="1800" b="1" smtClean="0">
                  <a:solidFill>
                    <a:srgbClr val="003399"/>
                  </a:solidFill>
                </a:rPr>
                <a:t>B</a:t>
              </a:r>
              <a:endParaRPr lang="en-US" sz="1800" b="1">
                <a:solidFill>
                  <a:srgbClr val="003399"/>
                </a:solidFill>
              </a:endParaRPr>
            </a:p>
          </p:txBody>
        </p:sp>
        <p:sp>
          <p:nvSpPr>
            <p:cNvPr id="70" name="TextBox 69"/>
            <p:cNvSpPr txBox="1"/>
            <p:nvPr/>
          </p:nvSpPr>
          <p:spPr>
            <a:xfrm>
              <a:off x="1703424" y="4132389"/>
              <a:ext cx="351378" cy="369332"/>
            </a:xfrm>
            <a:prstGeom prst="rect">
              <a:avLst/>
            </a:prstGeom>
            <a:noFill/>
          </p:spPr>
          <p:txBody>
            <a:bodyPr wrap="none" rtlCol="0">
              <a:spAutoFit/>
            </a:bodyPr>
            <a:lstStyle/>
            <a:p>
              <a:r>
                <a:rPr lang="en-US" sz="1800" b="1" smtClean="0">
                  <a:solidFill>
                    <a:srgbClr val="003399"/>
                  </a:solidFill>
                </a:rPr>
                <a:t>A</a:t>
              </a:r>
              <a:endParaRPr lang="en-US" sz="1800" b="1">
                <a:solidFill>
                  <a:srgbClr val="003399"/>
                </a:solidFill>
              </a:endParaRPr>
            </a:p>
          </p:txBody>
        </p:sp>
        <p:sp>
          <p:nvSpPr>
            <p:cNvPr id="71" name="TextBox 70"/>
            <p:cNvSpPr txBox="1"/>
            <p:nvPr/>
          </p:nvSpPr>
          <p:spPr>
            <a:xfrm>
              <a:off x="3493041" y="5926847"/>
              <a:ext cx="351378" cy="369332"/>
            </a:xfrm>
            <a:prstGeom prst="rect">
              <a:avLst/>
            </a:prstGeom>
            <a:noFill/>
          </p:spPr>
          <p:txBody>
            <a:bodyPr wrap="none" rtlCol="0">
              <a:spAutoFit/>
            </a:bodyPr>
            <a:lstStyle/>
            <a:p>
              <a:r>
                <a:rPr lang="en-US" sz="1800" b="1" smtClean="0">
                  <a:solidFill>
                    <a:srgbClr val="003399"/>
                  </a:solidFill>
                </a:rPr>
                <a:t>C</a:t>
              </a:r>
              <a:endParaRPr lang="en-US" sz="1800" b="1">
                <a:solidFill>
                  <a:srgbClr val="003399"/>
                </a:solidFill>
              </a:endParaRPr>
            </a:p>
          </p:txBody>
        </p:sp>
      </p:grpSp>
      <p:grpSp>
        <p:nvGrpSpPr>
          <p:cNvPr id="100" name="Group 99"/>
          <p:cNvGrpSpPr/>
          <p:nvPr/>
        </p:nvGrpSpPr>
        <p:grpSpPr>
          <a:xfrm>
            <a:off x="1467099" y="5049006"/>
            <a:ext cx="2025942" cy="1068094"/>
            <a:chOff x="1467099" y="5049006"/>
            <a:chExt cx="2025942" cy="1068094"/>
          </a:xfrm>
        </p:grpSpPr>
        <p:cxnSp>
          <p:nvCxnSpPr>
            <p:cNvPr id="67" name="Straight Connector 66"/>
            <p:cNvCxnSpPr/>
            <p:nvPr/>
          </p:nvCxnSpPr>
          <p:spPr>
            <a:xfrm>
              <a:off x="1467099" y="5136508"/>
              <a:ext cx="2025942" cy="9805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rot="1860000">
              <a:off x="1519607" y="5049006"/>
              <a:ext cx="123053" cy="131018"/>
              <a:chOff x="1840218" y="3548097"/>
              <a:chExt cx="123053" cy="131018"/>
            </a:xfrm>
          </p:grpSpPr>
          <p:cxnSp>
            <p:nvCxnSpPr>
              <p:cNvPr id="73" name="Straight Connector 72"/>
              <p:cNvCxnSpPr/>
              <p:nvPr/>
            </p:nvCxnSpPr>
            <p:spPr>
              <a:xfrm flipV="1">
                <a:off x="1840218" y="3555402"/>
                <a:ext cx="123053" cy="5379"/>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948592" y="3548097"/>
                <a:ext cx="3921" cy="13101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grpSp>
      </p:grpSp>
      <p:grpSp>
        <p:nvGrpSpPr>
          <p:cNvPr id="101" name="Group 100"/>
          <p:cNvGrpSpPr/>
          <p:nvPr/>
        </p:nvGrpSpPr>
        <p:grpSpPr>
          <a:xfrm>
            <a:off x="935772" y="4847841"/>
            <a:ext cx="1290595" cy="1257992"/>
            <a:chOff x="951270" y="4847841"/>
            <a:chExt cx="1290595" cy="1257992"/>
          </a:xfrm>
        </p:grpSpPr>
        <p:cxnSp>
          <p:nvCxnSpPr>
            <p:cNvPr id="94" name="Straight Connector 93"/>
            <p:cNvCxnSpPr/>
            <p:nvPr/>
          </p:nvCxnSpPr>
          <p:spPr>
            <a:xfrm flipH="1">
              <a:off x="951270" y="4847841"/>
              <a:ext cx="1210877" cy="12579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rot="2520000" flipV="1">
              <a:off x="2118812" y="4866184"/>
              <a:ext cx="123053" cy="131018"/>
              <a:chOff x="1840218" y="3548097"/>
              <a:chExt cx="123053" cy="131018"/>
            </a:xfrm>
          </p:grpSpPr>
          <p:cxnSp>
            <p:nvCxnSpPr>
              <p:cNvPr id="96" name="Straight Connector 95"/>
              <p:cNvCxnSpPr/>
              <p:nvPr/>
            </p:nvCxnSpPr>
            <p:spPr>
              <a:xfrm flipV="1">
                <a:off x="1840218" y="3555402"/>
                <a:ext cx="123053" cy="5379"/>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948592" y="3548097"/>
                <a:ext cx="3921" cy="13101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grpSp>
      </p:grpSp>
      <p:sp>
        <p:nvSpPr>
          <p:cNvPr id="98" name="TextBox 97"/>
          <p:cNvSpPr txBox="1"/>
          <p:nvPr/>
        </p:nvSpPr>
        <p:spPr>
          <a:xfrm>
            <a:off x="1106626" y="4829681"/>
            <a:ext cx="274434" cy="369332"/>
          </a:xfrm>
          <a:prstGeom prst="rect">
            <a:avLst/>
          </a:prstGeom>
          <a:noFill/>
        </p:spPr>
        <p:txBody>
          <a:bodyPr wrap="none" rtlCol="0">
            <a:spAutoFit/>
          </a:bodyPr>
          <a:lstStyle/>
          <a:p>
            <a:r>
              <a:rPr lang="en-US" sz="1800" b="1" smtClean="0">
                <a:solidFill>
                  <a:srgbClr val="003399"/>
                </a:solidFill>
                <a:latin typeface="Times New Roman" panose="02020603050405020304" pitchFamily="18" charset="0"/>
                <a:cs typeface="Times New Roman" panose="02020603050405020304" pitchFamily="18" charset="0"/>
              </a:rPr>
              <a:t>I</a:t>
            </a:r>
            <a:endParaRPr lang="en-US" sz="1800" b="1">
              <a:solidFill>
                <a:srgbClr val="003399"/>
              </a:solidFill>
              <a:latin typeface="Times New Roman" panose="02020603050405020304" pitchFamily="18" charset="0"/>
              <a:cs typeface="Times New Roman" panose="02020603050405020304" pitchFamily="18" charset="0"/>
            </a:endParaRPr>
          </a:p>
        </p:txBody>
      </p:sp>
      <p:sp>
        <p:nvSpPr>
          <p:cNvPr id="99" name="TextBox 98"/>
          <p:cNvSpPr txBox="1"/>
          <p:nvPr/>
        </p:nvSpPr>
        <p:spPr>
          <a:xfrm>
            <a:off x="2242546" y="4575201"/>
            <a:ext cx="351378" cy="369332"/>
          </a:xfrm>
          <a:prstGeom prst="rect">
            <a:avLst/>
          </a:prstGeom>
          <a:noFill/>
        </p:spPr>
        <p:txBody>
          <a:bodyPr wrap="none" rtlCol="0">
            <a:spAutoFit/>
          </a:bodyPr>
          <a:lstStyle/>
          <a:p>
            <a:r>
              <a:rPr lang="en-US" sz="1800" b="1" smtClean="0">
                <a:solidFill>
                  <a:srgbClr val="003399"/>
                </a:solidFill>
              </a:rPr>
              <a:t>K</a:t>
            </a:r>
            <a:endParaRPr lang="en-US" sz="1800" b="1">
              <a:solidFill>
                <a:srgbClr val="003399"/>
              </a:solidFill>
            </a:endParaRPr>
          </a:p>
        </p:txBody>
      </p:sp>
      <p:sp>
        <p:nvSpPr>
          <p:cNvPr id="102" name="TextBox 101"/>
          <p:cNvSpPr txBox="1"/>
          <p:nvPr/>
        </p:nvSpPr>
        <p:spPr>
          <a:xfrm>
            <a:off x="4035278" y="4159702"/>
            <a:ext cx="7295926" cy="830997"/>
          </a:xfrm>
          <a:prstGeom prst="rect">
            <a:avLst/>
          </a:prstGeom>
          <a:noFill/>
        </p:spPr>
        <p:txBody>
          <a:bodyPr wrap="square" rtlCol="0">
            <a:spAutoFit/>
          </a:bodyPr>
          <a:lstStyle/>
          <a:p>
            <a:pPr marL="285750" indent="-285750">
              <a:buFontTx/>
              <a:buChar char="-"/>
            </a:pPr>
            <a:r>
              <a:rPr lang="en-US" sz="2400" smtClean="0">
                <a:solidFill>
                  <a:srgbClr val="003399"/>
                </a:solidFill>
              </a:rPr>
              <a:t>BK là đường cao tương ứng với đáy AC.</a:t>
            </a:r>
          </a:p>
          <a:p>
            <a:pPr marL="285750" indent="-285750">
              <a:buFontTx/>
              <a:buChar char="-"/>
            </a:pPr>
            <a:r>
              <a:rPr lang="en-US" sz="2400" smtClean="0">
                <a:solidFill>
                  <a:srgbClr val="003399"/>
                </a:solidFill>
              </a:rPr>
              <a:t>CI </a:t>
            </a:r>
            <a:r>
              <a:rPr lang="en-US" sz="2400">
                <a:solidFill>
                  <a:srgbClr val="003399"/>
                </a:solidFill>
              </a:rPr>
              <a:t>là đường cao tương ứng với đáy </a:t>
            </a:r>
            <a:r>
              <a:rPr lang="en-US" sz="2400" smtClean="0">
                <a:solidFill>
                  <a:srgbClr val="003399"/>
                </a:solidFill>
              </a:rPr>
              <a:t>AB.</a:t>
            </a:r>
            <a:endParaRPr lang="en-US" sz="2400">
              <a:solidFill>
                <a:srgbClr val="003399"/>
              </a:solidFill>
            </a:endParaRPr>
          </a:p>
        </p:txBody>
      </p:sp>
    </p:spTree>
    <p:extLst>
      <p:ext uri="{BB962C8B-B14F-4D97-AF65-F5344CB8AC3E}">
        <p14:creationId xmlns:p14="http://schemas.microsoft.com/office/powerpoint/2010/main" val="316056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grpId="1" nodeType="withEffect">
                                  <p:stCondLst>
                                    <p:cond delay="0"/>
                                  </p:stCondLst>
                                  <p:childTnLst>
                                    <p:animEffect transition="out" filter="fade">
                                      <p:cBhvr>
                                        <p:cTn id="14" dur="500"/>
                                        <p:tgtEl>
                                          <p:spTgt spid="44"/>
                                        </p:tgtEl>
                                      </p:cBhvr>
                                    </p:animEffect>
                                    <p:set>
                                      <p:cBhvr>
                                        <p:cTn id="15" dur="1" fill="hold">
                                          <p:stCondLst>
                                            <p:cond delay="499"/>
                                          </p:stCondLst>
                                        </p:cTn>
                                        <p:tgtEl>
                                          <p:spTgt spid="4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fade">
                                      <p:cBhvr>
                                        <p:cTn id="31" dur="500"/>
                                        <p:tgtEl>
                                          <p:spTgt spid="3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xEl>
                                              <p:pRg st="1" end="1"/>
                                            </p:txEl>
                                          </p:spTgt>
                                        </p:tgtEl>
                                        <p:attrNameLst>
                                          <p:attrName>style.visibility</p:attrName>
                                        </p:attrNameLst>
                                      </p:cBhvr>
                                      <p:to>
                                        <p:strVal val="visible"/>
                                      </p:to>
                                    </p:set>
                                    <p:animEffect transition="in" filter="fade">
                                      <p:cBhvr>
                                        <p:cTn id="36" dur="500"/>
                                        <p:tgtEl>
                                          <p:spTgt spid="33">
                                            <p:txEl>
                                              <p:pRg st="1" end="1"/>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fade">
                                      <p:cBhvr>
                                        <p:cTn id="40" dur="500"/>
                                        <p:tgtEl>
                                          <p:spTgt spid="3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
                                            <p:txEl>
                                              <p:pRg st="3" end="3"/>
                                            </p:txEl>
                                          </p:spTgt>
                                        </p:tgtEl>
                                        <p:attrNameLst>
                                          <p:attrName>style.visibility</p:attrName>
                                        </p:attrNameLst>
                                      </p:cBhvr>
                                      <p:to>
                                        <p:strVal val="visible"/>
                                      </p:to>
                                    </p:set>
                                    <p:animEffect transition="in" filter="fade">
                                      <p:cBhvr>
                                        <p:cTn id="45" dur="500"/>
                                        <p:tgtEl>
                                          <p:spTgt spid="3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3"/>
                                        </p:tgtEl>
                                        <p:attrNameLst>
                                          <p:attrName>style.visibility</p:attrName>
                                        </p:attrNameLst>
                                      </p:cBhvr>
                                      <p:to>
                                        <p:strVal val="visible"/>
                                      </p:to>
                                    </p:set>
                                    <p:animEffect transition="in" filter="fade">
                                      <p:cBhvr>
                                        <p:cTn id="55" dur="500"/>
                                        <p:tgtEl>
                                          <p:spTgt spid="10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500"/>
                                        <p:tgtEl>
                                          <p:spTgt spid="10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500"/>
                                        <p:tgtEl>
                                          <p:spTgt spid="9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2">
                                            <p:txEl>
                                              <p:pRg st="0" end="0"/>
                                            </p:txEl>
                                          </p:spTgt>
                                        </p:tgtEl>
                                        <p:attrNameLst>
                                          <p:attrName>style.visibility</p:attrName>
                                        </p:attrNameLst>
                                      </p:cBhvr>
                                      <p:to>
                                        <p:strVal val="visible"/>
                                      </p:to>
                                    </p:set>
                                    <p:animEffect transition="in" filter="fade">
                                      <p:cBhvr>
                                        <p:cTn id="68" dur="500"/>
                                        <p:tgtEl>
                                          <p:spTgt spid="10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0"/>
                                        </p:tgtEl>
                                        <p:attrNameLst>
                                          <p:attrName>style.visibility</p:attrName>
                                        </p:attrNameLst>
                                      </p:cBhvr>
                                      <p:to>
                                        <p:strVal val="visible"/>
                                      </p:to>
                                    </p:set>
                                  </p:childTnLst>
                                </p:cTn>
                              </p:par>
                              <p:par>
                                <p:cTn id="73" presetID="10" presetClass="entr" presetSubtype="0"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fade">
                                      <p:cBhvr>
                                        <p:cTn id="75" dur="500"/>
                                        <p:tgtEl>
                                          <p:spTgt spid="9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02">
                                            <p:txEl>
                                              <p:pRg st="1" end="1"/>
                                            </p:txEl>
                                          </p:spTgt>
                                        </p:tgtEl>
                                        <p:attrNameLst>
                                          <p:attrName>style.visibility</p:attrName>
                                        </p:attrNameLst>
                                      </p:cBhvr>
                                      <p:to>
                                        <p:strVal val="visible"/>
                                      </p:to>
                                    </p:set>
                                    <p:animEffect transition="in" filter="fade">
                                      <p:cBhvr>
                                        <p:cTn id="80" dur="500"/>
                                        <p:tgtEl>
                                          <p:spTgt spid="1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9" grpId="0"/>
      <p:bldP spid="45" grpId="0"/>
      <p:bldP spid="98"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748891" y="3231093"/>
            <a:ext cx="10334831" cy="2059092"/>
          </a:xfrm>
          <a:prstGeom prst="rect">
            <a:avLst/>
          </a:prstGeom>
        </p:spPr>
      </p:pic>
      <p:sp>
        <p:nvSpPr>
          <p:cNvPr id="6" name="AutoShape 90"/>
          <p:cNvSpPr>
            <a:spLocks noChangeArrowheads="1"/>
          </p:cNvSpPr>
          <p:nvPr/>
        </p:nvSpPr>
        <p:spPr bwMode="auto">
          <a:xfrm>
            <a:off x="40482" y="20706"/>
            <a:ext cx="12151517" cy="764936"/>
          </a:xfrm>
          <a:prstGeom prst="plaque">
            <a:avLst>
              <a:gd name="adj" fmla="val 14157"/>
            </a:avLst>
          </a:prstGeom>
          <a:noFill/>
          <a:ln w="57150" cmpd="thickThin">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0" name="AutoShape 4"/>
          <p:cNvSpPr>
            <a:spLocks noChangeArrowheads="1"/>
          </p:cNvSpPr>
          <p:nvPr/>
        </p:nvSpPr>
        <p:spPr bwMode="auto">
          <a:xfrm>
            <a:off x="40483" y="739879"/>
            <a:ext cx="12151516" cy="6083035"/>
          </a:xfrm>
          <a:prstGeom prst="roundRect">
            <a:avLst>
              <a:gd name="adj" fmla="val 4245"/>
            </a:avLst>
          </a:prstGeom>
          <a:noFill/>
          <a:ln w="41275" cmpd="thickThin">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2" name="AutoShape 7"/>
          <p:cNvSpPr>
            <a:spLocks noChangeArrowheads="1"/>
          </p:cNvSpPr>
          <p:nvPr/>
        </p:nvSpPr>
        <p:spPr bwMode="auto">
          <a:xfrm rot="-5400000">
            <a:off x="11593296" y="-32626"/>
            <a:ext cx="113110" cy="234553"/>
          </a:xfrm>
          <a:prstGeom prst="star4">
            <a:avLst>
              <a:gd name="adj" fmla="val 10000"/>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3" name="AutoShape 8"/>
          <p:cNvSpPr>
            <a:spLocks noChangeArrowheads="1"/>
          </p:cNvSpPr>
          <p:nvPr/>
        </p:nvSpPr>
        <p:spPr bwMode="auto">
          <a:xfrm rot="-10618418">
            <a:off x="11929029" y="391235"/>
            <a:ext cx="179785" cy="161925"/>
          </a:xfrm>
          <a:prstGeom prst="star4">
            <a:avLst>
              <a:gd name="adj" fmla="val 995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4" name="AutoShape 9"/>
          <p:cNvSpPr>
            <a:spLocks noChangeArrowheads="1"/>
          </p:cNvSpPr>
          <p:nvPr/>
        </p:nvSpPr>
        <p:spPr bwMode="auto">
          <a:xfrm>
            <a:off x="11718289" y="141206"/>
            <a:ext cx="364331" cy="273844"/>
          </a:xfrm>
          <a:prstGeom prst="sun">
            <a:avLst>
              <a:gd name="adj" fmla="val 2739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5" name="AutoShape 84"/>
          <p:cNvSpPr>
            <a:spLocks noChangeArrowheads="1"/>
          </p:cNvSpPr>
          <p:nvPr/>
        </p:nvSpPr>
        <p:spPr bwMode="auto">
          <a:xfrm rot="-5400000">
            <a:off x="644958" y="-10345"/>
            <a:ext cx="113109" cy="235744"/>
          </a:xfrm>
          <a:prstGeom prst="star4">
            <a:avLst>
              <a:gd name="adj" fmla="val 10000"/>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6" name="AutoShape 85"/>
          <p:cNvSpPr>
            <a:spLocks noChangeArrowheads="1"/>
          </p:cNvSpPr>
          <p:nvPr/>
        </p:nvSpPr>
        <p:spPr bwMode="auto">
          <a:xfrm rot="-10618418">
            <a:off x="115724" y="368869"/>
            <a:ext cx="179785" cy="161925"/>
          </a:xfrm>
          <a:prstGeom prst="star4">
            <a:avLst>
              <a:gd name="adj" fmla="val 995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7" name="AutoShape 86"/>
          <p:cNvSpPr>
            <a:spLocks noChangeArrowheads="1"/>
          </p:cNvSpPr>
          <p:nvPr/>
        </p:nvSpPr>
        <p:spPr bwMode="auto">
          <a:xfrm>
            <a:off x="166921" y="62881"/>
            <a:ext cx="364331" cy="273844"/>
          </a:xfrm>
          <a:prstGeom prst="sun">
            <a:avLst>
              <a:gd name="adj" fmla="val 2739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2" name="Rectangle 1"/>
          <p:cNvSpPr/>
          <p:nvPr/>
        </p:nvSpPr>
        <p:spPr>
          <a:xfrm>
            <a:off x="3382669" y="91485"/>
            <a:ext cx="1579278" cy="707886"/>
          </a:xfrm>
          <a:prstGeom prst="rect">
            <a:avLst/>
          </a:prstGeom>
          <a:noFill/>
        </p:spPr>
        <p:txBody>
          <a:bodyPr wrap="none" lIns="91440" tIns="45720" rIns="91440" bIns="45720">
            <a:spAutoFit/>
          </a:bodyPr>
          <a:lstStyle/>
          <a:p>
            <a:pPr algn="ctr"/>
            <a:r>
              <a:rPr lang="en-US" sz="4000" b="1" cap="none" spc="0" smtClean="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rPr>
              <a:t>Toán:</a:t>
            </a:r>
            <a:endParaRPr lang="en-US" sz="4000" b="1" cap="none" spc="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endParaRPr>
          </a:p>
        </p:txBody>
      </p:sp>
      <p:grpSp>
        <p:nvGrpSpPr>
          <p:cNvPr id="3" name="Group 2"/>
          <p:cNvGrpSpPr/>
          <p:nvPr/>
        </p:nvGrpSpPr>
        <p:grpSpPr>
          <a:xfrm>
            <a:off x="583640" y="1249406"/>
            <a:ext cx="3266894" cy="2166601"/>
            <a:chOff x="583640" y="1708350"/>
            <a:chExt cx="3266894" cy="2166601"/>
          </a:xfrm>
        </p:grpSpPr>
        <p:cxnSp>
          <p:nvCxnSpPr>
            <p:cNvPr id="4" name="Straight Connector 3"/>
            <p:cNvCxnSpPr/>
            <p:nvPr/>
          </p:nvCxnSpPr>
          <p:spPr>
            <a:xfrm>
              <a:off x="933082" y="3661843"/>
              <a:ext cx="257942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33082" y="2064089"/>
              <a:ext cx="900753" cy="1597754"/>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20187" y="2064089"/>
              <a:ext cx="1692322" cy="1597754"/>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446017" y="3474841"/>
              <a:ext cx="404517" cy="400110"/>
              <a:chOff x="3550466" y="3594394"/>
              <a:chExt cx="404517" cy="400110"/>
            </a:xfrm>
          </p:grpSpPr>
          <p:sp>
            <p:nvSpPr>
              <p:cNvPr id="32" name="TextBox 31"/>
              <p:cNvSpPr txBox="1"/>
              <p:nvPr/>
            </p:nvSpPr>
            <p:spPr>
              <a:xfrm>
                <a:off x="3614675" y="3594394"/>
                <a:ext cx="340308" cy="400110"/>
              </a:xfrm>
              <a:prstGeom prst="rect">
                <a:avLst/>
              </a:prstGeom>
              <a:noFill/>
            </p:spPr>
            <p:txBody>
              <a:bodyPr wrap="square" rtlCol="0">
                <a:spAutoFit/>
              </a:bodyPr>
              <a:lstStyle/>
              <a:p>
                <a:r>
                  <a:rPr lang="en-US" sz="2000" b="1" smtClean="0">
                    <a:solidFill>
                      <a:srgbClr val="003399"/>
                    </a:solidFill>
                  </a:rPr>
                  <a:t>G</a:t>
                </a:r>
                <a:endParaRPr lang="en-US" sz="2000" b="1">
                  <a:solidFill>
                    <a:srgbClr val="003399"/>
                  </a:solidFill>
                </a:endParaRPr>
              </a:p>
            </p:txBody>
          </p:sp>
          <p:sp>
            <p:nvSpPr>
              <p:cNvPr id="35" name="Oval 34"/>
              <p:cNvSpPr/>
              <p:nvPr/>
            </p:nvSpPr>
            <p:spPr>
              <a:xfrm>
                <a:off x="3550466" y="3735004"/>
                <a:ext cx="77790" cy="89119"/>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99"/>
                  </a:solidFill>
                </a:endParaRPr>
              </a:p>
            </p:txBody>
          </p:sp>
        </p:grpSp>
        <p:grpSp>
          <p:nvGrpSpPr>
            <p:cNvPr id="39" name="Group 38"/>
            <p:cNvGrpSpPr/>
            <p:nvPr/>
          </p:nvGrpSpPr>
          <p:grpSpPr>
            <a:xfrm>
              <a:off x="583640" y="3474035"/>
              <a:ext cx="400772" cy="400110"/>
              <a:chOff x="661387" y="3572020"/>
              <a:chExt cx="400772" cy="400110"/>
            </a:xfrm>
          </p:grpSpPr>
          <p:sp>
            <p:nvSpPr>
              <p:cNvPr id="30" name="TextBox 29"/>
              <p:cNvSpPr txBox="1"/>
              <p:nvPr/>
            </p:nvSpPr>
            <p:spPr>
              <a:xfrm>
                <a:off x="661387" y="3572020"/>
                <a:ext cx="340308" cy="400110"/>
              </a:xfrm>
              <a:prstGeom prst="rect">
                <a:avLst/>
              </a:prstGeom>
              <a:noFill/>
            </p:spPr>
            <p:txBody>
              <a:bodyPr wrap="square" rtlCol="0">
                <a:spAutoFit/>
              </a:bodyPr>
              <a:lstStyle/>
              <a:p>
                <a:r>
                  <a:rPr lang="en-US" sz="2000" b="1">
                    <a:solidFill>
                      <a:srgbClr val="003399"/>
                    </a:solidFill>
                  </a:rPr>
                  <a:t>E</a:t>
                </a:r>
              </a:p>
            </p:txBody>
          </p:sp>
          <p:sp>
            <p:nvSpPr>
              <p:cNvPr id="36" name="Oval 35"/>
              <p:cNvSpPr/>
              <p:nvPr/>
            </p:nvSpPr>
            <p:spPr>
              <a:xfrm>
                <a:off x="984369" y="3714406"/>
                <a:ext cx="77790" cy="89119"/>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99"/>
                  </a:solidFill>
                </a:endParaRPr>
              </a:p>
            </p:txBody>
          </p:sp>
        </p:grpSp>
        <p:grpSp>
          <p:nvGrpSpPr>
            <p:cNvPr id="40" name="Group 39"/>
            <p:cNvGrpSpPr/>
            <p:nvPr/>
          </p:nvGrpSpPr>
          <p:grpSpPr>
            <a:xfrm>
              <a:off x="1651324" y="1708350"/>
              <a:ext cx="340308" cy="435141"/>
              <a:chOff x="1740533" y="1827903"/>
              <a:chExt cx="340308" cy="435141"/>
            </a:xfrm>
          </p:grpSpPr>
          <p:sp>
            <p:nvSpPr>
              <p:cNvPr id="31" name="TextBox 30"/>
              <p:cNvSpPr txBox="1"/>
              <p:nvPr/>
            </p:nvSpPr>
            <p:spPr>
              <a:xfrm>
                <a:off x="1740533" y="1827903"/>
                <a:ext cx="340308" cy="400110"/>
              </a:xfrm>
              <a:prstGeom prst="rect">
                <a:avLst/>
              </a:prstGeom>
              <a:noFill/>
            </p:spPr>
            <p:txBody>
              <a:bodyPr wrap="square" rtlCol="0">
                <a:spAutoFit/>
              </a:bodyPr>
              <a:lstStyle/>
              <a:p>
                <a:r>
                  <a:rPr lang="en-US" sz="2000" b="1" smtClean="0">
                    <a:solidFill>
                      <a:srgbClr val="003399"/>
                    </a:solidFill>
                  </a:rPr>
                  <a:t>D</a:t>
                </a:r>
                <a:endParaRPr lang="en-US" sz="2000" b="1">
                  <a:solidFill>
                    <a:srgbClr val="003399"/>
                  </a:solidFill>
                </a:endParaRPr>
              </a:p>
            </p:txBody>
          </p:sp>
          <p:sp>
            <p:nvSpPr>
              <p:cNvPr id="37" name="Oval 36"/>
              <p:cNvSpPr/>
              <p:nvPr/>
            </p:nvSpPr>
            <p:spPr>
              <a:xfrm>
                <a:off x="1890532" y="2173925"/>
                <a:ext cx="77790" cy="89119"/>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99"/>
                  </a:solidFill>
                </a:endParaRPr>
              </a:p>
            </p:txBody>
          </p:sp>
        </p:grpSp>
      </p:grpSp>
      <p:sp>
        <p:nvSpPr>
          <p:cNvPr id="43" name="Rectangle 42"/>
          <p:cNvSpPr/>
          <p:nvPr/>
        </p:nvSpPr>
        <p:spPr>
          <a:xfrm>
            <a:off x="4828332" y="97007"/>
            <a:ext cx="3547767" cy="707886"/>
          </a:xfrm>
          <a:prstGeom prst="rect">
            <a:avLst/>
          </a:prstGeom>
          <a:noFill/>
        </p:spPr>
        <p:txBody>
          <a:bodyPr wrap="none" lIns="91440" tIns="45720" rIns="91440" bIns="45720">
            <a:spAutoFit/>
          </a:bodyPr>
          <a:lstStyle/>
          <a:p>
            <a:pPr algn="ctr"/>
            <a:r>
              <a:rPr lang="en-US" sz="4000" b="1" cap="none" spc="0" smtClean="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rPr>
              <a:t>Hình tam giác</a:t>
            </a:r>
            <a:endParaRPr lang="en-US" sz="4000" b="1" cap="none" spc="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endParaRPr>
          </a:p>
        </p:txBody>
      </p:sp>
      <p:cxnSp>
        <p:nvCxnSpPr>
          <p:cNvPr id="7" name="Straight Connector 6"/>
          <p:cNvCxnSpPr/>
          <p:nvPr/>
        </p:nvCxnSpPr>
        <p:spPr>
          <a:xfrm>
            <a:off x="1827955" y="1608479"/>
            <a:ext cx="3848" cy="15944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56043" y="3212616"/>
            <a:ext cx="351378" cy="369332"/>
          </a:xfrm>
          <a:prstGeom prst="rect">
            <a:avLst/>
          </a:prstGeom>
          <a:noFill/>
        </p:spPr>
        <p:txBody>
          <a:bodyPr wrap="none" rtlCol="0">
            <a:spAutoFit/>
          </a:bodyPr>
          <a:lstStyle/>
          <a:p>
            <a:r>
              <a:rPr lang="en-US" sz="1800" b="1" smtClean="0">
                <a:solidFill>
                  <a:srgbClr val="003399"/>
                </a:solidFill>
              </a:rPr>
              <a:t>H</a:t>
            </a:r>
            <a:endParaRPr lang="en-US" sz="1800" b="1">
              <a:solidFill>
                <a:srgbClr val="003399"/>
              </a:solidFill>
            </a:endParaRPr>
          </a:p>
        </p:txBody>
      </p:sp>
      <p:grpSp>
        <p:nvGrpSpPr>
          <p:cNvPr id="27" name="Group 26"/>
          <p:cNvGrpSpPr/>
          <p:nvPr/>
        </p:nvGrpSpPr>
        <p:grpSpPr>
          <a:xfrm>
            <a:off x="1850976" y="3089153"/>
            <a:ext cx="123053" cy="131018"/>
            <a:chOff x="1840218" y="3548097"/>
            <a:chExt cx="123053" cy="131018"/>
          </a:xfrm>
        </p:grpSpPr>
        <p:cxnSp>
          <p:nvCxnSpPr>
            <p:cNvPr id="19" name="Straight Connector 18"/>
            <p:cNvCxnSpPr/>
            <p:nvPr/>
          </p:nvCxnSpPr>
          <p:spPr>
            <a:xfrm flipV="1">
              <a:off x="1840218" y="3555402"/>
              <a:ext cx="123053" cy="5379"/>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48592" y="3548097"/>
              <a:ext cx="3921" cy="13101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349086" y="793725"/>
            <a:ext cx="6786005" cy="461665"/>
          </a:xfrm>
          <a:prstGeom prst="rect">
            <a:avLst/>
          </a:prstGeom>
          <a:noFill/>
        </p:spPr>
        <p:txBody>
          <a:bodyPr wrap="square" rtlCol="0">
            <a:spAutoFit/>
          </a:bodyPr>
          <a:lstStyle/>
          <a:p>
            <a:r>
              <a:rPr lang="en-US" sz="2400" b="1" smtClean="0">
                <a:solidFill>
                  <a:srgbClr val="003399"/>
                </a:solidFill>
              </a:rPr>
              <a:t>3. Nói (theo mẫu):</a:t>
            </a:r>
          </a:p>
        </p:txBody>
      </p:sp>
      <p:grpSp>
        <p:nvGrpSpPr>
          <p:cNvPr id="8" name="Group 7"/>
          <p:cNvGrpSpPr/>
          <p:nvPr/>
        </p:nvGrpSpPr>
        <p:grpSpPr>
          <a:xfrm>
            <a:off x="3649099" y="1081342"/>
            <a:ext cx="7307976" cy="1757433"/>
            <a:chOff x="3649099" y="1540286"/>
            <a:chExt cx="7307976" cy="1757433"/>
          </a:xfrm>
        </p:grpSpPr>
        <p:sp>
          <p:nvSpPr>
            <p:cNvPr id="5" name="Cloud Callout 4"/>
            <p:cNvSpPr/>
            <p:nvPr/>
          </p:nvSpPr>
          <p:spPr>
            <a:xfrm>
              <a:off x="3649099" y="1540286"/>
              <a:ext cx="7295926" cy="1757433"/>
            </a:xfrm>
            <a:prstGeom prst="cloudCallout">
              <a:avLst>
                <a:gd name="adj1" fmla="val -21683"/>
                <a:gd name="adj2" fmla="val 55468"/>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340368" y="1951326"/>
              <a:ext cx="6616707" cy="830997"/>
            </a:xfrm>
            <a:prstGeom prst="rect">
              <a:avLst/>
            </a:prstGeom>
            <a:noFill/>
          </p:spPr>
          <p:txBody>
            <a:bodyPr wrap="square" rtlCol="0">
              <a:spAutoFit/>
            </a:bodyPr>
            <a:lstStyle/>
            <a:p>
              <a:pPr marL="285750" indent="-285750">
                <a:buFontTx/>
                <a:buChar char="-"/>
              </a:pPr>
              <a:r>
                <a:rPr lang="en-US" sz="2400" b="1" smtClean="0">
                  <a:solidFill>
                    <a:srgbClr val="003399"/>
                  </a:solidFill>
                </a:rPr>
                <a:t>Hình tam giác DEG có DH là đường cao tương ứng với đáy EG</a:t>
              </a:r>
              <a:endParaRPr lang="en-US" sz="2400" b="1">
                <a:solidFill>
                  <a:srgbClr val="003399"/>
                </a:solidFill>
              </a:endParaRPr>
            </a:p>
          </p:txBody>
        </p:sp>
      </p:grpSp>
      <p:sp>
        <p:nvSpPr>
          <p:cNvPr id="56" name="TextBox 55"/>
          <p:cNvSpPr txBox="1"/>
          <p:nvPr/>
        </p:nvSpPr>
        <p:spPr>
          <a:xfrm>
            <a:off x="447929" y="5253551"/>
            <a:ext cx="3635081" cy="1061829"/>
          </a:xfrm>
          <a:prstGeom prst="rect">
            <a:avLst/>
          </a:prstGeom>
          <a:noFill/>
        </p:spPr>
        <p:txBody>
          <a:bodyPr wrap="square" rtlCol="0">
            <a:spAutoFit/>
          </a:bodyPr>
          <a:lstStyle/>
          <a:p>
            <a:pPr algn="just"/>
            <a:r>
              <a:rPr lang="en-US" sz="2100" smtClean="0">
                <a:solidFill>
                  <a:srgbClr val="003399"/>
                </a:solidFill>
              </a:rPr>
              <a:t>Hình tam giác ABC có AK là đường cao tương ứng với đáy BC</a:t>
            </a:r>
            <a:endParaRPr lang="en-US" sz="2100">
              <a:solidFill>
                <a:srgbClr val="003399"/>
              </a:solidFill>
            </a:endParaRPr>
          </a:p>
        </p:txBody>
      </p:sp>
      <p:sp>
        <p:nvSpPr>
          <p:cNvPr id="58" name="TextBox 57"/>
          <p:cNvSpPr txBox="1"/>
          <p:nvPr/>
        </p:nvSpPr>
        <p:spPr>
          <a:xfrm>
            <a:off x="4340368" y="5250063"/>
            <a:ext cx="3635081" cy="1061829"/>
          </a:xfrm>
          <a:prstGeom prst="rect">
            <a:avLst/>
          </a:prstGeom>
          <a:noFill/>
        </p:spPr>
        <p:txBody>
          <a:bodyPr wrap="square" rtlCol="0">
            <a:spAutoFit/>
          </a:bodyPr>
          <a:lstStyle/>
          <a:p>
            <a:pPr algn="just"/>
            <a:r>
              <a:rPr lang="en-US" sz="2100" smtClean="0">
                <a:solidFill>
                  <a:srgbClr val="003399"/>
                </a:solidFill>
              </a:rPr>
              <a:t>Hình tam giác PMQ có PM là đường cao tương ứng với đáy MQ</a:t>
            </a:r>
            <a:endParaRPr lang="en-US" sz="2100">
              <a:solidFill>
                <a:srgbClr val="003399"/>
              </a:solidFill>
            </a:endParaRPr>
          </a:p>
        </p:txBody>
      </p:sp>
      <p:sp>
        <p:nvSpPr>
          <p:cNvPr id="59" name="TextBox 58"/>
          <p:cNvSpPr txBox="1"/>
          <p:nvPr/>
        </p:nvSpPr>
        <p:spPr>
          <a:xfrm>
            <a:off x="8092260" y="5211083"/>
            <a:ext cx="3635081" cy="1061829"/>
          </a:xfrm>
          <a:prstGeom prst="rect">
            <a:avLst/>
          </a:prstGeom>
          <a:noFill/>
        </p:spPr>
        <p:txBody>
          <a:bodyPr wrap="square" rtlCol="0">
            <a:spAutoFit/>
          </a:bodyPr>
          <a:lstStyle/>
          <a:p>
            <a:pPr algn="just"/>
            <a:r>
              <a:rPr lang="en-US" sz="2100" smtClean="0">
                <a:solidFill>
                  <a:srgbClr val="003399"/>
                </a:solidFill>
              </a:rPr>
              <a:t>Hình tam giác RTS có RU là đường cao tương ứng với đáy TS</a:t>
            </a:r>
            <a:endParaRPr lang="en-US" sz="2100">
              <a:solidFill>
                <a:srgbClr val="003399"/>
              </a:solidFill>
            </a:endParaRPr>
          </a:p>
        </p:txBody>
      </p:sp>
      <p:sp>
        <p:nvSpPr>
          <p:cNvPr id="60" name="10-Point Star 59"/>
          <p:cNvSpPr/>
          <p:nvPr/>
        </p:nvSpPr>
        <p:spPr>
          <a:xfrm>
            <a:off x="10461126" y="972812"/>
            <a:ext cx="1343025" cy="914400"/>
          </a:xfrm>
          <a:prstGeom prst="star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smtClean="0">
                <a:solidFill>
                  <a:srgbClr val="000099"/>
                </a:solidFill>
              </a:rPr>
              <a:t>N.</a:t>
            </a:r>
            <a:r>
              <a:rPr lang="en-US" sz="3200" b="1" smtClean="0">
                <a:solidFill>
                  <a:srgbClr val="000099"/>
                </a:solidFill>
              </a:rPr>
              <a:t>2</a:t>
            </a:r>
            <a:endParaRPr lang="en-US" sz="3200" b="1" dirty="0">
              <a:solidFill>
                <a:srgbClr val="000099"/>
              </a:solidFill>
            </a:endParaRPr>
          </a:p>
        </p:txBody>
      </p:sp>
    </p:spTree>
    <p:extLst>
      <p:ext uri="{BB962C8B-B14F-4D97-AF65-F5344CB8AC3E}">
        <p14:creationId xmlns:p14="http://schemas.microsoft.com/office/powerpoint/2010/main" val="68686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xit" presetSubtype="0" fill="hold" grpId="1" nodeType="withEffect">
                                  <p:stCondLst>
                                    <p:cond delay="0"/>
                                  </p:stCondLst>
                                  <p:childTnLst>
                                    <p:animEffect transition="out" filter="fade">
                                      <p:cBhvr>
                                        <p:cTn id="38" dur="500"/>
                                        <p:tgtEl>
                                          <p:spTgt spid="60"/>
                                        </p:tgtEl>
                                      </p:cBhvr>
                                    </p:animEffect>
                                    <p:set>
                                      <p:cBhvr>
                                        <p:cTn id="39" dur="1" fill="hold">
                                          <p:stCondLst>
                                            <p:cond delay="499"/>
                                          </p:stCondLst>
                                        </p:cTn>
                                        <p:tgtEl>
                                          <p:spTgt spid="6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5" grpId="0"/>
      <p:bldP spid="56" grpId="0"/>
      <p:bldP spid="58" grpId="0"/>
      <p:bldP spid="59" grpId="0"/>
      <p:bldP spid="60" grpId="0" animBg="1"/>
      <p:bldP spid="6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AutoShape 90"/>
          <p:cNvSpPr>
            <a:spLocks noChangeArrowheads="1"/>
          </p:cNvSpPr>
          <p:nvPr/>
        </p:nvSpPr>
        <p:spPr bwMode="auto">
          <a:xfrm>
            <a:off x="40482" y="20706"/>
            <a:ext cx="12151517" cy="764936"/>
          </a:xfrm>
          <a:prstGeom prst="plaque">
            <a:avLst>
              <a:gd name="adj" fmla="val 14157"/>
            </a:avLst>
          </a:prstGeom>
          <a:noFill/>
          <a:ln w="57150" cmpd="thickThin">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0" name="AutoShape 4"/>
          <p:cNvSpPr>
            <a:spLocks noChangeArrowheads="1"/>
          </p:cNvSpPr>
          <p:nvPr/>
        </p:nvSpPr>
        <p:spPr bwMode="auto">
          <a:xfrm>
            <a:off x="40483" y="739879"/>
            <a:ext cx="12151516" cy="6083035"/>
          </a:xfrm>
          <a:prstGeom prst="roundRect">
            <a:avLst>
              <a:gd name="adj" fmla="val 4245"/>
            </a:avLst>
          </a:prstGeom>
          <a:noFill/>
          <a:ln w="41275" cmpd="thickThin">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2" name="AutoShape 7"/>
          <p:cNvSpPr>
            <a:spLocks noChangeArrowheads="1"/>
          </p:cNvSpPr>
          <p:nvPr/>
        </p:nvSpPr>
        <p:spPr bwMode="auto">
          <a:xfrm rot="-5400000">
            <a:off x="11593296" y="-32626"/>
            <a:ext cx="113110" cy="234553"/>
          </a:xfrm>
          <a:prstGeom prst="star4">
            <a:avLst>
              <a:gd name="adj" fmla="val 10000"/>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3" name="AutoShape 8"/>
          <p:cNvSpPr>
            <a:spLocks noChangeArrowheads="1"/>
          </p:cNvSpPr>
          <p:nvPr/>
        </p:nvSpPr>
        <p:spPr bwMode="auto">
          <a:xfrm rot="-10618418">
            <a:off x="11929029" y="391235"/>
            <a:ext cx="179785" cy="161925"/>
          </a:xfrm>
          <a:prstGeom prst="star4">
            <a:avLst>
              <a:gd name="adj" fmla="val 995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4" name="AutoShape 9"/>
          <p:cNvSpPr>
            <a:spLocks noChangeArrowheads="1"/>
          </p:cNvSpPr>
          <p:nvPr/>
        </p:nvSpPr>
        <p:spPr bwMode="auto">
          <a:xfrm>
            <a:off x="11718289" y="141206"/>
            <a:ext cx="364331" cy="273844"/>
          </a:xfrm>
          <a:prstGeom prst="sun">
            <a:avLst>
              <a:gd name="adj" fmla="val 2739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5" name="AutoShape 84"/>
          <p:cNvSpPr>
            <a:spLocks noChangeArrowheads="1"/>
          </p:cNvSpPr>
          <p:nvPr/>
        </p:nvSpPr>
        <p:spPr bwMode="auto">
          <a:xfrm rot="-5400000">
            <a:off x="644958" y="-10345"/>
            <a:ext cx="113109" cy="235744"/>
          </a:xfrm>
          <a:prstGeom prst="star4">
            <a:avLst>
              <a:gd name="adj" fmla="val 10000"/>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6" name="AutoShape 85"/>
          <p:cNvSpPr>
            <a:spLocks noChangeArrowheads="1"/>
          </p:cNvSpPr>
          <p:nvPr/>
        </p:nvSpPr>
        <p:spPr bwMode="auto">
          <a:xfrm rot="-10618418">
            <a:off x="115724" y="368869"/>
            <a:ext cx="179785" cy="161925"/>
          </a:xfrm>
          <a:prstGeom prst="star4">
            <a:avLst>
              <a:gd name="adj" fmla="val 995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7" name="AutoShape 86"/>
          <p:cNvSpPr>
            <a:spLocks noChangeArrowheads="1"/>
          </p:cNvSpPr>
          <p:nvPr/>
        </p:nvSpPr>
        <p:spPr bwMode="auto">
          <a:xfrm>
            <a:off x="166921" y="62881"/>
            <a:ext cx="364331" cy="273844"/>
          </a:xfrm>
          <a:prstGeom prst="sun">
            <a:avLst>
              <a:gd name="adj" fmla="val 2739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2" name="Rectangle 1"/>
          <p:cNvSpPr/>
          <p:nvPr/>
        </p:nvSpPr>
        <p:spPr>
          <a:xfrm>
            <a:off x="3382669" y="91485"/>
            <a:ext cx="1579278" cy="707886"/>
          </a:xfrm>
          <a:prstGeom prst="rect">
            <a:avLst/>
          </a:prstGeom>
          <a:noFill/>
        </p:spPr>
        <p:txBody>
          <a:bodyPr wrap="none" lIns="91440" tIns="45720" rIns="91440" bIns="45720">
            <a:spAutoFit/>
          </a:bodyPr>
          <a:lstStyle/>
          <a:p>
            <a:pPr algn="ctr"/>
            <a:r>
              <a:rPr lang="en-US" sz="4000" b="1" cap="none" spc="0" smtClean="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rPr>
              <a:t>Toán:</a:t>
            </a:r>
            <a:endParaRPr lang="en-US" sz="4000" b="1" cap="none" spc="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endParaRPr>
          </a:p>
        </p:txBody>
      </p:sp>
      <p:sp>
        <p:nvSpPr>
          <p:cNvPr id="43" name="Rectangle 42"/>
          <p:cNvSpPr/>
          <p:nvPr/>
        </p:nvSpPr>
        <p:spPr>
          <a:xfrm>
            <a:off x="4828332" y="97007"/>
            <a:ext cx="3547767" cy="707886"/>
          </a:xfrm>
          <a:prstGeom prst="rect">
            <a:avLst/>
          </a:prstGeom>
          <a:noFill/>
        </p:spPr>
        <p:txBody>
          <a:bodyPr wrap="none" lIns="91440" tIns="45720" rIns="91440" bIns="45720">
            <a:spAutoFit/>
          </a:bodyPr>
          <a:lstStyle/>
          <a:p>
            <a:pPr algn="ctr"/>
            <a:r>
              <a:rPr lang="en-US" sz="4000" b="1" cap="none" spc="0" smtClean="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rPr>
              <a:t>Hình tam giác</a:t>
            </a:r>
            <a:endParaRPr lang="en-US" sz="4000" b="1" cap="none" spc="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endParaRPr>
          </a:p>
        </p:txBody>
      </p:sp>
      <p:sp>
        <p:nvSpPr>
          <p:cNvPr id="45" name="TextBox 44"/>
          <p:cNvSpPr txBox="1"/>
          <p:nvPr/>
        </p:nvSpPr>
        <p:spPr>
          <a:xfrm>
            <a:off x="111574" y="838861"/>
            <a:ext cx="11733534" cy="469359"/>
          </a:xfrm>
          <a:prstGeom prst="rect">
            <a:avLst/>
          </a:prstGeom>
          <a:noFill/>
        </p:spPr>
        <p:txBody>
          <a:bodyPr wrap="square" rtlCol="0">
            <a:spAutoFit/>
          </a:bodyPr>
          <a:lstStyle/>
          <a:p>
            <a:r>
              <a:rPr lang="en-US" sz="2450" smtClean="0">
                <a:solidFill>
                  <a:srgbClr val="003399"/>
                </a:solidFill>
              </a:rPr>
              <a:t>4. Thực hành vẽ đường cao AH của hình tam giác ABC trong mỗi trường hợp sau:</a:t>
            </a:r>
          </a:p>
        </p:txBody>
      </p:sp>
      <p:sp>
        <p:nvSpPr>
          <p:cNvPr id="60" name="10-Point Star 59"/>
          <p:cNvSpPr/>
          <p:nvPr/>
        </p:nvSpPr>
        <p:spPr>
          <a:xfrm>
            <a:off x="10332554" y="1444023"/>
            <a:ext cx="1343025" cy="914400"/>
          </a:xfrm>
          <a:prstGeom prst="star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000099"/>
                </a:solidFill>
              </a:rPr>
              <a:t>BVT</a:t>
            </a:r>
            <a:endParaRPr lang="en-US" sz="1800" b="1" dirty="0">
              <a:solidFill>
                <a:srgbClr val="000099"/>
              </a:solidFill>
            </a:endParaRPr>
          </a:p>
        </p:txBody>
      </p:sp>
      <p:grpSp>
        <p:nvGrpSpPr>
          <p:cNvPr id="18" name="Group 17"/>
          <p:cNvGrpSpPr/>
          <p:nvPr/>
        </p:nvGrpSpPr>
        <p:grpSpPr>
          <a:xfrm>
            <a:off x="413486" y="1283755"/>
            <a:ext cx="10338168" cy="2106485"/>
            <a:chOff x="413486" y="1283755"/>
            <a:chExt cx="10338168" cy="2106485"/>
          </a:xfrm>
        </p:grpSpPr>
        <p:grpSp>
          <p:nvGrpSpPr>
            <p:cNvPr id="46" name="Group 45"/>
            <p:cNvGrpSpPr/>
            <p:nvPr/>
          </p:nvGrpSpPr>
          <p:grpSpPr>
            <a:xfrm>
              <a:off x="819385" y="1702702"/>
              <a:ext cx="2082550" cy="1378784"/>
              <a:chOff x="648206" y="1833993"/>
              <a:chExt cx="2579427" cy="1597754"/>
            </a:xfrm>
          </p:grpSpPr>
          <p:cxnSp>
            <p:nvCxnSpPr>
              <p:cNvPr id="55" name="Straight Connector 54"/>
              <p:cNvCxnSpPr/>
              <p:nvPr/>
            </p:nvCxnSpPr>
            <p:spPr>
              <a:xfrm>
                <a:off x="648206" y="3415705"/>
                <a:ext cx="2579427" cy="0"/>
              </a:xfrm>
              <a:prstGeom prst="line">
                <a:avLst/>
              </a:prstGeom>
              <a:noFill/>
              <a:ln w="38100" cap="flat" cmpd="sng" algn="ctr">
                <a:solidFill>
                  <a:srgbClr val="003399"/>
                </a:solidFill>
                <a:prstDash val="solid"/>
              </a:ln>
              <a:effectLst/>
            </p:spPr>
          </p:cxnSp>
          <p:cxnSp>
            <p:nvCxnSpPr>
              <p:cNvPr id="57" name="Straight Connector 56"/>
              <p:cNvCxnSpPr/>
              <p:nvPr/>
            </p:nvCxnSpPr>
            <p:spPr>
              <a:xfrm flipV="1">
                <a:off x="648206" y="1833993"/>
                <a:ext cx="900753" cy="1597754"/>
              </a:xfrm>
              <a:prstGeom prst="line">
                <a:avLst/>
              </a:prstGeom>
              <a:noFill/>
              <a:ln w="38100" cap="flat" cmpd="sng" algn="ctr">
                <a:solidFill>
                  <a:srgbClr val="003399"/>
                </a:solidFill>
                <a:prstDash val="solid"/>
              </a:ln>
              <a:effectLst/>
            </p:spPr>
          </p:cxnSp>
          <p:cxnSp>
            <p:nvCxnSpPr>
              <p:cNvPr id="61" name="Straight Connector 60"/>
              <p:cNvCxnSpPr/>
              <p:nvPr/>
            </p:nvCxnSpPr>
            <p:spPr>
              <a:xfrm>
                <a:off x="1535311" y="1833993"/>
                <a:ext cx="1692322" cy="1597754"/>
              </a:xfrm>
              <a:prstGeom prst="line">
                <a:avLst/>
              </a:prstGeom>
              <a:noFill/>
              <a:ln w="38100" cap="flat" cmpd="sng" algn="ctr">
                <a:solidFill>
                  <a:srgbClr val="003399"/>
                </a:solidFill>
                <a:prstDash val="solid"/>
              </a:ln>
              <a:effectLst/>
            </p:spPr>
          </p:cxnSp>
        </p:grpSp>
        <p:grpSp>
          <p:nvGrpSpPr>
            <p:cNvPr id="47" name="Group 46"/>
            <p:cNvGrpSpPr/>
            <p:nvPr/>
          </p:nvGrpSpPr>
          <p:grpSpPr>
            <a:xfrm flipH="1">
              <a:off x="4623387" y="1702702"/>
              <a:ext cx="1816708" cy="1300015"/>
              <a:chOff x="2025862" y="406359"/>
              <a:chExt cx="1427985" cy="998953"/>
            </a:xfrm>
          </p:grpSpPr>
          <p:cxnSp>
            <p:nvCxnSpPr>
              <p:cNvPr id="52" name="Straight Connector 51"/>
              <p:cNvCxnSpPr/>
              <p:nvPr/>
            </p:nvCxnSpPr>
            <p:spPr>
              <a:xfrm>
                <a:off x="2025862" y="1383307"/>
                <a:ext cx="1427985" cy="0"/>
              </a:xfrm>
              <a:prstGeom prst="line">
                <a:avLst/>
              </a:prstGeom>
              <a:noFill/>
              <a:ln w="38100" cap="flat" cmpd="sng" algn="ctr">
                <a:solidFill>
                  <a:srgbClr val="003399"/>
                </a:solidFill>
                <a:prstDash val="solid"/>
              </a:ln>
              <a:effectLst/>
            </p:spPr>
          </p:cxnSp>
          <p:cxnSp>
            <p:nvCxnSpPr>
              <p:cNvPr id="53" name="Straight Connector 52"/>
              <p:cNvCxnSpPr/>
              <p:nvPr/>
            </p:nvCxnSpPr>
            <p:spPr>
              <a:xfrm flipV="1">
                <a:off x="2046772" y="415909"/>
                <a:ext cx="0" cy="989403"/>
              </a:xfrm>
              <a:prstGeom prst="line">
                <a:avLst/>
              </a:prstGeom>
              <a:noFill/>
              <a:ln w="38100" cap="flat" cmpd="sng" algn="ctr">
                <a:solidFill>
                  <a:srgbClr val="003399"/>
                </a:solidFill>
                <a:prstDash val="solid"/>
              </a:ln>
              <a:effectLst/>
            </p:spPr>
          </p:cxnSp>
          <p:cxnSp>
            <p:nvCxnSpPr>
              <p:cNvPr id="54" name="Straight Connector 53"/>
              <p:cNvCxnSpPr/>
              <p:nvPr/>
            </p:nvCxnSpPr>
            <p:spPr>
              <a:xfrm>
                <a:off x="2025862" y="406359"/>
                <a:ext cx="1427985" cy="983713"/>
              </a:xfrm>
              <a:prstGeom prst="line">
                <a:avLst/>
              </a:prstGeom>
              <a:noFill/>
              <a:ln w="38100" cap="flat" cmpd="sng" algn="ctr">
                <a:solidFill>
                  <a:srgbClr val="003399"/>
                </a:solidFill>
                <a:prstDash val="solid"/>
              </a:ln>
              <a:effectLst/>
            </p:spPr>
          </p:cxnSp>
        </p:grpSp>
        <p:sp>
          <p:nvSpPr>
            <p:cNvPr id="48" name="TextBox 47"/>
            <p:cNvSpPr txBox="1"/>
            <p:nvPr/>
          </p:nvSpPr>
          <p:spPr>
            <a:xfrm>
              <a:off x="461433" y="1453130"/>
              <a:ext cx="436338"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smtClean="0">
                  <a:ln>
                    <a:noFill/>
                  </a:ln>
                  <a:solidFill>
                    <a:srgbClr val="003399"/>
                  </a:solidFill>
                  <a:effectLst/>
                  <a:uLnTx/>
                  <a:uFillTx/>
                </a:rPr>
                <a:t>a)</a:t>
              </a:r>
            </a:p>
          </p:txBody>
        </p:sp>
        <p:grpSp>
          <p:nvGrpSpPr>
            <p:cNvPr id="66" name="Group 65"/>
            <p:cNvGrpSpPr/>
            <p:nvPr/>
          </p:nvGrpSpPr>
          <p:grpSpPr>
            <a:xfrm>
              <a:off x="8376099" y="1713251"/>
              <a:ext cx="2090410" cy="1291342"/>
              <a:chOff x="3834064" y="1824945"/>
              <a:chExt cx="3331908" cy="1574668"/>
            </a:xfrm>
          </p:grpSpPr>
          <p:cxnSp>
            <p:nvCxnSpPr>
              <p:cNvPr id="74" name="Straight Connector 73"/>
              <p:cNvCxnSpPr/>
              <p:nvPr/>
            </p:nvCxnSpPr>
            <p:spPr>
              <a:xfrm>
                <a:off x="4575785" y="3398399"/>
                <a:ext cx="2579427" cy="0"/>
              </a:xfrm>
              <a:prstGeom prst="line">
                <a:avLst/>
              </a:prstGeom>
              <a:noFill/>
              <a:ln w="38100" cap="flat" cmpd="sng" algn="ctr">
                <a:solidFill>
                  <a:srgbClr val="003399"/>
                </a:solidFill>
                <a:prstDash val="solid"/>
              </a:ln>
              <a:effectLst/>
            </p:spPr>
          </p:cxnSp>
          <p:cxnSp>
            <p:nvCxnSpPr>
              <p:cNvPr id="75" name="Straight Connector 74"/>
              <p:cNvCxnSpPr/>
              <p:nvPr/>
            </p:nvCxnSpPr>
            <p:spPr>
              <a:xfrm flipH="1" flipV="1">
                <a:off x="3850105" y="1844751"/>
                <a:ext cx="736438" cy="1554862"/>
              </a:xfrm>
              <a:prstGeom prst="line">
                <a:avLst/>
              </a:prstGeom>
              <a:noFill/>
              <a:ln w="38100" cap="flat" cmpd="sng" algn="ctr">
                <a:solidFill>
                  <a:srgbClr val="003399"/>
                </a:solidFill>
                <a:prstDash val="solid"/>
              </a:ln>
              <a:effectLst/>
            </p:spPr>
          </p:cxnSp>
          <p:cxnSp>
            <p:nvCxnSpPr>
              <p:cNvPr id="76" name="Straight Connector 75"/>
              <p:cNvCxnSpPr/>
              <p:nvPr/>
            </p:nvCxnSpPr>
            <p:spPr>
              <a:xfrm>
                <a:off x="3834063" y="1824944"/>
                <a:ext cx="3331907" cy="1573455"/>
              </a:xfrm>
              <a:prstGeom prst="line">
                <a:avLst/>
              </a:prstGeom>
              <a:noFill/>
              <a:ln w="38100" cap="flat" cmpd="sng" algn="ctr">
                <a:solidFill>
                  <a:srgbClr val="003399"/>
                </a:solidFill>
                <a:prstDash val="solid"/>
              </a:ln>
              <a:effectLst/>
            </p:spPr>
          </p:cxnSp>
        </p:grpSp>
        <p:sp>
          <p:nvSpPr>
            <p:cNvPr id="80" name="TextBox 79"/>
            <p:cNvSpPr txBox="1"/>
            <p:nvPr/>
          </p:nvSpPr>
          <p:spPr>
            <a:xfrm>
              <a:off x="3931996" y="1596506"/>
              <a:ext cx="452368"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smtClean="0">
                  <a:ln>
                    <a:noFill/>
                  </a:ln>
                  <a:solidFill>
                    <a:srgbClr val="003399"/>
                  </a:solidFill>
                  <a:effectLst/>
                  <a:uLnTx/>
                  <a:uFillTx/>
                </a:rPr>
                <a:t>b)</a:t>
              </a:r>
            </a:p>
          </p:txBody>
        </p:sp>
        <p:sp>
          <p:nvSpPr>
            <p:cNvPr id="81" name="TextBox 80"/>
            <p:cNvSpPr txBox="1"/>
            <p:nvPr/>
          </p:nvSpPr>
          <p:spPr>
            <a:xfrm>
              <a:off x="7606796" y="1488619"/>
              <a:ext cx="452368"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smtClean="0">
                  <a:ln>
                    <a:noFill/>
                  </a:ln>
                  <a:solidFill>
                    <a:srgbClr val="003399"/>
                  </a:solidFill>
                  <a:effectLst/>
                  <a:uLnTx/>
                  <a:uFillTx/>
                </a:rPr>
                <a:t>c)</a:t>
              </a:r>
            </a:p>
          </p:txBody>
        </p:sp>
        <p:sp>
          <p:nvSpPr>
            <p:cNvPr id="82" name="TextBox 81"/>
            <p:cNvSpPr txBox="1"/>
            <p:nvPr/>
          </p:nvSpPr>
          <p:spPr>
            <a:xfrm>
              <a:off x="1376471" y="1283755"/>
              <a:ext cx="340308" cy="400110"/>
            </a:xfrm>
            <a:prstGeom prst="rect">
              <a:avLst/>
            </a:prstGeom>
            <a:noFill/>
          </p:spPr>
          <p:txBody>
            <a:bodyPr wrap="square" rtlCol="0">
              <a:spAutoFit/>
            </a:bodyPr>
            <a:lstStyle/>
            <a:p>
              <a:r>
                <a:rPr lang="en-US" sz="2000" b="1" smtClean="0">
                  <a:solidFill>
                    <a:srgbClr val="003399"/>
                  </a:solidFill>
                </a:rPr>
                <a:t>A</a:t>
              </a:r>
              <a:endParaRPr lang="en-US" sz="2000" b="1">
                <a:solidFill>
                  <a:srgbClr val="003399"/>
                </a:solidFill>
              </a:endParaRPr>
            </a:p>
          </p:txBody>
        </p:sp>
        <p:sp>
          <p:nvSpPr>
            <p:cNvPr id="83" name="TextBox 82"/>
            <p:cNvSpPr txBox="1"/>
            <p:nvPr/>
          </p:nvSpPr>
          <p:spPr>
            <a:xfrm>
              <a:off x="413486" y="2990130"/>
              <a:ext cx="340308" cy="400110"/>
            </a:xfrm>
            <a:prstGeom prst="rect">
              <a:avLst/>
            </a:prstGeom>
            <a:noFill/>
          </p:spPr>
          <p:txBody>
            <a:bodyPr wrap="square" rtlCol="0">
              <a:spAutoFit/>
            </a:bodyPr>
            <a:lstStyle/>
            <a:p>
              <a:r>
                <a:rPr lang="en-US" sz="2000" b="1" smtClean="0">
                  <a:solidFill>
                    <a:srgbClr val="003399"/>
                  </a:solidFill>
                </a:rPr>
                <a:t>B</a:t>
              </a:r>
              <a:endParaRPr lang="en-US" sz="2000" b="1">
                <a:solidFill>
                  <a:srgbClr val="003399"/>
                </a:solidFill>
              </a:endParaRPr>
            </a:p>
          </p:txBody>
        </p:sp>
        <p:sp>
          <p:nvSpPr>
            <p:cNvPr id="84" name="TextBox 83"/>
            <p:cNvSpPr txBox="1"/>
            <p:nvPr/>
          </p:nvSpPr>
          <p:spPr>
            <a:xfrm>
              <a:off x="2918422" y="2968413"/>
              <a:ext cx="340308" cy="400110"/>
            </a:xfrm>
            <a:prstGeom prst="rect">
              <a:avLst/>
            </a:prstGeom>
            <a:noFill/>
          </p:spPr>
          <p:txBody>
            <a:bodyPr wrap="square" rtlCol="0">
              <a:spAutoFit/>
            </a:bodyPr>
            <a:lstStyle/>
            <a:p>
              <a:r>
                <a:rPr lang="en-US" sz="2000" b="1" smtClean="0">
                  <a:solidFill>
                    <a:srgbClr val="003399"/>
                  </a:solidFill>
                </a:rPr>
                <a:t>C</a:t>
              </a:r>
              <a:endParaRPr lang="en-US" sz="2000" b="1">
                <a:solidFill>
                  <a:srgbClr val="003399"/>
                </a:solidFill>
              </a:endParaRPr>
            </a:p>
          </p:txBody>
        </p:sp>
        <p:sp>
          <p:nvSpPr>
            <p:cNvPr id="85" name="TextBox 84"/>
            <p:cNvSpPr txBox="1"/>
            <p:nvPr/>
          </p:nvSpPr>
          <p:spPr>
            <a:xfrm>
              <a:off x="6350905" y="2990130"/>
              <a:ext cx="340308" cy="400110"/>
            </a:xfrm>
            <a:prstGeom prst="rect">
              <a:avLst/>
            </a:prstGeom>
            <a:noFill/>
          </p:spPr>
          <p:txBody>
            <a:bodyPr wrap="square" rtlCol="0">
              <a:spAutoFit/>
            </a:bodyPr>
            <a:lstStyle/>
            <a:p>
              <a:r>
                <a:rPr lang="en-US" sz="2000" b="1" smtClean="0">
                  <a:solidFill>
                    <a:srgbClr val="003399"/>
                  </a:solidFill>
                </a:rPr>
                <a:t>A</a:t>
              </a:r>
              <a:endParaRPr lang="en-US" sz="2000" b="1">
                <a:solidFill>
                  <a:srgbClr val="003399"/>
                </a:solidFill>
              </a:endParaRPr>
            </a:p>
          </p:txBody>
        </p:sp>
        <p:sp>
          <p:nvSpPr>
            <p:cNvPr id="86" name="TextBox 85"/>
            <p:cNvSpPr txBox="1"/>
            <p:nvPr/>
          </p:nvSpPr>
          <p:spPr>
            <a:xfrm>
              <a:off x="6350905" y="1380690"/>
              <a:ext cx="340308" cy="400110"/>
            </a:xfrm>
            <a:prstGeom prst="rect">
              <a:avLst/>
            </a:prstGeom>
            <a:noFill/>
          </p:spPr>
          <p:txBody>
            <a:bodyPr wrap="square" rtlCol="0">
              <a:spAutoFit/>
            </a:bodyPr>
            <a:lstStyle/>
            <a:p>
              <a:r>
                <a:rPr lang="en-US" sz="2000" b="1" smtClean="0">
                  <a:solidFill>
                    <a:srgbClr val="003399"/>
                  </a:solidFill>
                </a:rPr>
                <a:t>B</a:t>
              </a:r>
              <a:endParaRPr lang="en-US" sz="2000" b="1">
                <a:solidFill>
                  <a:srgbClr val="003399"/>
                </a:solidFill>
              </a:endParaRPr>
            </a:p>
          </p:txBody>
        </p:sp>
        <p:sp>
          <p:nvSpPr>
            <p:cNvPr id="87" name="TextBox 86"/>
            <p:cNvSpPr txBox="1"/>
            <p:nvPr/>
          </p:nvSpPr>
          <p:spPr>
            <a:xfrm>
              <a:off x="4378070" y="2956553"/>
              <a:ext cx="340308" cy="400110"/>
            </a:xfrm>
            <a:prstGeom prst="rect">
              <a:avLst/>
            </a:prstGeom>
            <a:noFill/>
          </p:spPr>
          <p:txBody>
            <a:bodyPr wrap="square" rtlCol="0">
              <a:spAutoFit/>
            </a:bodyPr>
            <a:lstStyle/>
            <a:p>
              <a:r>
                <a:rPr lang="en-US" sz="2000" b="1" smtClean="0">
                  <a:solidFill>
                    <a:srgbClr val="003399"/>
                  </a:solidFill>
                </a:rPr>
                <a:t>C</a:t>
              </a:r>
              <a:endParaRPr lang="en-US" sz="2000" b="1">
                <a:solidFill>
                  <a:srgbClr val="003399"/>
                </a:solidFill>
              </a:endParaRPr>
            </a:p>
          </p:txBody>
        </p:sp>
        <p:sp>
          <p:nvSpPr>
            <p:cNvPr id="88" name="TextBox 87"/>
            <p:cNvSpPr txBox="1"/>
            <p:nvPr/>
          </p:nvSpPr>
          <p:spPr>
            <a:xfrm>
              <a:off x="8267224" y="1323553"/>
              <a:ext cx="340308" cy="400110"/>
            </a:xfrm>
            <a:prstGeom prst="rect">
              <a:avLst/>
            </a:prstGeom>
            <a:noFill/>
          </p:spPr>
          <p:txBody>
            <a:bodyPr wrap="square" rtlCol="0">
              <a:spAutoFit/>
            </a:bodyPr>
            <a:lstStyle/>
            <a:p>
              <a:r>
                <a:rPr lang="en-US" sz="2000" b="1" smtClean="0">
                  <a:solidFill>
                    <a:srgbClr val="003399"/>
                  </a:solidFill>
                </a:rPr>
                <a:t>A</a:t>
              </a:r>
              <a:endParaRPr lang="en-US" sz="2000" b="1">
                <a:solidFill>
                  <a:srgbClr val="003399"/>
                </a:solidFill>
              </a:endParaRPr>
            </a:p>
          </p:txBody>
        </p:sp>
        <p:sp>
          <p:nvSpPr>
            <p:cNvPr id="89" name="TextBox 88"/>
            <p:cNvSpPr txBox="1"/>
            <p:nvPr/>
          </p:nvSpPr>
          <p:spPr>
            <a:xfrm>
              <a:off x="10411346" y="2951712"/>
              <a:ext cx="340308" cy="400110"/>
            </a:xfrm>
            <a:prstGeom prst="rect">
              <a:avLst/>
            </a:prstGeom>
            <a:noFill/>
          </p:spPr>
          <p:txBody>
            <a:bodyPr wrap="square" rtlCol="0">
              <a:spAutoFit/>
            </a:bodyPr>
            <a:lstStyle/>
            <a:p>
              <a:r>
                <a:rPr lang="en-US" sz="2000" b="1" smtClean="0">
                  <a:solidFill>
                    <a:srgbClr val="003399"/>
                  </a:solidFill>
                </a:rPr>
                <a:t>B</a:t>
              </a:r>
              <a:endParaRPr lang="en-US" sz="2000" b="1">
                <a:solidFill>
                  <a:srgbClr val="003399"/>
                </a:solidFill>
              </a:endParaRPr>
            </a:p>
          </p:txBody>
        </p:sp>
        <p:sp>
          <p:nvSpPr>
            <p:cNvPr id="90" name="TextBox 89"/>
            <p:cNvSpPr txBox="1"/>
            <p:nvPr/>
          </p:nvSpPr>
          <p:spPr>
            <a:xfrm>
              <a:off x="8653152" y="2982884"/>
              <a:ext cx="340308" cy="400110"/>
            </a:xfrm>
            <a:prstGeom prst="rect">
              <a:avLst/>
            </a:prstGeom>
            <a:noFill/>
          </p:spPr>
          <p:txBody>
            <a:bodyPr wrap="square" rtlCol="0">
              <a:spAutoFit/>
            </a:bodyPr>
            <a:lstStyle/>
            <a:p>
              <a:r>
                <a:rPr lang="en-US" sz="2000" b="1" smtClean="0">
                  <a:solidFill>
                    <a:srgbClr val="003399"/>
                  </a:solidFill>
                </a:rPr>
                <a:t>C</a:t>
              </a:r>
              <a:endParaRPr lang="en-US" sz="2000" b="1">
                <a:solidFill>
                  <a:srgbClr val="003399"/>
                </a:solidFill>
              </a:endParaRPr>
            </a:p>
          </p:txBody>
        </p:sp>
      </p:grpSp>
      <p:cxnSp>
        <p:nvCxnSpPr>
          <p:cNvPr id="21" name="Straight Connector 20"/>
          <p:cNvCxnSpPr/>
          <p:nvPr/>
        </p:nvCxnSpPr>
        <p:spPr>
          <a:xfrm>
            <a:off x="552644" y="1246228"/>
            <a:ext cx="4070743" cy="186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69424" y="1269913"/>
            <a:ext cx="256355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1543421" y="1715190"/>
            <a:ext cx="116208" cy="1378784"/>
            <a:chOff x="1543421" y="1715190"/>
            <a:chExt cx="116208" cy="1378784"/>
          </a:xfrm>
        </p:grpSpPr>
        <p:cxnSp>
          <p:nvCxnSpPr>
            <p:cNvPr id="91" name="Straight Connector 90"/>
            <p:cNvCxnSpPr/>
            <p:nvPr/>
          </p:nvCxnSpPr>
          <p:spPr>
            <a:xfrm>
              <a:off x="1543421" y="1715190"/>
              <a:ext cx="0" cy="13787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1552575" y="2966078"/>
              <a:ext cx="107054" cy="124933"/>
              <a:chOff x="1609725" y="2956553"/>
              <a:chExt cx="107054" cy="124933"/>
            </a:xfrm>
          </p:grpSpPr>
          <p:cxnSp>
            <p:nvCxnSpPr>
              <p:cNvPr id="93" name="Straight Connector 92"/>
              <p:cNvCxnSpPr/>
              <p:nvPr/>
            </p:nvCxnSpPr>
            <p:spPr>
              <a:xfrm flipV="1">
                <a:off x="1609725" y="2956553"/>
                <a:ext cx="107054" cy="57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716779" y="2956553"/>
                <a:ext cx="0" cy="1249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100" name="TextBox 99"/>
          <p:cNvSpPr txBox="1"/>
          <p:nvPr/>
        </p:nvSpPr>
        <p:spPr>
          <a:xfrm>
            <a:off x="1404000" y="3063516"/>
            <a:ext cx="340308" cy="400110"/>
          </a:xfrm>
          <a:prstGeom prst="rect">
            <a:avLst/>
          </a:prstGeom>
          <a:noFill/>
        </p:spPr>
        <p:txBody>
          <a:bodyPr wrap="square" rtlCol="0">
            <a:spAutoFit/>
          </a:bodyPr>
          <a:lstStyle/>
          <a:p>
            <a:r>
              <a:rPr lang="en-US" sz="2000" b="1" smtClean="0">
                <a:solidFill>
                  <a:srgbClr val="003399"/>
                </a:solidFill>
              </a:rPr>
              <a:t>H</a:t>
            </a:r>
            <a:endParaRPr lang="en-US" sz="2000" b="1">
              <a:solidFill>
                <a:srgbClr val="003399"/>
              </a:solidFill>
            </a:endParaRPr>
          </a:p>
        </p:txBody>
      </p:sp>
      <p:grpSp>
        <p:nvGrpSpPr>
          <p:cNvPr id="126" name="Group 125"/>
          <p:cNvGrpSpPr/>
          <p:nvPr/>
        </p:nvGrpSpPr>
        <p:grpSpPr>
          <a:xfrm>
            <a:off x="8369348" y="1698379"/>
            <a:ext cx="131899" cy="1318852"/>
            <a:chOff x="8369348" y="1698379"/>
            <a:chExt cx="131899" cy="1318852"/>
          </a:xfrm>
        </p:grpSpPr>
        <p:cxnSp>
          <p:nvCxnSpPr>
            <p:cNvPr id="103" name="Straight Connector 102"/>
            <p:cNvCxnSpPr/>
            <p:nvPr/>
          </p:nvCxnSpPr>
          <p:spPr>
            <a:xfrm flipH="1">
              <a:off x="8369348" y="1698379"/>
              <a:ext cx="6751" cy="131885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8394193" y="2867059"/>
              <a:ext cx="107054" cy="124933"/>
              <a:chOff x="1609725" y="2956553"/>
              <a:chExt cx="107054" cy="124933"/>
            </a:xfrm>
          </p:grpSpPr>
          <p:cxnSp>
            <p:nvCxnSpPr>
              <p:cNvPr id="105" name="Straight Connector 104"/>
              <p:cNvCxnSpPr/>
              <p:nvPr/>
            </p:nvCxnSpPr>
            <p:spPr>
              <a:xfrm flipV="1">
                <a:off x="1609725" y="2956553"/>
                <a:ext cx="107054" cy="57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716779" y="2956553"/>
                <a:ext cx="0" cy="1249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107" name="TextBox 106"/>
          <p:cNvSpPr txBox="1"/>
          <p:nvPr/>
        </p:nvSpPr>
        <p:spPr>
          <a:xfrm>
            <a:off x="8193636" y="3003597"/>
            <a:ext cx="340308" cy="400110"/>
          </a:xfrm>
          <a:prstGeom prst="rect">
            <a:avLst/>
          </a:prstGeom>
          <a:noFill/>
        </p:spPr>
        <p:txBody>
          <a:bodyPr wrap="square" rtlCol="0">
            <a:spAutoFit/>
          </a:bodyPr>
          <a:lstStyle/>
          <a:p>
            <a:r>
              <a:rPr lang="en-US" sz="2000" b="1" smtClean="0">
                <a:solidFill>
                  <a:srgbClr val="003399"/>
                </a:solidFill>
              </a:rPr>
              <a:t>H</a:t>
            </a:r>
            <a:endParaRPr lang="en-US" sz="2000" b="1">
              <a:solidFill>
                <a:srgbClr val="003399"/>
              </a:solidFill>
            </a:endParaRPr>
          </a:p>
        </p:txBody>
      </p:sp>
      <p:grpSp>
        <p:nvGrpSpPr>
          <p:cNvPr id="114" name="Group 113"/>
          <p:cNvGrpSpPr/>
          <p:nvPr/>
        </p:nvGrpSpPr>
        <p:grpSpPr>
          <a:xfrm>
            <a:off x="5763928" y="2140271"/>
            <a:ext cx="656788" cy="855570"/>
            <a:chOff x="5749414" y="2125757"/>
            <a:chExt cx="656788" cy="855570"/>
          </a:xfrm>
        </p:grpSpPr>
        <p:cxnSp>
          <p:nvCxnSpPr>
            <p:cNvPr id="109" name="Straight Connector 108"/>
            <p:cNvCxnSpPr/>
            <p:nvPr/>
          </p:nvCxnSpPr>
          <p:spPr>
            <a:xfrm flipH="1" flipV="1">
              <a:off x="5802941" y="2125757"/>
              <a:ext cx="603261" cy="8555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rot="8760000">
              <a:off x="5749414" y="2175796"/>
              <a:ext cx="107054" cy="124933"/>
              <a:chOff x="1609725" y="2956553"/>
              <a:chExt cx="107054" cy="124933"/>
            </a:xfrm>
          </p:grpSpPr>
          <p:cxnSp>
            <p:nvCxnSpPr>
              <p:cNvPr id="111" name="Straight Connector 110"/>
              <p:cNvCxnSpPr/>
              <p:nvPr/>
            </p:nvCxnSpPr>
            <p:spPr>
              <a:xfrm flipV="1">
                <a:off x="1609725" y="2956553"/>
                <a:ext cx="107054" cy="57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716779" y="2956553"/>
                <a:ext cx="0" cy="1249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115" name="TextBox 114"/>
          <p:cNvSpPr txBox="1"/>
          <p:nvPr/>
        </p:nvSpPr>
        <p:spPr>
          <a:xfrm>
            <a:off x="5435322" y="1777245"/>
            <a:ext cx="340308" cy="400110"/>
          </a:xfrm>
          <a:prstGeom prst="rect">
            <a:avLst/>
          </a:prstGeom>
          <a:noFill/>
        </p:spPr>
        <p:txBody>
          <a:bodyPr wrap="square" rtlCol="0">
            <a:spAutoFit/>
          </a:bodyPr>
          <a:lstStyle/>
          <a:p>
            <a:r>
              <a:rPr lang="en-US" sz="2000" b="1" smtClean="0">
                <a:solidFill>
                  <a:srgbClr val="003399"/>
                </a:solidFill>
              </a:rPr>
              <a:t>H</a:t>
            </a:r>
            <a:endParaRPr lang="en-US" sz="2000" b="1">
              <a:solidFill>
                <a:srgbClr val="003399"/>
              </a:solidFill>
            </a:endParaRPr>
          </a:p>
        </p:txBody>
      </p:sp>
      <p:cxnSp>
        <p:nvCxnSpPr>
          <p:cNvPr id="118" name="Straight Connector 117"/>
          <p:cNvCxnSpPr/>
          <p:nvPr/>
        </p:nvCxnSpPr>
        <p:spPr>
          <a:xfrm flipV="1">
            <a:off x="8368822" y="3002717"/>
            <a:ext cx="479376" cy="7325"/>
          </a:xfrm>
          <a:prstGeom prst="line">
            <a:avLst/>
          </a:prstGeom>
          <a:noFill/>
          <a:ln w="38100" cap="flat" cmpd="sng" algn="ctr">
            <a:solidFill>
              <a:srgbClr val="003399"/>
            </a:solidFill>
            <a:prstDash val="dash"/>
          </a:ln>
          <a:effectLst/>
        </p:spPr>
      </p:cxnSp>
    </p:spTree>
    <p:extLst>
      <p:ext uri="{BB962C8B-B14F-4D97-AF65-F5344CB8AC3E}">
        <p14:creationId xmlns:p14="http://schemas.microsoft.com/office/powerpoint/2010/main" val="27764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up)">
                                      <p:cBhvr>
                                        <p:cTn id="26" dur="1000"/>
                                        <p:tgtEl>
                                          <p:spTgt spid="98"/>
                                        </p:tgtEl>
                                      </p:cBhvr>
                                    </p:animEffect>
                                  </p:childTnLst>
                                </p:cTn>
                              </p:par>
                            </p:childTnLst>
                          </p:cTn>
                        </p:par>
                        <p:par>
                          <p:cTn id="27" fill="hold">
                            <p:stCondLst>
                              <p:cond delay="1000"/>
                            </p:stCondLst>
                            <p:childTnLst>
                              <p:par>
                                <p:cTn id="28" presetID="16" presetClass="entr" presetSubtype="21"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barn(inVertical)">
                                      <p:cBhvr>
                                        <p:cTn id="30" dur="500"/>
                                        <p:tgtEl>
                                          <p:spTgt spid="10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down)">
                                      <p:cBhvr>
                                        <p:cTn id="40" dur="500"/>
                                        <p:tgtEl>
                                          <p:spTgt spid="114"/>
                                        </p:tgtEl>
                                      </p:cBhvr>
                                    </p:animEffect>
                                  </p:childTnLst>
                                </p:cTn>
                              </p:par>
                              <p:par>
                                <p:cTn id="41" presetID="10" presetClass="exit" presetSubtype="0" fill="hold" grpId="1" nodeType="withEffect">
                                  <p:stCondLst>
                                    <p:cond delay="0"/>
                                  </p:stCondLst>
                                  <p:childTnLst>
                                    <p:animEffect transition="out" filter="fade">
                                      <p:cBhvr>
                                        <p:cTn id="42" dur="500"/>
                                        <p:tgtEl>
                                          <p:spTgt spid="60"/>
                                        </p:tgtEl>
                                      </p:cBhvr>
                                    </p:animEffect>
                                    <p:set>
                                      <p:cBhvr>
                                        <p:cTn id="43" dur="1" fill="hold">
                                          <p:stCondLst>
                                            <p:cond delay="499"/>
                                          </p:stCondLst>
                                        </p:cTn>
                                        <p:tgtEl>
                                          <p:spTgt spid="60"/>
                                        </p:tgtEl>
                                        <p:attrNameLst>
                                          <p:attrName>style.visibility</p:attrName>
                                        </p:attrNameLst>
                                      </p:cBhvr>
                                      <p:to>
                                        <p:strVal val="hidden"/>
                                      </p:to>
                                    </p:se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barn(inVertical)">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wipe(right)">
                                      <p:cBhvr>
                                        <p:cTn id="52" dur="1000"/>
                                        <p:tgtEl>
                                          <p:spTgt spid="1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wipe(up)">
                                      <p:cBhvr>
                                        <p:cTn id="57" dur="1000"/>
                                        <p:tgtEl>
                                          <p:spTgt spid="126"/>
                                        </p:tgtEl>
                                      </p:cBhvr>
                                    </p:animEffect>
                                  </p:childTnLst>
                                </p:cTn>
                              </p:par>
                            </p:childTnLst>
                          </p:cTn>
                        </p:par>
                        <p:par>
                          <p:cTn id="58" fill="hold">
                            <p:stCondLst>
                              <p:cond delay="1000"/>
                            </p:stCondLst>
                            <p:childTnLst>
                              <p:par>
                                <p:cTn id="59" presetID="16" presetClass="entr" presetSubtype="21" fill="hold" grpId="0"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barn(inVertical)">
                                      <p:cBhvr>
                                        <p:cTn id="6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0" grpId="0" animBg="1"/>
      <p:bldP spid="60" grpId="1" animBg="1"/>
      <p:bldP spid="100" grpId="0"/>
      <p:bldP spid="107" grpId="0"/>
      <p:bldP spid="1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AutoShape 90"/>
          <p:cNvSpPr>
            <a:spLocks noChangeArrowheads="1"/>
          </p:cNvSpPr>
          <p:nvPr/>
        </p:nvSpPr>
        <p:spPr bwMode="auto">
          <a:xfrm>
            <a:off x="40482" y="20706"/>
            <a:ext cx="12151517" cy="764936"/>
          </a:xfrm>
          <a:prstGeom prst="plaque">
            <a:avLst>
              <a:gd name="adj" fmla="val 14157"/>
            </a:avLst>
          </a:prstGeom>
          <a:noFill/>
          <a:ln w="57150" cmpd="thickThin">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0" name="AutoShape 4"/>
          <p:cNvSpPr>
            <a:spLocks noChangeArrowheads="1"/>
          </p:cNvSpPr>
          <p:nvPr/>
        </p:nvSpPr>
        <p:spPr bwMode="auto">
          <a:xfrm>
            <a:off x="40483" y="739879"/>
            <a:ext cx="12151516" cy="6083035"/>
          </a:xfrm>
          <a:prstGeom prst="roundRect">
            <a:avLst>
              <a:gd name="adj" fmla="val 4245"/>
            </a:avLst>
          </a:prstGeom>
          <a:noFill/>
          <a:ln w="41275" cmpd="thickThin">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2" name="AutoShape 7"/>
          <p:cNvSpPr>
            <a:spLocks noChangeArrowheads="1"/>
          </p:cNvSpPr>
          <p:nvPr/>
        </p:nvSpPr>
        <p:spPr bwMode="auto">
          <a:xfrm rot="-5400000">
            <a:off x="11593296" y="-32626"/>
            <a:ext cx="113110" cy="234553"/>
          </a:xfrm>
          <a:prstGeom prst="star4">
            <a:avLst>
              <a:gd name="adj" fmla="val 10000"/>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3" name="AutoShape 8"/>
          <p:cNvSpPr>
            <a:spLocks noChangeArrowheads="1"/>
          </p:cNvSpPr>
          <p:nvPr/>
        </p:nvSpPr>
        <p:spPr bwMode="auto">
          <a:xfrm rot="-10618418">
            <a:off x="11929029" y="391235"/>
            <a:ext cx="179785" cy="161925"/>
          </a:xfrm>
          <a:prstGeom prst="star4">
            <a:avLst>
              <a:gd name="adj" fmla="val 995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4" name="AutoShape 9"/>
          <p:cNvSpPr>
            <a:spLocks noChangeArrowheads="1"/>
          </p:cNvSpPr>
          <p:nvPr/>
        </p:nvSpPr>
        <p:spPr bwMode="auto">
          <a:xfrm>
            <a:off x="11718289" y="141206"/>
            <a:ext cx="364331" cy="273844"/>
          </a:xfrm>
          <a:prstGeom prst="sun">
            <a:avLst>
              <a:gd name="adj" fmla="val 2739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5" name="AutoShape 84"/>
          <p:cNvSpPr>
            <a:spLocks noChangeArrowheads="1"/>
          </p:cNvSpPr>
          <p:nvPr/>
        </p:nvSpPr>
        <p:spPr bwMode="auto">
          <a:xfrm rot="-5400000">
            <a:off x="644958" y="-10345"/>
            <a:ext cx="113109" cy="235744"/>
          </a:xfrm>
          <a:prstGeom prst="star4">
            <a:avLst>
              <a:gd name="adj" fmla="val 10000"/>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6" name="AutoShape 85"/>
          <p:cNvSpPr>
            <a:spLocks noChangeArrowheads="1"/>
          </p:cNvSpPr>
          <p:nvPr/>
        </p:nvSpPr>
        <p:spPr bwMode="auto">
          <a:xfrm rot="-10618418">
            <a:off x="115724" y="368869"/>
            <a:ext cx="179785" cy="161925"/>
          </a:xfrm>
          <a:prstGeom prst="star4">
            <a:avLst>
              <a:gd name="adj" fmla="val 995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7" name="AutoShape 86"/>
          <p:cNvSpPr>
            <a:spLocks noChangeArrowheads="1"/>
          </p:cNvSpPr>
          <p:nvPr/>
        </p:nvSpPr>
        <p:spPr bwMode="auto">
          <a:xfrm>
            <a:off x="166921" y="62881"/>
            <a:ext cx="364331" cy="273844"/>
          </a:xfrm>
          <a:prstGeom prst="sun">
            <a:avLst>
              <a:gd name="adj" fmla="val 2739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2" name="Rectangle 1"/>
          <p:cNvSpPr/>
          <p:nvPr/>
        </p:nvSpPr>
        <p:spPr>
          <a:xfrm>
            <a:off x="3382669" y="91485"/>
            <a:ext cx="1579278" cy="707886"/>
          </a:xfrm>
          <a:prstGeom prst="rect">
            <a:avLst/>
          </a:prstGeom>
          <a:noFill/>
        </p:spPr>
        <p:txBody>
          <a:bodyPr wrap="none" lIns="91440" tIns="45720" rIns="91440" bIns="45720">
            <a:spAutoFit/>
          </a:bodyPr>
          <a:lstStyle/>
          <a:p>
            <a:pPr algn="ctr"/>
            <a:r>
              <a:rPr lang="en-US" sz="4000" b="1" cap="none" spc="0" smtClean="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rPr>
              <a:t>Toán:</a:t>
            </a:r>
            <a:endParaRPr lang="en-US" sz="4000" b="1" cap="none" spc="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endParaRPr>
          </a:p>
        </p:txBody>
      </p:sp>
      <p:sp>
        <p:nvSpPr>
          <p:cNvPr id="43" name="Rectangle 42"/>
          <p:cNvSpPr/>
          <p:nvPr/>
        </p:nvSpPr>
        <p:spPr>
          <a:xfrm>
            <a:off x="4828332" y="97007"/>
            <a:ext cx="3547767" cy="707886"/>
          </a:xfrm>
          <a:prstGeom prst="rect">
            <a:avLst/>
          </a:prstGeom>
          <a:noFill/>
        </p:spPr>
        <p:txBody>
          <a:bodyPr wrap="none" lIns="91440" tIns="45720" rIns="91440" bIns="45720">
            <a:spAutoFit/>
          </a:bodyPr>
          <a:lstStyle/>
          <a:p>
            <a:pPr algn="ctr"/>
            <a:r>
              <a:rPr lang="en-US" sz="4000" b="1" cap="none" spc="0" smtClean="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rPr>
              <a:t>Hình tam giác</a:t>
            </a:r>
            <a:endParaRPr lang="en-US" sz="4000" b="1" cap="none" spc="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endParaRPr>
          </a:p>
        </p:txBody>
      </p:sp>
      <p:sp>
        <p:nvSpPr>
          <p:cNvPr id="45" name="TextBox 44"/>
          <p:cNvSpPr txBox="1"/>
          <p:nvPr/>
        </p:nvSpPr>
        <p:spPr>
          <a:xfrm>
            <a:off x="148937" y="838338"/>
            <a:ext cx="11733534" cy="469359"/>
          </a:xfrm>
          <a:prstGeom prst="rect">
            <a:avLst/>
          </a:prstGeom>
          <a:noFill/>
        </p:spPr>
        <p:txBody>
          <a:bodyPr wrap="square" rtlCol="0">
            <a:spAutoFit/>
          </a:bodyPr>
          <a:lstStyle/>
          <a:p>
            <a:r>
              <a:rPr lang="en-US" sz="2450" smtClean="0">
                <a:solidFill>
                  <a:srgbClr val="003399"/>
                </a:solidFill>
              </a:rPr>
              <a:t>4. Thực hành vẽ đường cao AH của hình tam giác ABC trong mỗi trường hợp sau:</a:t>
            </a:r>
          </a:p>
        </p:txBody>
      </p:sp>
      <p:sp>
        <p:nvSpPr>
          <p:cNvPr id="60" name="10-Point Star 59"/>
          <p:cNvSpPr/>
          <p:nvPr/>
        </p:nvSpPr>
        <p:spPr>
          <a:xfrm>
            <a:off x="10332554" y="1444023"/>
            <a:ext cx="1343025" cy="914400"/>
          </a:xfrm>
          <a:prstGeom prst="star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000099"/>
                </a:solidFill>
              </a:rPr>
              <a:t>Vở</a:t>
            </a:r>
            <a:endParaRPr lang="en-US" sz="1800" b="1" dirty="0">
              <a:solidFill>
                <a:srgbClr val="000099"/>
              </a:solidFill>
            </a:endParaRPr>
          </a:p>
        </p:txBody>
      </p:sp>
      <p:grpSp>
        <p:nvGrpSpPr>
          <p:cNvPr id="18" name="Group 17"/>
          <p:cNvGrpSpPr/>
          <p:nvPr/>
        </p:nvGrpSpPr>
        <p:grpSpPr>
          <a:xfrm>
            <a:off x="413486" y="1283755"/>
            <a:ext cx="10338168" cy="2106485"/>
            <a:chOff x="413486" y="1283755"/>
            <a:chExt cx="10338168" cy="2106485"/>
          </a:xfrm>
        </p:grpSpPr>
        <p:grpSp>
          <p:nvGrpSpPr>
            <p:cNvPr id="46" name="Group 45"/>
            <p:cNvGrpSpPr/>
            <p:nvPr/>
          </p:nvGrpSpPr>
          <p:grpSpPr>
            <a:xfrm>
              <a:off x="819385" y="1702702"/>
              <a:ext cx="2082550" cy="1378784"/>
              <a:chOff x="648206" y="1833993"/>
              <a:chExt cx="2579427" cy="1597754"/>
            </a:xfrm>
          </p:grpSpPr>
          <p:cxnSp>
            <p:nvCxnSpPr>
              <p:cNvPr id="55" name="Straight Connector 54"/>
              <p:cNvCxnSpPr/>
              <p:nvPr/>
            </p:nvCxnSpPr>
            <p:spPr>
              <a:xfrm>
                <a:off x="648206" y="3415705"/>
                <a:ext cx="2579427" cy="0"/>
              </a:xfrm>
              <a:prstGeom prst="line">
                <a:avLst/>
              </a:prstGeom>
              <a:noFill/>
              <a:ln w="38100" cap="flat" cmpd="sng" algn="ctr">
                <a:solidFill>
                  <a:srgbClr val="003399"/>
                </a:solidFill>
                <a:prstDash val="solid"/>
              </a:ln>
              <a:effectLst/>
            </p:spPr>
          </p:cxnSp>
          <p:cxnSp>
            <p:nvCxnSpPr>
              <p:cNvPr id="57" name="Straight Connector 56"/>
              <p:cNvCxnSpPr/>
              <p:nvPr/>
            </p:nvCxnSpPr>
            <p:spPr>
              <a:xfrm flipV="1">
                <a:off x="648206" y="1833993"/>
                <a:ext cx="900753" cy="1597754"/>
              </a:xfrm>
              <a:prstGeom prst="line">
                <a:avLst/>
              </a:prstGeom>
              <a:noFill/>
              <a:ln w="38100" cap="flat" cmpd="sng" algn="ctr">
                <a:solidFill>
                  <a:srgbClr val="003399"/>
                </a:solidFill>
                <a:prstDash val="solid"/>
              </a:ln>
              <a:effectLst/>
            </p:spPr>
          </p:cxnSp>
          <p:cxnSp>
            <p:nvCxnSpPr>
              <p:cNvPr id="61" name="Straight Connector 60"/>
              <p:cNvCxnSpPr/>
              <p:nvPr/>
            </p:nvCxnSpPr>
            <p:spPr>
              <a:xfrm>
                <a:off x="1535311" y="1833993"/>
                <a:ext cx="1692322" cy="1597754"/>
              </a:xfrm>
              <a:prstGeom prst="line">
                <a:avLst/>
              </a:prstGeom>
              <a:noFill/>
              <a:ln w="38100" cap="flat" cmpd="sng" algn="ctr">
                <a:solidFill>
                  <a:srgbClr val="003399"/>
                </a:solidFill>
                <a:prstDash val="solid"/>
              </a:ln>
              <a:effectLst/>
            </p:spPr>
          </p:cxnSp>
        </p:grpSp>
        <p:grpSp>
          <p:nvGrpSpPr>
            <p:cNvPr id="47" name="Group 46"/>
            <p:cNvGrpSpPr/>
            <p:nvPr/>
          </p:nvGrpSpPr>
          <p:grpSpPr>
            <a:xfrm flipH="1">
              <a:off x="4623387" y="1702702"/>
              <a:ext cx="1816708" cy="1300015"/>
              <a:chOff x="2025862" y="406359"/>
              <a:chExt cx="1427985" cy="998953"/>
            </a:xfrm>
          </p:grpSpPr>
          <p:cxnSp>
            <p:nvCxnSpPr>
              <p:cNvPr id="52" name="Straight Connector 51"/>
              <p:cNvCxnSpPr/>
              <p:nvPr/>
            </p:nvCxnSpPr>
            <p:spPr>
              <a:xfrm>
                <a:off x="2025862" y="1383307"/>
                <a:ext cx="1427985" cy="0"/>
              </a:xfrm>
              <a:prstGeom prst="line">
                <a:avLst/>
              </a:prstGeom>
              <a:noFill/>
              <a:ln w="38100" cap="flat" cmpd="sng" algn="ctr">
                <a:solidFill>
                  <a:srgbClr val="003399"/>
                </a:solidFill>
                <a:prstDash val="solid"/>
              </a:ln>
              <a:effectLst/>
            </p:spPr>
          </p:cxnSp>
          <p:cxnSp>
            <p:nvCxnSpPr>
              <p:cNvPr id="53" name="Straight Connector 52"/>
              <p:cNvCxnSpPr/>
              <p:nvPr/>
            </p:nvCxnSpPr>
            <p:spPr>
              <a:xfrm flipV="1">
                <a:off x="2046772" y="415909"/>
                <a:ext cx="0" cy="989403"/>
              </a:xfrm>
              <a:prstGeom prst="line">
                <a:avLst/>
              </a:prstGeom>
              <a:noFill/>
              <a:ln w="38100" cap="flat" cmpd="sng" algn="ctr">
                <a:solidFill>
                  <a:srgbClr val="003399"/>
                </a:solidFill>
                <a:prstDash val="solid"/>
              </a:ln>
              <a:effectLst/>
            </p:spPr>
          </p:cxnSp>
          <p:cxnSp>
            <p:nvCxnSpPr>
              <p:cNvPr id="54" name="Straight Connector 53"/>
              <p:cNvCxnSpPr/>
              <p:nvPr/>
            </p:nvCxnSpPr>
            <p:spPr>
              <a:xfrm>
                <a:off x="2025862" y="406359"/>
                <a:ext cx="1427985" cy="983713"/>
              </a:xfrm>
              <a:prstGeom prst="line">
                <a:avLst/>
              </a:prstGeom>
              <a:noFill/>
              <a:ln w="38100" cap="flat" cmpd="sng" algn="ctr">
                <a:solidFill>
                  <a:srgbClr val="003399"/>
                </a:solidFill>
                <a:prstDash val="solid"/>
              </a:ln>
              <a:effectLst/>
            </p:spPr>
          </p:cxnSp>
        </p:grpSp>
        <p:sp>
          <p:nvSpPr>
            <p:cNvPr id="48" name="TextBox 47"/>
            <p:cNvSpPr txBox="1"/>
            <p:nvPr/>
          </p:nvSpPr>
          <p:spPr>
            <a:xfrm>
              <a:off x="461433" y="1453130"/>
              <a:ext cx="436338"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smtClean="0">
                  <a:ln>
                    <a:noFill/>
                  </a:ln>
                  <a:solidFill>
                    <a:srgbClr val="003399"/>
                  </a:solidFill>
                  <a:effectLst/>
                  <a:uLnTx/>
                  <a:uFillTx/>
                </a:rPr>
                <a:t>a)</a:t>
              </a:r>
            </a:p>
          </p:txBody>
        </p:sp>
        <p:grpSp>
          <p:nvGrpSpPr>
            <p:cNvPr id="66" name="Group 65"/>
            <p:cNvGrpSpPr/>
            <p:nvPr/>
          </p:nvGrpSpPr>
          <p:grpSpPr>
            <a:xfrm>
              <a:off x="8376099" y="1713251"/>
              <a:ext cx="2090410" cy="1291342"/>
              <a:chOff x="3834064" y="1824945"/>
              <a:chExt cx="3331908" cy="1574668"/>
            </a:xfrm>
          </p:grpSpPr>
          <p:cxnSp>
            <p:nvCxnSpPr>
              <p:cNvPr id="74" name="Straight Connector 73"/>
              <p:cNvCxnSpPr/>
              <p:nvPr/>
            </p:nvCxnSpPr>
            <p:spPr>
              <a:xfrm>
                <a:off x="4575785" y="3398399"/>
                <a:ext cx="2579427" cy="0"/>
              </a:xfrm>
              <a:prstGeom prst="line">
                <a:avLst/>
              </a:prstGeom>
              <a:noFill/>
              <a:ln w="38100" cap="flat" cmpd="sng" algn="ctr">
                <a:solidFill>
                  <a:srgbClr val="003399"/>
                </a:solidFill>
                <a:prstDash val="solid"/>
              </a:ln>
              <a:effectLst/>
            </p:spPr>
          </p:cxnSp>
          <p:cxnSp>
            <p:nvCxnSpPr>
              <p:cNvPr id="75" name="Straight Connector 74"/>
              <p:cNvCxnSpPr/>
              <p:nvPr/>
            </p:nvCxnSpPr>
            <p:spPr>
              <a:xfrm flipH="1" flipV="1">
                <a:off x="3850105" y="1844751"/>
                <a:ext cx="736438" cy="1554862"/>
              </a:xfrm>
              <a:prstGeom prst="line">
                <a:avLst/>
              </a:prstGeom>
              <a:noFill/>
              <a:ln w="38100" cap="flat" cmpd="sng" algn="ctr">
                <a:solidFill>
                  <a:srgbClr val="003399"/>
                </a:solidFill>
                <a:prstDash val="solid"/>
              </a:ln>
              <a:effectLst/>
            </p:spPr>
          </p:cxnSp>
          <p:cxnSp>
            <p:nvCxnSpPr>
              <p:cNvPr id="76" name="Straight Connector 75"/>
              <p:cNvCxnSpPr/>
              <p:nvPr/>
            </p:nvCxnSpPr>
            <p:spPr>
              <a:xfrm>
                <a:off x="3834063" y="1824944"/>
                <a:ext cx="3331907" cy="1573455"/>
              </a:xfrm>
              <a:prstGeom prst="line">
                <a:avLst/>
              </a:prstGeom>
              <a:noFill/>
              <a:ln w="38100" cap="flat" cmpd="sng" algn="ctr">
                <a:solidFill>
                  <a:srgbClr val="003399"/>
                </a:solidFill>
                <a:prstDash val="solid"/>
              </a:ln>
              <a:effectLst/>
            </p:spPr>
          </p:cxnSp>
        </p:grpSp>
        <p:sp>
          <p:nvSpPr>
            <p:cNvPr id="80" name="TextBox 79"/>
            <p:cNvSpPr txBox="1"/>
            <p:nvPr/>
          </p:nvSpPr>
          <p:spPr>
            <a:xfrm>
              <a:off x="3931996" y="1596506"/>
              <a:ext cx="452368"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smtClean="0">
                  <a:ln>
                    <a:noFill/>
                  </a:ln>
                  <a:solidFill>
                    <a:srgbClr val="003399"/>
                  </a:solidFill>
                  <a:effectLst/>
                  <a:uLnTx/>
                  <a:uFillTx/>
                </a:rPr>
                <a:t>b)</a:t>
              </a:r>
            </a:p>
          </p:txBody>
        </p:sp>
        <p:sp>
          <p:nvSpPr>
            <p:cNvPr id="81" name="TextBox 80"/>
            <p:cNvSpPr txBox="1"/>
            <p:nvPr/>
          </p:nvSpPr>
          <p:spPr>
            <a:xfrm>
              <a:off x="7606796" y="1488619"/>
              <a:ext cx="452368"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smtClean="0">
                  <a:ln>
                    <a:noFill/>
                  </a:ln>
                  <a:solidFill>
                    <a:srgbClr val="003399"/>
                  </a:solidFill>
                  <a:effectLst/>
                  <a:uLnTx/>
                  <a:uFillTx/>
                </a:rPr>
                <a:t>c)</a:t>
              </a:r>
            </a:p>
          </p:txBody>
        </p:sp>
        <p:sp>
          <p:nvSpPr>
            <p:cNvPr id="82" name="TextBox 81"/>
            <p:cNvSpPr txBox="1"/>
            <p:nvPr/>
          </p:nvSpPr>
          <p:spPr>
            <a:xfrm>
              <a:off x="1376471" y="1283755"/>
              <a:ext cx="340308" cy="400110"/>
            </a:xfrm>
            <a:prstGeom prst="rect">
              <a:avLst/>
            </a:prstGeom>
            <a:noFill/>
          </p:spPr>
          <p:txBody>
            <a:bodyPr wrap="square" rtlCol="0">
              <a:spAutoFit/>
            </a:bodyPr>
            <a:lstStyle/>
            <a:p>
              <a:r>
                <a:rPr lang="en-US" sz="2000" b="1" smtClean="0">
                  <a:solidFill>
                    <a:srgbClr val="003399"/>
                  </a:solidFill>
                </a:rPr>
                <a:t>A</a:t>
              </a:r>
              <a:endParaRPr lang="en-US" sz="2000" b="1">
                <a:solidFill>
                  <a:srgbClr val="003399"/>
                </a:solidFill>
              </a:endParaRPr>
            </a:p>
          </p:txBody>
        </p:sp>
        <p:sp>
          <p:nvSpPr>
            <p:cNvPr id="83" name="TextBox 82"/>
            <p:cNvSpPr txBox="1"/>
            <p:nvPr/>
          </p:nvSpPr>
          <p:spPr>
            <a:xfrm>
              <a:off x="413486" y="2990130"/>
              <a:ext cx="340308" cy="400110"/>
            </a:xfrm>
            <a:prstGeom prst="rect">
              <a:avLst/>
            </a:prstGeom>
            <a:noFill/>
          </p:spPr>
          <p:txBody>
            <a:bodyPr wrap="square" rtlCol="0">
              <a:spAutoFit/>
            </a:bodyPr>
            <a:lstStyle/>
            <a:p>
              <a:r>
                <a:rPr lang="en-US" sz="2000" b="1" smtClean="0">
                  <a:solidFill>
                    <a:srgbClr val="003399"/>
                  </a:solidFill>
                </a:rPr>
                <a:t>B</a:t>
              </a:r>
              <a:endParaRPr lang="en-US" sz="2000" b="1">
                <a:solidFill>
                  <a:srgbClr val="003399"/>
                </a:solidFill>
              </a:endParaRPr>
            </a:p>
          </p:txBody>
        </p:sp>
        <p:sp>
          <p:nvSpPr>
            <p:cNvPr id="84" name="TextBox 83"/>
            <p:cNvSpPr txBox="1"/>
            <p:nvPr/>
          </p:nvSpPr>
          <p:spPr>
            <a:xfrm>
              <a:off x="2918422" y="2968413"/>
              <a:ext cx="340308" cy="400110"/>
            </a:xfrm>
            <a:prstGeom prst="rect">
              <a:avLst/>
            </a:prstGeom>
            <a:noFill/>
          </p:spPr>
          <p:txBody>
            <a:bodyPr wrap="square" rtlCol="0">
              <a:spAutoFit/>
            </a:bodyPr>
            <a:lstStyle/>
            <a:p>
              <a:r>
                <a:rPr lang="en-US" sz="2000" b="1" smtClean="0">
                  <a:solidFill>
                    <a:srgbClr val="003399"/>
                  </a:solidFill>
                </a:rPr>
                <a:t>C</a:t>
              </a:r>
              <a:endParaRPr lang="en-US" sz="2000" b="1">
                <a:solidFill>
                  <a:srgbClr val="003399"/>
                </a:solidFill>
              </a:endParaRPr>
            </a:p>
          </p:txBody>
        </p:sp>
        <p:sp>
          <p:nvSpPr>
            <p:cNvPr id="85" name="TextBox 84"/>
            <p:cNvSpPr txBox="1"/>
            <p:nvPr/>
          </p:nvSpPr>
          <p:spPr>
            <a:xfrm>
              <a:off x="6350905" y="2990130"/>
              <a:ext cx="340308" cy="400110"/>
            </a:xfrm>
            <a:prstGeom prst="rect">
              <a:avLst/>
            </a:prstGeom>
            <a:noFill/>
          </p:spPr>
          <p:txBody>
            <a:bodyPr wrap="square" rtlCol="0">
              <a:spAutoFit/>
            </a:bodyPr>
            <a:lstStyle/>
            <a:p>
              <a:r>
                <a:rPr lang="en-US" sz="2000" b="1" smtClean="0">
                  <a:solidFill>
                    <a:srgbClr val="003399"/>
                  </a:solidFill>
                </a:rPr>
                <a:t>A</a:t>
              </a:r>
              <a:endParaRPr lang="en-US" sz="2000" b="1">
                <a:solidFill>
                  <a:srgbClr val="003399"/>
                </a:solidFill>
              </a:endParaRPr>
            </a:p>
          </p:txBody>
        </p:sp>
        <p:sp>
          <p:nvSpPr>
            <p:cNvPr id="86" name="TextBox 85"/>
            <p:cNvSpPr txBox="1"/>
            <p:nvPr/>
          </p:nvSpPr>
          <p:spPr>
            <a:xfrm>
              <a:off x="6350905" y="1380690"/>
              <a:ext cx="340308" cy="400110"/>
            </a:xfrm>
            <a:prstGeom prst="rect">
              <a:avLst/>
            </a:prstGeom>
            <a:noFill/>
          </p:spPr>
          <p:txBody>
            <a:bodyPr wrap="square" rtlCol="0">
              <a:spAutoFit/>
            </a:bodyPr>
            <a:lstStyle/>
            <a:p>
              <a:r>
                <a:rPr lang="en-US" sz="2000" b="1" smtClean="0">
                  <a:solidFill>
                    <a:srgbClr val="003399"/>
                  </a:solidFill>
                </a:rPr>
                <a:t>B</a:t>
              </a:r>
              <a:endParaRPr lang="en-US" sz="2000" b="1">
                <a:solidFill>
                  <a:srgbClr val="003399"/>
                </a:solidFill>
              </a:endParaRPr>
            </a:p>
          </p:txBody>
        </p:sp>
        <p:sp>
          <p:nvSpPr>
            <p:cNvPr id="87" name="TextBox 86"/>
            <p:cNvSpPr txBox="1"/>
            <p:nvPr/>
          </p:nvSpPr>
          <p:spPr>
            <a:xfrm>
              <a:off x="4378070" y="2956553"/>
              <a:ext cx="340308" cy="400110"/>
            </a:xfrm>
            <a:prstGeom prst="rect">
              <a:avLst/>
            </a:prstGeom>
            <a:noFill/>
          </p:spPr>
          <p:txBody>
            <a:bodyPr wrap="square" rtlCol="0">
              <a:spAutoFit/>
            </a:bodyPr>
            <a:lstStyle/>
            <a:p>
              <a:r>
                <a:rPr lang="en-US" sz="2000" b="1" smtClean="0">
                  <a:solidFill>
                    <a:srgbClr val="003399"/>
                  </a:solidFill>
                </a:rPr>
                <a:t>C</a:t>
              </a:r>
              <a:endParaRPr lang="en-US" sz="2000" b="1">
                <a:solidFill>
                  <a:srgbClr val="003399"/>
                </a:solidFill>
              </a:endParaRPr>
            </a:p>
          </p:txBody>
        </p:sp>
        <p:sp>
          <p:nvSpPr>
            <p:cNvPr id="88" name="TextBox 87"/>
            <p:cNvSpPr txBox="1"/>
            <p:nvPr/>
          </p:nvSpPr>
          <p:spPr>
            <a:xfrm>
              <a:off x="8267224" y="1323553"/>
              <a:ext cx="340308" cy="400110"/>
            </a:xfrm>
            <a:prstGeom prst="rect">
              <a:avLst/>
            </a:prstGeom>
            <a:noFill/>
          </p:spPr>
          <p:txBody>
            <a:bodyPr wrap="square" rtlCol="0">
              <a:spAutoFit/>
            </a:bodyPr>
            <a:lstStyle/>
            <a:p>
              <a:r>
                <a:rPr lang="en-US" sz="2000" b="1" smtClean="0">
                  <a:solidFill>
                    <a:srgbClr val="003399"/>
                  </a:solidFill>
                </a:rPr>
                <a:t>A</a:t>
              </a:r>
              <a:endParaRPr lang="en-US" sz="2000" b="1">
                <a:solidFill>
                  <a:srgbClr val="003399"/>
                </a:solidFill>
              </a:endParaRPr>
            </a:p>
          </p:txBody>
        </p:sp>
        <p:sp>
          <p:nvSpPr>
            <p:cNvPr id="89" name="TextBox 88"/>
            <p:cNvSpPr txBox="1"/>
            <p:nvPr/>
          </p:nvSpPr>
          <p:spPr>
            <a:xfrm>
              <a:off x="10411346" y="2951712"/>
              <a:ext cx="340308" cy="400110"/>
            </a:xfrm>
            <a:prstGeom prst="rect">
              <a:avLst/>
            </a:prstGeom>
            <a:noFill/>
          </p:spPr>
          <p:txBody>
            <a:bodyPr wrap="square" rtlCol="0">
              <a:spAutoFit/>
            </a:bodyPr>
            <a:lstStyle/>
            <a:p>
              <a:r>
                <a:rPr lang="en-US" sz="2000" b="1" smtClean="0">
                  <a:solidFill>
                    <a:srgbClr val="003399"/>
                  </a:solidFill>
                </a:rPr>
                <a:t>B</a:t>
              </a:r>
              <a:endParaRPr lang="en-US" sz="2000" b="1">
                <a:solidFill>
                  <a:srgbClr val="003399"/>
                </a:solidFill>
              </a:endParaRPr>
            </a:p>
          </p:txBody>
        </p:sp>
        <p:sp>
          <p:nvSpPr>
            <p:cNvPr id="90" name="TextBox 89"/>
            <p:cNvSpPr txBox="1"/>
            <p:nvPr/>
          </p:nvSpPr>
          <p:spPr>
            <a:xfrm>
              <a:off x="8653152" y="2982884"/>
              <a:ext cx="340308" cy="400110"/>
            </a:xfrm>
            <a:prstGeom prst="rect">
              <a:avLst/>
            </a:prstGeom>
            <a:noFill/>
          </p:spPr>
          <p:txBody>
            <a:bodyPr wrap="square" rtlCol="0">
              <a:spAutoFit/>
            </a:bodyPr>
            <a:lstStyle/>
            <a:p>
              <a:r>
                <a:rPr lang="en-US" sz="2000" b="1" smtClean="0">
                  <a:solidFill>
                    <a:srgbClr val="003399"/>
                  </a:solidFill>
                </a:rPr>
                <a:t>C</a:t>
              </a:r>
              <a:endParaRPr lang="en-US" sz="2000" b="1">
                <a:solidFill>
                  <a:srgbClr val="003399"/>
                </a:solidFill>
              </a:endParaRPr>
            </a:p>
          </p:txBody>
        </p:sp>
      </p:grpSp>
      <p:cxnSp>
        <p:nvCxnSpPr>
          <p:cNvPr id="21" name="Straight Connector 20"/>
          <p:cNvCxnSpPr/>
          <p:nvPr/>
        </p:nvCxnSpPr>
        <p:spPr>
          <a:xfrm>
            <a:off x="552644" y="1246228"/>
            <a:ext cx="4070743" cy="186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69424" y="1269913"/>
            <a:ext cx="256355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1543421" y="1715190"/>
            <a:ext cx="116208" cy="1378784"/>
            <a:chOff x="1543421" y="1715190"/>
            <a:chExt cx="116208" cy="1378784"/>
          </a:xfrm>
        </p:grpSpPr>
        <p:cxnSp>
          <p:nvCxnSpPr>
            <p:cNvPr id="91" name="Straight Connector 90"/>
            <p:cNvCxnSpPr/>
            <p:nvPr/>
          </p:nvCxnSpPr>
          <p:spPr>
            <a:xfrm>
              <a:off x="1543421" y="1715190"/>
              <a:ext cx="0" cy="13787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1552575" y="2966078"/>
              <a:ext cx="107054" cy="124933"/>
              <a:chOff x="1609725" y="2956553"/>
              <a:chExt cx="107054" cy="124933"/>
            </a:xfrm>
          </p:grpSpPr>
          <p:cxnSp>
            <p:nvCxnSpPr>
              <p:cNvPr id="93" name="Straight Connector 92"/>
              <p:cNvCxnSpPr/>
              <p:nvPr/>
            </p:nvCxnSpPr>
            <p:spPr>
              <a:xfrm flipV="1">
                <a:off x="1609725" y="2956553"/>
                <a:ext cx="107054" cy="57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716779" y="2956553"/>
                <a:ext cx="0" cy="1249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100" name="TextBox 99"/>
          <p:cNvSpPr txBox="1"/>
          <p:nvPr/>
        </p:nvSpPr>
        <p:spPr>
          <a:xfrm>
            <a:off x="1404000" y="3063516"/>
            <a:ext cx="340308" cy="400110"/>
          </a:xfrm>
          <a:prstGeom prst="rect">
            <a:avLst/>
          </a:prstGeom>
          <a:noFill/>
        </p:spPr>
        <p:txBody>
          <a:bodyPr wrap="square" rtlCol="0">
            <a:spAutoFit/>
          </a:bodyPr>
          <a:lstStyle/>
          <a:p>
            <a:r>
              <a:rPr lang="en-US" sz="2000" b="1" smtClean="0">
                <a:solidFill>
                  <a:srgbClr val="003399"/>
                </a:solidFill>
              </a:rPr>
              <a:t>H</a:t>
            </a:r>
            <a:endParaRPr lang="en-US" sz="2000" b="1">
              <a:solidFill>
                <a:srgbClr val="003399"/>
              </a:solidFill>
            </a:endParaRPr>
          </a:p>
        </p:txBody>
      </p:sp>
      <p:grpSp>
        <p:nvGrpSpPr>
          <p:cNvPr id="126" name="Group 125"/>
          <p:cNvGrpSpPr/>
          <p:nvPr/>
        </p:nvGrpSpPr>
        <p:grpSpPr>
          <a:xfrm>
            <a:off x="8369348" y="1698379"/>
            <a:ext cx="131899" cy="1318852"/>
            <a:chOff x="8369348" y="1698379"/>
            <a:chExt cx="131899" cy="1318852"/>
          </a:xfrm>
        </p:grpSpPr>
        <p:cxnSp>
          <p:nvCxnSpPr>
            <p:cNvPr id="103" name="Straight Connector 102"/>
            <p:cNvCxnSpPr/>
            <p:nvPr/>
          </p:nvCxnSpPr>
          <p:spPr>
            <a:xfrm flipH="1">
              <a:off x="8369348" y="1698379"/>
              <a:ext cx="6751" cy="131885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8394193" y="2867059"/>
              <a:ext cx="107054" cy="124933"/>
              <a:chOff x="1609725" y="2956553"/>
              <a:chExt cx="107054" cy="124933"/>
            </a:xfrm>
          </p:grpSpPr>
          <p:cxnSp>
            <p:nvCxnSpPr>
              <p:cNvPr id="105" name="Straight Connector 104"/>
              <p:cNvCxnSpPr/>
              <p:nvPr/>
            </p:nvCxnSpPr>
            <p:spPr>
              <a:xfrm flipV="1">
                <a:off x="1609725" y="2956553"/>
                <a:ext cx="107054" cy="57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716779" y="2956553"/>
                <a:ext cx="0" cy="1249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107" name="TextBox 106"/>
          <p:cNvSpPr txBox="1"/>
          <p:nvPr/>
        </p:nvSpPr>
        <p:spPr>
          <a:xfrm>
            <a:off x="8193636" y="3003597"/>
            <a:ext cx="340308" cy="400110"/>
          </a:xfrm>
          <a:prstGeom prst="rect">
            <a:avLst/>
          </a:prstGeom>
          <a:noFill/>
        </p:spPr>
        <p:txBody>
          <a:bodyPr wrap="square" rtlCol="0">
            <a:spAutoFit/>
          </a:bodyPr>
          <a:lstStyle/>
          <a:p>
            <a:r>
              <a:rPr lang="en-US" sz="2000" b="1" smtClean="0">
                <a:solidFill>
                  <a:srgbClr val="003399"/>
                </a:solidFill>
              </a:rPr>
              <a:t>H</a:t>
            </a:r>
            <a:endParaRPr lang="en-US" sz="2000" b="1">
              <a:solidFill>
                <a:srgbClr val="003399"/>
              </a:solidFill>
            </a:endParaRPr>
          </a:p>
        </p:txBody>
      </p:sp>
      <p:grpSp>
        <p:nvGrpSpPr>
          <p:cNvPr id="114" name="Group 113"/>
          <p:cNvGrpSpPr/>
          <p:nvPr/>
        </p:nvGrpSpPr>
        <p:grpSpPr>
          <a:xfrm>
            <a:off x="5763928" y="2140271"/>
            <a:ext cx="656788" cy="855570"/>
            <a:chOff x="5749414" y="2125757"/>
            <a:chExt cx="656788" cy="855570"/>
          </a:xfrm>
        </p:grpSpPr>
        <p:cxnSp>
          <p:nvCxnSpPr>
            <p:cNvPr id="109" name="Straight Connector 108"/>
            <p:cNvCxnSpPr/>
            <p:nvPr/>
          </p:nvCxnSpPr>
          <p:spPr>
            <a:xfrm flipH="1" flipV="1">
              <a:off x="5802941" y="2125757"/>
              <a:ext cx="603261" cy="8555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rot="8760000">
              <a:off x="5749414" y="2175796"/>
              <a:ext cx="107054" cy="124933"/>
              <a:chOff x="1609725" y="2956553"/>
              <a:chExt cx="107054" cy="124933"/>
            </a:xfrm>
          </p:grpSpPr>
          <p:cxnSp>
            <p:nvCxnSpPr>
              <p:cNvPr id="111" name="Straight Connector 110"/>
              <p:cNvCxnSpPr/>
              <p:nvPr/>
            </p:nvCxnSpPr>
            <p:spPr>
              <a:xfrm flipV="1">
                <a:off x="1609725" y="2956553"/>
                <a:ext cx="107054" cy="57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716779" y="2956553"/>
                <a:ext cx="0" cy="1249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115" name="TextBox 114"/>
          <p:cNvSpPr txBox="1"/>
          <p:nvPr/>
        </p:nvSpPr>
        <p:spPr>
          <a:xfrm>
            <a:off x="5435322" y="1777245"/>
            <a:ext cx="340308" cy="400110"/>
          </a:xfrm>
          <a:prstGeom prst="rect">
            <a:avLst/>
          </a:prstGeom>
          <a:noFill/>
        </p:spPr>
        <p:txBody>
          <a:bodyPr wrap="square" rtlCol="0">
            <a:spAutoFit/>
          </a:bodyPr>
          <a:lstStyle/>
          <a:p>
            <a:r>
              <a:rPr lang="en-US" sz="2000" b="1" smtClean="0">
                <a:solidFill>
                  <a:srgbClr val="003399"/>
                </a:solidFill>
              </a:rPr>
              <a:t>H</a:t>
            </a:r>
            <a:endParaRPr lang="en-US" sz="2000" b="1">
              <a:solidFill>
                <a:srgbClr val="003399"/>
              </a:solidFill>
            </a:endParaRPr>
          </a:p>
        </p:txBody>
      </p:sp>
      <p:cxnSp>
        <p:nvCxnSpPr>
          <p:cNvPr id="118" name="Straight Connector 117"/>
          <p:cNvCxnSpPr/>
          <p:nvPr/>
        </p:nvCxnSpPr>
        <p:spPr>
          <a:xfrm flipV="1">
            <a:off x="8368822" y="3002717"/>
            <a:ext cx="479376" cy="7325"/>
          </a:xfrm>
          <a:prstGeom prst="line">
            <a:avLst/>
          </a:prstGeom>
          <a:noFill/>
          <a:ln w="38100" cap="flat" cmpd="sng" algn="ctr">
            <a:solidFill>
              <a:srgbClr val="003399"/>
            </a:solidFill>
            <a:prstDash val="dash"/>
          </a:ln>
          <a:effectLst/>
        </p:spPr>
      </p:cxnSp>
      <p:sp>
        <p:nvSpPr>
          <p:cNvPr id="62" name="TextBox 61"/>
          <p:cNvSpPr txBox="1"/>
          <p:nvPr/>
        </p:nvSpPr>
        <p:spPr>
          <a:xfrm>
            <a:off x="148937" y="3610208"/>
            <a:ext cx="11733534" cy="2246769"/>
          </a:xfrm>
          <a:prstGeom prst="rect">
            <a:avLst/>
          </a:prstGeom>
          <a:noFill/>
        </p:spPr>
        <p:txBody>
          <a:bodyPr wrap="square" rtlCol="0">
            <a:spAutoFit/>
          </a:bodyPr>
          <a:lstStyle/>
          <a:p>
            <a:pPr algn="just"/>
            <a:r>
              <a:rPr lang="en-US" sz="2800" smtClean="0">
                <a:solidFill>
                  <a:srgbClr val="003399"/>
                </a:solidFill>
              </a:rPr>
              <a:t>5. a) Chấm 3 điểm rồi vẽ tam giác vào vở.</a:t>
            </a:r>
          </a:p>
          <a:p>
            <a:pPr algn="just"/>
            <a:r>
              <a:rPr lang="en-US" sz="2800">
                <a:solidFill>
                  <a:srgbClr val="003399"/>
                </a:solidFill>
              </a:rPr>
              <a:t> </a:t>
            </a:r>
            <a:r>
              <a:rPr lang="en-US" sz="2800" smtClean="0">
                <a:solidFill>
                  <a:srgbClr val="003399"/>
                </a:solidFill>
              </a:rPr>
              <a:t>   b) Hình tam giác em vừa vẽ ở câu a là tam giác nhọn, tam giác vuông    </a:t>
            </a:r>
          </a:p>
          <a:p>
            <a:pPr algn="just"/>
            <a:r>
              <a:rPr lang="en-US" sz="2800" smtClean="0">
                <a:solidFill>
                  <a:srgbClr val="003399"/>
                </a:solidFill>
              </a:rPr>
              <a:t>hay tam giác tù?</a:t>
            </a:r>
          </a:p>
          <a:p>
            <a:pPr algn="just"/>
            <a:r>
              <a:rPr lang="en-US" sz="2800" smtClean="0">
                <a:solidFill>
                  <a:srgbClr val="003399"/>
                </a:solidFill>
              </a:rPr>
              <a:t>    c) Kẻ đường cao của hình tam giác em vẽ ở câu a rồi dùng thước đo chiều cao và đáy tương ứng.</a:t>
            </a:r>
          </a:p>
        </p:txBody>
      </p:sp>
    </p:spTree>
    <p:extLst>
      <p:ext uri="{BB962C8B-B14F-4D97-AF65-F5344CB8AC3E}">
        <p14:creationId xmlns:p14="http://schemas.microsoft.com/office/powerpoint/2010/main" val="411220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xEl>
                                              <p:pRg st="0" end="0"/>
                                            </p:txEl>
                                          </p:spTgt>
                                        </p:tgtEl>
                                        <p:attrNameLst>
                                          <p:attrName>style.visibility</p:attrName>
                                        </p:attrNameLst>
                                      </p:cBhvr>
                                      <p:to>
                                        <p:strVal val="visible"/>
                                      </p:to>
                                    </p:set>
                                    <p:animEffect transition="in" filter="fade">
                                      <p:cBhvr>
                                        <p:cTn id="12" dur="500"/>
                                        <p:tgtEl>
                                          <p:spTgt spid="6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2">
                                            <p:txEl>
                                              <p:pRg st="1" end="1"/>
                                            </p:txEl>
                                          </p:spTgt>
                                        </p:tgtEl>
                                        <p:attrNameLst>
                                          <p:attrName>style.visibility</p:attrName>
                                        </p:attrNameLst>
                                      </p:cBhvr>
                                      <p:to>
                                        <p:strVal val="visible"/>
                                      </p:to>
                                    </p:set>
                                    <p:animEffect transition="in" filter="fade">
                                      <p:cBhvr>
                                        <p:cTn id="15" dur="500"/>
                                        <p:tgtEl>
                                          <p:spTgt spid="6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2">
                                            <p:txEl>
                                              <p:pRg st="2" end="2"/>
                                            </p:txEl>
                                          </p:spTgt>
                                        </p:tgtEl>
                                        <p:attrNameLst>
                                          <p:attrName>style.visibility</p:attrName>
                                        </p:attrNameLst>
                                      </p:cBhvr>
                                      <p:to>
                                        <p:strVal val="visible"/>
                                      </p:to>
                                    </p:set>
                                    <p:animEffect transition="in" filter="fade">
                                      <p:cBhvr>
                                        <p:cTn id="18" dur="500"/>
                                        <p:tgtEl>
                                          <p:spTgt spid="6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2">
                                            <p:txEl>
                                              <p:pRg st="3" end="3"/>
                                            </p:txEl>
                                          </p:spTgt>
                                        </p:tgtEl>
                                        <p:attrNameLst>
                                          <p:attrName>style.visibility</p:attrName>
                                        </p:attrNameLst>
                                      </p:cBhvr>
                                      <p:to>
                                        <p:strVal val="visible"/>
                                      </p:to>
                                    </p:set>
                                    <p:animEffect transition="in" filter="fade">
                                      <p:cBhvr>
                                        <p:cTn id="21" dur="500"/>
                                        <p:tgtEl>
                                          <p:spTgt spid="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AutoShape 90"/>
          <p:cNvSpPr>
            <a:spLocks noChangeArrowheads="1"/>
          </p:cNvSpPr>
          <p:nvPr/>
        </p:nvSpPr>
        <p:spPr bwMode="auto">
          <a:xfrm>
            <a:off x="40482" y="20706"/>
            <a:ext cx="12151517" cy="764936"/>
          </a:xfrm>
          <a:prstGeom prst="plaque">
            <a:avLst>
              <a:gd name="adj" fmla="val 14157"/>
            </a:avLst>
          </a:prstGeom>
          <a:noFill/>
          <a:ln w="57150" cmpd="thickThin">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0" name="AutoShape 4"/>
          <p:cNvSpPr>
            <a:spLocks noChangeArrowheads="1"/>
          </p:cNvSpPr>
          <p:nvPr/>
        </p:nvSpPr>
        <p:spPr bwMode="auto">
          <a:xfrm>
            <a:off x="40483" y="739879"/>
            <a:ext cx="12151516" cy="6083035"/>
          </a:xfrm>
          <a:prstGeom prst="roundRect">
            <a:avLst>
              <a:gd name="adj" fmla="val 4245"/>
            </a:avLst>
          </a:prstGeom>
          <a:noFill/>
          <a:ln w="41275" cmpd="thickThin">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2" name="AutoShape 7"/>
          <p:cNvSpPr>
            <a:spLocks noChangeArrowheads="1"/>
          </p:cNvSpPr>
          <p:nvPr/>
        </p:nvSpPr>
        <p:spPr bwMode="auto">
          <a:xfrm rot="-5400000">
            <a:off x="11593296" y="-32626"/>
            <a:ext cx="113110" cy="234553"/>
          </a:xfrm>
          <a:prstGeom prst="star4">
            <a:avLst>
              <a:gd name="adj" fmla="val 10000"/>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3" name="AutoShape 8"/>
          <p:cNvSpPr>
            <a:spLocks noChangeArrowheads="1"/>
          </p:cNvSpPr>
          <p:nvPr/>
        </p:nvSpPr>
        <p:spPr bwMode="auto">
          <a:xfrm rot="-10618418">
            <a:off x="11929029" y="391235"/>
            <a:ext cx="179785" cy="161925"/>
          </a:xfrm>
          <a:prstGeom prst="star4">
            <a:avLst>
              <a:gd name="adj" fmla="val 995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4" name="AutoShape 9"/>
          <p:cNvSpPr>
            <a:spLocks noChangeArrowheads="1"/>
          </p:cNvSpPr>
          <p:nvPr/>
        </p:nvSpPr>
        <p:spPr bwMode="auto">
          <a:xfrm>
            <a:off x="11718289" y="141206"/>
            <a:ext cx="364331" cy="273844"/>
          </a:xfrm>
          <a:prstGeom prst="sun">
            <a:avLst>
              <a:gd name="adj" fmla="val 2739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5" name="AutoShape 84"/>
          <p:cNvSpPr>
            <a:spLocks noChangeArrowheads="1"/>
          </p:cNvSpPr>
          <p:nvPr/>
        </p:nvSpPr>
        <p:spPr bwMode="auto">
          <a:xfrm rot="-5400000">
            <a:off x="644958" y="-10345"/>
            <a:ext cx="113109" cy="235744"/>
          </a:xfrm>
          <a:prstGeom prst="star4">
            <a:avLst>
              <a:gd name="adj" fmla="val 10000"/>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6" name="AutoShape 85"/>
          <p:cNvSpPr>
            <a:spLocks noChangeArrowheads="1"/>
          </p:cNvSpPr>
          <p:nvPr/>
        </p:nvSpPr>
        <p:spPr bwMode="auto">
          <a:xfrm rot="-10618418">
            <a:off x="115724" y="368869"/>
            <a:ext cx="179785" cy="161925"/>
          </a:xfrm>
          <a:prstGeom prst="star4">
            <a:avLst>
              <a:gd name="adj" fmla="val 995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17" name="AutoShape 86"/>
          <p:cNvSpPr>
            <a:spLocks noChangeArrowheads="1"/>
          </p:cNvSpPr>
          <p:nvPr/>
        </p:nvSpPr>
        <p:spPr bwMode="auto">
          <a:xfrm>
            <a:off x="166921" y="62881"/>
            <a:ext cx="364331" cy="273844"/>
          </a:xfrm>
          <a:prstGeom prst="sun">
            <a:avLst>
              <a:gd name="adj" fmla="val 27394"/>
            </a:avLst>
          </a:prstGeom>
          <a:solidFill>
            <a:srgbClr val="FFFF00"/>
          </a:solidFill>
          <a:ln w="9525">
            <a:solidFill>
              <a:srgbClr val="FF0000"/>
            </a:solidFill>
            <a:miter lim="800000"/>
            <a:headEnd/>
            <a:tailEnd/>
          </a:ln>
        </p:spPr>
        <p:txBody>
          <a:bodyPr wrap="none" anchor="ctr"/>
          <a:lstStyle>
            <a:lvl1pPr eaLnBrk="0" hangingPunct="0">
              <a:defRPr sz="2000">
                <a:solidFill>
                  <a:srgbClr val="0000FF"/>
                </a:solidFill>
                <a:latin typeface="Arial" panose="020B0604020202020204" pitchFamily="34" charset="0"/>
              </a:defRPr>
            </a:lvl1pPr>
            <a:lvl2pPr marL="742950" indent="-285750" eaLnBrk="0" hangingPunct="0">
              <a:defRPr sz="2000">
                <a:solidFill>
                  <a:srgbClr val="0000FF"/>
                </a:solidFill>
                <a:latin typeface="Arial" panose="020B0604020202020204" pitchFamily="34" charset="0"/>
              </a:defRPr>
            </a:lvl2pPr>
            <a:lvl3pPr marL="1143000" indent="-228600" eaLnBrk="0" hangingPunct="0">
              <a:defRPr sz="2000">
                <a:solidFill>
                  <a:srgbClr val="0000FF"/>
                </a:solidFill>
                <a:latin typeface="Arial" panose="020B0604020202020204" pitchFamily="34" charset="0"/>
              </a:defRPr>
            </a:lvl3pPr>
            <a:lvl4pPr marL="1600200" indent="-228600" eaLnBrk="0" hangingPunct="0">
              <a:defRPr sz="2000">
                <a:solidFill>
                  <a:srgbClr val="0000FF"/>
                </a:solidFill>
                <a:latin typeface="Arial" panose="020B0604020202020204" pitchFamily="34" charset="0"/>
              </a:defRPr>
            </a:lvl4pPr>
            <a:lvl5pPr marL="2057400" indent="-228600" eaLnBrk="0" hangingPunct="0">
              <a:defRPr sz="2000">
                <a:solidFill>
                  <a:srgbClr val="0000FF"/>
                </a:solidFill>
                <a:latin typeface="Arial" panose="020B0604020202020204" pitchFamily="34" charset="0"/>
              </a:defRPr>
            </a:lvl5pPr>
            <a:lvl6pPr marL="2514600" indent="-228600" eaLnBrk="0" fontAlgn="base" hangingPunct="0">
              <a:spcBef>
                <a:spcPct val="0"/>
              </a:spcBef>
              <a:spcAft>
                <a:spcPct val="0"/>
              </a:spcAft>
              <a:defRPr sz="2000">
                <a:solidFill>
                  <a:srgbClr val="0000FF"/>
                </a:solidFill>
                <a:latin typeface="Arial" panose="020B0604020202020204" pitchFamily="34" charset="0"/>
              </a:defRPr>
            </a:lvl6pPr>
            <a:lvl7pPr marL="2971800" indent="-228600" eaLnBrk="0" fontAlgn="base" hangingPunct="0">
              <a:spcBef>
                <a:spcPct val="0"/>
              </a:spcBef>
              <a:spcAft>
                <a:spcPct val="0"/>
              </a:spcAft>
              <a:defRPr sz="2000">
                <a:solidFill>
                  <a:srgbClr val="0000FF"/>
                </a:solidFill>
                <a:latin typeface="Arial" panose="020B0604020202020204" pitchFamily="34" charset="0"/>
              </a:defRPr>
            </a:lvl7pPr>
            <a:lvl8pPr marL="3429000" indent="-228600" eaLnBrk="0" fontAlgn="base" hangingPunct="0">
              <a:spcBef>
                <a:spcPct val="0"/>
              </a:spcBef>
              <a:spcAft>
                <a:spcPct val="0"/>
              </a:spcAft>
              <a:defRPr sz="2000">
                <a:solidFill>
                  <a:srgbClr val="0000FF"/>
                </a:solidFill>
                <a:latin typeface="Arial" panose="020B0604020202020204" pitchFamily="34" charset="0"/>
              </a:defRPr>
            </a:lvl8pPr>
            <a:lvl9pPr marL="3886200" indent="-228600" eaLnBrk="0" fontAlgn="base" hangingPunct="0">
              <a:spcBef>
                <a:spcPct val="0"/>
              </a:spcBef>
              <a:spcAft>
                <a:spcPct val="0"/>
              </a:spcAft>
              <a:defRPr sz="2000">
                <a:solidFill>
                  <a:srgbClr val="0000FF"/>
                </a:solidFill>
                <a:latin typeface="Arial" panose="020B0604020202020204" pitchFamily="34" charset="0"/>
              </a:defRPr>
            </a:lvl9pPr>
          </a:lstStyle>
          <a:p>
            <a:pPr eaLnBrk="1" hangingPunct="1"/>
            <a:endParaRPr lang="en-US" altLang="en-US" sz="1500"/>
          </a:p>
        </p:txBody>
      </p:sp>
      <p:sp>
        <p:nvSpPr>
          <p:cNvPr id="2" name="Rectangle 1"/>
          <p:cNvSpPr/>
          <p:nvPr/>
        </p:nvSpPr>
        <p:spPr>
          <a:xfrm>
            <a:off x="3382669" y="91485"/>
            <a:ext cx="1579278" cy="707886"/>
          </a:xfrm>
          <a:prstGeom prst="rect">
            <a:avLst/>
          </a:prstGeom>
          <a:noFill/>
        </p:spPr>
        <p:txBody>
          <a:bodyPr wrap="none" lIns="91440" tIns="45720" rIns="91440" bIns="45720">
            <a:spAutoFit/>
          </a:bodyPr>
          <a:lstStyle/>
          <a:p>
            <a:pPr algn="ctr"/>
            <a:r>
              <a:rPr lang="en-US" sz="4000" b="1" cap="none" spc="0" smtClean="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rPr>
              <a:t>Toán:</a:t>
            </a:r>
            <a:endParaRPr lang="en-US" sz="4000" b="1" cap="none" spc="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endParaRPr>
          </a:p>
        </p:txBody>
      </p:sp>
      <p:sp>
        <p:nvSpPr>
          <p:cNvPr id="43" name="Rectangle 42"/>
          <p:cNvSpPr/>
          <p:nvPr/>
        </p:nvSpPr>
        <p:spPr>
          <a:xfrm>
            <a:off x="4828332" y="97007"/>
            <a:ext cx="3547767" cy="707886"/>
          </a:xfrm>
          <a:prstGeom prst="rect">
            <a:avLst/>
          </a:prstGeom>
          <a:noFill/>
        </p:spPr>
        <p:txBody>
          <a:bodyPr wrap="none" lIns="91440" tIns="45720" rIns="91440" bIns="45720">
            <a:spAutoFit/>
          </a:bodyPr>
          <a:lstStyle/>
          <a:p>
            <a:pPr algn="ctr"/>
            <a:r>
              <a:rPr lang="en-US" sz="4000" b="1" cap="none" spc="0" smtClean="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rPr>
              <a:t>Hình tam giác</a:t>
            </a:r>
            <a:endParaRPr lang="en-US" sz="4000" b="1" cap="none" spc="0">
              <a:ln w="9525">
                <a:solidFill>
                  <a:schemeClr val="bg1"/>
                </a:solidFill>
                <a:prstDash val="solid"/>
              </a:ln>
              <a:solidFill>
                <a:srgbClr val="003399"/>
              </a:solidFill>
              <a:effectLst>
                <a:outerShdw blurRad="12700" dist="38100" dir="2700000" algn="tl" rotWithShape="0">
                  <a:schemeClr val="accent5">
                    <a:lumMod val="60000"/>
                    <a:lumOff val="40000"/>
                  </a:schemeClr>
                </a:outerShdw>
              </a:effectLst>
            </a:endParaRPr>
          </a:p>
        </p:txBody>
      </p:sp>
      <p:pic>
        <p:nvPicPr>
          <p:cNvPr id="3" name="Picture 2"/>
          <p:cNvPicPr>
            <a:picLocks noChangeAspect="1"/>
          </p:cNvPicPr>
          <p:nvPr/>
        </p:nvPicPr>
        <p:blipFill>
          <a:blip r:embed="rId4"/>
          <a:stretch>
            <a:fillRect/>
          </a:stretch>
        </p:blipFill>
        <p:spPr>
          <a:xfrm>
            <a:off x="849705" y="739879"/>
            <a:ext cx="11232915" cy="3697888"/>
          </a:xfrm>
          <a:prstGeom prst="rect">
            <a:avLst/>
          </a:prstGeom>
        </p:spPr>
      </p:pic>
      <p:cxnSp>
        <p:nvCxnSpPr>
          <p:cNvPr id="5" name="Straight Connector 4"/>
          <p:cNvCxnSpPr/>
          <p:nvPr/>
        </p:nvCxnSpPr>
        <p:spPr>
          <a:xfrm flipV="1">
            <a:off x="1722034" y="1414000"/>
            <a:ext cx="5152571" cy="1451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5" name="10-Point Star 64"/>
          <p:cNvSpPr/>
          <p:nvPr/>
        </p:nvSpPr>
        <p:spPr>
          <a:xfrm>
            <a:off x="531252" y="1697304"/>
            <a:ext cx="1068193" cy="914400"/>
          </a:xfrm>
          <a:prstGeom prst="star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smtClean="0">
                <a:solidFill>
                  <a:srgbClr val="000099"/>
                </a:solidFill>
              </a:rPr>
              <a:t>N</a:t>
            </a:r>
            <a:r>
              <a:rPr lang="en-US" sz="2400" b="1" smtClean="0">
                <a:solidFill>
                  <a:srgbClr val="000099"/>
                </a:solidFill>
              </a:rPr>
              <a:t>.6</a:t>
            </a:r>
            <a:endParaRPr lang="en-US" sz="1800" b="1" dirty="0">
              <a:solidFill>
                <a:srgbClr val="000099"/>
              </a:solidFill>
            </a:endParaRPr>
          </a:p>
        </p:txBody>
      </p:sp>
      <p:sp>
        <p:nvSpPr>
          <p:cNvPr id="4" name="TextBox 3"/>
          <p:cNvSpPr txBox="1"/>
          <p:nvPr/>
        </p:nvSpPr>
        <p:spPr>
          <a:xfrm>
            <a:off x="1274948" y="4664497"/>
            <a:ext cx="2654894" cy="892552"/>
          </a:xfrm>
          <a:prstGeom prst="rect">
            <a:avLst/>
          </a:prstGeom>
          <a:noFill/>
        </p:spPr>
        <p:txBody>
          <a:bodyPr wrap="none" rtlCol="0">
            <a:spAutoFit/>
          </a:bodyPr>
          <a:lstStyle/>
          <a:p>
            <a:pPr algn="ctr"/>
            <a:r>
              <a:rPr lang="en-US" sz="2600" smtClean="0"/>
              <a:t>Hình A</a:t>
            </a:r>
          </a:p>
          <a:p>
            <a:pPr algn="ctr"/>
            <a:r>
              <a:rPr lang="en-US" sz="2600" smtClean="0"/>
              <a:t>11 hình tam giác</a:t>
            </a:r>
            <a:endParaRPr lang="en-US" sz="2600"/>
          </a:p>
        </p:txBody>
      </p:sp>
      <p:sp>
        <p:nvSpPr>
          <p:cNvPr id="18" name="TextBox 17"/>
          <p:cNvSpPr txBox="1"/>
          <p:nvPr/>
        </p:nvSpPr>
        <p:spPr>
          <a:xfrm>
            <a:off x="4764211" y="4664497"/>
            <a:ext cx="2468946" cy="892552"/>
          </a:xfrm>
          <a:prstGeom prst="rect">
            <a:avLst/>
          </a:prstGeom>
          <a:noFill/>
        </p:spPr>
        <p:txBody>
          <a:bodyPr wrap="none" rtlCol="0">
            <a:spAutoFit/>
          </a:bodyPr>
          <a:lstStyle/>
          <a:p>
            <a:pPr algn="ctr"/>
            <a:r>
              <a:rPr lang="en-US" sz="2600" smtClean="0"/>
              <a:t>Hình B</a:t>
            </a:r>
          </a:p>
          <a:p>
            <a:pPr algn="ctr"/>
            <a:r>
              <a:rPr lang="en-US" sz="2600" smtClean="0"/>
              <a:t>3 hình tam giác</a:t>
            </a:r>
            <a:endParaRPr lang="en-US" sz="2600"/>
          </a:p>
        </p:txBody>
      </p:sp>
      <p:sp>
        <p:nvSpPr>
          <p:cNvPr id="19" name="TextBox 18"/>
          <p:cNvSpPr txBox="1"/>
          <p:nvPr/>
        </p:nvSpPr>
        <p:spPr>
          <a:xfrm>
            <a:off x="8731777" y="4619852"/>
            <a:ext cx="2468946" cy="892552"/>
          </a:xfrm>
          <a:prstGeom prst="rect">
            <a:avLst/>
          </a:prstGeom>
          <a:noFill/>
        </p:spPr>
        <p:txBody>
          <a:bodyPr wrap="none" rtlCol="0">
            <a:spAutoFit/>
          </a:bodyPr>
          <a:lstStyle/>
          <a:p>
            <a:pPr algn="ctr"/>
            <a:r>
              <a:rPr lang="en-US" sz="2600" smtClean="0"/>
              <a:t>Hình C</a:t>
            </a:r>
          </a:p>
          <a:p>
            <a:pPr algn="ctr"/>
            <a:r>
              <a:rPr lang="en-US" sz="2600" smtClean="0"/>
              <a:t>2 hình tam giác</a:t>
            </a:r>
            <a:endParaRPr lang="en-US" sz="2600"/>
          </a:p>
        </p:txBody>
      </p:sp>
    </p:spTree>
    <p:extLst>
      <p:ext uri="{BB962C8B-B14F-4D97-AF65-F5344CB8AC3E}">
        <p14:creationId xmlns:p14="http://schemas.microsoft.com/office/powerpoint/2010/main" val="351849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xit" presetSubtype="0" fill="hold" grpId="1" nodeType="withEffect">
                                  <p:stCondLst>
                                    <p:cond delay="0"/>
                                  </p:stCondLst>
                                  <p:childTnLst>
                                    <p:animEffect transition="out" filter="fade">
                                      <p:cBhvr>
                                        <p:cTn id="24" dur="500"/>
                                        <p:tgtEl>
                                          <p:spTgt spid="65"/>
                                        </p:tgtEl>
                                      </p:cBhvr>
                                    </p:animEffect>
                                    <p:set>
                                      <p:cBhvr>
                                        <p:cTn id="25" dur="1" fill="hold">
                                          <p:stCondLst>
                                            <p:cond delay="499"/>
                                          </p:stCondLst>
                                        </p:cTn>
                                        <p:tgtEl>
                                          <p:spTgt spid="6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4"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7000" b="-7000"/>
          </a:stretch>
        </a:blipFill>
        <a:effectLst/>
      </p:bgPr>
    </p:bg>
    <p:spTree>
      <p:nvGrpSpPr>
        <p:cNvPr id="1" name="Shape 83"/>
        <p:cNvGrpSpPr/>
        <p:nvPr/>
      </p:nvGrpSpPr>
      <p:grpSpPr>
        <a:xfrm>
          <a:off x="0" y="0"/>
          <a:ext cx="0" cy="0"/>
          <a:chOff x="0" y="0"/>
          <a:chExt cx="0" cy="0"/>
        </a:xfrm>
      </p:grpSpPr>
      <p:sp>
        <p:nvSpPr>
          <p:cNvPr id="4" name="TextBox 3"/>
          <p:cNvSpPr txBox="1"/>
          <p:nvPr/>
        </p:nvSpPr>
        <p:spPr>
          <a:xfrm>
            <a:off x="3273214" y="2987040"/>
            <a:ext cx="5947461" cy="954107"/>
          </a:xfrm>
          <a:prstGeom prst="rect">
            <a:avLst/>
          </a:prstGeom>
          <a:noFill/>
        </p:spPr>
        <p:txBody>
          <a:bodyPr wrap="none" rtlCol="0">
            <a:spAutoFit/>
          </a:bodyPr>
          <a:lstStyle/>
          <a:p>
            <a:pPr algn="ctr"/>
            <a:r>
              <a:rPr lang="en-US" sz="2800" b="1" smtClean="0">
                <a:solidFill>
                  <a:srgbClr val="0033CC"/>
                </a:solidFill>
              </a:rPr>
              <a:t>GIÁO VIÊN:…………………………. </a:t>
            </a:r>
          </a:p>
          <a:p>
            <a:pPr algn="ctr"/>
            <a:r>
              <a:rPr lang="en-US" sz="2800" b="1" smtClean="0">
                <a:solidFill>
                  <a:srgbClr val="0033CC"/>
                </a:solidFill>
              </a:rPr>
              <a:t>Môn : Toán</a:t>
            </a:r>
            <a:endParaRPr lang="en-US" sz="2800" b="1">
              <a:solidFill>
                <a:srgbClr val="0033CC"/>
              </a:solidFill>
            </a:endParaRPr>
          </a:p>
        </p:txBody>
      </p:sp>
      <p:sp>
        <p:nvSpPr>
          <p:cNvPr id="9" name="Text Box 8"/>
          <p:cNvSpPr txBox="1">
            <a:spLocks noChangeArrowheads="1"/>
          </p:cNvSpPr>
          <p:nvPr/>
        </p:nvSpPr>
        <p:spPr bwMode="auto">
          <a:xfrm>
            <a:off x="3664507" y="254080"/>
            <a:ext cx="5164875" cy="900246"/>
          </a:xfrm>
          <a:prstGeom prst="rect">
            <a:avLst/>
          </a:prstGeom>
          <a:noFill/>
          <a:ln w="9525">
            <a:noFill/>
            <a:miter lim="800000"/>
            <a:headEnd/>
            <a:tailEnd/>
          </a:ln>
          <a:effectLst>
            <a:outerShdw dist="35921" dir="13500000" algn="ctr" rotWithShape="0">
              <a:srgbClr val="FFFF00"/>
            </a:outerShdw>
          </a:effectLst>
        </p:spPr>
        <p:txBody>
          <a:bodyPr wrap="square">
            <a:spAutoFit/>
          </a:bodyPr>
          <a:lstStyle/>
          <a:p>
            <a:pPr algn="ctr" fontAlgn="base">
              <a:spcBef>
                <a:spcPct val="50000"/>
              </a:spcBef>
              <a:spcAft>
                <a:spcPct val="0"/>
              </a:spcAft>
              <a:buClrTx/>
              <a:buFontTx/>
              <a:buNone/>
              <a:defRPr/>
            </a:pPr>
            <a:r>
              <a:rPr lang="en-US" sz="2100" kern="1200" smtClean="0">
                <a:solidFill>
                  <a:srgbClr val="FF0000"/>
                </a:solidFill>
                <a:latin typeface="Times New Roman" panose="02020603050405020304" pitchFamily="18" charset="0"/>
                <a:ea typeface="+mn-ea"/>
                <a:cs typeface="Times New Roman" panose="02020603050405020304" pitchFamily="18" charset="0"/>
              </a:rPr>
              <a:t>ỦY BAN NHÂN DÂN HUYỆN VŨ THƯ</a:t>
            </a:r>
          </a:p>
          <a:p>
            <a:pPr algn="ctr" fontAlgn="base">
              <a:spcBef>
                <a:spcPct val="50000"/>
              </a:spcBef>
              <a:spcAft>
                <a:spcPct val="0"/>
              </a:spcAft>
              <a:buClrTx/>
              <a:buFontTx/>
              <a:buNone/>
              <a:defRPr/>
            </a:pPr>
            <a:r>
              <a:rPr lang="en-US" sz="2100" kern="1200" smtClean="0">
                <a:solidFill>
                  <a:srgbClr val="FF0000"/>
                </a:solidFill>
                <a:latin typeface="Times New Roman" panose="02020603050405020304" pitchFamily="18" charset="0"/>
                <a:ea typeface="+mn-ea"/>
                <a:cs typeface="Times New Roman" panose="02020603050405020304" pitchFamily="18" charset="0"/>
              </a:rPr>
              <a:t>TRƯỜNG </a:t>
            </a:r>
            <a:r>
              <a:rPr lang="en-US" sz="2100" kern="1200">
                <a:solidFill>
                  <a:srgbClr val="FF0000"/>
                </a:solidFill>
                <a:latin typeface="Times New Roman" panose="02020603050405020304" pitchFamily="18" charset="0"/>
                <a:ea typeface="+mn-ea"/>
                <a:cs typeface="Times New Roman" panose="02020603050405020304" pitchFamily="18" charset="0"/>
              </a:rPr>
              <a:t>TIỂU HỌC SONG LÃNG</a:t>
            </a:r>
          </a:p>
        </p:txBody>
      </p:sp>
      <p:sp>
        <p:nvSpPr>
          <p:cNvPr id="10" name="WordArt 2"/>
          <p:cNvSpPr>
            <a:spLocks noChangeArrowheads="1" noChangeShapeType="1" noTextEdit="1"/>
          </p:cNvSpPr>
          <p:nvPr/>
        </p:nvSpPr>
        <p:spPr bwMode="auto">
          <a:xfrm>
            <a:off x="1775819" y="1764506"/>
            <a:ext cx="8566547" cy="3782616"/>
          </a:xfrm>
          <a:prstGeom prst="rect">
            <a:avLst/>
          </a:prstGeom>
        </p:spPr>
        <p:txBody>
          <a:bodyPr wrap="none" fromWordArt="1">
            <a:prstTxWarp prst="textPlain">
              <a:avLst>
                <a:gd name="adj" fmla="val 50000"/>
              </a:avLst>
            </a:prstTxWarp>
          </a:bodyPr>
          <a:lstStyle/>
          <a:p>
            <a:pPr algn="ctr" fontAlgn="base">
              <a:spcBef>
                <a:spcPct val="0"/>
              </a:spcBef>
              <a:spcAft>
                <a:spcPct val="0"/>
              </a:spcAft>
              <a:buClrTx/>
              <a:buFontTx/>
              <a:buNone/>
            </a:pPr>
            <a:r>
              <a:rPr lang="en-US" sz="2700" kern="10" smtClean="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rPr>
              <a:t>Xin chân thành cảm ơn các thây cô giáo</a:t>
            </a:r>
          </a:p>
          <a:p>
            <a:pPr algn="ctr" fontAlgn="base">
              <a:spcBef>
                <a:spcPct val="0"/>
              </a:spcBef>
              <a:spcAft>
                <a:spcPct val="0"/>
              </a:spcAft>
              <a:buClrTx/>
              <a:buFontTx/>
              <a:buNone/>
            </a:pPr>
            <a:r>
              <a:rPr lang="en-US" sz="2700" kern="10" smtClean="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rPr>
              <a:t> đã về dự giờ thăm lớp!</a:t>
            </a:r>
            <a:endParaRPr lang="en-US" sz="2700" kern="10" dirty="0">
              <a:ln w="12700">
                <a:solidFill>
                  <a:srgbClr val="FFFF00"/>
                </a:solidFill>
                <a:round/>
                <a:headEnd/>
                <a:tailEnd/>
              </a:ln>
              <a:solidFill>
                <a:srgbClr val="FF0000">
                  <a:alpha val="96077"/>
                </a:srgbClr>
              </a:solidFill>
              <a:effectLst>
                <a:outerShdw dist="45791" dir="2021404" algn="ctr" rotWithShape="0">
                  <a:srgbClr val="9999FF"/>
                </a:out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878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15000" fill="hold"/>
                                        <p:tgtEl>
                                          <p:spTgt spid="10"/>
                                        </p:tgtEl>
                                        <p:attrNameLst>
                                          <p:attrName>ppt_x</p:attrName>
                                        </p:attrNameLst>
                                      </p:cBhvr>
                                      <p:tavLst>
                                        <p:tav tm="0">
                                          <p:val>
                                            <p:strVal val="#ppt_x"/>
                                          </p:val>
                                        </p:tav>
                                        <p:tav tm="100000">
                                          <p:val>
                                            <p:strVal val="#ppt_x"/>
                                          </p:val>
                                        </p:tav>
                                      </p:tavLst>
                                    </p:anim>
                                    <p:anim calcmode="lin" valueType="num">
                                      <p:cBhvr>
                                        <p:cTn id="8" dur="15000" fill="hold"/>
                                        <p:tgtEl>
                                          <p:spTgt spid="10"/>
                                        </p:tgtEl>
                                        <p:attrNameLst>
                                          <p:attrName>ppt_y</p:attrName>
                                        </p:attrNameLst>
                                      </p:cBhvr>
                                      <p:tavLst>
                                        <p:tav tm="0">
                                          <p:val>
                                            <p:strVal val="#ppt_y+1"/>
                                          </p:val>
                                        </p:tav>
                                        <p:tav tm="100000">
                                          <p:val>
                                            <p:strVal val="#ppt_y-1"/>
                                          </p:val>
                                        </p:tav>
                                      </p:tavLst>
                                    </p:anim>
                                  </p:childTnLst>
                                  <p:subTnLst>
                                    <p:audio>
                                      <p:cMediaNode>
                                        <p:cTn display="0" masterRel="sameClick">
                                          <p:stCondLst>
                                            <p:cond evt="begin" delay="0">
                                              <p:tn val="5"/>
                                            </p:cond>
                                          </p:stCondLst>
                                          <p:endCondLst>
                                            <p:cond evt="onStopAudio" delay="0">
                                              <p:tgtEl>
                                                <p:sldTgt/>
                                              </p:tgtEl>
                                            </p:cond>
                                          </p:endCondLst>
                                        </p:cTn>
                                        <p:tgtEl>
                                          <p:sndTgt r:embed="rId3" name="Johnny-Guit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Shape 83"/>
        <p:cNvGrpSpPr/>
        <p:nvPr/>
      </p:nvGrpSpPr>
      <p:grpSpPr>
        <a:xfrm>
          <a:off x="0" y="0"/>
          <a:ext cx="0" cy="0"/>
          <a:chOff x="0" y="0"/>
          <a:chExt cx="0" cy="0"/>
        </a:xfrm>
      </p:grpSpPr>
      <p:sp>
        <p:nvSpPr>
          <p:cNvPr id="4" name="Rounded Rectangle 3"/>
          <p:cNvSpPr/>
          <p:nvPr/>
        </p:nvSpPr>
        <p:spPr>
          <a:xfrm>
            <a:off x="3307080" y="838200"/>
            <a:ext cx="4876800" cy="1051560"/>
          </a:xfrm>
          <a:prstGeom prst="roundRect">
            <a:avLst>
              <a:gd name="adj"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latin typeface="Times New Roman" panose="02020603050405020304" pitchFamily="18" charset="0"/>
                <a:cs typeface="Times New Roman" panose="02020603050405020304" pitchFamily="18" charset="0"/>
              </a:rPr>
              <a:t>KHỞI ĐỘNG</a:t>
            </a:r>
            <a:endParaRPr lang="en-US" sz="4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71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ney-jake-and-the-neverland-pirates-clip-art-images--29662.gif"/>
          <p:cNvPicPr>
            <a:picLocks noChangeAspect="1"/>
          </p:cNvPicPr>
          <p:nvPr/>
        </p:nvPicPr>
        <p:blipFill>
          <a:blip r:embed="rId3" cstate="print"/>
          <a:stretch>
            <a:fillRect/>
          </a:stretch>
        </p:blipFill>
        <p:spPr>
          <a:xfrm>
            <a:off x="4572000" y="1524000"/>
            <a:ext cx="4724400" cy="4953000"/>
          </a:xfrm>
          <a:prstGeom prst="rect">
            <a:avLst/>
          </a:prstGeom>
        </p:spPr>
      </p:pic>
      <p:pic>
        <p:nvPicPr>
          <p:cNvPr id="7" name="Picture 6" descr="1757a1bdb9a1b22.jpg">
            <a:hlinkClick r:id="rId4" action="ppaction://hlinksldjump"/>
          </p:cNvPr>
          <p:cNvPicPr>
            <a:picLocks noChangeAspect="1"/>
          </p:cNvPicPr>
          <p:nvPr/>
        </p:nvPicPr>
        <p:blipFill>
          <a:blip r:embed="rId5" cstate="print"/>
          <a:stretch>
            <a:fillRect/>
          </a:stretch>
        </p:blipFill>
        <p:spPr>
          <a:xfrm>
            <a:off x="9087294" y="5516879"/>
            <a:ext cx="1272503" cy="614267"/>
          </a:xfrm>
          <a:prstGeom prst="rect">
            <a:avLst/>
          </a:prstGeom>
        </p:spPr>
      </p:pic>
      <p:sp>
        <p:nvSpPr>
          <p:cNvPr id="10" name="Rectangle 9">
            <a:extLst>
              <a:ext uri="{FF2B5EF4-FFF2-40B4-BE49-F238E27FC236}">
                <a16:creationId xmlns:a16="http://schemas.microsoft.com/office/drawing/2014/main" xmlns="" id="{BD7A2930-7667-43D2-8B42-8AF6C3389138}"/>
              </a:ext>
            </a:extLst>
          </p:cNvPr>
          <p:cNvSpPr/>
          <p:nvPr/>
        </p:nvSpPr>
        <p:spPr>
          <a:xfrm>
            <a:off x="4038600" y="152400"/>
            <a:ext cx="4876800" cy="1295400"/>
          </a:xfrm>
          <a:prstGeom prst="rect">
            <a:avLst/>
          </a:prstGeom>
          <a:noFill/>
        </p:spPr>
        <p:txBody>
          <a:bodyPr wrap="none" lIns="91440" tIns="45720" rIns="91440" bIns="45720" numCol="1">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2700" cmpd="sng">
                  <a:solidFill>
                    <a:srgbClr val="8064A2"/>
                  </a:solidFill>
                  <a:prstDash val="solid"/>
                </a:ln>
                <a:solidFill>
                  <a:srgbClr val="FFFF00"/>
                </a:solidFill>
                <a:effectLst/>
                <a:uLnTx/>
                <a:uFillTx/>
                <a:latin typeface="UTM Avo" panose="02040603050506020204" pitchFamily="18" charset="0"/>
                <a:ea typeface="Tahoma" panose="020B0604030504040204" pitchFamily="34" charset="0"/>
                <a:cs typeface="Tahoma" panose="020B0604030504040204" pitchFamily="34" charset="0"/>
                <a:sym typeface="Arial"/>
              </a:rPr>
              <a:t>JACK TÌM KHO BÁU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ADMIN\Desktop\game_scre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e-clip-art-pirate-ship-cliparts-that-you-can-download-to--29666.png"/>
          <p:cNvPicPr>
            <a:picLocks noChangeAspect="1"/>
          </p:cNvPicPr>
          <p:nvPr/>
        </p:nvPicPr>
        <p:blipFill>
          <a:blip r:embed="rId6" cstate="print"/>
          <a:stretch>
            <a:fillRect/>
          </a:stretch>
        </p:blipFill>
        <p:spPr>
          <a:xfrm>
            <a:off x="3209597" y="849086"/>
            <a:ext cx="3505200" cy="2503714"/>
          </a:xfrm>
          <a:prstGeom prst="rect">
            <a:avLst/>
          </a:prstGeom>
        </p:spPr>
      </p:pic>
      <p:pic>
        <p:nvPicPr>
          <p:cNvPr id="9" name="Picture 8" descr="disney-jake-and-the-neverland-pirates-clip-art-images--29662.gif"/>
          <p:cNvPicPr>
            <a:picLocks noChangeAspect="1"/>
          </p:cNvPicPr>
          <p:nvPr/>
        </p:nvPicPr>
        <p:blipFill>
          <a:blip r:embed="rId7" cstate="print"/>
          <a:stretch>
            <a:fillRect/>
          </a:stretch>
        </p:blipFill>
        <p:spPr>
          <a:xfrm>
            <a:off x="6553200" y="552893"/>
            <a:ext cx="2286000" cy="2571307"/>
          </a:xfrm>
          <a:prstGeom prst="rect">
            <a:avLst/>
          </a:prstGeom>
        </p:spPr>
      </p:pic>
      <p:pic>
        <p:nvPicPr>
          <p:cNvPr id="10" name="Picture 9" descr="020cafd9e8d2e8024e60e3d66391fe0e.png">
            <a:hlinkClick r:id="rId8" action="ppaction://hlinksldjump"/>
          </p:cNvPr>
          <p:cNvPicPr>
            <a:picLocks noChangeAspect="1"/>
          </p:cNvPicPr>
          <p:nvPr/>
        </p:nvPicPr>
        <p:blipFill>
          <a:blip r:embed="rId9" cstate="print"/>
          <a:stretch>
            <a:fillRect/>
          </a:stretch>
        </p:blipFill>
        <p:spPr>
          <a:xfrm>
            <a:off x="6781800" y="5105400"/>
            <a:ext cx="2438400" cy="2209800"/>
          </a:xfrm>
          <a:prstGeom prst="rect">
            <a:avLst/>
          </a:prstGeom>
        </p:spPr>
      </p:pic>
      <p:pic>
        <p:nvPicPr>
          <p:cNvPr id="12" name="Picture 11" descr="fb44a5326e85d476b1b0027a81526e0e.png">
            <a:hlinkClick r:id="rId10" action="ppaction://hlinksldjump"/>
          </p:cNvPr>
          <p:cNvPicPr>
            <a:picLocks noChangeAspect="1"/>
          </p:cNvPicPr>
          <p:nvPr/>
        </p:nvPicPr>
        <p:blipFill>
          <a:blip r:embed="rId11" cstate="print"/>
          <a:stretch>
            <a:fillRect/>
          </a:stretch>
        </p:blipFill>
        <p:spPr>
          <a:xfrm>
            <a:off x="4572000" y="5562600"/>
            <a:ext cx="1905000" cy="1295400"/>
          </a:xfrm>
          <a:prstGeom prst="rect">
            <a:avLst/>
          </a:prstGeom>
        </p:spPr>
      </p:pic>
      <p:pic>
        <p:nvPicPr>
          <p:cNvPr id="13" name="Picture 12" descr="41de1940fddd4979ee9c546aa68145dc.png">
            <a:hlinkClick r:id="rId12" action="ppaction://hlinksldjump"/>
          </p:cNvPr>
          <p:cNvPicPr>
            <a:picLocks noChangeAspect="1"/>
          </p:cNvPicPr>
          <p:nvPr/>
        </p:nvPicPr>
        <p:blipFill>
          <a:blip r:embed="rId13" cstate="print"/>
          <a:stretch>
            <a:fillRect/>
          </a:stretch>
        </p:blipFill>
        <p:spPr>
          <a:xfrm>
            <a:off x="8686800" y="5029200"/>
            <a:ext cx="2133600" cy="2133600"/>
          </a:xfrm>
          <a:prstGeom prst="rect">
            <a:avLst/>
          </a:prstGeom>
        </p:spPr>
      </p:pic>
      <p:pic>
        <p:nvPicPr>
          <p:cNvPr id="14" name="Picture 7" descr="C:\Users\ADMIN\Desktop\Doreamon cau ca\animated-tropical-fish-5-2.gif">
            <a:hlinkClick r:id="" action="ppaction://noaction"/>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9726" y="3384030"/>
            <a:ext cx="799726" cy="628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0719548b26d2f34b9b299abba325ffd.png">
            <a:hlinkClick r:id="rId15" action="ppaction://hlinksldjump"/>
          </p:cNvPr>
          <p:cNvPicPr>
            <a:picLocks noChangeAspect="1"/>
          </p:cNvPicPr>
          <p:nvPr/>
        </p:nvPicPr>
        <p:blipFill>
          <a:blip r:embed="rId16" cstate="print"/>
          <a:stretch>
            <a:fillRect/>
          </a:stretch>
        </p:blipFill>
        <p:spPr>
          <a:xfrm>
            <a:off x="2057400" y="5257800"/>
            <a:ext cx="2133600" cy="1600200"/>
          </a:xfrm>
          <a:prstGeom prst="rect">
            <a:avLst/>
          </a:prstGeom>
        </p:spPr>
      </p:pic>
      <p:pic>
        <p:nvPicPr>
          <p:cNvPr id="11" name="Picture 10" descr="3e0d0b8091e5297e6b938ce3eaa17115.png"/>
          <p:cNvPicPr>
            <a:picLocks noChangeAspect="1"/>
          </p:cNvPicPr>
          <p:nvPr/>
        </p:nvPicPr>
        <p:blipFill>
          <a:blip r:embed="rId17" cstate="print"/>
          <a:stretch>
            <a:fillRect/>
          </a:stretch>
        </p:blipFill>
        <p:spPr>
          <a:xfrm flipH="1">
            <a:off x="12192000" y="3698322"/>
            <a:ext cx="2090890" cy="1145940"/>
          </a:xfrm>
          <a:prstGeom prst="rect">
            <a:avLst/>
          </a:prstGeom>
        </p:spPr>
      </p:pic>
      <p:pic>
        <p:nvPicPr>
          <p:cNvPr id="3" name="Am-thanh-tra-loi-dung-chinh-xac-www_tiengdong_com">
            <a:hlinkClick r:id="" action="ppaction://media"/>
            <a:extLst>
              <a:ext uri="{FF2B5EF4-FFF2-40B4-BE49-F238E27FC236}">
                <a16:creationId xmlns:a16="http://schemas.microsoft.com/office/drawing/2014/main" xmlns="" id="{FA828D72-6A2C-0C41-D77B-CEC9B75D2A76}"/>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474788" y="2451100"/>
            <a:ext cx="609600" cy="609600"/>
          </a:xfrm>
          <a:prstGeom prst="rect">
            <a:avLst/>
          </a:prstGeom>
        </p:spPr>
      </p:pic>
      <p:pic>
        <p:nvPicPr>
          <p:cNvPr id="5" name="Am-thanh-tra-loi-dung-chinh-xac-www_tiengdong_com">
            <a:hlinkClick r:id="" action="ppaction://media"/>
            <a:extLst>
              <a:ext uri="{FF2B5EF4-FFF2-40B4-BE49-F238E27FC236}">
                <a16:creationId xmlns:a16="http://schemas.microsoft.com/office/drawing/2014/main" xmlns="" id="{D9F86808-FE2F-6AD2-3BDB-B488F6BB26B4}"/>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2019300" y="4724400"/>
            <a:ext cx="609600" cy="609600"/>
          </a:xfrm>
          <a:prstGeom prst="rect">
            <a:avLst/>
          </a:prstGeom>
        </p:spPr>
      </p:pic>
      <p:pic>
        <p:nvPicPr>
          <p:cNvPr id="6" name="Am-thanh-tra-loi-dung-chinh-xac-www_tiengdong_com">
            <a:hlinkClick r:id="" action="ppaction://media"/>
            <a:extLst>
              <a:ext uri="{FF2B5EF4-FFF2-40B4-BE49-F238E27FC236}">
                <a16:creationId xmlns:a16="http://schemas.microsoft.com/office/drawing/2014/main" xmlns="" id="{9098CDDF-CE90-2097-625F-6554C696EF7C}"/>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143000" y="5318178"/>
            <a:ext cx="609600" cy="609600"/>
          </a:xfrm>
          <a:prstGeom prst="rect">
            <a:avLst/>
          </a:prstGeom>
        </p:spPr>
      </p:pic>
      <p:pic>
        <p:nvPicPr>
          <p:cNvPr id="15" name="Am-thanh-tra-loi-dung-chinh-xac-www_tiengdong_com">
            <a:hlinkClick r:id="" action="ppaction://media"/>
            <a:extLst>
              <a:ext uri="{FF2B5EF4-FFF2-40B4-BE49-F238E27FC236}">
                <a16:creationId xmlns:a16="http://schemas.microsoft.com/office/drawing/2014/main" xmlns="" id="{9B658BA8-4954-FBF3-07C3-B7EC0AC03C5A}"/>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841920" y="379730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nodeType="withEffect" p14:presetBounceEnd="1000">
                                      <p:stCondLst>
                                        <p:cond delay="0"/>
                                      </p:stCondLst>
                                      <p:childTnLst>
                                        <p:animMotion origin="layout" path="M 1.11022E-16 -0.02778 L 1.11022E-16 4.44444E-6 " pathEditMode="relative" rAng="0" ptsTypes="AA" p14:bounceEnd="1000">
                                          <p:cBhvr>
                                            <p:cTn id="6" dur="2000" fill="hold"/>
                                            <p:tgtEl>
                                              <p:spTgt spid="9"/>
                                            </p:tgtEl>
                                            <p:attrNameLst>
                                              <p:attrName>ppt_x</p:attrName>
                                              <p:attrName>ppt_y</p:attrName>
                                            </p:attrNameLst>
                                          </p:cBhvr>
                                          <p:rCtr x="0" y="1389"/>
                                        </p:animMotion>
                                      </p:childTnLst>
                                    </p:cTn>
                                  </p:par>
                                  <p:par>
                                    <p:cTn id="7" presetID="63" presetClass="path" presetSubtype="0" repeatCount="indefinite" accel="50000" decel="50000" fill="hold" nodeType="withEffect">
                                      <p:stCondLst>
                                        <p:cond delay="0"/>
                                      </p:stCondLst>
                                      <p:childTnLst>
                                        <p:animMotion origin="layout" path="M -6.93889E-18 -3.35805E-6 L 1.12708 0.0034 " pathEditMode="relative" rAng="0" ptsTypes="AA">
                                          <p:cBhvr>
                                            <p:cTn id="8" dur="27000" fill="hold"/>
                                            <p:tgtEl>
                                              <p:spTgt spid="14"/>
                                            </p:tgtEl>
                                            <p:attrNameLst>
                                              <p:attrName>ppt_x</p:attrName>
                                              <p:attrName>ppt_y</p:attrName>
                                            </p:attrNameLst>
                                          </p:cBhvr>
                                          <p:rCtr x="56354" y="154"/>
                                        </p:animMotion>
                                      </p:childTnLst>
                                    </p:cTn>
                                  </p:par>
                                  <p:par>
                                    <p:cTn id="9" presetID="35" presetClass="path" presetSubtype="0" repeatCount="indefinite" accel="50000" decel="50000" fill="hold" nodeType="withEffect">
                                      <p:stCondLst>
                                        <p:cond delay="0"/>
                                      </p:stCondLst>
                                      <p:childTnLst>
                                        <p:animMotion origin="layout" path="M 2.91667E-6 3.33333E-6 L -1.16589 0.01365 " pathEditMode="relative" rAng="0" ptsTypes="AA">
                                          <p:cBhvr>
                                            <p:cTn id="10" dur="26000" fill="hold"/>
                                            <p:tgtEl>
                                              <p:spTgt spid="11"/>
                                            </p:tgtEl>
                                            <p:attrNameLst>
                                              <p:attrName>ppt_x</p:attrName>
                                              <p:attrName>ppt_y</p:attrName>
                                            </p:attrNameLst>
                                          </p:cBhvr>
                                          <p:rCtr x="-58294" y="67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afterEffect">
                                      <p:stCondLst>
                                        <p:cond delay="20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64" presetClass="path" presetSubtype="0" accel="50000" decel="50000" fill="hold" nodeType="withEffect">
                                      <p:stCondLst>
                                        <p:cond delay="0"/>
                                      </p:stCondLst>
                                      <p:childTnLst>
                                        <p:animMotion origin="layout" path="M -3.125E-6 -1.85185E-6 L 0.15 -0.42778 " pathEditMode="relative" rAng="0" ptsTypes="AA">
                                          <p:cBhvr>
                                            <p:cTn id="20" dur="2000" fill="hold"/>
                                            <p:tgtEl>
                                              <p:spTgt spid="7"/>
                                            </p:tgtEl>
                                            <p:attrNameLst>
                                              <p:attrName>ppt_x</p:attrName>
                                              <p:attrName>ppt_y</p:attrName>
                                            </p:attrNameLst>
                                          </p:cBhvr>
                                          <p:rCtr x="7500" y="-21389"/>
                                        </p:animMotion>
                                      </p:childTnLst>
                                    </p:cTn>
                                  </p:par>
                                </p:childTnLst>
                              </p:cTn>
                            </p:par>
                            <p:par>
                              <p:cTn id="21" fill="hold">
                                <p:stCondLst>
                                  <p:cond delay="2000"/>
                                </p:stCondLst>
                                <p:childTnLst>
                                  <p:par>
                                    <p:cTn id="22" presetID="47" presetClass="exit" presetSubtype="0" fill="hold" nodeType="afterEffect">
                                      <p:stCondLst>
                                        <p:cond delay="0"/>
                                      </p:stCondLst>
                                      <p:childTnLst>
                                        <p:animEffect transition="out" filter="fade">
                                          <p:cBhvr>
                                            <p:cTn id="23" dur="1000"/>
                                            <p:tgtEl>
                                              <p:spTgt spid="7"/>
                                            </p:tgtEl>
                                          </p:cBhvr>
                                        </p:animEffect>
                                        <p:anim calcmode="lin" valueType="num">
                                          <p:cBhvr>
                                            <p:cTn id="24" dur="1000"/>
                                            <p:tgtEl>
                                              <p:spTgt spid="7"/>
                                            </p:tgtEl>
                                            <p:attrNameLst>
                                              <p:attrName>ppt_x</p:attrName>
                                            </p:attrNameLst>
                                          </p:cBhvr>
                                          <p:tavLst>
                                            <p:tav tm="0">
                                              <p:val>
                                                <p:strVal val="ppt_x"/>
                                              </p:val>
                                            </p:tav>
                                            <p:tav tm="100000">
                                              <p:val>
                                                <p:strVal val="ppt_x"/>
                                              </p:val>
                                            </p:tav>
                                          </p:tavLst>
                                        </p:anim>
                                        <p:anim calcmode="lin" valueType="num">
                                          <p:cBhvr>
                                            <p:cTn id="25" dur="1000"/>
                                            <p:tgtEl>
                                              <p:spTgt spid="7"/>
                                            </p:tgtEl>
                                            <p:attrNameLst>
                                              <p:attrName>ppt_y</p:attrName>
                                            </p:attrNameLst>
                                          </p:cBhvr>
                                          <p:tavLst>
                                            <p:tav tm="0">
                                              <p:val>
                                                <p:strVal val="ppt_y"/>
                                              </p:val>
                                            </p:tav>
                                            <p:tav tm="100000">
                                              <p:val>
                                                <p:strVal val="ppt_y-.1"/>
                                              </p:val>
                                            </p:tav>
                                          </p:tavLst>
                                        </p:anim>
                                        <p:set>
                                          <p:cBhvr>
                                            <p:cTn id="26" dur="1" fill="hold">
                                              <p:stCondLst>
                                                <p:cond delay="999"/>
                                              </p:stCondLst>
                                            </p:cTn>
                                            <p:tgtEl>
                                              <p:spTgt spid="7"/>
                                            </p:tgtEl>
                                            <p:attrNameLst>
                                              <p:attrName>style.visibility</p:attrName>
                                            </p:attrNameLst>
                                          </p:cBhvr>
                                          <p:to>
                                            <p:strVal val="hidden"/>
                                          </p:to>
                                        </p:set>
                                      </p:childTnLst>
                                    </p:cTn>
                                  </p:par>
                                  <p:par>
                                    <p:cTn id="27" presetID="1" presetClass="mediacall" presetSubtype="0" fill="hold" nodeType="withEffect">
                                      <p:stCondLst>
                                        <p:cond delay="0"/>
                                      </p:stCondLst>
                                      <p:childTnLst>
                                        <p:cmd type="call" cmd="playFrom(0.0)">
                                          <p:cBhvr>
                                            <p:cTn id="28" dur="1724" fill="hold"/>
                                            <p:tgtEl>
                                              <p:spTgt spid="3"/>
                                            </p:tgtEl>
                                          </p:cBhvr>
                                        </p:cmd>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nodeType="withEffect">
                                      <p:stCondLst>
                                        <p:cond delay="0"/>
                                      </p:stCondLst>
                                      <p:childTnLst>
                                        <p:animMotion origin="layout" path="M 5.55112E-17 4.44444E-6 L -0.1125 -0.46112 " pathEditMode="relative" rAng="0" ptsTypes="AA">
                                          <p:cBhvr>
                                            <p:cTn id="33" dur="2000" fill="hold"/>
                                            <p:tgtEl>
                                              <p:spTgt spid="12"/>
                                            </p:tgtEl>
                                            <p:attrNameLst>
                                              <p:attrName>ppt_x</p:attrName>
                                              <p:attrName>ppt_y</p:attrName>
                                            </p:attrNameLst>
                                          </p:cBhvr>
                                          <p:rCtr x="-56" y="-231"/>
                                        </p:animMotion>
                                      </p:childTnLst>
                                    </p:cTn>
                                  </p:par>
                                </p:childTnLst>
                              </p:cTn>
                            </p:par>
                            <p:par>
                              <p:cTn id="34" fill="hold">
                                <p:stCondLst>
                                  <p:cond delay="2000"/>
                                </p:stCondLst>
                                <p:childTnLst>
                                  <p:par>
                                    <p:cTn id="35" presetID="47" presetClass="exit" presetSubtype="0" fill="hold" nodeType="afterEffect">
                                      <p:stCondLst>
                                        <p:cond delay="0"/>
                                      </p:stCondLst>
                                      <p:childTnLst>
                                        <p:animEffect transition="out" filter="fade">
                                          <p:cBhvr>
                                            <p:cTn id="36" dur="1000"/>
                                            <p:tgtEl>
                                              <p:spTgt spid="12"/>
                                            </p:tgtEl>
                                          </p:cBhvr>
                                        </p:animEffect>
                                        <p:anim calcmode="lin" valueType="num">
                                          <p:cBhvr>
                                            <p:cTn id="37" dur="1000"/>
                                            <p:tgtEl>
                                              <p:spTgt spid="12"/>
                                            </p:tgtEl>
                                            <p:attrNameLst>
                                              <p:attrName>ppt_x</p:attrName>
                                            </p:attrNameLst>
                                          </p:cBhvr>
                                          <p:tavLst>
                                            <p:tav tm="0">
                                              <p:val>
                                                <p:strVal val="ppt_x"/>
                                              </p:val>
                                            </p:tav>
                                            <p:tav tm="100000">
                                              <p:val>
                                                <p:strVal val="ppt_x"/>
                                              </p:val>
                                            </p:tav>
                                          </p:tavLst>
                                        </p:anim>
                                        <p:anim calcmode="lin" valueType="num">
                                          <p:cBhvr>
                                            <p:cTn id="38" dur="1000"/>
                                            <p:tgtEl>
                                              <p:spTgt spid="12"/>
                                            </p:tgtEl>
                                            <p:attrNameLst>
                                              <p:attrName>ppt_y</p:attrName>
                                            </p:attrNameLst>
                                          </p:cBhvr>
                                          <p:tavLst>
                                            <p:tav tm="0">
                                              <p:val>
                                                <p:strVal val="ppt_y"/>
                                              </p:val>
                                            </p:tav>
                                            <p:tav tm="100000">
                                              <p:val>
                                                <p:strVal val="ppt_y-.1"/>
                                              </p:val>
                                            </p:tav>
                                          </p:tavLst>
                                        </p:anim>
                                        <p:set>
                                          <p:cBhvr>
                                            <p:cTn id="39" dur="1" fill="hold">
                                              <p:stCondLst>
                                                <p:cond delay="999"/>
                                              </p:stCondLst>
                                            </p:cTn>
                                            <p:tgtEl>
                                              <p:spTgt spid="12"/>
                                            </p:tgtEl>
                                            <p:attrNameLst>
                                              <p:attrName>style.visibility</p:attrName>
                                            </p:attrNameLst>
                                          </p:cBhvr>
                                          <p:to>
                                            <p:strVal val="hidden"/>
                                          </p:to>
                                        </p:set>
                                      </p:childTnLst>
                                    </p:cTn>
                                  </p:par>
                                  <p:par>
                                    <p:cTn id="40" presetID="1" presetClass="mediacall" presetSubtype="0" fill="hold" nodeType="withEffect">
                                      <p:stCondLst>
                                        <p:cond delay="0"/>
                                      </p:stCondLst>
                                      <p:childTnLst>
                                        <p:cmd type="call" cmd="playFrom(0.0)">
                                          <p:cBhvr>
                                            <p:cTn id="41" dur="1724" fill="hold"/>
                                            <p:tgtEl>
                                              <p:spTgt spid="15"/>
                                            </p:tgtEl>
                                          </p:cBhvr>
                                        </p:cmd>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remove" nodeType="clickEffect">
                                      <p:stCondLst>
                                        <p:cond delay="0"/>
                                      </p:stCondLst>
                                      <p:childTnLst>
                                        <p:animMotion origin="layout" path="M 1.11022E-16 4.44444E-6 L -0.34375 -0.45926 " pathEditMode="relative" rAng="0" ptsTypes="AA">
                                          <p:cBhvr>
                                            <p:cTn id="46" dur="2000" fill="hold"/>
                                            <p:tgtEl>
                                              <p:spTgt spid="10"/>
                                            </p:tgtEl>
                                            <p:attrNameLst>
                                              <p:attrName>ppt_x</p:attrName>
                                              <p:attrName>ppt_y</p:attrName>
                                            </p:attrNameLst>
                                          </p:cBhvr>
                                          <p:rCtr x="-17188" y="-22963"/>
                                        </p:animMotion>
                                      </p:childTnLst>
                                    </p:cTn>
                                  </p:par>
                                </p:childTnLst>
                              </p:cTn>
                            </p:par>
                            <p:par>
                              <p:cTn id="47" fill="hold">
                                <p:stCondLst>
                                  <p:cond delay="2000"/>
                                </p:stCondLst>
                                <p:childTnLst>
                                  <p:par>
                                    <p:cTn id="48" presetID="47" presetClass="exit" presetSubtype="0" fill="hold" nodeType="afterEffect">
                                      <p:stCondLst>
                                        <p:cond delay="0"/>
                                      </p:stCondLst>
                                      <p:childTnLst>
                                        <p:animEffect transition="out" filter="fade">
                                          <p:cBhvr>
                                            <p:cTn id="49" dur="1000"/>
                                            <p:tgtEl>
                                              <p:spTgt spid="10"/>
                                            </p:tgtEl>
                                          </p:cBhvr>
                                        </p:animEffect>
                                        <p:anim calcmode="lin" valueType="num">
                                          <p:cBhvr>
                                            <p:cTn id="50" dur="1000"/>
                                            <p:tgtEl>
                                              <p:spTgt spid="10"/>
                                            </p:tgtEl>
                                            <p:attrNameLst>
                                              <p:attrName>ppt_x</p:attrName>
                                            </p:attrNameLst>
                                          </p:cBhvr>
                                          <p:tavLst>
                                            <p:tav tm="0">
                                              <p:val>
                                                <p:strVal val="ppt_x"/>
                                              </p:val>
                                            </p:tav>
                                            <p:tav tm="100000">
                                              <p:val>
                                                <p:strVal val="ppt_x"/>
                                              </p:val>
                                            </p:tav>
                                          </p:tavLst>
                                        </p:anim>
                                        <p:anim calcmode="lin" valueType="num">
                                          <p:cBhvr>
                                            <p:cTn id="51" dur="1000"/>
                                            <p:tgtEl>
                                              <p:spTgt spid="10"/>
                                            </p:tgtEl>
                                            <p:attrNameLst>
                                              <p:attrName>ppt_y</p:attrName>
                                            </p:attrNameLst>
                                          </p:cBhvr>
                                          <p:tavLst>
                                            <p:tav tm="0">
                                              <p:val>
                                                <p:strVal val="ppt_y"/>
                                              </p:val>
                                            </p:tav>
                                            <p:tav tm="100000">
                                              <p:val>
                                                <p:strVal val="ppt_y-.1"/>
                                              </p:val>
                                            </p:tav>
                                          </p:tavLst>
                                        </p:anim>
                                        <p:set>
                                          <p:cBhvr>
                                            <p:cTn id="52" dur="1" fill="hold">
                                              <p:stCondLst>
                                                <p:cond delay="999"/>
                                              </p:stCondLst>
                                            </p:cTn>
                                            <p:tgtEl>
                                              <p:spTgt spid="10"/>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1724" fill="hold"/>
                                            <p:tgtEl>
                                              <p:spTgt spid="6"/>
                                            </p:tgtEl>
                                          </p:cBhvr>
                                        </p:cmd>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0 1.11111E-6 L -0.475 -0.51111 " pathEditMode="relative" rAng="0" ptsTypes="AA">
                                          <p:cBhvr>
                                            <p:cTn id="59" dur="2000" fill="hold"/>
                                            <p:tgtEl>
                                              <p:spTgt spid="13"/>
                                            </p:tgtEl>
                                            <p:attrNameLst>
                                              <p:attrName>ppt_x</p:attrName>
                                              <p:attrName>ppt_y</p:attrName>
                                            </p:attrNameLst>
                                          </p:cBhvr>
                                          <p:rCtr x="-23750" y="-25556"/>
                                        </p:animMotion>
                                      </p:childTnLst>
                                    </p:cTn>
                                  </p:par>
                                </p:childTnLst>
                              </p:cTn>
                            </p:par>
                            <p:par>
                              <p:cTn id="60" fill="hold">
                                <p:stCondLst>
                                  <p:cond delay="2000"/>
                                </p:stCondLst>
                                <p:childTnLst>
                                  <p:par>
                                    <p:cTn id="61" presetID="47" presetClass="exit" presetSubtype="0" fill="hold" nodeType="afterEffect">
                                      <p:stCondLst>
                                        <p:cond delay="0"/>
                                      </p:stCondLst>
                                      <p:childTnLst>
                                        <p:animEffect transition="out" filter="fade">
                                          <p:cBhvr>
                                            <p:cTn id="62" dur="1000"/>
                                            <p:tgtEl>
                                              <p:spTgt spid="13"/>
                                            </p:tgtEl>
                                          </p:cBhvr>
                                        </p:animEffect>
                                        <p:anim calcmode="lin" valueType="num">
                                          <p:cBhvr>
                                            <p:cTn id="63" dur="1000"/>
                                            <p:tgtEl>
                                              <p:spTgt spid="13"/>
                                            </p:tgtEl>
                                            <p:attrNameLst>
                                              <p:attrName>ppt_x</p:attrName>
                                            </p:attrNameLst>
                                          </p:cBhvr>
                                          <p:tavLst>
                                            <p:tav tm="0">
                                              <p:val>
                                                <p:strVal val="ppt_x"/>
                                              </p:val>
                                            </p:tav>
                                            <p:tav tm="100000">
                                              <p:val>
                                                <p:strVal val="ppt_x"/>
                                              </p:val>
                                            </p:tav>
                                          </p:tavLst>
                                        </p:anim>
                                        <p:anim calcmode="lin" valueType="num">
                                          <p:cBhvr>
                                            <p:cTn id="64" dur="1000"/>
                                            <p:tgtEl>
                                              <p:spTgt spid="13"/>
                                            </p:tgtEl>
                                            <p:attrNameLst>
                                              <p:attrName>ppt_y</p:attrName>
                                            </p:attrNameLst>
                                          </p:cBhvr>
                                          <p:tavLst>
                                            <p:tav tm="0">
                                              <p:val>
                                                <p:strVal val="ppt_y"/>
                                              </p:val>
                                            </p:tav>
                                            <p:tav tm="100000">
                                              <p:val>
                                                <p:strVal val="ppt_y-.1"/>
                                              </p:val>
                                            </p:tav>
                                          </p:tavLst>
                                        </p:anim>
                                        <p:set>
                                          <p:cBhvr>
                                            <p:cTn id="65" dur="1" fill="hold">
                                              <p:stCondLst>
                                                <p:cond delay="999"/>
                                              </p:stCondLst>
                                            </p:cTn>
                                            <p:tgtEl>
                                              <p:spTgt spid="13"/>
                                            </p:tgtEl>
                                            <p:attrNameLst>
                                              <p:attrName>style.visibility</p:attrName>
                                            </p:attrNameLst>
                                          </p:cBhvr>
                                          <p:to>
                                            <p:strVal val="hidden"/>
                                          </p:to>
                                        </p:set>
                                      </p:childTnLst>
                                    </p:cTn>
                                  </p:par>
                                  <p:par>
                                    <p:cTn id="66" presetID="1" presetClass="mediacall" presetSubtype="0" fill="hold" nodeType="withEffect">
                                      <p:stCondLst>
                                        <p:cond delay="0"/>
                                      </p:stCondLst>
                                      <p:childTnLst>
                                        <p:cmd type="call" cmd="playFrom(0.0)">
                                          <p:cBhvr>
                                            <p:cTn id="67" dur="1724" fill="hold"/>
                                            <p:tgtEl>
                                              <p:spTgt spid="5"/>
                                            </p:tgtEl>
                                          </p:cBhvr>
                                        </p:cmd>
                                      </p:childTnLst>
                                    </p:cTn>
                                  </p:par>
                                </p:childTnLst>
                              </p:cTn>
                            </p:par>
                          </p:childTnLst>
                        </p:cTn>
                      </p:par>
                    </p:childTnLst>
                  </p:cTn>
                  <p:nextCondLst>
                    <p:cond evt="onClick" delay="0">
                      <p:tgtEl>
                        <p:spTgt spid="13"/>
                      </p:tgtEl>
                    </p:cond>
                  </p:nextCondLst>
                </p:seq>
                <p:audio>
                  <p:cMediaNode vol="80000">
                    <p:cTn id="68" fill="hold" display="0">
                      <p:stCondLst>
                        <p:cond delay="indefinite"/>
                      </p:stCondLst>
                      <p:endCondLst>
                        <p:cond evt="onStopAudio" delay="0">
                          <p:tgtEl>
                            <p:sldTgt/>
                          </p:tgtEl>
                        </p:cond>
                      </p:endCondLst>
                    </p:cTn>
                    <p:tgtEl>
                      <p:spTgt spid="3"/>
                    </p:tgtEl>
                  </p:cMediaNode>
                </p:audio>
                <p:audio>
                  <p:cMediaNode vol="80000">
                    <p:cTn id="69" fill="hold" display="0">
                      <p:stCondLst>
                        <p:cond delay="indefinite"/>
                      </p:stCondLst>
                      <p:endCondLst>
                        <p:cond evt="onStopAudio" delay="0">
                          <p:tgtEl>
                            <p:sldTgt/>
                          </p:tgtEl>
                        </p:cond>
                      </p:endCondLst>
                    </p:cTn>
                    <p:tgtEl>
                      <p:spTgt spid="5"/>
                    </p:tgtEl>
                  </p:cMediaNode>
                </p:audio>
                <p:audio>
                  <p:cMediaNode vol="80000">
                    <p:cTn id="70" fill="hold" display="0">
                      <p:stCondLst>
                        <p:cond delay="indefinite"/>
                      </p:stCondLst>
                      <p:endCondLst>
                        <p:cond evt="onStopAudio" delay="0">
                          <p:tgtEl>
                            <p:sldTgt/>
                          </p:tgtEl>
                        </p:cond>
                      </p:endCondLst>
                    </p:cTn>
                    <p:tgtEl>
                      <p:spTgt spid="6"/>
                    </p:tgtEl>
                  </p:cMediaNode>
                </p:audio>
                <p:audio>
                  <p:cMediaNode vol="80000">
                    <p:cTn id="71" fill="hold" display="0">
                      <p:stCondLst>
                        <p:cond delay="indefinite"/>
                      </p:stCondLst>
                      <p:endCondLst>
                        <p:cond evt="onStopAudio" delay="0">
                          <p:tgtEl>
                            <p:sldTgt/>
                          </p:tgtEl>
                        </p:cond>
                      </p:endCondLst>
                    </p:cTn>
                    <p:tgtEl>
                      <p:spTgt spid="15"/>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nodeType="withEffect">
                                      <p:stCondLst>
                                        <p:cond delay="0"/>
                                      </p:stCondLst>
                                      <p:childTnLst>
                                        <p:animMotion origin="layout" path="M 1.11022E-16 -0.02778 L 1.11022E-16 4.44444E-6 " pathEditMode="relative" rAng="0" ptsTypes="AA">
                                          <p:cBhvr>
                                            <p:cTn id="6" dur="2000" fill="hold"/>
                                            <p:tgtEl>
                                              <p:spTgt spid="9"/>
                                            </p:tgtEl>
                                            <p:attrNameLst>
                                              <p:attrName>ppt_x</p:attrName>
                                              <p:attrName>ppt_y</p:attrName>
                                            </p:attrNameLst>
                                          </p:cBhvr>
                                          <p:rCtr x="0" y="1389"/>
                                        </p:animMotion>
                                      </p:childTnLst>
                                    </p:cTn>
                                  </p:par>
                                  <p:par>
                                    <p:cTn id="7" presetID="63" presetClass="path" presetSubtype="0" repeatCount="indefinite" accel="50000" decel="50000" fill="hold" nodeType="withEffect">
                                      <p:stCondLst>
                                        <p:cond delay="0"/>
                                      </p:stCondLst>
                                      <p:childTnLst>
                                        <p:animMotion origin="layout" path="M -6.93889E-18 -3.35805E-6 L 1.12708 0.0034 " pathEditMode="relative" rAng="0" ptsTypes="AA">
                                          <p:cBhvr>
                                            <p:cTn id="8" dur="27000" fill="hold"/>
                                            <p:tgtEl>
                                              <p:spTgt spid="14"/>
                                            </p:tgtEl>
                                            <p:attrNameLst>
                                              <p:attrName>ppt_x</p:attrName>
                                              <p:attrName>ppt_y</p:attrName>
                                            </p:attrNameLst>
                                          </p:cBhvr>
                                          <p:rCtr x="56354" y="154"/>
                                        </p:animMotion>
                                      </p:childTnLst>
                                    </p:cTn>
                                  </p:par>
                                  <p:par>
                                    <p:cTn id="9" presetID="35" presetClass="path" presetSubtype="0" repeatCount="indefinite" accel="50000" decel="50000" fill="hold" nodeType="withEffect">
                                      <p:stCondLst>
                                        <p:cond delay="0"/>
                                      </p:stCondLst>
                                      <p:childTnLst>
                                        <p:animMotion origin="layout" path="M 2.91667E-6 3.33333E-6 L -1.16589 0.01365 " pathEditMode="relative" rAng="0" ptsTypes="AA">
                                          <p:cBhvr>
                                            <p:cTn id="10" dur="26000" fill="hold"/>
                                            <p:tgtEl>
                                              <p:spTgt spid="11"/>
                                            </p:tgtEl>
                                            <p:attrNameLst>
                                              <p:attrName>ppt_x</p:attrName>
                                              <p:attrName>ppt_y</p:attrName>
                                            </p:attrNameLst>
                                          </p:cBhvr>
                                          <p:rCtr x="-58294" y="67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afterEffect">
                                      <p:stCondLst>
                                        <p:cond delay="20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64" presetClass="path" presetSubtype="0" accel="50000" decel="50000" fill="hold" nodeType="withEffect">
                                      <p:stCondLst>
                                        <p:cond delay="0"/>
                                      </p:stCondLst>
                                      <p:childTnLst>
                                        <p:animMotion origin="layout" path="M -3.125E-6 -1.85185E-6 L 0.15 -0.42778 " pathEditMode="relative" rAng="0" ptsTypes="AA">
                                          <p:cBhvr>
                                            <p:cTn id="20" dur="2000" fill="hold"/>
                                            <p:tgtEl>
                                              <p:spTgt spid="7"/>
                                            </p:tgtEl>
                                            <p:attrNameLst>
                                              <p:attrName>ppt_x</p:attrName>
                                              <p:attrName>ppt_y</p:attrName>
                                            </p:attrNameLst>
                                          </p:cBhvr>
                                          <p:rCtr x="7500" y="-21389"/>
                                        </p:animMotion>
                                      </p:childTnLst>
                                    </p:cTn>
                                  </p:par>
                                </p:childTnLst>
                              </p:cTn>
                            </p:par>
                            <p:par>
                              <p:cTn id="21" fill="hold">
                                <p:stCondLst>
                                  <p:cond delay="2000"/>
                                </p:stCondLst>
                                <p:childTnLst>
                                  <p:par>
                                    <p:cTn id="22" presetID="47" presetClass="exit" presetSubtype="0" fill="hold" nodeType="afterEffect">
                                      <p:stCondLst>
                                        <p:cond delay="0"/>
                                      </p:stCondLst>
                                      <p:childTnLst>
                                        <p:animEffect transition="out" filter="fade">
                                          <p:cBhvr>
                                            <p:cTn id="23" dur="1000"/>
                                            <p:tgtEl>
                                              <p:spTgt spid="7"/>
                                            </p:tgtEl>
                                          </p:cBhvr>
                                        </p:animEffect>
                                        <p:anim calcmode="lin" valueType="num">
                                          <p:cBhvr>
                                            <p:cTn id="24" dur="1000"/>
                                            <p:tgtEl>
                                              <p:spTgt spid="7"/>
                                            </p:tgtEl>
                                            <p:attrNameLst>
                                              <p:attrName>ppt_x</p:attrName>
                                            </p:attrNameLst>
                                          </p:cBhvr>
                                          <p:tavLst>
                                            <p:tav tm="0">
                                              <p:val>
                                                <p:strVal val="ppt_x"/>
                                              </p:val>
                                            </p:tav>
                                            <p:tav tm="100000">
                                              <p:val>
                                                <p:strVal val="ppt_x"/>
                                              </p:val>
                                            </p:tav>
                                          </p:tavLst>
                                        </p:anim>
                                        <p:anim calcmode="lin" valueType="num">
                                          <p:cBhvr>
                                            <p:cTn id="25" dur="1000"/>
                                            <p:tgtEl>
                                              <p:spTgt spid="7"/>
                                            </p:tgtEl>
                                            <p:attrNameLst>
                                              <p:attrName>ppt_y</p:attrName>
                                            </p:attrNameLst>
                                          </p:cBhvr>
                                          <p:tavLst>
                                            <p:tav tm="0">
                                              <p:val>
                                                <p:strVal val="ppt_y"/>
                                              </p:val>
                                            </p:tav>
                                            <p:tav tm="100000">
                                              <p:val>
                                                <p:strVal val="ppt_y-.1"/>
                                              </p:val>
                                            </p:tav>
                                          </p:tavLst>
                                        </p:anim>
                                        <p:set>
                                          <p:cBhvr>
                                            <p:cTn id="26" dur="1" fill="hold">
                                              <p:stCondLst>
                                                <p:cond delay="999"/>
                                              </p:stCondLst>
                                            </p:cTn>
                                            <p:tgtEl>
                                              <p:spTgt spid="7"/>
                                            </p:tgtEl>
                                            <p:attrNameLst>
                                              <p:attrName>style.visibility</p:attrName>
                                            </p:attrNameLst>
                                          </p:cBhvr>
                                          <p:to>
                                            <p:strVal val="hidden"/>
                                          </p:to>
                                        </p:set>
                                      </p:childTnLst>
                                    </p:cTn>
                                  </p:par>
                                  <p:par>
                                    <p:cTn id="27" presetID="1" presetClass="mediacall" presetSubtype="0" fill="hold" nodeType="withEffect">
                                      <p:stCondLst>
                                        <p:cond delay="0"/>
                                      </p:stCondLst>
                                      <p:childTnLst>
                                        <p:cmd type="call" cmd="playFrom(0.0)">
                                          <p:cBhvr>
                                            <p:cTn id="28" dur="1724" fill="hold"/>
                                            <p:tgtEl>
                                              <p:spTgt spid="3"/>
                                            </p:tgtEl>
                                          </p:cBhvr>
                                        </p:cmd>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nodeType="withEffect">
                                      <p:stCondLst>
                                        <p:cond delay="0"/>
                                      </p:stCondLst>
                                      <p:childTnLst>
                                        <p:animMotion origin="layout" path="M 5.55112E-17 4.44444E-6 L -0.1125 -0.46112 " pathEditMode="relative" rAng="0" ptsTypes="AA">
                                          <p:cBhvr>
                                            <p:cTn id="33" dur="2000" fill="hold"/>
                                            <p:tgtEl>
                                              <p:spTgt spid="12"/>
                                            </p:tgtEl>
                                            <p:attrNameLst>
                                              <p:attrName>ppt_x</p:attrName>
                                              <p:attrName>ppt_y</p:attrName>
                                            </p:attrNameLst>
                                          </p:cBhvr>
                                          <p:rCtr x="-56" y="-231"/>
                                        </p:animMotion>
                                      </p:childTnLst>
                                    </p:cTn>
                                  </p:par>
                                </p:childTnLst>
                              </p:cTn>
                            </p:par>
                            <p:par>
                              <p:cTn id="34" fill="hold">
                                <p:stCondLst>
                                  <p:cond delay="2000"/>
                                </p:stCondLst>
                                <p:childTnLst>
                                  <p:par>
                                    <p:cTn id="35" presetID="47" presetClass="exit" presetSubtype="0" fill="hold" nodeType="afterEffect">
                                      <p:stCondLst>
                                        <p:cond delay="0"/>
                                      </p:stCondLst>
                                      <p:childTnLst>
                                        <p:animEffect transition="out" filter="fade">
                                          <p:cBhvr>
                                            <p:cTn id="36" dur="1000"/>
                                            <p:tgtEl>
                                              <p:spTgt spid="12"/>
                                            </p:tgtEl>
                                          </p:cBhvr>
                                        </p:animEffect>
                                        <p:anim calcmode="lin" valueType="num">
                                          <p:cBhvr>
                                            <p:cTn id="37" dur="1000"/>
                                            <p:tgtEl>
                                              <p:spTgt spid="12"/>
                                            </p:tgtEl>
                                            <p:attrNameLst>
                                              <p:attrName>ppt_x</p:attrName>
                                            </p:attrNameLst>
                                          </p:cBhvr>
                                          <p:tavLst>
                                            <p:tav tm="0">
                                              <p:val>
                                                <p:strVal val="ppt_x"/>
                                              </p:val>
                                            </p:tav>
                                            <p:tav tm="100000">
                                              <p:val>
                                                <p:strVal val="ppt_x"/>
                                              </p:val>
                                            </p:tav>
                                          </p:tavLst>
                                        </p:anim>
                                        <p:anim calcmode="lin" valueType="num">
                                          <p:cBhvr>
                                            <p:cTn id="38" dur="1000"/>
                                            <p:tgtEl>
                                              <p:spTgt spid="12"/>
                                            </p:tgtEl>
                                            <p:attrNameLst>
                                              <p:attrName>ppt_y</p:attrName>
                                            </p:attrNameLst>
                                          </p:cBhvr>
                                          <p:tavLst>
                                            <p:tav tm="0">
                                              <p:val>
                                                <p:strVal val="ppt_y"/>
                                              </p:val>
                                            </p:tav>
                                            <p:tav tm="100000">
                                              <p:val>
                                                <p:strVal val="ppt_y-.1"/>
                                              </p:val>
                                            </p:tav>
                                          </p:tavLst>
                                        </p:anim>
                                        <p:set>
                                          <p:cBhvr>
                                            <p:cTn id="39" dur="1" fill="hold">
                                              <p:stCondLst>
                                                <p:cond delay="999"/>
                                              </p:stCondLst>
                                            </p:cTn>
                                            <p:tgtEl>
                                              <p:spTgt spid="12"/>
                                            </p:tgtEl>
                                            <p:attrNameLst>
                                              <p:attrName>style.visibility</p:attrName>
                                            </p:attrNameLst>
                                          </p:cBhvr>
                                          <p:to>
                                            <p:strVal val="hidden"/>
                                          </p:to>
                                        </p:set>
                                      </p:childTnLst>
                                    </p:cTn>
                                  </p:par>
                                  <p:par>
                                    <p:cTn id="40" presetID="1" presetClass="mediacall" presetSubtype="0" fill="hold" nodeType="withEffect">
                                      <p:stCondLst>
                                        <p:cond delay="0"/>
                                      </p:stCondLst>
                                      <p:childTnLst>
                                        <p:cmd type="call" cmd="playFrom(0.0)">
                                          <p:cBhvr>
                                            <p:cTn id="41" dur="1724" fill="hold"/>
                                            <p:tgtEl>
                                              <p:spTgt spid="15"/>
                                            </p:tgtEl>
                                          </p:cBhvr>
                                        </p:cmd>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remove" nodeType="clickEffect">
                                      <p:stCondLst>
                                        <p:cond delay="0"/>
                                      </p:stCondLst>
                                      <p:childTnLst>
                                        <p:animMotion origin="layout" path="M 1.11022E-16 4.44444E-6 L -0.34375 -0.45926 " pathEditMode="relative" rAng="0" ptsTypes="AA">
                                          <p:cBhvr>
                                            <p:cTn id="46" dur="2000" fill="hold"/>
                                            <p:tgtEl>
                                              <p:spTgt spid="10"/>
                                            </p:tgtEl>
                                            <p:attrNameLst>
                                              <p:attrName>ppt_x</p:attrName>
                                              <p:attrName>ppt_y</p:attrName>
                                            </p:attrNameLst>
                                          </p:cBhvr>
                                          <p:rCtr x="-17188" y="-22963"/>
                                        </p:animMotion>
                                      </p:childTnLst>
                                    </p:cTn>
                                  </p:par>
                                </p:childTnLst>
                              </p:cTn>
                            </p:par>
                            <p:par>
                              <p:cTn id="47" fill="hold">
                                <p:stCondLst>
                                  <p:cond delay="2000"/>
                                </p:stCondLst>
                                <p:childTnLst>
                                  <p:par>
                                    <p:cTn id="48" presetID="47" presetClass="exit" presetSubtype="0" fill="hold" nodeType="afterEffect">
                                      <p:stCondLst>
                                        <p:cond delay="0"/>
                                      </p:stCondLst>
                                      <p:childTnLst>
                                        <p:animEffect transition="out" filter="fade">
                                          <p:cBhvr>
                                            <p:cTn id="49" dur="1000"/>
                                            <p:tgtEl>
                                              <p:spTgt spid="10"/>
                                            </p:tgtEl>
                                          </p:cBhvr>
                                        </p:animEffect>
                                        <p:anim calcmode="lin" valueType="num">
                                          <p:cBhvr>
                                            <p:cTn id="50" dur="1000"/>
                                            <p:tgtEl>
                                              <p:spTgt spid="10"/>
                                            </p:tgtEl>
                                            <p:attrNameLst>
                                              <p:attrName>ppt_x</p:attrName>
                                            </p:attrNameLst>
                                          </p:cBhvr>
                                          <p:tavLst>
                                            <p:tav tm="0">
                                              <p:val>
                                                <p:strVal val="ppt_x"/>
                                              </p:val>
                                            </p:tav>
                                            <p:tav tm="100000">
                                              <p:val>
                                                <p:strVal val="ppt_x"/>
                                              </p:val>
                                            </p:tav>
                                          </p:tavLst>
                                        </p:anim>
                                        <p:anim calcmode="lin" valueType="num">
                                          <p:cBhvr>
                                            <p:cTn id="51" dur="1000"/>
                                            <p:tgtEl>
                                              <p:spTgt spid="10"/>
                                            </p:tgtEl>
                                            <p:attrNameLst>
                                              <p:attrName>ppt_y</p:attrName>
                                            </p:attrNameLst>
                                          </p:cBhvr>
                                          <p:tavLst>
                                            <p:tav tm="0">
                                              <p:val>
                                                <p:strVal val="ppt_y"/>
                                              </p:val>
                                            </p:tav>
                                            <p:tav tm="100000">
                                              <p:val>
                                                <p:strVal val="ppt_y-.1"/>
                                              </p:val>
                                            </p:tav>
                                          </p:tavLst>
                                        </p:anim>
                                        <p:set>
                                          <p:cBhvr>
                                            <p:cTn id="52" dur="1" fill="hold">
                                              <p:stCondLst>
                                                <p:cond delay="999"/>
                                              </p:stCondLst>
                                            </p:cTn>
                                            <p:tgtEl>
                                              <p:spTgt spid="10"/>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1724" fill="hold"/>
                                            <p:tgtEl>
                                              <p:spTgt spid="6"/>
                                            </p:tgtEl>
                                          </p:cBhvr>
                                        </p:cmd>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0 1.11111E-6 L -0.475 -0.51111 " pathEditMode="relative" rAng="0" ptsTypes="AA">
                                          <p:cBhvr>
                                            <p:cTn id="59" dur="2000" fill="hold"/>
                                            <p:tgtEl>
                                              <p:spTgt spid="13"/>
                                            </p:tgtEl>
                                            <p:attrNameLst>
                                              <p:attrName>ppt_x</p:attrName>
                                              <p:attrName>ppt_y</p:attrName>
                                            </p:attrNameLst>
                                          </p:cBhvr>
                                          <p:rCtr x="-23750" y="-25556"/>
                                        </p:animMotion>
                                      </p:childTnLst>
                                    </p:cTn>
                                  </p:par>
                                </p:childTnLst>
                              </p:cTn>
                            </p:par>
                            <p:par>
                              <p:cTn id="60" fill="hold">
                                <p:stCondLst>
                                  <p:cond delay="2000"/>
                                </p:stCondLst>
                                <p:childTnLst>
                                  <p:par>
                                    <p:cTn id="61" presetID="47" presetClass="exit" presetSubtype="0" fill="hold" nodeType="afterEffect">
                                      <p:stCondLst>
                                        <p:cond delay="0"/>
                                      </p:stCondLst>
                                      <p:childTnLst>
                                        <p:animEffect transition="out" filter="fade">
                                          <p:cBhvr>
                                            <p:cTn id="62" dur="1000"/>
                                            <p:tgtEl>
                                              <p:spTgt spid="13"/>
                                            </p:tgtEl>
                                          </p:cBhvr>
                                        </p:animEffect>
                                        <p:anim calcmode="lin" valueType="num">
                                          <p:cBhvr>
                                            <p:cTn id="63" dur="1000"/>
                                            <p:tgtEl>
                                              <p:spTgt spid="13"/>
                                            </p:tgtEl>
                                            <p:attrNameLst>
                                              <p:attrName>ppt_x</p:attrName>
                                            </p:attrNameLst>
                                          </p:cBhvr>
                                          <p:tavLst>
                                            <p:tav tm="0">
                                              <p:val>
                                                <p:strVal val="ppt_x"/>
                                              </p:val>
                                            </p:tav>
                                            <p:tav tm="100000">
                                              <p:val>
                                                <p:strVal val="ppt_x"/>
                                              </p:val>
                                            </p:tav>
                                          </p:tavLst>
                                        </p:anim>
                                        <p:anim calcmode="lin" valueType="num">
                                          <p:cBhvr>
                                            <p:cTn id="64" dur="1000"/>
                                            <p:tgtEl>
                                              <p:spTgt spid="13"/>
                                            </p:tgtEl>
                                            <p:attrNameLst>
                                              <p:attrName>ppt_y</p:attrName>
                                            </p:attrNameLst>
                                          </p:cBhvr>
                                          <p:tavLst>
                                            <p:tav tm="0">
                                              <p:val>
                                                <p:strVal val="ppt_y"/>
                                              </p:val>
                                            </p:tav>
                                            <p:tav tm="100000">
                                              <p:val>
                                                <p:strVal val="ppt_y-.1"/>
                                              </p:val>
                                            </p:tav>
                                          </p:tavLst>
                                        </p:anim>
                                        <p:set>
                                          <p:cBhvr>
                                            <p:cTn id="65" dur="1" fill="hold">
                                              <p:stCondLst>
                                                <p:cond delay="999"/>
                                              </p:stCondLst>
                                            </p:cTn>
                                            <p:tgtEl>
                                              <p:spTgt spid="13"/>
                                            </p:tgtEl>
                                            <p:attrNameLst>
                                              <p:attrName>style.visibility</p:attrName>
                                            </p:attrNameLst>
                                          </p:cBhvr>
                                          <p:to>
                                            <p:strVal val="hidden"/>
                                          </p:to>
                                        </p:set>
                                      </p:childTnLst>
                                    </p:cTn>
                                  </p:par>
                                  <p:par>
                                    <p:cTn id="66" presetID="1" presetClass="mediacall" presetSubtype="0" fill="hold" nodeType="withEffect">
                                      <p:stCondLst>
                                        <p:cond delay="0"/>
                                      </p:stCondLst>
                                      <p:childTnLst>
                                        <p:cmd type="call" cmd="playFrom(0.0)">
                                          <p:cBhvr>
                                            <p:cTn id="67" dur="1724" fill="hold"/>
                                            <p:tgtEl>
                                              <p:spTgt spid="5"/>
                                            </p:tgtEl>
                                          </p:cBhvr>
                                        </p:cmd>
                                      </p:childTnLst>
                                    </p:cTn>
                                  </p:par>
                                </p:childTnLst>
                              </p:cTn>
                            </p:par>
                          </p:childTnLst>
                        </p:cTn>
                      </p:par>
                    </p:childTnLst>
                  </p:cTn>
                  <p:nextCondLst>
                    <p:cond evt="onClick" delay="0">
                      <p:tgtEl>
                        <p:spTgt spid="13"/>
                      </p:tgtEl>
                    </p:cond>
                  </p:nextCondLst>
                </p:seq>
                <p:audio>
                  <p:cMediaNode vol="80000">
                    <p:cTn id="68" fill="hold" display="0">
                      <p:stCondLst>
                        <p:cond delay="indefinite"/>
                      </p:stCondLst>
                      <p:endCondLst>
                        <p:cond evt="onStopAudio" delay="0">
                          <p:tgtEl>
                            <p:sldTgt/>
                          </p:tgtEl>
                        </p:cond>
                      </p:endCondLst>
                    </p:cTn>
                    <p:tgtEl>
                      <p:spTgt spid="3"/>
                    </p:tgtEl>
                  </p:cMediaNode>
                </p:audio>
                <p:audio>
                  <p:cMediaNode vol="80000">
                    <p:cTn id="69" fill="hold" display="0">
                      <p:stCondLst>
                        <p:cond delay="indefinite"/>
                      </p:stCondLst>
                      <p:endCondLst>
                        <p:cond evt="onStopAudio" delay="0">
                          <p:tgtEl>
                            <p:sldTgt/>
                          </p:tgtEl>
                        </p:cond>
                      </p:endCondLst>
                    </p:cTn>
                    <p:tgtEl>
                      <p:spTgt spid="5"/>
                    </p:tgtEl>
                  </p:cMediaNode>
                </p:audio>
                <p:audio>
                  <p:cMediaNode vol="80000">
                    <p:cTn id="70" fill="hold" display="0">
                      <p:stCondLst>
                        <p:cond delay="indefinite"/>
                      </p:stCondLst>
                      <p:endCondLst>
                        <p:cond evt="onStopAudio" delay="0">
                          <p:tgtEl>
                            <p:sldTgt/>
                          </p:tgtEl>
                        </p:cond>
                      </p:endCondLst>
                    </p:cTn>
                    <p:tgtEl>
                      <p:spTgt spid="6"/>
                    </p:tgtEl>
                  </p:cMediaNode>
                </p:audio>
                <p:audio>
                  <p:cMediaNode vol="80000">
                    <p:cTn id="71" fill="hold" display="0">
                      <p:stCondLst>
                        <p:cond delay="indefinite"/>
                      </p:stCondLst>
                      <p:endCondLst>
                        <p:cond evt="onStopAudio" delay="0">
                          <p:tgtEl>
                            <p:sldTgt/>
                          </p:tgtEl>
                        </p:cond>
                      </p:endCondLst>
                    </p:cTn>
                    <p:tgtEl>
                      <p:spTgt spid="15"/>
                    </p:tgtEl>
                  </p:cMediaNode>
                </p:audio>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A0FADFC-65CA-C165-0615-126959EC5C52}"/>
              </a:ext>
            </a:extLst>
          </p:cNvPr>
          <p:cNvGrpSpPr/>
          <p:nvPr/>
        </p:nvGrpSpPr>
        <p:grpSpPr>
          <a:xfrm>
            <a:off x="7466583" y="3549909"/>
            <a:ext cx="2201963" cy="1146984"/>
            <a:chOff x="5006982" y="2509603"/>
            <a:chExt cx="3105114" cy="1893899"/>
          </a:xfrm>
        </p:grpSpPr>
        <p:pic>
          <p:nvPicPr>
            <p:cNvPr id="10" name="Graphic 9">
              <a:extLst>
                <a:ext uri="{FF2B5EF4-FFF2-40B4-BE49-F238E27FC236}">
                  <a16:creationId xmlns:a16="http://schemas.microsoft.com/office/drawing/2014/main" xmlns="" id="{327881EF-C168-193C-2FC4-6F217AF158CE}"/>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flipH="1">
              <a:off x="5006982" y="2509603"/>
              <a:ext cx="3105114" cy="1893899"/>
            </a:xfrm>
            <a:prstGeom prst="rect">
              <a:avLst/>
            </a:prstGeom>
          </p:spPr>
        </p:pic>
        <p:sp>
          <p:nvSpPr>
            <p:cNvPr id="16" name="TextBox 15"/>
            <p:cNvSpPr txBox="1"/>
            <p:nvPr/>
          </p:nvSpPr>
          <p:spPr>
            <a:xfrm>
              <a:off x="5291508" y="3035383"/>
              <a:ext cx="2160224" cy="813121"/>
            </a:xfrm>
            <a:prstGeom prst="rect">
              <a:avLst/>
            </a:prstGeom>
            <a:noFill/>
          </p:spPr>
          <p:txBody>
            <a:bodyPr wrap="square" rtlCol="0">
              <a:spAutoFit/>
            </a:bodyPr>
            <a:lstStyle/>
            <a:p>
              <a:pPr lvl="0" algn="ctr">
                <a:buClrTx/>
                <a:defRPr/>
              </a:pPr>
              <a:r>
                <a:rPr lang="en-US" sz="2600" kern="1200" smtClean="0">
                  <a:solidFill>
                    <a:prstClr val="black"/>
                  </a:solidFill>
                  <a:latin typeface="UTM Avo" panose="02040603050506020204" pitchFamily="18" charset="0"/>
                  <a:ea typeface="+mn-ea"/>
                </a:rPr>
                <a:t>Hình B</a:t>
              </a:r>
              <a:endParaRPr kumimoji="0" lang="en-US" sz="26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grpSp>
      <p:pic>
        <p:nvPicPr>
          <p:cNvPr id="9" name="Picture 8" descr="disney-jake-and-the-neverland-pirates-clip-art-images--29662.gif"/>
          <p:cNvPicPr>
            <a:picLocks noChangeAspect="1"/>
          </p:cNvPicPr>
          <p:nvPr/>
        </p:nvPicPr>
        <p:blipFill>
          <a:blip r:embed="rId7" cstate="print"/>
          <a:stretch>
            <a:fillRect/>
          </a:stretch>
        </p:blipFill>
        <p:spPr>
          <a:xfrm>
            <a:off x="9144000" y="3682026"/>
            <a:ext cx="2090401" cy="2623524"/>
          </a:xfrm>
          <a:prstGeom prst="rect">
            <a:avLst/>
          </a:prstGeom>
        </p:spPr>
      </p:pic>
      <p:pic>
        <p:nvPicPr>
          <p:cNvPr id="17" name="Picture 16" descr="disney-jake-and-the-neverland-pirates-clip-art-images--29681.gif"/>
          <p:cNvPicPr>
            <a:picLocks noChangeAspect="1"/>
          </p:cNvPicPr>
          <p:nvPr/>
        </p:nvPicPr>
        <p:blipFill>
          <a:blip r:embed="rId8" cstate="print"/>
          <a:stretch>
            <a:fillRect/>
          </a:stretch>
        </p:blipFill>
        <p:spPr>
          <a:xfrm>
            <a:off x="2057400" y="3276600"/>
            <a:ext cx="1947631" cy="2809876"/>
          </a:xfrm>
          <a:prstGeom prst="rect">
            <a:avLst/>
          </a:prstGeom>
        </p:spPr>
      </p:pic>
      <p:pic>
        <p:nvPicPr>
          <p:cNvPr id="5" name="Picture 4">
            <a:extLst>
              <a:ext uri="{FF2B5EF4-FFF2-40B4-BE49-F238E27FC236}">
                <a16:creationId xmlns:a16="http://schemas.microsoft.com/office/drawing/2014/main" xmlns="" id="{54920435-6518-F779-E8BE-53856A2CDA62}"/>
              </a:ext>
            </a:extLst>
          </p:cNvPr>
          <p:cNvPicPr>
            <a:picLocks noChangeAspect="1"/>
          </p:cNvPicPr>
          <p:nvPr/>
        </p:nvPicPr>
        <p:blipFill>
          <a:blip r:embed="rId9"/>
          <a:stretch>
            <a:fillRect/>
          </a:stretch>
        </p:blipFill>
        <p:spPr>
          <a:xfrm>
            <a:off x="11586411" y="0"/>
            <a:ext cx="605589" cy="675277"/>
          </a:xfrm>
          <a:prstGeom prst="rect">
            <a:avLst/>
          </a:prstGeom>
          <a:solidFill>
            <a:schemeClr val="bg1"/>
          </a:solidFill>
        </p:spPr>
      </p:pic>
      <p:grpSp>
        <p:nvGrpSpPr>
          <p:cNvPr id="8" name="Group 7"/>
          <p:cNvGrpSpPr/>
          <p:nvPr/>
        </p:nvGrpSpPr>
        <p:grpSpPr>
          <a:xfrm>
            <a:off x="1358054" y="167640"/>
            <a:ext cx="7515531" cy="3108960"/>
            <a:chOff x="1358054" y="167640"/>
            <a:chExt cx="7515531" cy="3108960"/>
          </a:xfrm>
        </p:grpSpPr>
        <p:pic>
          <p:nvPicPr>
            <p:cNvPr id="3" name="Graphic 2">
              <a:extLst>
                <a:ext uri="{FF2B5EF4-FFF2-40B4-BE49-F238E27FC236}">
                  <a16:creationId xmlns:a16="http://schemas.microsoft.com/office/drawing/2014/main" xmlns="" id="{1D819276-4142-5CED-9C4D-6669AE46564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358054" y="167640"/>
              <a:ext cx="7515531" cy="3108960"/>
            </a:xfrm>
            <a:prstGeom prst="rect">
              <a:avLst/>
            </a:prstGeom>
          </p:spPr>
        </p:pic>
        <p:grpSp>
          <p:nvGrpSpPr>
            <p:cNvPr id="7" name="Group 6"/>
            <p:cNvGrpSpPr/>
            <p:nvPr/>
          </p:nvGrpSpPr>
          <p:grpSpPr>
            <a:xfrm>
              <a:off x="2025862" y="406359"/>
              <a:ext cx="6318891" cy="1403395"/>
              <a:chOff x="2025862" y="406359"/>
              <a:chExt cx="6318891" cy="1403395"/>
            </a:xfrm>
          </p:grpSpPr>
          <p:grpSp>
            <p:nvGrpSpPr>
              <p:cNvPr id="12" name="Group 11"/>
              <p:cNvGrpSpPr/>
              <p:nvPr/>
            </p:nvGrpSpPr>
            <p:grpSpPr>
              <a:xfrm>
                <a:off x="4338722" y="433309"/>
                <a:ext cx="1359686" cy="1004682"/>
                <a:chOff x="648206" y="1833993"/>
                <a:chExt cx="2579427" cy="1597754"/>
              </a:xfrm>
            </p:grpSpPr>
            <p:cxnSp>
              <p:nvCxnSpPr>
                <p:cNvPr id="13" name="Straight Connector 12"/>
                <p:cNvCxnSpPr/>
                <p:nvPr/>
              </p:nvCxnSpPr>
              <p:spPr>
                <a:xfrm>
                  <a:off x="648206" y="3415705"/>
                  <a:ext cx="2579427"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48206" y="1833993"/>
                  <a:ext cx="900753" cy="1597754"/>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35311" y="1833993"/>
                  <a:ext cx="1692322" cy="1597754"/>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588414" y="440949"/>
                <a:ext cx="1756339" cy="990166"/>
                <a:chOff x="3834063" y="1824944"/>
                <a:chExt cx="3331907" cy="1574669"/>
              </a:xfrm>
            </p:grpSpPr>
            <p:cxnSp>
              <p:nvCxnSpPr>
                <p:cNvPr id="21" name="Straight Connector 20"/>
                <p:cNvCxnSpPr/>
                <p:nvPr/>
              </p:nvCxnSpPr>
              <p:spPr>
                <a:xfrm>
                  <a:off x="4575785" y="3398399"/>
                  <a:ext cx="2579427"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850105" y="1844751"/>
                  <a:ext cx="736438" cy="1554862"/>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34063" y="1824944"/>
                  <a:ext cx="3331907" cy="1573455"/>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025862" y="406359"/>
                <a:ext cx="1427985" cy="998953"/>
                <a:chOff x="2025862" y="406359"/>
                <a:chExt cx="1427985" cy="998953"/>
              </a:xfrm>
            </p:grpSpPr>
            <p:cxnSp>
              <p:nvCxnSpPr>
                <p:cNvPr id="25" name="Straight Connector 24"/>
                <p:cNvCxnSpPr/>
                <p:nvPr/>
              </p:nvCxnSpPr>
              <p:spPr>
                <a:xfrm>
                  <a:off x="2025862" y="1383307"/>
                  <a:ext cx="1427985"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046772" y="415909"/>
                  <a:ext cx="0" cy="989403"/>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25862" y="406359"/>
                  <a:ext cx="1427985" cy="983713"/>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298322" y="1456684"/>
                <a:ext cx="845103" cy="338554"/>
              </a:xfrm>
              <a:prstGeom prst="rect">
                <a:avLst/>
              </a:prstGeom>
              <a:noFill/>
            </p:spPr>
            <p:txBody>
              <a:bodyPr wrap="none" rtlCol="0">
                <a:spAutoFit/>
              </a:bodyPr>
              <a:lstStyle/>
              <a:p>
                <a:r>
                  <a:rPr lang="en-US" sz="1600" b="1" smtClean="0">
                    <a:solidFill>
                      <a:srgbClr val="FF0000"/>
                    </a:solidFill>
                  </a:rPr>
                  <a:t>Hình A</a:t>
                </a:r>
                <a:endParaRPr lang="en-US" sz="1600" b="1">
                  <a:solidFill>
                    <a:srgbClr val="FF0000"/>
                  </a:solidFill>
                </a:endParaRPr>
              </a:p>
            </p:txBody>
          </p:sp>
          <p:sp>
            <p:nvSpPr>
              <p:cNvPr id="29" name="TextBox 28"/>
              <p:cNvSpPr txBox="1"/>
              <p:nvPr/>
            </p:nvSpPr>
            <p:spPr>
              <a:xfrm>
                <a:off x="4596013" y="1456684"/>
                <a:ext cx="845103" cy="338554"/>
              </a:xfrm>
              <a:prstGeom prst="rect">
                <a:avLst/>
              </a:prstGeom>
              <a:noFill/>
            </p:spPr>
            <p:txBody>
              <a:bodyPr wrap="none" rtlCol="0">
                <a:spAutoFit/>
              </a:bodyPr>
              <a:lstStyle/>
              <a:p>
                <a:r>
                  <a:rPr lang="en-US" sz="1600" b="1" smtClean="0">
                    <a:solidFill>
                      <a:srgbClr val="FF0000"/>
                    </a:solidFill>
                  </a:rPr>
                  <a:t>Hình B</a:t>
                </a:r>
                <a:endParaRPr lang="en-US" sz="1600" b="1">
                  <a:solidFill>
                    <a:srgbClr val="FF0000"/>
                  </a:solidFill>
                </a:endParaRPr>
              </a:p>
            </p:txBody>
          </p:sp>
          <p:sp>
            <p:nvSpPr>
              <p:cNvPr id="30" name="TextBox 29"/>
              <p:cNvSpPr txBox="1"/>
              <p:nvPr/>
            </p:nvSpPr>
            <p:spPr>
              <a:xfrm>
                <a:off x="7236687" y="1471200"/>
                <a:ext cx="845103" cy="338554"/>
              </a:xfrm>
              <a:prstGeom prst="rect">
                <a:avLst/>
              </a:prstGeom>
              <a:noFill/>
            </p:spPr>
            <p:txBody>
              <a:bodyPr wrap="none" rtlCol="0">
                <a:spAutoFit/>
              </a:bodyPr>
              <a:lstStyle/>
              <a:p>
                <a:r>
                  <a:rPr lang="en-US" sz="1600" b="1" smtClean="0">
                    <a:solidFill>
                      <a:srgbClr val="FF0000"/>
                    </a:solidFill>
                  </a:rPr>
                  <a:t>Hình C</a:t>
                </a:r>
                <a:endParaRPr lang="en-US" sz="1600" b="1">
                  <a:solidFill>
                    <a:srgbClr val="FF0000"/>
                  </a:solidFill>
                </a:endParaRPr>
              </a:p>
            </p:txBody>
          </p:sp>
        </p:grpSp>
      </p:grpSp>
      <p:sp>
        <p:nvSpPr>
          <p:cNvPr id="14" name="TextBox 13"/>
          <p:cNvSpPr txBox="1"/>
          <p:nvPr/>
        </p:nvSpPr>
        <p:spPr>
          <a:xfrm>
            <a:off x="1427004" y="1763269"/>
            <a:ext cx="7377630" cy="492443"/>
          </a:xfrm>
          <a:prstGeom prst="rect">
            <a:avLst/>
          </a:prstGeom>
          <a:noFill/>
        </p:spPr>
        <p:txBody>
          <a:bodyPr wrap="square" rtlCol="0">
            <a:spAutoFit/>
          </a:bodyPr>
          <a:lstStyle/>
          <a:p>
            <a:pPr lvl="0" algn="ctr">
              <a:buClrTx/>
              <a:defRPr/>
            </a:pPr>
            <a:r>
              <a:rPr lang="en-US" sz="2600" kern="1200" noProof="0" smtClean="0">
                <a:solidFill>
                  <a:prstClr val="black"/>
                </a:solidFill>
                <a:latin typeface="UTM Avo" panose="02040603050506020204" pitchFamily="18" charset="0"/>
                <a:ea typeface="+mn-ea"/>
              </a:rPr>
              <a:t>1. Hình nào là tam giác nhọn?</a:t>
            </a:r>
            <a:endParaRPr kumimoji="0" lang="en-US" sz="26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pic>
        <p:nvPicPr>
          <p:cNvPr id="31" name="Picture 30" descr="e0719548b26d2f34b9b299abba325ffd.png">
            <a:hlinkClick r:id="rId12" action="ppaction://hlinksldjump"/>
          </p:cNvPr>
          <p:cNvPicPr>
            <a:picLocks noChangeAspect="1"/>
          </p:cNvPicPr>
          <p:nvPr/>
        </p:nvPicPr>
        <p:blipFill>
          <a:blip r:embed="rId13" cstate="print"/>
          <a:stretch>
            <a:fillRect/>
          </a:stretch>
        </p:blipFill>
        <p:spPr>
          <a:xfrm>
            <a:off x="4704388" y="4696893"/>
            <a:ext cx="2392680" cy="1794510"/>
          </a:xfrm>
          <a:prstGeom prst="rect">
            <a:avLst/>
          </a:prstGeom>
        </p:spPr>
      </p:pic>
    </p:spTree>
    <p:extLst>
      <p:ext uri="{BB962C8B-B14F-4D97-AF65-F5344CB8AC3E}">
        <p14:creationId xmlns:p14="http://schemas.microsoft.com/office/powerpoint/2010/main" val="378458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A0FADFC-65CA-C165-0615-126959EC5C52}"/>
              </a:ext>
            </a:extLst>
          </p:cNvPr>
          <p:cNvGrpSpPr/>
          <p:nvPr/>
        </p:nvGrpSpPr>
        <p:grpSpPr>
          <a:xfrm>
            <a:off x="7466583" y="3549909"/>
            <a:ext cx="2201963" cy="1146984"/>
            <a:chOff x="5006982" y="2509603"/>
            <a:chExt cx="3105114" cy="1893899"/>
          </a:xfrm>
        </p:grpSpPr>
        <p:pic>
          <p:nvPicPr>
            <p:cNvPr id="10" name="Graphic 9">
              <a:extLst>
                <a:ext uri="{FF2B5EF4-FFF2-40B4-BE49-F238E27FC236}">
                  <a16:creationId xmlns:a16="http://schemas.microsoft.com/office/drawing/2014/main" xmlns="" id="{327881EF-C168-193C-2FC4-6F217AF158CE}"/>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flipH="1">
              <a:off x="5006982" y="2509603"/>
              <a:ext cx="3105114" cy="1893899"/>
            </a:xfrm>
            <a:prstGeom prst="rect">
              <a:avLst/>
            </a:prstGeom>
          </p:spPr>
        </p:pic>
        <p:sp>
          <p:nvSpPr>
            <p:cNvPr id="16" name="TextBox 15"/>
            <p:cNvSpPr txBox="1"/>
            <p:nvPr/>
          </p:nvSpPr>
          <p:spPr>
            <a:xfrm>
              <a:off x="5291508" y="3035383"/>
              <a:ext cx="2160224" cy="813121"/>
            </a:xfrm>
            <a:prstGeom prst="rect">
              <a:avLst/>
            </a:prstGeom>
            <a:noFill/>
          </p:spPr>
          <p:txBody>
            <a:bodyPr wrap="square" rtlCol="0">
              <a:spAutoFit/>
            </a:bodyPr>
            <a:lstStyle/>
            <a:p>
              <a:pPr algn="ctr">
                <a:buClrTx/>
                <a:defRPr/>
              </a:pPr>
              <a:r>
                <a:rPr lang="en-US" sz="2600" kern="1200" smtClean="0">
                  <a:solidFill>
                    <a:prstClr val="black"/>
                  </a:solidFill>
                  <a:latin typeface="UTM Avo" panose="02040603050506020204" pitchFamily="18" charset="0"/>
                  <a:ea typeface="+mn-ea"/>
                </a:rPr>
                <a:t>Hình C</a:t>
              </a:r>
              <a:endParaRPr lang="en-US" sz="2600" kern="1200" dirty="0">
                <a:solidFill>
                  <a:prstClr val="black"/>
                </a:solidFill>
                <a:latin typeface="UTM Avo" panose="02040603050506020204" pitchFamily="18" charset="0"/>
                <a:ea typeface="+mn-ea"/>
              </a:endParaRPr>
            </a:p>
          </p:txBody>
        </p:sp>
      </p:grpSp>
      <p:pic>
        <p:nvPicPr>
          <p:cNvPr id="9" name="Picture 8" descr="disney-jake-and-the-neverland-pirates-clip-art-images--29662.gif"/>
          <p:cNvPicPr>
            <a:picLocks noChangeAspect="1"/>
          </p:cNvPicPr>
          <p:nvPr/>
        </p:nvPicPr>
        <p:blipFill>
          <a:blip r:embed="rId7" cstate="print"/>
          <a:stretch>
            <a:fillRect/>
          </a:stretch>
        </p:blipFill>
        <p:spPr>
          <a:xfrm>
            <a:off x="9144000" y="3682026"/>
            <a:ext cx="2090401" cy="2623524"/>
          </a:xfrm>
          <a:prstGeom prst="rect">
            <a:avLst/>
          </a:prstGeom>
        </p:spPr>
      </p:pic>
      <p:pic>
        <p:nvPicPr>
          <p:cNvPr id="17" name="Picture 16" descr="disney-jake-and-the-neverland-pirates-clip-art-images--29681.gif"/>
          <p:cNvPicPr>
            <a:picLocks noChangeAspect="1"/>
          </p:cNvPicPr>
          <p:nvPr/>
        </p:nvPicPr>
        <p:blipFill>
          <a:blip r:embed="rId8" cstate="print"/>
          <a:stretch>
            <a:fillRect/>
          </a:stretch>
        </p:blipFill>
        <p:spPr>
          <a:xfrm>
            <a:off x="2057400" y="3276600"/>
            <a:ext cx="1947631" cy="2809876"/>
          </a:xfrm>
          <a:prstGeom prst="rect">
            <a:avLst/>
          </a:prstGeom>
        </p:spPr>
      </p:pic>
      <p:pic>
        <p:nvPicPr>
          <p:cNvPr id="5" name="Picture 4">
            <a:extLst>
              <a:ext uri="{FF2B5EF4-FFF2-40B4-BE49-F238E27FC236}">
                <a16:creationId xmlns:a16="http://schemas.microsoft.com/office/drawing/2014/main" xmlns="" id="{54920435-6518-F779-E8BE-53856A2CDA62}"/>
              </a:ext>
            </a:extLst>
          </p:cNvPr>
          <p:cNvPicPr>
            <a:picLocks noChangeAspect="1"/>
          </p:cNvPicPr>
          <p:nvPr/>
        </p:nvPicPr>
        <p:blipFill>
          <a:blip r:embed="rId9"/>
          <a:stretch>
            <a:fillRect/>
          </a:stretch>
        </p:blipFill>
        <p:spPr>
          <a:xfrm>
            <a:off x="11586411" y="0"/>
            <a:ext cx="605589" cy="675277"/>
          </a:xfrm>
          <a:prstGeom prst="rect">
            <a:avLst/>
          </a:prstGeom>
          <a:solidFill>
            <a:schemeClr val="bg1"/>
          </a:solidFill>
        </p:spPr>
      </p:pic>
      <p:grpSp>
        <p:nvGrpSpPr>
          <p:cNvPr id="8" name="Group 7"/>
          <p:cNvGrpSpPr/>
          <p:nvPr/>
        </p:nvGrpSpPr>
        <p:grpSpPr>
          <a:xfrm>
            <a:off x="1358054" y="167640"/>
            <a:ext cx="7515531" cy="3108960"/>
            <a:chOff x="1358054" y="167640"/>
            <a:chExt cx="7515531" cy="3108960"/>
          </a:xfrm>
        </p:grpSpPr>
        <p:pic>
          <p:nvPicPr>
            <p:cNvPr id="3" name="Graphic 2">
              <a:extLst>
                <a:ext uri="{FF2B5EF4-FFF2-40B4-BE49-F238E27FC236}">
                  <a16:creationId xmlns:a16="http://schemas.microsoft.com/office/drawing/2014/main" xmlns="" id="{1D819276-4142-5CED-9C4D-6669AE46564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358054" y="167640"/>
              <a:ext cx="7515531" cy="3108960"/>
            </a:xfrm>
            <a:prstGeom prst="rect">
              <a:avLst/>
            </a:prstGeom>
          </p:spPr>
        </p:pic>
        <p:grpSp>
          <p:nvGrpSpPr>
            <p:cNvPr id="7" name="Group 6"/>
            <p:cNvGrpSpPr/>
            <p:nvPr/>
          </p:nvGrpSpPr>
          <p:grpSpPr>
            <a:xfrm>
              <a:off x="2025862" y="406359"/>
              <a:ext cx="6318891" cy="1403395"/>
              <a:chOff x="2025862" y="406359"/>
              <a:chExt cx="6318891" cy="1403395"/>
            </a:xfrm>
          </p:grpSpPr>
          <p:grpSp>
            <p:nvGrpSpPr>
              <p:cNvPr id="12" name="Group 11"/>
              <p:cNvGrpSpPr/>
              <p:nvPr/>
            </p:nvGrpSpPr>
            <p:grpSpPr>
              <a:xfrm>
                <a:off x="4338722" y="433309"/>
                <a:ext cx="1359686" cy="1004682"/>
                <a:chOff x="648206" y="1833993"/>
                <a:chExt cx="2579427" cy="1597754"/>
              </a:xfrm>
            </p:grpSpPr>
            <p:cxnSp>
              <p:nvCxnSpPr>
                <p:cNvPr id="13" name="Straight Connector 12"/>
                <p:cNvCxnSpPr/>
                <p:nvPr/>
              </p:nvCxnSpPr>
              <p:spPr>
                <a:xfrm>
                  <a:off x="648206" y="3415705"/>
                  <a:ext cx="2579427"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48206" y="1833993"/>
                  <a:ext cx="900753" cy="1597754"/>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35311" y="1833993"/>
                  <a:ext cx="1692322" cy="1597754"/>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588414" y="440949"/>
                <a:ext cx="1756339" cy="990166"/>
                <a:chOff x="3834063" y="1824944"/>
                <a:chExt cx="3331907" cy="1574669"/>
              </a:xfrm>
            </p:grpSpPr>
            <p:cxnSp>
              <p:nvCxnSpPr>
                <p:cNvPr id="21" name="Straight Connector 20"/>
                <p:cNvCxnSpPr/>
                <p:nvPr/>
              </p:nvCxnSpPr>
              <p:spPr>
                <a:xfrm>
                  <a:off x="4575785" y="3398399"/>
                  <a:ext cx="2579427"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850105" y="1844751"/>
                  <a:ext cx="736438" cy="1554862"/>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34063" y="1824944"/>
                  <a:ext cx="3331907" cy="1573455"/>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025862" y="406359"/>
                <a:ext cx="1427985" cy="998953"/>
                <a:chOff x="2025862" y="406359"/>
                <a:chExt cx="1427985" cy="998953"/>
              </a:xfrm>
            </p:grpSpPr>
            <p:cxnSp>
              <p:nvCxnSpPr>
                <p:cNvPr id="25" name="Straight Connector 24"/>
                <p:cNvCxnSpPr/>
                <p:nvPr/>
              </p:nvCxnSpPr>
              <p:spPr>
                <a:xfrm>
                  <a:off x="2025862" y="1383307"/>
                  <a:ext cx="1427985"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046772" y="415909"/>
                  <a:ext cx="0" cy="989403"/>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25862" y="406359"/>
                  <a:ext cx="1427985" cy="983713"/>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298322" y="1456684"/>
                <a:ext cx="845103" cy="338554"/>
              </a:xfrm>
              <a:prstGeom prst="rect">
                <a:avLst/>
              </a:prstGeom>
              <a:noFill/>
            </p:spPr>
            <p:txBody>
              <a:bodyPr wrap="none" rtlCol="0">
                <a:spAutoFit/>
              </a:bodyPr>
              <a:lstStyle/>
              <a:p>
                <a:r>
                  <a:rPr lang="en-US" sz="1600" b="1" smtClean="0">
                    <a:solidFill>
                      <a:srgbClr val="FF0000"/>
                    </a:solidFill>
                  </a:rPr>
                  <a:t>Hình A</a:t>
                </a:r>
                <a:endParaRPr lang="en-US" sz="1600" b="1">
                  <a:solidFill>
                    <a:srgbClr val="FF0000"/>
                  </a:solidFill>
                </a:endParaRPr>
              </a:p>
            </p:txBody>
          </p:sp>
          <p:sp>
            <p:nvSpPr>
              <p:cNvPr id="29" name="TextBox 28"/>
              <p:cNvSpPr txBox="1"/>
              <p:nvPr/>
            </p:nvSpPr>
            <p:spPr>
              <a:xfrm>
                <a:off x="4596013" y="1456684"/>
                <a:ext cx="845103" cy="338554"/>
              </a:xfrm>
              <a:prstGeom prst="rect">
                <a:avLst/>
              </a:prstGeom>
              <a:noFill/>
            </p:spPr>
            <p:txBody>
              <a:bodyPr wrap="none" rtlCol="0">
                <a:spAutoFit/>
              </a:bodyPr>
              <a:lstStyle/>
              <a:p>
                <a:r>
                  <a:rPr lang="en-US" sz="1600" b="1" smtClean="0">
                    <a:solidFill>
                      <a:srgbClr val="FF0000"/>
                    </a:solidFill>
                  </a:rPr>
                  <a:t>Hình B</a:t>
                </a:r>
                <a:endParaRPr lang="en-US" sz="1600" b="1">
                  <a:solidFill>
                    <a:srgbClr val="FF0000"/>
                  </a:solidFill>
                </a:endParaRPr>
              </a:p>
            </p:txBody>
          </p:sp>
          <p:sp>
            <p:nvSpPr>
              <p:cNvPr id="30" name="TextBox 29"/>
              <p:cNvSpPr txBox="1"/>
              <p:nvPr/>
            </p:nvSpPr>
            <p:spPr>
              <a:xfrm>
                <a:off x="7236687" y="1471200"/>
                <a:ext cx="845103" cy="338554"/>
              </a:xfrm>
              <a:prstGeom prst="rect">
                <a:avLst/>
              </a:prstGeom>
              <a:noFill/>
            </p:spPr>
            <p:txBody>
              <a:bodyPr wrap="none" rtlCol="0">
                <a:spAutoFit/>
              </a:bodyPr>
              <a:lstStyle/>
              <a:p>
                <a:r>
                  <a:rPr lang="en-US" sz="1600" b="1" smtClean="0">
                    <a:solidFill>
                      <a:srgbClr val="FF0000"/>
                    </a:solidFill>
                  </a:rPr>
                  <a:t>Hình C</a:t>
                </a:r>
                <a:endParaRPr lang="en-US" sz="1600" b="1">
                  <a:solidFill>
                    <a:srgbClr val="FF0000"/>
                  </a:solidFill>
                </a:endParaRPr>
              </a:p>
            </p:txBody>
          </p:sp>
        </p:grpSp>
      </p:grpSp>
      <p:sp>
        <p:nvSpPr>
          <p:cNvPr id="14" name="TextBox 13"/>
          <p:cNvSpPr txBox="1"/>
          <p:nvPr/>
        </p:nvSpPr>
        <p:spPr>
          <a:xfrm>
            <a:off x="1532174" y="1851271"/>
            <a:ext cx="7377630" cy="492443"/>
          </a:xfrm>
          <a:prstGeom prst="rect">
            <a:avLst/>
          </a:prstGeom>
          <a:noFill/>
        </p:spPr>
        <p:txBody>
          <a:bodyPr wrap="square" rtlCol="0">
            <a:spAutoFit/>
          </a:bodyPr>
          <a:lstStyle/>
          <a:p>
            <a:pPr algn="ctr">
              <a:buClrTx/>
              <a:defRPr/>
            </a:pPr>
            <a:r>
              <a:rPr lang="en-US" sz="2600" kern="1200" smtClean="0">
                <a:solidFill>
                  <a:prstClr val="black"/>
                </a:solidFill>
                <a:latin typeface="UTM Avo" panose="02040603050506020204" pitchFamily="18" charset="0"/>
                <a:ea typeface="+mn-ea"/>
              </a:rPr>
              <a:t>2. Hình nào là tam giác tù?</a:t>
            </a:r>
            <a:endParaRPr lang="en-US" sz="2600" kern="1200" dirty="0">
              <a:solidFill>
                <a:prstClr val="black"/>
              </a:solidFill>
              <a:latin typeface="UTM Avo" panose="02040603050506020204" pitchFamily="18" charset="0"/>
              <a:ea typeface="+mn-ea"/>
            </a:endParaRPr>
          </a:p>
        </p:txBody>
      </p:sp>
      <p:pic>
        <p:nvPicPr>
          <p:cNvPr id="28" name="Picture 27" descr="fb44a5326e85d476b1b0027a81526e0e.png">
            <a:hlinkClick r:id="rId12" action="ppaction://hlinksldjump"/>
          </p:cNvPr>
          <p:cNvPicPr>
            <a:picLocks noChangeAspect="1"/>
          </p:cNvPicPr>
          <p:nvPr/>
        </p:nvPicPr>
        <p:blipFill>
          <a:blip r:embed="rId13" cstate="print"/>
          <a:stretch>
            <a:fillRect/>
          </a:stretch>
        </p:blipFill>
        <p:spPr>
          <a:xfrm>
            <a:off x="4576127" y="4823071"/>
            <a:ext cx="2473484" cy="1681969"/>
          </a:xfrm>
          <a:prstGeom prst="rect">
            <a:avLst/>
          </a:prstGeom>
        </p:spPr>
      </p:pic>
    </p:spTree>
    <p:extLst>
      <p:ext uri="{BB962C8B-B14F-4D97-AF65-F5344CB8AC3E}">
        <p14:creationId xmlns:p14="http://schemas.microsoft.com/office/powerpoint/2010/main" val="115548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A0FADFC-65CA-C165-0615-126959EC5C52}"/>
              </a:ext>
            </a:extLst>
          </p:cNvPr>
          <p:cNvGrpSpPr/>
          <p:nvPr/>
        </p:nvGrpSpPr>
        <p:grpSpPr>
          <a:xfrm>
            <a:off x="7466583" y="3549909"/>
            <a:ext cx="2201963" cy="1146984"/>
            <a:chOff x="5006982" y="2509603"/>
            <a:chExt cx="3105114" cy="1893899"/>
          </a:xfrm>
        </p:grpSpPr>
        <p:pic>
          <p:nvPicPr>
            <p:cNvPr id="10" name="Graphic 9">
              <a:extLst>
                <a:ext uri="{FF2B5EF4-FFF2-40B4-BE49-F238E27FC236}">
                  <a16:creationId xmlns:a16="http://schemas.microsoft.com/office/drawing/2014/main" xmlns="" id="{327881EF-C168-193C-2FC4-6F217AF158CE}"/>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flipH="1">
              <a:off x="5006982" y="2509603"/>
              <a:ext cx="3105114" cy="1893899"/>
            </a:xfrm>
            <a:prstGeom prst="rect">
              <a:avLst/>
            </a:prstGeom>
          </p:spPr>
        </p:pic>
        <p:sp>
          <p:nvSpPr>
            <p:cNvPr id="16" name="TextBox 15"/>
            <p:cNvSpPr txBox="1"/>
            <p:nvPr/>
          </p:nvSpPr>
          <p:spPr>
            <a:xfrm>
              <a:off x="5291508" y="3035383"/>
              <a:ext cx="2160224" cy="813121"/>
            </a:xfrm>
            <a:prstGeom prst="rect">
              <a:avLst/>
            </a:prstGeom>
            <a:noFill/>
          </p:spPr>
          <p:txBody>
            <a:bodyPr wrap="square" rtlCol="0">
              <a:spAutoFit/>
            </a:bodyPr>
            <a:lstStyle/>
            <a:p>
              <a:pPr algn="ctr">
                <a:buClrTx/>
                <a:defRPr/>
              </a:pPr>
              <a:r>
                <a:rPr lang="en-US" sz="2600" kern="1200" smtClean="0">
                  <a:solidFill>
                    <a:prstClr val="black"/>
                  </a:solidFill>
                  <a:latin typeface="UTM Avo" panose="02040603050506020204" pitchFamily="18" charset="0"/>
                  <a:ea typeface="+mn-ea"/>
                </a:rPr>
                <a:t>Hình B</a:t>
              </a:r>
              <a:endParaRPr lang="en-US" sz="2600" kern="1200" dirty="0">
                <a:solidFill>
                  <a:prstClr val="black"/>
                </a:solidFill>
                <a:latin typeface="UTM Avo" panose="02040603050506020204" pitchFamily="18" charset="0"/>
                <a:ea typeface="+mn-ea"/>
              </a:endParaRPr>
            </a:p>
          </p:txBody>
        </p:sp>
      </p:grpSp>
      <p:pic>
        <p:nvPicPr>
          <p:cNvPr id="9" name="Picture 8" descr="disney-jake-and-the-neverland-pirates-clip-art-images--29662.gif"/>
          <p:cNvPicPr>
            <a:picLocks noChangeAspect="1"/>
          </p:cNvPicPr>
          <p:nvPr/>
        </p:nvPicPr>
        <p:blipFill>
          <a:blip r:embed="rId7" cstate="print"/>
          <a:stretch>
            <a:fillRect/>
          </a:stretch>
        </p:blipFill>
        <p:spPr>
          <a:xfrm>
            <a:off x="9144000" y="3682026"/>
            <a:ext cx="2090401" cy="2623524"/>
          </a:xfrm>
          <a:prstGeom prst="rect">
            <a:avLst/>
          </a:prstGeom>
        </p:spPr>
      </p:pic>
      <p:pic>
        <p:nvPicPr>
          <p:cNvPr id="17" name="Picture 16" descr="disney-jake-and-the-neverland-pirates-clip-art-images--29681.gif"/>
          <p:cNvPicPr>
            <a:picLocks noChangeAspect="1"/>
          </p:cNvPicPr>
          <p:nvPr/>
        </p:nvPicPr>
        <p:blipFill>
          <a:blip r:embed="rId8" cstate="print"/>
          <a:stretch>
            <a:fillRect/>
          </a:stretch>
        </p:blipFill>
        <p:spPr>
          <a:xfrm>
            <a:off x="2057400" y="3276600"/>
            <a:ext cx="1947631" cy="2809876"/>
          </a:xfrm>
          <a:prstGeom prst="rect">
            <a:avLst/>
          </a:prstGeom>
        </p:spPr>
      </p:pic>
      <p:pic>
        <p:nvPicPr>
          <p:cNvPr id="5" name="Picture 4">
            <a:extLst>
              <a:ext uri="{FF2B5EF4-FFF2-40B4-BE49-F238E27FC236}">
                <a16:creationId xmlns:a16="http://schemas.microsoft.com/office/drawing/2014/main" xmlns="" id="{54920435-6518-F779-E8BE-53856A2CDA62}"/>
              </a:ext>
            </a:extLst>
          </p:cNvPr>
          <p:cNvPicPr>
            <a:picLocks noChangeAspect="1"/>
          </p:cNvPicPr>
          <p:nvPr/>
        </p:nvPicPr>
        <p:blipFill>
          <a:blip r:embed="rId9"/>
          <a:stretch>
            <a:fillRect/>
          </a:stretch>
        </p:blipFill>
        <p:spPr>
          <a:xfrm>
            <a:off x="11586411" y="0"/>
            <a:ext cx="605589" cy="675277"/>
          </a:xfrm>
          <a:prstGeom prst="rect">
            <a:avLst/>
          </a:prstGeom>
          <a:solidFill>
            <a:schemeClr val="bg1"/>
          </a:solidFill>
        </p:spPr>
      </p:pic>
      <p:grpSp>
        <p:nvGrpSpPr>
          <p:cNvPr id="11" name="Group 10"/>
          <p:cNvGrpSpPr/>
          <p:nvPr/>
        </p:nvGrpSpPr>
        <p:grpSpPr>
          <a:xfrm>
            <a:off x="1783079" y="167640"/>
            <a:ext cx="6461761" cy="3108960"/>
            <a:chOff x="1783079" y="167640"/>
            <a:chExt cx="6461761" cy="3108960"/>
          </a:xfrm>
        </p:grpSpPr>
        <p:pic>
          <p:nvPicPr>
            <p:cNvPr id="3" name="Graphic 2">
              <a:extLst>
                <a:ext uri="{FF2B5EF4-FFF2-40B4-BE49-F238E27FC236}">
                  <a16:creationId xmlns:a16="http://schemas.microsoft.com/office/drawing/2014/main" xmlns="" id="{1D819276-4142-5CED-9C4D-6669AE46564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783079" y="167640"/>
              <a:ext cx="6461761" cy="3108960"/>
            </a:xfrm>
            <a:prstGeom prst="rect">
              <a:avLst/>
            </a:prstGeom>
          </p:spPr>
        </p:pic>
        <p:grpSp>
          <p:nvGrpSpPr>
            <p:cNvPr id="8" name="Group 7"/>
            <p:cNvGrpSpPr/>
            <p:nvPr/>
          </p:nvGrpSpPr>
          <p:grpSpPr>
            <a:xfrm>
              <a:off x="2070090" y="393478"/>
              <a:ext cx="5639161" cy="1416276"/>
              <a:chOff x="2070090" y="393478"/>
              <a:chExt cx="5639161" cy="1416276"/>
            </a:xfrm>
          </p:grpSpPr>
          <p:grpSp>
            <p:nvGrpSpPr>
              <p:cNvPr id="12" name="Group 11"/>
              <p:cNvGrpSpPr/>
              <p:nvPr/>
            </p:nvGrpSpPr>
            <p:grpSpPr>
              <a:xfrm>
                <a:off x="2070090" y="454663"/>
                <a:ext cx="1359686" cy="1004682"/>
                <a:chOff x="648206" y="1833993"/>
                <a:chExt cx="2579427" cy="1597754"/>
              </a:xfrm>
            </p:grpSpPr>
            <p:cxnSp>
              <p:nvCxnSpPr>
                <p:cNvPr id="13" name="Straight Connector 12"/>
                <p:cNvCxnSpPr/>
                <p:nvPr/>
              </p:nvCxnSpPr>
              <p:spPr>
                <a:xfrm>
                  <a:off x="648206" y="3415705"/>
                  <a:ext cx="2579427"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48206" y="1833993"/>
                  <a:ext cx="900753" cy="1597754"/>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35311" y="1833993"/>
                  <a:ext cx="1692322" cy="1597754"/>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4523746" y="393478"/>
                <a:ext cx="1427985" cy="998953"/>
                <a:chOff x="2025862" y="406359"/>
                <a:chExt cx="1427985" cy="998953"/>
              </a:xfrm>
            </p:grpSpPr>
            <p:cxnSp>
              <p:nvCxnSpPr>
                <p:cNvPr id="25" name="Straight Connector 24"/>
                <p:cNvCxnSpPr/>
                <p:nvPr/>
              </p:nvCxnSpPr>
              <p:spPr>
                <a:xfrm>
                  <a:off x="2025862" y="1383307"/>
                  <a:ext cx="1427985"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046772" y="415909"/>
                  <a:ext cx="0" cy="989403"/>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25862" y="406359"/>
                  <a:ext cx="1427985" cy="983713"/>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298322" y="1456684"/>
                <a:ext cx="845103" cy="338554"/>
              </a:xfrm>
              <a:prstGeom prst="rect">
                <a:avLst/>
              </a:prstGeom>
              <a:noFill/>
            </p:spPr>
            <p:txBody>
              <a:bodyPr wrap="none" rtlCol="0">
                <a:spAutoFit/>
              </a:bodyPr>
              <a:lstStyle/>
              <a:p>
                <a:r>
                  <a:rPr lang="en-US" sz="1600" b="1" smtClean="0">
                    <a:solidFill>
                      <a:srgbClr val="FF0000"/>
                    </a:solidFill>
                  </a:rPr>
                  <a:t>Hình A</a:t>
                </a:r>
                <a:endParaRPr lang="en-US" sz="1600" b="1">
                  <a:solidFill>
                    <a:srgbClr val="FF0000"/>
                  </a:solidFill>
                </a:endParaRPr>
              </a:p>
            </p:txBody>
          </p:sp>
          <p:sp>
            <p:nvSpPr>
              <p:cNvPr id="29" name="TextBox 28"/>
              <p:cNvSpPr txBox="1"/>
              <p:nvPr/>
            </p:nvSpPr>
            <p:spPr>
              <a:xfrm>
                <a:off x="4596013" y="1456684"/>
                <a:ext cx="845103" cy="338554"/>
              </a:xfrm>
              <a:prstGeom prst="rect">
                <a:avLst/>
              </a:prstGeom>
              <a:noFill/>
            </p:spPr>
            <p:txBody>
              <a:bodyPr wrap="none" rtlCol="0">
                <a:spAutoFit/>
              </a:bodyPr>
              <a:lstStyle/>
              <a:p>
                <a:r>
                  <a:rPr lang="en-US" sz="1600" b="1" smtClean="0">
                    <a:solidFill>
                      <a:srgbClr val="FF0000"/>
                    </a:solidFill>
                  </a:rPr>
                  <a:t>Hình B</a:t>
                </a:r>
                <a:endParaRPr lang="en-US" sz="1600" b="1">
                  <a:solidFill>
                    <a:srgbClr val="FF0000"/>
                  </a:solidFill>
                </a:endParaRPr>
              </a:p>
            </p:txBody>
          </p:sp>
          <p:sp>
            <p:nvSpPr>
              <p:cNvPr id="30" name="TextBox 29"/>
              <p:cNvSpPr txBox="1"/>
              <p:nvPr/>
            </p:nvSpPr>
            <p:spPr>
              <a:xfrm>
                <a:off x="6703287" y="1471200"/>
                <a:ext cx="845103" cy="338554"/>
              </a:xfrm>
              <a:prstGeom prst="rect">
                <a:avLst/>
              </a:prstGeom>
              <a:noFill/>
            </p:spPr>
            <p:txBody>
              <a:bodyPr wrap="none" rtlCol="0">
                <a:spAutoFit/>
              </a:bodyPr>
              <a:lstStyle/>
              <a:p>
                <a:r>
                  <a:rPr lang="en-US" sz="1600" b="1" smtClean="0">
                    <a:solidFill>
                      <a:srgbClr val="FF0000"/>
                    </a:solidFill>
                  </a:rPr>
                  <a:t>Hình C</a:t>
                </a:r>
                <a:endParaRPr lang="en-US" sz="1600" b="1">
                  <a:solidFill>
                    <a:srgbClr val="FF0000"/>
                  </a:solidFill>
                </a:endParaRPr>
              </a:p>
            </p:txBody>
          </p:sp>
          <p:sp>
            <p:nvSpPr>
              <p:cNvPr id="28" name="Isosceles Triangle 27"/>
              <p:cNvSpPr/>
              <p:nvPr/>
            </p:nvSpPr>
            <p:spPr>
              <a:xfrm>
                <a:off x="6542425" y="397051"/>
                <a:ext cx="1166826" cy="1001356"/>
              </a:xfrm>
              <a:prstGeom prst="triangle">
                <a:avLst/>
              </a:prstGeom>
              <a:noFill/>
              <a:ln w="38100" cap="flat" cmpd="sng" algn="ctr">
                <a:solidFill>
                  <a:srgbClr val="00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grpSp>
      <p:sp>
        <p:nvSpPr>
          <p:cNvPr id="14" name="TextBox 13"/>
          <p:cNvSpPr txBox="1"/>
          <p:nvPr/>
        </p:nvSpPr>
        <p:spPr>
          <a:xfrm>
            <a:off x="1495955" y="1746368"/>
            <a:ext cx="7377630" cy="492443"/>
          </a:xfrm>
          <a:prstGeom prst="rect">
            <a:avLst/>
          </a:prstGeom>
          <a:noFill/>
        </p:spPr>
        <p:txBody>
          <a:bodyPr wrap="square" rtlCol="0">
            <a:spAutoFit/>
          </a:bodyPr>
          <a:lstStyle/>
          <a:p>
            <a:pPr algn="ctr">
              <a:buClrTx/>
              <a:defRPr/>
            </a:pPr>
            <a:r>
              <a:rPr lang="en-US" sz="2600" kern="1200" smtClean="0">
                <a:solidFill>
                  <a:prstClr val="black"/>
                </a:solidFill>
                <a:latin typeface="UTM Avo" panose="02040603050506020204" pitchFamily="18" charset="0"/>
                <a:ea typeface="+mn-ea"/>
              </a:rPr>
              <a:t>3. Hình nào là tam giác vuông?</a:t>
            </a:r>
            <a:endParaRPr lang="en-US" sz="2600" kern="1200" dirty="0">
              <a:solidFill>
                <a:prstClr val="black"/>
              </a:solidFill>
              <a:latin typeface="UTM Avo" panose="02040603050506020204" pitchFamily="18" charset="0"/>
              <a:ea typeface="+mn-ea"/>
            </a:endParaRPr>
          </a:p>
        </p:txBody>
      </p:sp>
      <p:pic>
        <p:nvPicPr>
          <p:cNvPr id="31" name="Picture 30" descr="020cafd9e8d2e8024e60e3d66391fe0e.png">
            <a:hlinkClick r:id="rId12" action="ppaction://hlinksldjump"/>
          </p:cNvPr>
          <p:cNvPicPr>
            <a:picLocks noChangeAspect="1"/>
          </p:cNvPicPr>
          <p:nvPr/>
        </p:nvPicPr>
        <p:blipFill>
          <a:blip r:embed="rId13" cstate="print"/>
          <a:stretch>
            <a:fillRect/>
          </a:stretch>
        </p:blipFill>
        <p:spPr>
          <a:xfrm>
            <a:off x="4295242" y="4360775"/>
            <a:ext cx="2856346" cy="2588564"/>
          </a:xfrm>
          <a:prstGeom prst="rect">
            <a:avLst/>
          </a:prstGeom>
        </p:spPr>
      </p:pic>
    </p:spTree>
    <p:extLst>
      <p:ext uri="{BB962C8B-B14F-4D97-AF65-F5344CB8AC3E}">
        <p14:creationId xmlns:p14="http://schemas.microsoft.com/office/powerpoint/2010/main" val="301173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A0FADFC-65CA-C165-0615-126959EC5C52}"/>
              </a:ext>
            </a:extLst>
          </p:cNvPr>
          <p:cNvGrpSpPr/>
          <p:nvPr/>
        </p:nvGrpSpPr>
        <p:grpSpPr>
          <a:xfrm>
            <a:off x="7466583" y="3549909"/>
            <a:ext cx="2201963" cy="1146984"/>
            <a:chOff x="5006982" y="2509603"/>
            <a:chExt cx="3105114" cy="1893899"/>
          </a:xfrm>
        </p:grpSpPr>
        <p:pic>
          <p:nvPicPr>
            <p:cNvPr id="10" name="Graphic 9">
              <a:extLst>
                <a:ext uri="{FF2B5EF4-FFF2-40B4-BE49-F238E27FC236}">
                  <a16:creationId xmlns:a16="http://schemas.microsoft.com/office/drawing/2014/main" xmlns="" id="{327881EF-C168-193C-2FC4-6F217AF158CE}"/>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flipH="1">
              <a:off x="5006982" y="2509603"/>
              <a:ext cx="3105114" cy="1893899"/>
            </a:xfrm>
            <a:prstGeom prst="rect">
              <a:avLst/>
            </a:prstGeom>
          </p:spPr>
        </p:pic>
        <p:sp>
          <p:nvSpPr>
            <p:cNvPr id="16" name="TextBox 15"/>
            <p:cNvSpPr txBox="1"/>
            <p:nvPr/>
          </p:nvSpPr>
          <p:spPr>
            <a:xfrm>
              <a:off x="5291508" y="3035383"/>
              <a:ext cx="2160224" cy="813121"/>
            </a:xfrm>
            <a:prstGeom prst="rect">
              <a:avLst/>
            </a:prstGeom>
            <a:noFill/>
          </p:spPr>
          <p:txBody>
            <a:bodyPr wrap="square" rtlCol="0">
              <a:spAutoFit/>
            </a:bodyPr>
            <a:lstStyle/>
            <a:p>
              <a:pPr algn="ctr">
                <a:buClrTx/>
                <a:defRPr/>
              </a:pPr>
              <a:r>
                <a:rPr lang="en-US" sz="2600" kern="1200" smtClean="0">
                  <a:solidFill>
                    <a:prstClr val="black"/>
                  </a:solidFill>
                  <a:latin typeface="UTM Avo" panose="02040603050506020204" pitchFamily="18" charset="0"/>
                  <a:ea typeface="+mn-ea"/>
                </a:rPr>
                <a:t>Đáp án C</a:t>
              </a:r>
              <a:endParaRPr lang="en-US" sz="2600" kern="1200" dirty="0">
                <a:solidFill>
                  <a:prstClr val="black"/>
                </a:solidFill>
                <a:latin typeface="UTM Avo" panose="02040603050506020204" pitchFamily="18" charset="0"/>
                <a:ea typeface="+mn-ea"/>
              </a:endParaRPr>
            </a:p>
          </p:txBody>
        </p:sp>
      </p:grpSp>
      <p:pic>
        <p:nvPicPr>
          <p:cNvPr id="9" name="Picture 8" descr="disney-jake-and-the-neverland-pirates-clip-art-images--29662.gif"/>
          <p:cNvPicPr>
            <a:picLocks noChangeAspect="1"/>
          </p:cNvPicPr>
          <p:nvPr/>
        </p:nvPicPr>
        <p:blipFill>
          <a:blip r:embed="rId7" cstate="print"/>
          <a:stretch>
            <a:fillRect/>
          </a:stretch>
        </p:blipFill>
        <p:spPr>
          <a:xfrm>
            <a:off x="9144000" y="3682026"/>
            <a:ext cx="2090401" cy="2623524"/>
          </a:xfrm>
          <a:prstGeom prst="rect">
            <a:avLst/>
          </a:prstGeom>
        </p:spPr>
      </p:pic>
      <p:pic>
        <p:nvPicPr>
          <p:cNvPr id="17" name="Picture 16" descr="disney-jake-and-the-neverland-pirates-clip-art-images--29681.gif"/>
          <p:cNvPicPr>
            <a:picLocks noChangeAspect="1"/>
          </p:cNvPicPr>
          <p:nvPr/>
        </p:nvPicPr>
        <p:blipFill>
          <a:blip r:embed="rId8" cstate="print"/>
          <a:stretch>
            <a:fillRect/>
          </a:stretch>
        </p:blipFill>
        <p:spPr>
          <a:xfrm>
            <a:off x="2057400" y="3276600"/>
            <a:ext cx="1947631" cy="2809876"/>
          </a:xfrm>
          <a:prstGeom prst="rect">
            <a:avLst/>
          </a:prstGeom>
        </p:spPr>
      </p:pic>
      <p:pic>
        <p:nvPicPr>
          <p:cNvPr id="5" name="Picture 4">
            <a:extLst>
              <a:ext uri="{FF2B5EF4-FFF2-40B4-BE49-F238E27FC236}">
                <a16:creationId xmlns:a16="http://schemas.microsoft.com/office/drawing/2014/main" xmlns="" id="{54920435-6518-F779-E8BE-53856A2CDA62}"/>
              </a:ext>
            </a:extLst>
          </p:cNvPr>
          <p:cNvPicPr>
            <a:picLocks noChangeAspect="1"/>
          </p:cNvPicPr>
          <p:nvPr/>
        </p:nvPicPr>
        <p:blipFill>
          <a:blip r:embed="rId9"/>
          <a:stretch>
            <a:fillRect/>
          </a:stretch>
        </p:blipFill>
        <p:spPr>
          <a:xfrm>
            <a:off x="11586411" y="0"/>
            <a:ext cx="605589" cy="675277"/>
          </a:xfrm>
          <a:prstGeom prst="rect">
            <a:avLst/>
          </a:prstGeom>
          <a:solidFill>
            <a:schemeClr val="bg1"/>
          </a:solidFill>
        </p:spPr>
      </p:pic>
      <p:grpSp>
        <p:nvGrpSpPr>
          <p:cNvPr id="7" name="Group 6"/>
          <p:cNvGrpSpPr/>
          <p:nvPr/>
        </p:nvGrpSpPr>
        <p:grpSpPr>
          <a:xfrm>
            <a:off x="1554480" y="201512"/>
            <a:ext cx="8634720" cy="3108960"/>
            <a:chOff x="1554480" y="201512"/>
            <a:chExt cx="8634720" cy="3108960"/>
          </a:xfrm>
        </p:grpSpPr>
        <p:pic>
          <p:nvPicPr>
            <p:cNvPr id="3" name="Graphic 2">
              <a:extLst>
                <a:ext uri="{FF2B5EF4-FFF2-40B4-BE49-F238E27FC236}">
                  <a16:creationId xmlns:a16="http://schemas.microsoft.com/office/drawing/2014/main" xmlns="" id="{1D819276-4142-5CED-9C4D-6669AE46564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554480" y="201512"/>
              <a:ext cx="8634720" cy="3108960"/>
            </a:xfrm>
            <a:prstGeom prst="rect">
              <a:avLst/>
            </a:prstGeom>
          </p:spPr>
        </p:pic>
        <p:sp>
          <p:nvSpPr>
            <p:cNvPr id="28" name="Isosceles Triangle 27"/>
            <p:cNvSpPr/>
            <p:nvPr/>
          </p:nvSpPr>
          <p:spPr>
            <a:xfrm>
              <a:off x="1760590" y="774242"/>
              <a:ext cx="1114321" cy="1001356"/>
            </a:xfrm>
            <a:prstGeom prst="triangle">
              <a:avLst/>
            </a:prstGeom>
            <a:noFill/>
            <a:ln w="38100" cap="flat" cmpd="sng" algn="ctr">
              <a:solidFill>
                <a:srgbClr val="00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sp>
        <p:nvSpPr>
          <p:cNvPr id="14" name="TextBox 13"/>
          <p:cNvSpPr txBox="1"/>
          <p:nvPr/>
        </p:nvSpPr>
        <p:spPr>
          <a:xfrm>
            <a:off x="2905234" y="337638"/>
            <a:ext cx="7108179" cy="1879874"/>
          </a:xfrm>
          <a:prstGeom prst="rect">
            <a:avLst/>
          </a:prstGeom>
          <a:noFill/>
        </p:spPr>
        <p:txBody>
          <a:bodyPr wrap="square" rtlCol="0">
            <a:spAutoFit/>
          </a:bodyPr>
          <a:lstStyle/>
          <a:p>
            <a:pPr>
              <a:buClrTx/>
              <a:defRPr/>
            </a:pPr>
            <a:r>
              <a:rPr lang="en-US" sz="2200" b="1" kern="1200" smtClean="0">
                <a:solidFill>
                  <a:sysClr val="windowText" lastClr="000000"/>
                </a:solidFill>
                <a:latin typeface="Arial" panose="020B0604020202020204" pitchFamily="34" charset="0"/>
                <a:ea typeface="+mn-ea"/>
                <a:cs typeface="Arial" panose="020B0604020202020204" pitchFamily="34" charset="0"/>
              </a:rPr>
              <a:t>4. Em hãy chọn đáp án đúng nhất:</a:t>
            </a:r>
          </a:p>
          <a:p>
            <a:pPr>
              <a:buClrTx/>
              <a:defRPr/>
            </a:pPr>
            <a:r>
              <a:rPr lang="en-US" sz="2200" kern="1200" smtClean="0">
                <a:solidFill>
                  <a:srgbClr val="FF0000"/>
                </a:solidFill>
                <a:latin typeface="Arial" panose="020B0604020202020204" pitchFamily="34" charset="0"/>
                <a:ea typeface="+mn-ea"/>
                <a:cs typeface="Arial" panose="020B0604020202020204" pitchFamily="34" charset="0"/>
              </a:rPr>
              <a:t>A. Tam giác đều có 3 cạnh bằng nhau</a:t>
            </a:r>
          </a:p>
          <a:p>
            <a:pPr>
              <a:buClrTx/>
              <a:defRPr/>
            </a:pPr>
            <a:r>
              <a:rPr lang="en-US" sz="2200" kern="1200" smtClean="0">
                <a:solidFill>
                  <a:srgbClr val="FF0000"/>
                </a:solidFill>
                <a:latin typeface="Arial" panose="020B0604020202020204" pitchFamily="34" charset="0"/>
                <a:ea typeface="+mn-ea"/>
                <a:cs typeface="Arial" panose="020B0604020202020204" pitchFamily="34" charset="0"/>
              </a:rPr>
              <a:t>B. Tam giác đều có các góc bằng nhau và bằng 60</a:t>
            </a:r>
            <a:r>
              <a:rPr lang="en-US" sz="2200" kern="1200" baseline="30000" smtClean="0">
                <a:solidFill>
                  <a:srgbClr val="FF0000"/>
                </a:solidFill>
                <a:latin typeface="Arial" panose="020B0604020202020204" pitchFamily="34" charset="0"/>
                <a:ea typeface="+mn-ea"/>
                <a:cs typeface="Arial" panose="020B0604020202020204" pitchFamily="34" charset="0"/>
              </a:rPr>
              <a:t>0</a:t>
            </a:r>
            <a:r>
              <a:rPr lang="en-US" sz="2200" kern="1200" smtClean="0">
                <a:solidFill>
                  <a:srgbClr val="FF0000"/>
                </a:solidFill>
                <a:latin typeface="Arial" panose="020B0604020202020204" pitchFamily="34" charset="0"/>
                <a:ea typeface="+mn-ea"/>
                <a:cs typeface="Arial" panose="020B0604020202020204" pitchFamily="34" charset="0"/>
              </a:rPr>
              <a:t>.</a:t>
            </a:r>
          </a:p>
          <a:p>
            <a:pPr>
              <a:lnSpc>
                <a:spcPct val="114000"/>
              </a:lnSpc>
              <a:buClrTx/>
              <a:defRPr/>
            </a:pPr>
            <a:r>
              <a:rPr lang="en-US" sz="2200" kern="1200" smtClean="0">
                <a:solidFill>
                  <a:srgbClr val="FF0000"/>
                </a:solidFill>
                <a:latin typeface="Arial" panose="020B0604020202020204" pitchFamily="34" charset="0"/>
                <a:ea typeface="+mn-ea"/>
                <a:cs typeface="Arial" panose="020B0604020202020204" pitchFamily="34" charset="0"/>
              </a:rPr>
              <a:t>C. Tam giác đều có các cạnh bằng nhau và các góc  </a:t>
            </a:r>
          </a:p>
          <a:p>
            <a:pPr>
              <a:lnSpc>
                <a:spcPct val="114000"/>
              </a:lnSpc>
              <a:buClrTx/>
              <a:defRPr/>
            </a:pPr>
            <a:r>
              <a:rPr lang="en-US" sz="2200" kern="1200">
                <a:solidFill>
                  <a:srgbClr val="FF0000"/>
                </a:solidFill>
                <a:latin typeface="Arial" panose="020B0604020202020204" pitchFamily="34" charset="0"/>
                <a:ea typeface="+mn-ea"/>
                <a:cs typeface="Arial" panose="020B0604020202020204" pitchFamily="34" charset="0"/>
              </a:rPr>
              <a:t> </a:t>
            </a:r>
            <a:r>
              <a:rPr lang="en-US" sz="2200" kern="1200" smtClean="0">
                <a:solidFill>
                  <a:srgbClr val="FF0000"/>
                </a:solidFill>
                <a:latin typeface="Arial" panose="020B0604020202020204" pitchFamily="34" charset="0"/>
                <a:ea typeface="+mn-ea"/>
                <a:cs typeface="Arial" panose="020B0604020202020204" pitchFamily="34" charset="0"/>
              </a:rPr>
              <a:t>   bằng nhau và đều bằng 60</a:t>
            </a:r>
            <a:r>
              <a:rPr lang="en-US" sz="2200" kern="1200" baseline="30000" smtClean="0">
                <a:solidFill>
                  <a:srgbClr val="FF0000"/>
                </a:solidFill>
                <a:latin typeface="Arial" panose="020B0604020202020204" pitchFamily="34" charset="0"/>
                <a:ea typeface="+mn-ea"/>
                <a:cs typeface="Arial" panose="020B0604020202020204" pitchFamily="34" charset="0"/>
              </a:rPr>
              <a:t>0</a:t>
            </a:r>
            <a:endParaRPr lang="en-US" sz="2200" kern="1200" dirty="0">
              <a:solidFill>
                <a:srgbClr val="FF0000"/>
              </a:solidFill>
              <a:latin typeface="Arial" panose="020B0604020202020204" pitchFamily="34" charset="0"/>
              <a:ea typeface="+mn-ea"/>
              <a:cs typeface="Arial" panose="020B0604020202020204" pitchFamily="34" charset="0"/>
            </a:endParaRPr>
          </a:p>
        </p:txBody>
      </p:sp>
      <p:pic>
        <p:nvPicPr>
          <p:cNvPr id="31" name="Picture 30" descr="41de1940fddd4979ee9c546aa68145dc.png">
            <a:hlinkClick r:id="rId12" action="ppaction://hlinksldjump"/>
          </p:cNvPr>
          <p:cNvPicPr>
            <a:picLocks noChangeAspect="1"/>
          </p:cNvPicPr>
          <p:nvPr/>
        </p:nvPicPr>
        <p:blipFill>
          <a:blip r:embed="rId13" cstate="print"/>
          <a:stretch>
            <a:fillRect/>
          </a:stretch>
        </p:blipFill>
        <p:spPr>
          <a:xfrm>
            <a:off x="4663440" y="4539938"/>
            <a:ext cx="2275200" cy="2275200"/>
          </a:xfrm>
          <a:prstGeom prst="rect">
            <a:avLst/>
          </a:prstGeom>
        </p:spPr>
      </p:pic>
    </p:spTree>
    <p:extLst>
      <p:ext uri="{BB962C8B-B14F-4D97-AF65-F5344CB8AC3E}">
        <p14:creationId xmlns:p14="http://schemas.microsoft.com/office/powerpoint/2010/main" val="19788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Shape 83"/>
        <p:cNvGrpSpPr/>
        <p:nvPr/>
      </p:nvGrpSpPr>
      <p:grpSpPr>
        <a:xfrm>
          <a:off x="0" y="0"/>
          <a:ext cx="0" cy="0"/>
          <a:chOff x="0" y="0"/>
          <a:chExt cx="0" cy="0"/>
        </a:xfrm>
      </p:grpSpPr>
      <p:pic>
        <p:nvPicPr>
          <p:cNvPr id="7" name="Picture 6" descr="3f7e749c750b79cbde134e7bcf00a140.png">
            <a:extLst>
              <a:ext uri="{FF2B5EF4-FFF2-40B4-BE49-F238E27FC236}">
                <a16:creationId xmlns:a16="http://schemas.microsoft.com/office/drawing/2014/main" xmlns="" id="{EC52F0ED-4BE8-77AE-849B-BB61C09D84DF}"/>
              </a:ext>
            </a:extLst>
          </p:cNvPr>
          <p:cNvPicPr>
            <a:picLocks noChangeAspect="1"/>
          </p:cNvPicPr>
          <p:nvPr/>
        </p:nvPicPr>
        <p:blipFill>
          <a:blip r:embed="rId4" cstate="print"/>
          <a:stretch>
            <a:fillRect/>
          </a:stretch>
        </p:blipFill>
        <p:spPr>
          <a:xfrm>
            <a:off x="-1027451" y="2324565"/>
            <a:ext cx="5686426" cy="6102506"/>
          </a:xfrm>
          <a:prstGeom prst="rect">
            <a:avLst/>
          </a:prstGeom>
        </p:spPr>
      </p:pic>
      <p:pic>
        <p:nvPicPr>
          <p:cNvPr id="8" name="Picture 7" descr="6131d3148657a26e1bfe386e7ba65811.png">
            <a:hlinkClick r:id="" action="ppaction://noaction"/>
            <a:extLst>
              <a:ext uri="{FF2B5EF4-FFF2-40B4-BE49-F238E27FC236}">
                <a16:creationId xmlns:a16="http://schemas.microsoft.com/office/drawing/2014/main" xmlns="" id="{0FD02E19-0F91-6C96-D091-10D91752AD69}"/>
              </a:ext>
            </a:extLst>
          </p:cNvPr>
          <p:cNvPicPr>
            <a:picLocks noChangeAspect="1"/>
          </p:cNvPicPr>
          <p:nvPr/>
        </p:nvPicPr>
        <p:blipFill>
          <a:blip r:embed="rId5" cstate="print"/>
          <a:stretch>
            <a:fillRect/>
          </a:stretch>
        </p:blipFill>
        <p:spPr>
          <a:xfrm>
            <a:off x="4932036" y="3760724"/>
            <a:ext cx="1477299" cy="2774682"/>
          </a:xfrm>
          <a:prstGeom prst="rect">
            <a:avLst/>
          </a:prstGeom>
        </p:spPr>
      </p:pic>
      <p:sp>
        <p:nvSpPr>
          <p:cNvPr id="9" name="Google Shape;54;p1">
            <a:extLst>
              <a:ext uri="{FF2B5EF4-FFF2-40B4-BE49-F238E27FC236}">
                <a16:creationId xmlns:a16="http://schemas.microsoft.com/office/drawing/2014/main" xmlns="" id="{D2B0C381-AC83-477C-A42B-612BDE63DE3C}"/>
              </a:ext>
            </a:extLst>
          </p:cNvPr>
          <p:cNvSpPr txBox="1">
            <a:spLocks/>
          </p:cNvSpPr>
          <p:nvPr/>
        </p:nvSpPr>
        <p:spPr>
          <a:xfrm>
            <a:off x="139004" y="319740"/>
            <a:ext cx="11642054" cy="344098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sz="5200" b="1" err="1">
                <a:solidFill>
                  <a:srgbClr val="002060"/>
                </a:solidFill>
                <a:latin typeface="UTM Avo" panose="02040603050506020204" pitchFamily="18" charset="0"/>
              </a:rPr>
              <a:t>Tuần</a:t>
            </a:r>
            <a:r>
              <a:rPr lang="en-US" sz="5200" b="1">
                <a:solidFill>
                  <a:srgbClr val="002060"/>
                </a:solidFill>
                <a:latin typeface="UTM Avo" panose="02040603050506020204" pitchFamily="18" charset="0"/>
              </a:rPr>
              <a:t> </a:t>
            </a:r>
            <a:r>
              <a:rPr lang="en-US" sz="5200" b="1" smtClean="0">
                <a:solidFill>
                  <a:srgbClr val="002060"/>
                </a:solidFill>
                <a:latin typeface="UTM Avo" panose="02040603050506020204" pitchFamily="18" charset="0"/>
              </a:rPr>
              <a:t>19</a:t>
            </a:r>
            <a:endParaRPr lang="en-US" sz="5200" b="1" dirty="0">
              <a:solidFill>
                <a:srgbClr val="002060"/>
              </a:solidFill>
              <a:latin typeface="UTM Avo" panose="02040603050506020204" pitchFamily="18" charset="0"/>
            </a:endParaRPr>
          </a:p>
          <a:p>
            <a:pPr algn="ctr" defTabSz="914377">
              <a:lnSpc>
                <a:spcPct val="150000"/>
              </a:lnSpc>
              <a:defRPr/>
            </a:pPr>
            <a:r>
              <a:rPr lang="en-US" b="1" err="1">
                <a:solidFill>
                  <a:srgbClr val="FF0000"/>
                </a:solidFill>
                <a:latin typeface="UTM Avo" panose="02040603050506020204" pitchFamily="18" charset="0"/>
                <a:cs typeface="Arial" panose="020B0604020202020204" pitchFamily="34" charset="0"/>
              </a:rPr>
              <a:t>Bài</a:t>
            </a:r>
            <a:r>
              <a:rPr lang="en-US" b="1">
                <a:solidFill>
                  <a:srgbClr val="FF0000"/>
                </a:solidFill>
                <a:latin typeface="UTM Avo" panose="02040603050506020204" pitchFamily="18" charset="0"/>
                <a:cs typeface="Arial" panose="020B0604020202020204" pitchFamily="34" charset="0"/>
              </a:rPr>
              <a:t> </a:t>
            </a:r>
            <a:r>
              <a:rPr lang="en-US" b="1" smtClean="0">
                <a:solidFill>
                  <a:srgbClr val="FF0000"/>
                </a:solidFill>
                <a:latin typeface="UTM Avo" panose="02040603050506020204" pitchFamily="18" charset="0"/>
                <a:cs typeface="Arial" panose="020B0604020202020204" pitchFamily="34" charset="0"/>
              </a:rPr>
              <a:t>50: </a:t>
            </a:r>
            <a:r>
              <a:rPr lang="en-US" b="1" smtClean="0">
                <a:solidFill>
                  <a:srgbClr val="FF0000"/>
                </a:solidFill>
                <a:latin typeface="UTM Avo" panose="02040603050506020204" pitchFamily="18" charset="0"/>
              </a:rPr>
              <a:t>HÌNH TAM GIÁC</a:t>
            </a:r>
          </a:p>
          <a:p>
            <a:pPr algn="ctr" defTabSz="914377">
              <a:lnSpc>
                <a:spcPct val="150000"/>
              </a:lnSpc>
              <a:defRPr/>
            </a:pPr>
            <a:r>
              <a:rPr lang="en-US" b="1" smtClean="0">
                <a:solidFill>
                  <a:srgbClr val="FF0000"/>
                </a:solidFill>
                <a:latin typeface="UTM Avo" panose="02040603050506020204" pitchFamily="18" charset="0"/>
                <a:cs typeface="Arial" panose="020B0604020202020204" pitchFamily="34" charset="0"/>
              </a:rPr>
              <a:t>(2 tiết)</a:t>
            </a:r>
            <a:endParaRPr lang="en-US" b="1" dirty="0">
              <a:solidFill>
                <a:srgbClr val="FF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63220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TotalTime>
  <Words>1161</Words>
  <Application>Microsoft Office PowerPoint</Application>
  <PresentationFormat>Widescreen</PresentationFormat>
  <Paragraphs>157</Paragraphs>
  <Slides>15</Slides>
  <Notes>15</Notes>
  <HiddenSlides>0</HiddenSlides>
  <MMClips>4</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Tahoma</vt:lpstr>
      <vt:lpstr>Times New Roman</vt:lpstr>
      <vt:lpstr>UTM Avo</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Quý trọng thời gian</dc:title>
  <dc:creator>Ziczac</dc:creator>
  <cp:lastModifiedBy>Windows User</cp:lastModifiedBy>
  <cp:revision>98</cp:revision>
  <dcterms:modified xsi:type="dcterms:W3CDTF">2025-01-06T12:51:20Z</dcterms:modified>
</cp:coreProperties>
</file>