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61" r:id="rId2"/>
    <p:sldId id="463" r:id="rId3"/>
    <p:sldId id="467" r:id="rId4"/>
    <p:sldId id="468" r:id="rId5"/>
    <p:sldId id="469" r:id="rId6"/>
    <p:sldId id="470" r:id="rId7"/>
    <p:sldId id="462" r:id="rId8"/>
    <p:sldId id="457" r:id="rId9"/>
    <p:sldId id="471" r:id="rId10"/>
    <p:sldId id="456" r:id="rId11"/>
    <p:sldId id="452" r:id="rId12"/>
    <p:sldId id="465" r:id="rId13"/>
    <p:sldId id="472" r:id="rId14"/>
    <p:sldId id="445" r:id="rId15"/>
    <p:sldId id="287" r:id="rId16"/>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CDB"/>
    <a:srgbClr val="EEF7E2"/>
    <a:srgbClr val="FFFFFF"/>
    <a:srgbClr val="B4E9F7"/>
    <a:srgbClr val="B7EBF6"/>
    <a:srgbClr val="A3D3E1"/>
    <a:srgbClr val="C1F0F6"/>
    <a:srgbClr val="CFE0F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85063" autoAdjust="0"/>
  </p:normalViewPr>
  <p:slideViewPr>
    <p:cSldViewPr>
      <p:cViewPr varScale="1">
        <p:scale>
          <a:sx n="55" d="100"/>
          <a:sy n="55" d="100"/>
        </p:scale>
        <p:origin x="856"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8</a:t>
            </a:fld>
            <a:endParaRPr lang="en-US" altLang="en-US"/>
          </a:p>
        </p:txBody>
      </p:sp>
    </p:spTree>
    <p:extLst>
      <p:ext uri="{BB962C8B-B14F-4D97-AF65-F5344CB8AC3E}">
        <p14:creationId xmlns:p14="http://schemas.microsoft.com/office/powerpoint/2010/main" val="322584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9</a:t>
            </a:fld>
            <a:endParaRPr lang="en-US" altLang="en-US"/>
          </a:p>
        </p:txBody>
      </p:sp>
    </p:spTree>
    <p:extLst>
      <p:ext uri="{BB962C8B-B14F-4D97-AF65-F5344CB8AC3E}">
        <p14:creationId xmlns:p14="http://schemas.microsoft.com/office/powerpoint/2010/main" val="19429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10</a:t>
            </a:fld>
            <a:endParaRPr lang="en-US" altLang="en-US"/>
          </a:p>
        </p:txBody>
      </p:sp>
    </p:spTree>
    <p:extLst>
      <p:ext uri="{BB962C8B-B14F-4D97-AF65-F5344CB8AC3E}">
        <p14:creationId xmlns:p14="http://schemas.microsoft.com/office/powerpoint/2010/main" val="294994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7.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6.png"/><Relationship Id="rId5" Type="http://schemas.openxmlformats.org/officeDocument/2006/relationships/slide" Target="slide5.xml"/><Relationship Id="rId10" Type="http://schemas.openxmlformats.org/officeDocument/2006/relationships/slide" Target="slide6.xml"/><Relationship Id="rId4" Type="http://schemas.microsoft.com/office/2007/relationships/hdphoto" Target="../media/hdphoto2.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microsoft.com/office/2007/relationships/hdphoto" Target="../media/hdphoto2.wdp"/><Relationship Id="rId3" Type="http://schemas.openxmlformats.org/officeDocument/2006/relationships/image" Target="../media/image7.gif"/><Relationship Id="rId7" Type="http://schemas.openxmlformats.org/officeDocument/2006/relationships/image" Target="../media/image10.gif"/><Relationship Id="rId12" Type="http://schemas.openxmlformats.org/officeDocument/2006/relationships/image" Target="../media/image3.png"/><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4.gif"/><Relationship Id="rId5" Type="http://schemas.openxmlformats.org/officeDocument/2006/relationships/image" Target="../media/image9.jpeg"/><Relationship Id="rId10" Type="http://schemas.openxmlformats.org/officeDocument/2006/relationships/image" Target="../media/image13.gif"/><Relationship Id="rId4" Type="http://schemas.openxmlformats.org/officeDocument/2006/relationships/image" Target="../media/image8.gif"/><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13" Type="http://schemas.microsoft.com/office/2007/relationships/hdphoto" Target="../media/hdphoto4.wdp"/><Relationship Id="rId3" Type="http://schemas.openxmlformats.org/officeDocument/2006/relationships/image" Target="../media/image7.gif"/><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4.gif"/><Relationship Id="rId5" Type="http://schemas.openxmlformats.org/officeDocument/2006/relationships/image" Target="../media/image9.jpeg"/><Relationship Id="rId10" Type="http://schemas.openxmlformats.org/officeDocument/2006/relationships/image" Target="../media/image13.gif"/><Relationship Id="rId4" Type="http://schemas.openxmlformats.org/officeDocument/2006/relationships/image" Target="../media/image8.gif"/><Relationship Id="rId9" Type="http://schemas.openxmlformats.org/officeDocument/2006/relationships/image" Target="../media/image12.gif"/></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gif"/><Relationship Id="rId7" Type="http://schemas.openxmlformats.org/officeDocument/2006/relationships/image" Target="../media/image10.gif"/><Relationship Id="rId12" Type="http://schemas.openxmlformats.org/officeDocument/2006/relationships/image" Target="../media/image4.jpeg"/><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4.gif"/><Relationship Id="rId5" Type="http://schemas.openxmlformats.org/officeDocument/2006/relationships/image" Target="../media/image9.jpeg"/><Relationship Id="rId10" Type="http://schemas.openxmlformats.org/officeDocument/2006/relationships/image" Target="../media/image13.gif"/><Relationship Id="rId4" Type="http://schemas.openxmlformats.org/officeDocument/2006/relationships/image" Target="../media/image8.gif"/><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gif"/><Relationship Id="rId7" Type="http://schemas.openxmlformats.org/officeDocument/2006/relationships/image" Target="../media/image10.gif"/><Relationship Id="rId12" Type="http://schemas.openxmlformats.org/officeDocument/2006/relationships/image" Target="../media/image16.png"/><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4.gif"/><Relationship Id="rId5" Type="http://schemas.openxmlformats.org/officeDocument/2006/relationships/image" Target="../media/image9.jpeg"/><Relationship Id="rId10" Type="http://schemas.openxmlformats.org/officeDocument/2006/relationships/image" Target="../media/image13.gif"/><Relationship Id="rId4" Type="http://schemas.openxmlformats.org/officeDocument/2006/relationships/image" Target="../media/image8.gif"/><Relationship Id="rId9"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200000"/>
                    </a14:imgEffect>
                    <a14:imgEffect>
                      <a14:brightnessContrast bright="20000" contrast="-40000"/>
                    </a14:imgEffect>
                  </a14:imgLayer>
                </a14:imgProps>
              </a:ext>
            </a:extLst>
          </a:blip>
          <a:stretch>
            <a:fillRect/>
          </a:stretch>
        </p:blipFill>
        <p:spPr>
          <a:xfrm>
            <a:off x="0" y="2132856"/>
            <a:ext cx="4079776" cy="3816424"/>
          </a:xfrm>
          <a:prstGeom prst="ellipse">
            <a:avLst/>
          </a:prstGeom>
        </p:spPr>
      </p:pic>
      <p:sp>
        <p:nvSpPr>
          <p:cNvPr id="6" name="Flowchart: Punched Tape 5"/>
          <p:cNvSpPr/>
          <p:nvPr/>
        </p:nvSpPr>
        <p:spPr bwMode="auto">
          <a:xfrm>
            <a:off x="3935760" y="2348880"/>
            <a:ext cx="8047348" cy="1368152"/>
          </a:xfrm>
          <a:prstGeom prst="flowChartPunchedTap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6FE0A47F-DE0D-4AFB-A019-3B65ECEF2308}"/>
              </a:ext>
            </a:extLst>
          </p:cNvPr>
          <p:cNvSpPr/>
          <p:nvPr/>
        </p:nvSpPr>
        <p:spPr>
          <a:xfrm>
            <a:off x="4079776" y="2782669"/>
            <a:ext cx="7649851"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a:t>
            </a:r>
            <a:r>
              <a:rPr lang="en-US" sz="3600" b="1" dirty="0" smtClean="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BÔNG HOA NIỀM VUI</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98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4"/>
                                        </p:tgtEl>
                                        <p:attrNameLst>
                                          <p:attrName>ppt_x</p:attrName>
                                          <p:attrName>ppt_y</p:attrName>
                                        </p:attrNameLst>
                                      </p:cBhvr>
                                      <p:rCtr x="0" y="-3611"/>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4" y="-81327"/>
            <a:ext cx="1803639" cy="1803639"/>
          </a:xfrm>
          <a:prstGeom prst="rect">
            <a:avLst/>
          </a:prstGeom>
        </p:spPr>
      </p:pic>
      <p:pic>
        <p:nvPicPr>
          <p:cNvPr id="10" name="图片 1">
            <a:extLst>
              <a:ext uri="{FF2B5EF4-FFF2-40B4-BE49-F238E27FC236}">
                <a16:creationId xmlns:a16="http://schemas.microsoft.com/office/drawing/2014/main" id="{53AD1E6C-D47A-6045-6115-EC703692C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962" r="14112"/>
          <a:stretch/>
        </p:blipFill>
        <p:spPr>
          <a:xfrm rot="209606">
            <a:off x="1122903" y="1052736"/>
            <a:ext cx="10408591" cy="2880320"/>
          </a:xfrm>
          <a:prstGeom prst="rect">
            <a:avLst/>
          </a:prstGeom>
        </p:spPr>
      </p:pic>
      <p:sp>
        <p:nvSpPr>
          <p:cNvPr id="12" name="文本框 4">
            <a:extLst>
              <a:ext uri="{FF2B5EF4-FFF2-40B4-BE49-F238E27FC236}">
                <a16:creationId xmlns:a16="http://schemas.microsoft.com/office/drawing/2014/main" id="{50AB523D-5253-C05E-826B-EE492F7B8D8E}"/>
              </a:ext>
            </a:extLst>
          </p:cNvPr>
          <p:cNvSpPr txBox="1"/>
          <p:nvPr/>
        </p:nvSpPr>
        <p:spPr>
          <a:xfrm>
            <a:off x="1966694" y="2785721"/>
            <a:ext cx="8588263" cy="707886"/>
          </a:xfrm>
          <a:prstGeom prst="rect">
            <a:avLst/>
          </a:prstGeom>
          <a:noFill/>
        </p:spPr>
        <p:txBody>
          <a:bodyPr wrap="square" rtlCol="0">
            <a:spAutoFit/>
          </a:bodyPr>
          <a:lstStyle/>
          <a:p>
            <a:pPr algn="ctr" defTabSz="828947">
              <a:defRPr/>
            </a:pPr>
            <a:r>
              <a:rPr lang="en-US" altLang="zh-CN" sz="4000" b="1" dirty="0"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Chia </a:t>
            </a:r>
            <a:r>
              <a:rPr lang="en-US" altLang="zh-CN" sz="4000" b="1" dirty="0" err="1"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sẻ</a:t>
            </a:r>
            <a:r>
              <a:rPr lang="en-US" altLang="zh-CN" sz="4000" b="1" dirty="0"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 </a:t>
            </a:r>
            <a:r>
              <a:rPr lang="en-US" altLang="zh-CN" sz="4000" b="1" dirty="0" err="1"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đề</a:t>
            </a:r>
            <a:r>
              <a:rPr lang="en-US" altLang="zh-CN" sz="4000" b="1" dirty="0"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 </a:t>
            </a:r>
            <a:r>
              <a:rPr lang="en-US" altLang="zh-CN" sz="4000" b="1" dirty="0" err="1"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mình</a:t>
            </a:r>
            <a:r>
              <a:rPr lang="en-US" altLang="zh-CN" sz="4000" b="1" dirty="0"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 </a:t>
            </a:r>
            <a:r>
              <a:rPr lang="en-US" altLang="zh-CN" sz="4000" b="1" dirty="0" err="1" smtClean="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chọn</a:t>
            </a:r>
            <a:endParaRPr lang="zh-CN" altLang="en-US" sz="4000" b="1" dirty="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511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7" presetClass="entr" presetSubtype="1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50" fill="hold"/>
                                        <p:tgtEl>
                                          <p:spTgt spid="12"/>
                                        </p:tgtEl>
                                        <p:attrNameLst>
                                          <p:attrName>ppt_w</p:attrName>
                                        </p:attrNameLst>
                                      </p:cBhvr>
                                      <p:tavLst>
                                        <p:tav tm="0">
                                          <p:val>
                                            <p:fltVal val="0"/>
                                          </p:val>
                                        </p:tav>
                                        <p:tav tm="100000">
                                          <p:val>
                                            <p:strVal val="#ppt_w"/>
                                          </p:val>
                                        </p:tav>
                                      </p:tavLst>
                                    </p:anim>
                                    <p:anim calcmode="lin" valueType="num">
                                      <p:cBhvr>
                                        <p:cTn id="14" dur="25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 fill="hold">
                                          <p:stCondLst>
                                            <p:cond delay="0"/>
                                          </p:stCondLst>
                                        </p:cTn>
                                        <p:tgtEl>
                                          <p:spTgt spid="10"/>
                                        </p:tgtEl>
                                        <p:attrNameLst>
                                          <p:attrName>r</p:attrName>
                                        </p:attrNameLst>
                                      </p:cBhvr>
                                    </p:animRot>
                                    <p:animRot by="-240000">
                                      <p:cBhvr>
                                        <p:cTn id="18" dur="2" fill="hold">
                                          <p:stCondLst>
                                            <p:cond delay="50"/>
                                          </p:stCondLst>
                                        </p:cTn>
                                        <p:tgtEl>
                                          <p:spTgt spid="10"/>
                                        </p:tgtEl>
                                        <p:attrNameLst>
                                          <p:attrName>r</p:attrName>
                                        </p:attrNameLst>
                                      </p:cBhvr>
                                    </p:animRot>
                                    <p:animRot by="240000">
                                      <p:cBhvr>
                                        <p:cTn id="19" dur="2" fill="hold">
                                          <p:stCondLst>
                                            <p:cond delay="100"/>
                                          </p:stCondLst>
                                        </p:cTn>
                                        <p:tgtEl>
                                          <p:spTgt spid="10"/>
                                        </p:tgtEl>
                                        <p:attrNameLst>
                                          <p:attrName>r</p:attrName>
                                        </p:attrNameLst>
                                      </p:cBhvr>
                                    </p:animRot>
                                    <p:animRot by="-240000">
                                      <p:cBhvr>
                                        <p:cTn id="20" dur="2" fill="hold">
                                          <p:stCondLst>
                                            <p:cond delay="150"/>
                                          </p:stCondLst>
                                        </p:cTn>
                                        <p:tgtEl>
                                          <p:spTgt spid="10"/>
                                        </p:tgtEl>
                                        <p:attrNameLst>
                                          <p:attrName>r</p:attrName>
                                        </p:attrNameLst>
                                      </p:cBhvr>
                                    </p:animRot>
                                    <p:animRot by="120000">
                                      <p:cBhvr>
                                        <p:cTn id="21" dur="2" fill="hold">
                                          <p:stCondLst>
                                            <p:cond delay="249"/>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0D583A-B4AB-2275-98AC-B62CF26CE859}"/>
              </a:ext>
            </a:extLst>
          </p:cNvPr>
          <p:cNvSpPr txBox="1"/>
          <p:nvPr/>
        </p:nvSpPr>
        <p:spPr>
          <a:xfrm>
            <a:off x="1991544" y="2060848"/>
            <a:ext cx="8928992" cy="1569660"/>
          </a:xfrm>
          <a:prstGeom prst="rect">
            <a:avLst/>
          </a:prstGeom>
          <a:noFill/>
        </p:spPr>
        <p:txBody>
          <a:bodyPr wrap="square">
            <a:spAutoFit/>
          </a:bodyPr>
          <a:lstStyle/>
          <a:p>
            <a:pPr algn="ctr" defTabSz="1219170">
              <a:buClr>
                <a:srgbClr val="E6FFFD"/>
              </a:buClr>
            </a:pP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Trao</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đổi</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với</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bạn</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cùng</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bàn</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p>
          <a:p>
            <a:pPr algn="ctr" defTabSz="1219170">
              <a:buClr>
                <a:srgbClr val="E6FFFD"/>
              </a:buClr>
            </a:pP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về</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điều</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mình</a:t>
            </a:r>
            <a:r>
              <a:rPr lang="en-US" sz="48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sẽ</a:t>
            </a:r>
            <a:r>
              <a:rPr lang="en-US" sz="48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viết</a:t>
            </a:r>
            <a:endParaRPr lang="en-US" sz="48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4079776" y="3428999"/>
            <a:ext cx="4872051" cy="2554347"/>
          </a:xfrm>
          <a:prstGeom prst="rect">
            <a:avLst/>
          </a:prstGeom>
        </p:spPr>
      </p:pic>
    </p:spTree>
    <p:extLst>
      <p:ext uri="{BB962C8B-B14F-4D97-AF65-F5344CB8AC3E}">
        <p14:creationId xmlns:p14="http://schemas.microsoft.com/office/powerpoint/2010/main" val="11622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0D583A-B4AB-2275-98AC-B62CF26CE859}"/>
              </a:ext>
            </a:extLst>
          </p:cNvPr>
          <p:cNvSpPr txBox="1"/>
          <p:nvPr/>
        </p:nvSpPr>
        <p:spPr>
          <a:xfrm>
            <a:off x="1915170" y="2060848"/>
            <a:ext cx="8361660" cy="830997"/>
          </a:xfrm>
          <a:prstGeom prst="rect">
            <a:avLst/>
          </a:prstGeom>
          <a:noFill/>
        </p:spPr>
        <p:txBody>
          <a:bodyPr wrap="square">
            <a:spAutoFit/>
          </a:bodyPr>
          <a:lstStyle/>
          <a:p>
            <a:pPr algn="ctr" defTabSz="1219170">
              <a:buClr>
                <a:srgbClr val="E6FFFD"/>
              </a:buClr>
            </a:pPr>
            <a:r>
              <a:rPr lang="en-US" sz="4800" b="1" kern="0" dirty="0" err="1" smtClea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Cá</a:t>
            </a:r>
            <a:r>
              <a:rPr lang="en-US" sz="4800" b="1" kern="0" dirty="0" smtClea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nhân</a:t>
            </a:r>
            <a:r>
              <a:rPr lang="en-US" sz="4800" b="1" kern="0" dirty="0" smtClea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viết</a:t>
            </a:r>
            <a:r>
              <a:rPr lang="en-US" sz="4800" b="1" kern="0" dirty="0" smtClea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800" b="1" kern="0" dirty="0" err="1" smtClea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bài</a:t>
            </a:r>
            <a:endParaRPr lang="en-US" sz="4800" b="1" kern="0" dirty="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endParaRPr>
          </a:p>
        </p:txBody>
      </p:sp>
      <p:pic>
        <p:nvPicPr>
          <p:cNvPr id="4" name="Picture 3"/>
          <p:cNvPicPr>
            <a:picLocks noChangeAspect="1"/>
          </p:cNvPicPr>
          <p:nvPr/>
        </p:nvPicPr>
        <p:blipFill rotWithShape="1">
          <a:blip r:embed="rId3"/>
          <a:srcRect l="1393" t="4877" r="66586" b="2453"/>
          <a:stretch/>
        </p:blipFill>
        <p:spPr>
          <a:xfrm>
            <a:off x="4799856" y="3501008"/>
            <a:ext cx="2592289" cy="2141454"/>
          </a:xfrm>
          <a:prstGeom prst="flowChartConnector">
            <a:avLst/>
          </a:prstGeom>
        </p:spPr>
      </p:pic>
    </p:spTree>
    <p:extLst>
      <p:ext uri="{BB962C8B-B14F-4D97-AF65-F5344CB8AC3E}">
        <p14:creationId xmlns:p14="http://schemas.microsoft.com/office/powerpoint/2010/main" val="37774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3071664" y="1484784"/>
            <a:ext cx="6192688" cy="1224135"/>
          </a:xfrm>
          <a:prstGeom prst="ellipse">
            <a:avLst/>
          </a:prstGeom>
          <a:solidFill>
            <a:srgbClr val="FFFCDB"/>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algn="ctr" defTabSz="1219170">
              <a:buClr>
                <a:srgbClr val="E6FFFD"/>
              </a:buClr>
            </a:pPr>
            <a:r>
              <a:rPr lang="en-US" sz="4400" b="1" kern="0" dirty="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Chia </a:t>
            </a:r>
            <a:r>
              <a:rPr lang="en-US" sz="4400" b="1" kern="0" dirty="0" err="1">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sẻ</a:t>
            </a:r>
            <a:r>
              <a:rPr lang="en-US" sz="4400" b="1" kern="0" dirty="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400" b="1" kern="0" dirty="0" err="1">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trước</a:t>
            </a:r>
            <a:r>
              <a:rPr lang="en-US" sz="4400" b="1" kern="0" dirty="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 </a:t>
            </a:r>
            <a:r>
              <a:rPr lang="en-US" sz="4400" b="1" kern="0" dirty="0" err="1">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lớp</a:t>
            </a:r>
            <a:endParaRPr lang="en-US" sz="4400" b="1" kern="0" dirty="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contrast="40000"/>
                    </a14:imgEffect>
                  </a14:imgLayer>
                </a14:imgProps>
              </a:ext>
            </a:extLst>
          </a:blip>
          <a:stretch>
            <a:fillRect/>
          </a:stretch>
        </p:blipFill>
        <p:spPr>
          <a:xfrm>
            <a:off x="4510658" y="3068960"/>
            <a:ext cx="3314700" cy="2400300"/>
          </a:xfrm>
          <a:prstGeom prst="roundRect">
            <a:avLst/>
          </a:prstGeom>
          <a:scene3d>
            <a:camera prst="orthographicFront"/>
            <a:lightRig rig="threePt" dir="t"/>
          </a:scene3d>
          <a:sp3d>
            <a:bevelT w="165100" prst="coolSlant"/>
          </a:sp3d>
        </p:spPr>
      </p:pic>
    </p:spTree>
    <p:extLst>
      <p:ext uri="{BB962C8B-B14F-4D97-AF65-F5344CB8AC3E}">
        <p14:creationId xmlns:p14="http://schemas.microsoft.com/office/powerpoint/2010/main" val="218189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32A544-12D1-8EEB-46A4-F1F019CA2F59}"/>
              </a:ext>
            </a:extLst>
          </p:cNvPr>
          <p:cNvSpPr txBox="1"/>
          <p:nvPr/>
        </p:nvSpPr>
        <p:spPr>
          <a:xfrm>
            <a:off x="263352" y="2410107"/>
            <a:ext cx="11449272" cy="1651606"/>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3600" kern="0" dirty="0">
                <a:solidFill>
                  <a:srgbClr val="7030A0"/>
                </a:solidFill>
                <a:effectLst/>
                <a:latin typeface="UTM Avo" panose="02040603050506020204" pitchFamily="18" charset="0"/>
                <a:ea typeface="Times New Roman" panose="02020603050405020304" pitchFamily="18" charset="0"/>
                <a:cs typeface="Times New Roman" panose="02020603050405020304" pitchFamily="18" charset="0"/>
              </a:rPr>
              <a:t>- </a:t>
            </a:r>
            <a:r>
              <a:rPr lang="vi-VN" sz="3600" kern="0" dirty="0">
                <a:solidFill>
                  <a:srgbClr val="7030A0"/>
                </a:solidFill>
                <a:latin typeface="UTM Avo" panose="02040603050506020204" pitchFamily="18" charset="0"/>
                <a:ea typeface="Times New Roman" panose="02020603050405020304" pitchFamily="18" charset="0"/>
                <a:cs typeface="Times New Roman" panose="02020603050405020304" pitchFamily="18" charset="0"/>
              </a:rPr>
              <a:t>Hãy so sánh sự thay đổi thời tiết của các mùa trong hai hoặc ba năm gần đây</a:t>
            </a:r>
            <a:r>
              <a:rPr lang="vi-VN" sz="3600" kern="0" dirty="0" smtClean="0">
                <a:solidFill>
                  <a:srgbClr val="7030A0"/>
                </a:solidFill>
                <a:latin typeface="UTM Avo" panose="02040603050506020204" pitchFamily="18" charset="0"/>
                <a:ea typeface="Times New Roman" panose="02020603050405020304" pitchFamily="18" charset="0"/>
                <a:cs typeface="Times New Roman" panose="02020603050405020304" pitchFamily="18" charset="0"/>
              </a:rPr>
              <a:t>.</a:t>
            </a:r>
            <a:endParaRPr lang="vi-VN" sz="3600" kern="0" dirty="0">
              <a:solidFill>
                <a:srgbClr val="7030A0"/>
              </a:solidFill>
              <a:latin typeface="UTM Avo" panose="02040603050506020204" pitchFamily="18" charset="0"/>
              <a:ea typeface="Times New Roman" panose="02020603050405020304" pitchFamily="18" charset="0"/>
              <a:cs typeface="Times New Roman" panose="02020603050405020304" pitchFamily="18" charset="0"/>
            </a:endParaRPr>
          </a:p>
        </p:txBody>
      </p:sp>
      <p:sp>
        <p:nvSpPr>
          <p:cNvPr id="4" name="Text Box 14">
            <a:extLst>
              <a:ext uri="{FF2B5EF4-FFF2-40B4-BE49-F238E27FC236}">
                <a16:creationId xmlns:a16="http://schemas.microsoft.com/office/drawing/2014/main" id="{96A5E519-13EB-3A41-DEFE-1C63B70E428D}"/>
              </a:ext>
            </a:extLst>
          </p:cNvPr>
          <p:cNvSpPr txBox="1">
            <a:spLocks noChangeArrowheads="1"/>
          </p:cNvSpPr>
          <p:nvPr/>
        </p:nvSpPr>
        <p:spPr bwMode="auto">
          <a:xfrm>
            <a:off x="1836478" y="476672"/>
            <a:ext cx="8576441" cy="146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8800" b="1" dirty="0" err="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Vận</a:t>
            </a:r>
            <a:r>
              <a:rPr lang="en-US" sz="8800" b="1"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 </a:t>
            </a:r>
            <a:r>
              <a:rPr lang="en-US" sz="8800" b="1" dirty="0" err="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dụng</a:t>
            </a:r>
            <a:endParaRPr lang="en-US" sz="88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032A544-12D1-8EEB-46A4-F1F019CA2F59}"/>
              </a:ext>
            </a:extLst>
          </p:cNvPr>
          <p:cNvSpPr txBox="1"/>
          <p:nvPr/>
        </p:nvSpPr>
        <p:spPr>
          <a:xfrm>
            <a:off x="263352" y="4047770"/>
            <a:ext cx="11449272" cy="1651606"/>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3600" kern="0" dirty="0" smtClean="0">
                <a:solidFill>
                  <a:srgbClr val="7030A0"/>
                </a:solidFill>
                <a:latin typeface="UTM Avo" panose="02040603050506020204" pitchFamily="18" charset="0"/>
                <a:ea typeface="Times New Roman" panose="02020603050405020304" pitchFamily="18" charset="0"/>
                <a:cs typeface="Times New Roman" panose="02020603050405020304" pitchFamily="18" charset="0"/>
              </a:rPr>
              <a:t>-</a:t>
            </a:r>
            <a:r>
              <a:rPr lang="vi-VN" sz="3600" kern="0" dirty="0" smtClean="0">
                <a:solidFill>
                  <a:srgbClr val="7030A0"/>
                </a:solidFill>
                <a:latin typeface="UTM Avo" panose="02040603050506020204" pitchFamily="18" charset="0"/>
                <a:ea typeface="Times New Roman" panose="02020603050405020304" pitchFamily="18" charset="0"/>
                <a:cs typeface="Times New Roman" panose="02020603050405020304" pitchFamily="18" charset="0"/>
              </a:rPr>
              <a:t> </a:t>
            </a:r>
            <a:r>
              <a:rPr lang="vi-VN" sz="3600" kern="0" dirty="0">
                <a:solidFill>
                  <a:srgbClr val="7030A0"/>
                </a:solidFill>
                <a:latin typeface="UTM Avo" panose="02040603050506020204" pitchFamily="18" charset="0"/>
                <a:ea typeface="Times New Roman" panose="02020603050405020304" pitchFamily="18" charset="0"/>
                <a:cs typeface="Times New Roman" panose="02020603050405020304" pitchFamily="18" charset="0"/>
              </a:rPr>
              <a:t>Theo em vì sao cùng một mùa lại có sự thay đổi như vậy? Nguyên nhân do đâu?</a:t>
            </a: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365C8-9704-7269-0F24-DCE988577E76}"/>
              </a:ext>
            </a:extLst>
          </p:cNvPr>
          <p:cNvSpPr txBox="1"/>
          <p:nvPr/>
        </p:nvSpPr>
        <p:spPr>
          <a:xfrm>
            <a:off x="767408" y="2321005"/>
            <a:ext cx="11084605" cy="2215991"/>
          </a:xfrm>
          <a:prstGeom prst="rect">
            <a:avLst/>
          </a:prstGeom>
          <a:noFill/>
        </p:spPr>
        <p:txBody>
          <a:bodyPr wrap="square" rtlCol="0">
            <a:prstTxWarp prst="textDoubleWave1">
              <a:avLst/>
            </a:prstTxWarp>
            <a:spAutoFit/>
          </a:bodyPr>
          <a:lstStyle/>
          <a:p>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Chúc</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các</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em</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học</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tốt</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a:t>
            </a:r>
          </a:p>
        </p:txBody>
      </p:sp>
    </p:spTree>
    <p:extLst>
      <p:ext uri="{BB962C8B-B14F-4D97-AF65-F5344CB8AC3E}">
        <p14:creationId xmlns:p14="http://schemas.microsoft.com/office/powerpoint/2010/main" val="10378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ông hoa số 1">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575720" y="1519842"/>
            <a:ext cx="2304256" cy="2304256"/>
          </a:xfrm>
          <a:prstGeom prst="ellipse">
            <a:avLst/>
          </a:prstGeom>
          <a:scene3d>
            <a:camera prst="orthographicFront"/>
            <a:lightRig rig="threePt" dir="t"/>
          </a:scene3d>
          <a:sp3d>
            <a:bevelT w="139700" prst="cross"/>
          </a:sp3d>
        </p:spPr>
      </p:pic>
      <p:pic>
        <p:nvPicPr>
          <p:cNvPr id="1026" name="Bông hoa số 2" descr="Hoa Clip nghệ thuật - phim hoạt hình bông hoa. png tải về - Miễn phí trong  suốt Hoa png Tải v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8" y="4293096"/>
            <a:ext cx="2304288" cy="2304289"/>
          </a:xfrm>
          <a:prstGeom prst="ellipse">
            <a:avLst/>
          </a:prstGeom>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pic>
        <p:nvPicPr>
          <p:cNvPr id="1030" name="Bông hoa số 3" descr="Hình ảnh Biểu Tượng Hoa Màu Xanh Dễ Thương PNG , đáng Yêu, Những Bông Hoa, Biểu  Tượng PNG miễn phí tải tập tin PSDComment và Vector">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672064" y="1519842"/>
            <a:ext cx="2304288" cy="2304288"/>
          </a:xfrm>
          <a:prstGeom prst="ellipse">
            <a:avLst/>
          </a:prstGeom>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pic>
        <p:nvPicPr>
          <p:cNvPr id="5" name="Bông hoa số 4">
            <a:hlinkClick r:id="rId10" action="ppaction://hlinksldjump"/>
          </p:cNvPr>
          <p:cNvPicPr>
            <a:picLocks noChangeAspect="1"/>
          </p:cNvPicPr>
          <p:nvPr/>
        </p:nvPicPr>
        <p:blipFill>
          <a:blip r:embed="rId11"/>
          <a:stretch>
            <a:fillRect/>
          </a:stretch>
        </p:blipFill>
        <p:spPr>
          <a:xfrm>
            <a:off x="8112224" y="4293097"/>
            <a:ext cx="2304288" cy="2304288"/>
          </a:xfrm>
          <a:prstGeom prst="ellipse">
            <a:avLst/>
          </a:prstGeom>
          <a:scene3d>
            <a:camera prst="orthographicFront"/>
            <a:lightRig rig="threePt" dir="t"/>
          </a:scene3d>
          <a:sp3d>
            <a:bevelT w="139700" prst="cross"/>
          </a:sp3d>
        </p:spPr>
      </p:pic>
      <p:sp>
        <p:nvSpPr>
          <p:cNvPr id="9" name="Flowchart: Punched Tape 8"/>
          <p:cNvSpPr/>
          <p:nvPr/>
        </p:nvSpPr>
        <p:spPr bwMode="auto">
          <a:xfrm>
            <a:off x="3143672" y="188640"/>
            <a:ext cx="6336705" cy="1189078"/>
          </a:xfrm>
          <a:prstGeom prst="flowChartPunchedTap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6FE0A47F-DE0D-4AFB-A019-3B65ECEF2308}"/>
              </a:ext>
            </a:extLst>
          </p:cNvPr>
          <p:cNvSpPr/>
          <p:nvPr/>
        </p:nvSpPr>
        <p:spPr>
          <a:xfrm>
            <a:off x="3880242" y="490792"/>
            <a:ext cx="4589718" cy="584775"/>
          </a:xfrm>
          <a:prstGeom prst="rect">
            <a:avLst/>
          </a:prstGeom>
          <a:noFill/>
        </p:spPr>
        <p:txBody>
          <a:bodyPr wrap="none" lIns="91440" tIns="45720" rIns="91440" bIns="45720">
            <a:spAutoFit/>
          </a:bodyPr>
          <a:lstStyle/>
          <a:p>
            <a:pPr algn="ctr"/>
            <a:r>
              <a:rPr lang="en-US" sz="3200" b="1" dirty="0" smtClean="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BÔNG HOA NIỀM VUI</a:t>
            </a:r>
            <a:endParaRPr lang="en-US" sz="32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58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10"/>
                                        </p:tgtEl>
                                        <p:attrNameLst>
                                          <p:attrName>ppt_x</p:attrName>
                                          <p:attrName>ppt_y</p:attrName>
                                        </p:attrNameLst>
                                      </p:cBhvr>
                                      <p:rCtr x="0" y="-3611"/>
                                    </p:animMotion>
                                    <p:animRot by="1500000">
                                      <p:cBhvr>
                                        <p:cTn id="12" dur="125" fill="hold">
                                          <p:stCondLst>
                                            <p:cond delay="0"/>
                                          </p:stCondLst>
                                        </p:cTn>
                                        <p:tgtEl>
                                          <p:spTgt spid="10"/>
                                        </p:tgtEl>
                                        <p:attrNameLst>
                                          <p:attrName>r</p:attrName>
                                        </p:attrNameLst>
                                      </p:cBhvr>
                                    </p:animRot>
                                    <p:animRot by="-1500000">
                                      <p:cBhvr>
                                        <p:cTn id="13" dur="125" fill="hold">
                                          <p:stCondLst>
                                            <p:cond delay="125"/>
                                          </p:stCondLst>
                                        </p:cTn>
                                        <p:tgtEl>
                                          <p:spTgt spid="10"/>
                                        </p:tgtEl>
                                        <p:attrNameLst>
                                          <p:attrName>r</p:attrName>
                                        </p:attrNameLst>
                                      </p:cBhvr>
                                    </p:animRot>
                                    <p:animRot by="-1500000">
                                      <p:cBhvr>
                                        <p:cTn id="14" dur="125" fill="hold">
                                          <p:stCondLst>
                                            <p:cond delay="250"/>
                                          </p:stCondLst>
                                        </p:cTn>
                                        <p:tgtEl>
                                          <p:spTgt spid="10"/>
                                        </p:tgtEl>
                                        <p:attrNameLst>
                                          <p:attrName>r</p:attrName>
                                        </p:attrNameLst>
                                      </p:cBhvr>
                                    </p:animRot>
                                    <p:animRot by="1500000">
                                      <p:cBhvr>
                                        <p:cTn id="15" dur="125" fill="hold">
                                          <p:stCondLst>
                                            <p:cond delay="375"/>
                                          </p:stCondLst>
                                        </p:cTn>
                                        <p:tgtEl>
                                          <p:spTgt spid="10"/>
                                        </p:tgtEl>
                                        <p:attrNameLst>
                                          <p:attrName>r</p:attrName>
                                        </p:attrNameLst>
                                      </p:cBhvr>
                                    </p:animRot>
                                  </p:childTnLst>
                                </p:cTn>
                              </p:par>
                              <p:par>
                                <p:cTn id="16" presetID="32" presetClass="emph" presetSubtype="0" fill="hold" nodeType="withEffect">
                                  <p:stCondLst>
                                    <p:cond delay="0"/>
                                  </p:stCondLst>
                                  <p:childTnLst>
                                    <p:animRot by="120000">
                                      <p:cBhvr>
                                        <p:cTn id="17" dur="50" fill="hold">
                                          <p:stCondLst>
                                            <p:cond delay="0"/>
                                          </p:stCondLst>
                                        </p:cTn>
                                        <p:tgtEl>
                                          <p:spTgt spid="2"/>
                                        </p:tgtEl>
                                        <p:attrNameLst>
                                          <p:attrName>r</p:attrName>
                                        </p:attrNameLst>
                                      </p:cBhvr>
                                    </p:animRot>
                                    <p:animRot by="-240000">
                                      <p:cBhvr>
                                        <p:cTn id="18" dur="100" fill="hold">
                                          <p:stCondLst>
                                            <p:cond delay="100"/>
                                          </p:stCondLst>
                                        </p:cTn>
                                        <p:tgtEl>
                                          <p:spTgt spid="2"/>
                                        </p:tgtEl>
                                        <p:attrNameLst>
                                          <p:attrName>r</p:attrName>
                                        </p:attrNameLst>
                                      </p:cBhvr>
                                    </p:animRot>
                                    <p:animRot by="240000">
                                      <p:cBhvr>
                                        <p:cTn id="19" dur="100" fill="hold">
                                          <p:stCondLst>
                                            <p:cond delay="200"/>
                                          </p:stCondLst>
                                        </p:cTn>
                                        <p:tgtEl>
                                          <p:spTgt spid="2"/>
                                        </p:tgtEl>
                                        <p:attrNameLst>
                                          <p:attrName>r</p:attrName>
                                        </p:attrNameLst>
                                      </p:cBhvr>
                                    </p:animRot>
                                    <p:animRot by="-240000">
                                      <p:cBhvr>
                                        <p:cTn id="20" dur="100" fill="hold">
                                          <p:stCondLst>
                                            <p:cond delay="300"/>
                                          </p:stCondLst>
                                        </p:cTn>
                                        <p:tgtEl>
                                          <p:spTgt spid="2"/>
                                        </p:tgtEl>
                                        <p:attrNameLst>
                                          <p:attrName>r</p:attrName>
                                        </p:attrNameLst>
                                      </p:cBhvr>
                                    </p:animRot>
                                    <p:animRot by="120000">
                                      <p:cBhvr>
                                        <p:cTn id="21" dur="100" fill="hold">
                                          <p:stCondLst>
                                            <p:cond delay="400"/>
                                          </p:stCondLst>
                                        </p:cTn>
                                        <p:tgtEl>
                                          <p:spTgt spid="2"/>
                                        </p:tgtEl>
                                        <p:attrNameLst>
                                          <p:attrName>r</p:attrName>
                                        </p:attrNameLst>
                                      </p:cBhvr>
                                    </p:animRot>
                                  </p:childTnLst>
                                </p:cTn>
                              </p:par>
                              <p:par>
                                <p:cTn id="22" presetID="32" presetClass="emph" presetSubtype="0" fill="hold" nodeType="withEffect">
                                  <p:stCondLst>
                                    <p:cond delay="0"/>
                                  </p:stCondLst>
                                  <p:childTnLst>
                                    <p:animRot by="120000">
                                      <p:cBhvr>
                                        <p:cTn id="23" dur="50" fill="hold">
                                          <p:stCondLst>
                                            <p:cond delay="0"/>
                                          </p:stCondLst>
                                        </p:cTn>
                                        <p:tgtEl>
                                          <p:spTgt spid="1030"/>
                                        </p:tgtEl>
                                        <p:attrNameLst>
                                          <p:attrName>r</p:attrName>
                                        </p:attrNameLst>
                                      </p:cBhvr>
                                    </p:animRot>
                                    <p:animRot by="-240000">
                                      <p:cBhvr>
                                        <p:cTn id="24" dur="100" fill="hold">
                                          <p:stCondLst>
                                            <p:cond delay="100"/>
                                          </p:stCondLst>
                                        </p:cTn>
                                        <p:tgtEl>
                                          <p:spTgt spid="1030"/>
                                        </p:tgtEl>
                                        <p:attrNameLst>
                                          <p:attrName>r</p:attrName>
                                        </p:attrNameLst>
                                      </p:cBhvr>
                                    </p:animRot>
                                    <p:animRot by="240000">
                                      <p:cBhvr>
                                        <p:cTn id="25" dur="100" fill="hold">
                                          <p:stCondLst>
                                            <p:cond delay="200"/>
                                          </p:stCondLst>
                                        </p:cTn>
                                        <p:tgtEl>
                                          <p:spTgt spid="1030"/>
                                        </p:tgtEl>
                                        <p:attrNameLst>
                                          <p:attrName>r</p:attrName>
                                        </p:attrNameLst>
                                      </p:cBhvr>
                                    </p:animRot>
                                    <p:animRot by="-240000">
                                      <p:cBhvr>
                                        <p:cTn id="26" dur="100" fill="hold">
                                          <p:stCondLst>
                                            <p:cond delay="300"/>
                                          </p:stCondLst>
                                        </p:cTn>
                                        <p:tgtEl>
                                          <p:spTgt spid="1030"/>
                                        </p:tgtEl>
                                        <p:attrNameLst>
                                          <p:attrName>r</p:attrName>
                                        </p:attrNameLst>
                                      </p:cBhvr>
                                    </p:animRot>
                                    <p:animRot by="120000">
                                      <p:cBhvr>
                                        <p:cTn id="27" dur="100" fill="hold">
                                          <p:stCondLst>
                                            <p:cond delay="400"/>
                                          </p:stCondLst>
                                        </p:cTn>
                                        <p:tgtEl>
                                          <p:spTgt spid="1030"/>
                                        </p:tgtEl>
                                        <p:attrNameLst>
                                          <p:attrName>r</p:attrName>
                                        </p:attrNameLst>
                                      </p:cBhvr>
                                    </p:animRot>
                                  </p:childTnLst>
                                </p:cTn>
                              </p:par>
                              <p:par>
                                <p:cTn id="28" presetID="32" presetClass="emph" presetSubtype="0" fill="hold" nodeType="withEffect">
                                  <p:stCondLst>
                                    <p:cond delay="0"/>
                                  </p:stCondLst>
                                  <p:childTnLst>
                                    <p:animRot by="120000">
                                      <p:cBhvr>
                                        <p:cTn id="29" dur="50" fill="hold">
                                          <p:stCondLst>
                                            <p:cond delay="0"/>
                                          </p:stCondLst>
                                        </p:cTn>
                                        <p:tgtEl>
                                          <p:spTgt spid="1026"/>
                                        </p:tgtEl>
                                        <p:attrNameLst>
                                          <p:attrName>r</p:attrName>
                                        </p:attrNameLst>
                                      </p:cBhvr>
                                    </p:animRot>
                                    <p:animRot by="-240000">
                                      <p:cBhvr>
                                        <p:cTn id="30" dur="100" fill="hold">
                                          <p:stCondLst>
                                            <p:cond delay="100"/>
                                          </p:stCondLst>
                                        </p:cTn>
                                        <p:tgtEl>
                                          <p:spTgt spid="1026"/>
                                        </p:tgtEl>
                                        <p:attrNameLst>
                                          <p:attrName>r</p:attrName>
                                        </p:attrNameLst>
                                      </p:cBhvr>
                                    </p:animRot>
                                    <p:animRot by="240000">
                                      <p:cBhvr>
                                        <p:cTn id="31" dur="100" fill="hold">
                                          <p:stCondLst>
                                            <p:cond delay="200"/>
                                          </p:stCondLst>
                                        </p:cTn>
                                        <p:tgtEl>
                                          <p:spTgt spid="1026"/>
                                        </p:tgtEl>
                                        <p:attrNameLst>
                                          <p:attrName>r</p:attrName>
                                        </p:attrNameLst>
                                      </p:cBhvr>
                                    </p:animRot>
                                    <p:animRot by="-240000">
                                      <p:cBhvr>
                                        <p:cTn id="32" dur="100" fill="hold">
                                          <p:stCondLst>
                                            <p:cond delay="300"/>
                                          </p:stCondLst>
                                        </p:cTn>
                                        <p:tgtEl>
                                          <p:spTgt spid="1026"/>
                                        </p:tgtEl>
                                        <p:attrNameLst>
                                          <p:attrName>r</p:attrName>
                                        </p:attrNameLst>
                                      </p:cBhvr>
                                    </p:animRot>
                                    <p:animRot by="120000">
                                      <p:cBhvr>
                                        <p:cTn id="33" dur="100" fill="hold">
                                          <p:stCondLst>
                                            <p:cond delay="400"/>
                                          </p:stCondLst>
                                        </p:cTn>
                                        <p:tgtEl>
                                          <p:spTgt spid="1026"/>
                                        </p:tgtEl>
                                        <p:attrNameLst>
                                          <p:attrName>r</p:attrName>
                                        </p:attrNameLst>
                                      </p:cBhvr>
                                    </p:animRot>
                                  </p:childTnLst>
                                </p:cTn>
                              </p:par>
                              <p:par>
                                <p:cTn id="34" presetID="32" presetClass="emph" presetSubtype="0" fill="hold" nodeType="withEffect">
                                  <p:stCondLst>
                                    <p:cond delay="0"/>
                                  </p:stCondLst>
                                  <p:childTnLst>
                                    <p:animRot by="120000">
                                      <p:cBhvr>
                                        <p:cTn id="35" dur="50" fill="hold">
                                          <p:stCondLst>
                                            <p:cond delay="0"/>
                                          </p:stCondLst>
                                        </p:cTn>
                                        <p:tgtEl>
                                          <p:spTgt spid="5"/>
                                        </p:tgtEl>
                                        <p:attrNameLst>
                                          <p:attrName>r</p:attrName>
                                        </p:attrNameLst>
                                      </p:cBhvr>
                                    </p:animRot>
                                    <p:animRot by="-240000">
                                      <p:cBhvr>
                                        <p:cTn id="36" dur="100" fill="hold">
                                          <p:stCondLst>
                                            <p:cond delay="100"/>
                                          </p:stCondLst>
                                        </p:cTn>
                                        <p:tgtEl>
                                          <p:spTgt spid="5"/>
                                        </p:tgtEl>
                                        <p:attrNameLst>
                                          <p:attrName>r</p:attrName>
                                        </p:attrNameLst>
                                      </p:cBhvr>
                                    </p:animRot>
                                    <p:animRot by="240000">
                                      <p:cBhvr>
                                        <p:cTn id="37" dur="100" fill="hold">
                                          <p:stCondLst>
                                            <p:cond delay="200"/>
                                          </p:stCondLst>
                                        </p:cTn>
                                        <p:tgtEl>
                                          <p:spTgt spid="5"/>
                                        </p:tgtEl>
                                        <p:attrNameLst>
                                          <p:attrName>r</p:attrName>
                                        </p:attrNameLst>
                                      </p:cBhvr>
                                    </p:animRot>
                                    <p:animRot by="-240000">
                                      <p:cBhvr>
                                        <p:cTn id="38" dur="100" fill="hold">
                                          <p:stCondLst>
                                            <p:cond delay="300"/>
                                          </p:stCondLst>
                                        </p:cTn>
                                        <p:tgtEl>
                                          <p:spTgt spid="5"/>
                                        </p:tgtEl>
                                        <p:attrNameLst>
                                          <p:attrName>r</p:attrName>
                                        </p:attrNameLst>
                                      </p:cBhvr>
                                    </p:animRot>
                                    <p:animRot by="120000">
                                      <p:cBhvr>
                                        <p:cTn id="39" dur="100" fill="hold">
                                          <p:stCondLst>
                                            <p:cond delay="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20" presetClass="exit" presetSubtype="0" fill="hold" nodeType="afterEffect">
                                  <p:stCondLst>
                                    <p:cond delay="0"/>
                                  </p:stCondLst>
                                  <p:childTnLst>
                                    <p:animEffect transition="out" filter="wedg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1026"/>
                    </p:tgtEl>
                  </p:cond>
                </p:stCondLst>
                <p:endSync evt="end" delay="0">
                  <p:rtn val="all"/>
                </p:endSync>
                <p:childTnLst>
                  <p:par>
                    <p:cTn id="47" fill="hold">
                      <p:stCondLst>
                        <p:cond delay="0"/>
                      </p:stCondLst>
                      <p:childTnLst>
                        <p:par>
                          <p:cTn id="48" fill="hold">
                            <p:stCondLst>
                              <p:cond delay="0"/>
                            </p:stCondLst>
                            <p:childTnLst>
                              <p:par>
                                <p:cTn id="49" presetID="20" presetClass="exit" presetSubtype="0" fill="hold" nodeType="afterEffect">
                                  <p:stCondLst>
                                    <p:cond delay="0"/>
                                  </p:stCondLst>
                                  <p:childTnLst>
                                    <p:animEffect transition="out" filter="wedge">
                                      <p:cBhvr>
                                        <p:cTn id="50" dur="500"/>
                                        <p:tgtEl>
                                          <p:spTgt spid="1026"/>
                                        </p:tgtEl>
                                      </p:cBhvr>
                                    </p:animEffect>
                                    <p:set>
                                      <p:cBhvr>
                                        <p:cTn id="5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52" restart="whenNotActive" fill="hold" evtFilter="cancelBubble" nodeType="interactiveSeq">
                <p:stCondLst>
                  <p:cond evt="onClick" delay="0">
                    <p:tgtEl>
                      <p:spTgt spid="1030"/>
                    </p:tgtEl>
                  </p:cond>
                </p:stCondLst>
                <p:endSync evt="end" delay="0">
                  <p:rtn val="all"/>
                </p:endSync>
                <p:childTnLst>
                  <p:par>
                    <p:cTn id="53" fill="hold">
                      <p:stCondLst>
                        <p:cond delay="0"/>
                      </p:stCondLst>
                      <p:childTnLst>
                        <p:par>
                          <p:cTn id="54" fill="hold">
                            <p:stCondLst>
                              <p:cond delay="0"/>
                            </p:stCondLst>
                            <p:childTnLst>
                              <p:par>
                                <p:cTn id="55" presetID="20" presetClass="exit" presetSubtype="0" fill="hold" nodeType="afterEffect">
                                  <p:stCondLst>
                                    <p:cond delay="0"/>
                                  </p:stCondLst>
                                  <p:childTnLst>
                                    <p:animEffect transition="out" filter="wedge">
                                      <p:cBhvr>
                                        <p:cTn id="56" dur="500"/>
                                        <p:tgtEl>
                                          <p:spTgt spid="1030"/>
                                        </p:tgtEl>
                                      </p:cBhvr>
                                    </p:animEffect>
                                    <p:set>
                                      <p:cBhvr>
                                        <p:cTn id="57"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20" presetClass="exit" presetSubtype="0" fill="hold" nodeType="afterEffect">
                                  <p:stCondLst>
                                    <p:cond delay="0"/>
                                  </p:stCondLst>
                                  <p:childTnLst>
                                    <p:animEffect transition="out" filter="wedg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rgbClr val="B7EB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itchFamily="18" charset="0"/>
                <a:ea typeface="Tahoma" panose="020B0604030504040204" pitchFamily="34" charset="0"/>
                <a:cs typeface="Times New Roman" pitchFamily="18" charset="0"/>
              </a:rPr>
              <a:t>Bài thơ </a:t>
            </a:r>
            <a:r>
              <a:rPr lang="en-US" sz="3200" b="1" dirty="0" err="1" smtClean="0">
                <a:solidFill>
                  <a:schemeClr val="tx1"/>
                </a:solidFill>
                <a:latin typeface="Times New Roman" pitchFamily="18" charset="0"/>
                <a:ea typeface="Tahoma" panose="020B0604030504040204" pitchFamily="34" charset="0"/>
                <a:cs typeface="Times New Roman" pitchFamily="18" charset="0"/>
              </a:rPr>
              <a:t>Hội</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xuân</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vùng</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cao</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vi-VN" sz="3200" b="1" dirty="0" smtClean="0">
                <a:solidFill>
                  <a:schemeClr val="tx1"/>
                </a:solidFill>
                <a:latin typeface="Times New Roman" pitchFamily="18" charset="0"/>
                <a:ea typeface="Tahoma" panose="020B0604030504040204" pitchFamily="34" charset="0"/>
                <a:cs typeface="Times New Roman" pitchFamily="18" charset="0"/>
              </a:rPr>
              <a:t>nói </a:t>
            </a:r>
            <a:r>
              <a:rPr lang="vi-VN" sz="3200" b="1" dirty="0">
                <a:solidFill>
                  <a:schemeClr val="tx1"/>
                </a:solidFill>
                <a:latin typeface="Times New Roman" pitchFamily="18" charset="0"/>
                <a:ea typeface="Tahoma" panose="020B0604030504040204" pitchFamily="34" charset="0"/>
                <a:cs typeface="Times New Roman" pitchFamily="18" charset="0"/>
              </a:rPr>
              <a:t>về ngày hội xuống đồng của những dân tộc nào?</a:t>
            </a: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1140176" y="2861513"/>
            <a:ext cx="9730704"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itchFamily="18" charset="0"/>
                <a:ea typeface="Tahoma" panose="020B0604030504040204" pitchFamily="34" charset="0"/>
                <a:cs typeface="Times New Roman" pitchFamily="18" charset="0"/>
              </a:rPr>
              <a:t>Bài thơ nói về ngày hội xuống đồng của các dân tộc Tày, Nùng, Dao, Sán Chỉ – ngày hội thể hiện những sắc thái văn hoá đặc trưng của một số dân tộc anh em.</a:t>
            </a:r>
          </a:p>
        </p:txBody>
      </p:sp>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456" y="6298327"/>
            <a:ext cx="468657" cy="513720"/>
          </a:xfrm>
          <a:prstGeom prst="rect">
            <a:avLst/>
          </a:prstGeom>
        </p:spPr>
      </p:pic>
      <p:grpSp>
        <p:nvGrpSpPr>
          <p:cNvPr id="2" name="Group 1"/>
          <p:cNvGrpSpPr/>
          <p:nvPr/>
        </p:nvGrpSpPr>
        <p:grpSpPr>
          <a:xfrm>
            <a:off x="10712213" y="4725144"/>
            <a:ext cx="1443875" cy="2136638"/>
            <a:chOff x="3009346" y="3437713"/>
            <a:chExt cx="3157379" cy="3038928"/>
          </a:xfrm>
        </p:grpSpPr>
        <p:sp>
          <p:nvSpPr>
            <p:cNvPr id="33" name="Rectangle 32">
              <a:extLst>
                <a:ext uri="{FF2B5EF4-FFF2-40B4-BE49-F238E27FC236}">
                  <a16:creationId xmlns:a16="http://schemas.microsoft.com/office/drawing/2014/main" id="{8A1AF95E-ACBD-46E9-8F43-1F6D65A0D221}"/>
                </a:ext>
              </a:extLst>
            </p:cNvPr>
            <p:cNvSpPr/>
            <p:nvPr/>
          </p:nvSpPr>
          <p:spPr>
            <a:xfrm rot="5600923">
              <a:off x="3179292" y="5363034"/>
              <a:ext cx="1683492" cy="265816"/>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6" action="ppaction://hlinksldjump"/>
              <a:extLst>
                <a:ext uri="{FF2B5EF4-FFF2-40B4-BE49-F238E27FC236}">
                  <a16:creationId xmlns:a16="http://schemas.microsoft.com/office/drawing/2014/main" id="{AA693000-41B6-4481-BACC-F3E8F4F6DBBA}"/>
                </a:ext>
              </a:extLst>
            </p:cNvPr>
            <p:cNvSpPr/>
            <p:nvPr/>
          </p:nvSpPr>
          <p:spPr>
            <a:xfrm rot="586976" flipH="1">
              <a:off x="3049944" y="4510037"/>
              <a:ext cx="1840661" cy="485304"/>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grpSp>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3" name="5-Point Star 2"/>
          <p:cNvSpPr/>
          <p:nvPr/>
        </p:nvSpPr>
        <p:spPr>
          <a:xfrm>
            <a:off x="10712213" y="-471212"/>
            <a:ext cx="1836369" cy="183636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Bông hoa số 1">
            <a:hlinkClick r:id="rId6" action="ppaction://hlinksldjump"/>
          </p:cNvPr>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40000"/>
                    </a14:imgEffect>
                  </a14:imgLayer>
                </a14:imgProps>
              </a:ext>
            </a:extLst>
          </a:blip>
          <a:stretch>
            <a:fillRect/>
          </a:stretch>
        </p:blipFill>
        <p:spPr>
          <a:xfrm>
            <a:off x="8896282" y="4902784"/>
            <a:ext cx="1737360" cy="1737360"/>
          </a:xfrm>
          <a:prstGeom prst="ellipse">
            <a:avLst/>
          </a:prstGeom>
          <a:scene3d>
            <a:camera prst="orthographicFront"/>
            <a:lightRig rig="threePt" dir="t"/>
          </a:scene3d>
          <a:sp3d>
            <a:bevelT w="139700" prst="cross"/>
          </a:sp3d>
        </p:spPr>
      </p:pic>
    </p:spTree>
    <p:extLst>
      <p:ext uri="{BB962C8B-B14F-4D97-AF65-F5344CB8AC3E}">
        <p14:creationId xmlns:p14="http://schemas.microsoft.com/office/powerpoint/2010/main" val="149353554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anim calcmode="lin" valueType="num">
                                      <p:cBhvr>
                                        <p:cTn id="15" dur="500" fill="hold"/>
                                        <p:tgtEl>
                                          <p:spTgt spid="28"/>
                                        </p:tgtEl>
                                        <p:attrNameLst>
                                          <p:attrName>ppt_x</p:attrName>
                                        </p:attrNameLst>
                                      </p:cBhvr>
                                      <p:tavLst>
                                        <p:tav tm="0">
                                          <p:val>
                                            <p:strVal val="#ppt_x"/>
                                          </p:val>
                                        </p:tav>
                                        <p:tav tm="100000">
                                          <p:val>
                                            <p:strVal val="#ppt_x"/>
                                          </p:val>
                                        </p:tav>
                                      </p:tavLst>
                                    </p:anim>
                                    <p:anim calcmode="lin" valueType="num">
                                      <p:cBhvr>
                                        <p:cTn id="16" dur="5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7" fill="hold">
                            <p:stCondLst>
                              <p:cond delay="500"/>
                            </p:stCondLst>
                            <p:childTnLst>
                              <p:par>
                                <p:cTn id="18" presetID="8" presetClass="emph" presetSubtype="0" fill="hold" grpId="0" nodeType="afterEffect">
                                  <p:stCondLst>
                                    <p:cond delay="0"/>
                                  </p:stCondLst>
                                  <p:childTnLst>
                                    <p:animRot by="21600000">
                                      <p:cBhvr>
                                        <p:cTn id="19" dur="500" fill="hold"/>
                                        <p:tgtEl>
                                          <p:spTgt spid="3"/>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695400" y="404663"/>
            <a:ext cx="10012510" cy="1598307"/>
          </a:xfrm>
          <a:prstGeom prst="foldedCorner">
            <a:avLst/>
          </a:prstGeom>
          <a:solidFill>
            <a:srgbClr val="C1F0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ea typeface="Tahoma" panose="020B0604030504040204" pitchFamily="34" charset="0"/>
                <a:cs typeface="Times New Roman" pitchFamily="18" charset="0"/>
              </a:rPr>
              <a:t>Em</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có</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cảm</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nghĩ</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gì</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về</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không</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khí</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của</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hội</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xuân</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vùng</a:t>
            </a:r>
            <a:r>
              <a:rPr lang="en-US" sz="3200" b="1" dirty="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cao</a:t>
            </a:r>
            <a:r>
              <a:rPr lang="en-US" sz="3200" b="1" dirty="0">
                <a:solidFill>
                  <a:schemeClr val="tx1"/>
                </a:solidFill>
                <a:latin typeface="Times New Roman" pitchFamily="18" charset="0"/>
                <a:ea typeface="Tahoma" panose="020B0604030504040204" pitchFamily="34" charset="0"/>
                <a:cs typeface="Times New Roman" pitchFamily="18" charset="0"/>
              </a:rPr>
              <a:t>?</a:t>
            </a: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679323" y="2345012"/>
            <a:ext cx="10199910"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5075B"/>
                </a:solidFill>
                <a:latin typeface="Times New Roman" pitchFamily="18" charset="0"/>
                <a:ea typeface="Tahoma" panose="020B0604030504040204" pitchFamily="34" charset="0"/>
                <a:cs typeface="Times New Roman" pitchFamily="18" charset="0"/>
              </a:rPr>
              <a:t>Không</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khí</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hội</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xuân</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rất</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vui</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rất</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náo</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nhiệt</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rất</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rộn</a:t>
            </a:r>
            <a:r>
              <a:rPr lang="en-US" sz="3200" b="1" dirty="0">
                <a:solidFill>
                  <a:srgbClr val="05075B"/>
                </a:solidFill>
                <a:latin typeface="Times New Roman" pitchFamily="18" charset="0"/>
                <a:ea typeface="Tahoma" panose="020B0604030504040204" pitchFamily="34" charset="0"/>
                <a:cs typeface="Times New Roman" pitchFamily="18" charset="0"/>
              </a:rPr>
              <a:t> </a:t>
            </a:r>
            <a:r>
              <a:rPr lang="en-US" sz="3200" b="1" dirty="0" err="1">
                <a:solidFill>
                  <a:srgbClr val="05075B"/>
                </a:solidFill>
                <a:latin typeface="Times New Roman" pitchFamily="18" charset="0"/>
                <a:ea typeface="Tahoma" panose="020B0604030504040204" pitchFamily="34" charset="0"/>
                <a:cs typeface="Times New Roman" pitchFamily="18" charset="0"/>
              </a:rPr>
              <a:t>ràng</a:t>
            </a:r>
            <a:r>
              <a:rPr lang="en-US" sz="3200" b="1" dirty="0">
                <a:solidFill>
                  <a:srgbClr val="05075B"/>
                </a:solidFill>
                <a:latin typeface="Times New Roman" pitchFamily="18" charset="0"/>
                <a:ea typeface="Tahoma" panose="020B0604030504040204" pitchFamily="34" charset="0"/>
                <a:cs typeface="Times New Roman" pitchFamily="18" charset="0"/>
              </a:rPr>
              <a:t>.</a:t>
            </a:r>
          </a:p>
        </p:txBody>
      </p:sp>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456" y="6298327"/>
            <a:ext cx="468657" cy="513720"/>
          </a:xfrm>
          <a:prstGeom prst="rect">
            <a:avLst/>
          </a:prstGeom>
        </p:spPr>
      </p:pic>
      <p:grpSp>
        <p:nvGrpSpPr>
          <p:cNvPr id="2" name="Group 1"/>
          <p:cNvGrpSpPr/>
          <p:nvPr/>
        </p:nvGrpSpPr>
        <p:grpSpPr>
          <a:xfrm>
            <a:off x="10712213" y="4725144"/>
            <a:ext cx="1443875" cy="2136638"/>
            <a:chOff x="3009346" y="3437713"/>
            <a:chExt cx="3157379" cy="3038928"/>
          </a:xfrm>
        </p:grpSpPr>
        <p:sp>
          <p:nvSpPr>
            <p:cNvPr id="33" name="Rectangle 32">
              <a:extLst>
                <a:ext uri="{FF2B5EF4-FFF2-40B4-BE49-F238E27FC236}">
                  <a16:creationId xmlns:a16="http://schemas.microsoft.com/office/drawing/2014/main" id="{8A1AF95E-ACBD-46E9-8F43-1F6D65A0D221}"/>
                </a:ext>
              </a:extLst>
            </p:cNvPr>
            <p:cNvSpPr/>
            <p:nvPr/>
          </p:nvSpPr>
          <p:spPr>
            <a:xfrm rot="5600923">
              <a:off x="3179292" y="5363034"/>
              <a:ext cx="1683492" cy="265816"/>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6" action="ppaction://hlinksldjump"/>
              <a:extLst>
                <a:ext uri="{FF2B5EF4-FFF2-40B4-BE49-F238E27FC236}">
                  <a16:creationId xmlns:a16="http://schemas.microsoft.com/office/drawing/2014/main" id="{AA693000-41B6-4481-BACC-F3E8F4F6DBBA}"/>
                </a:ext>
              </a:extLst>
            </p:cNvPr>
            <p:cNvSpPr/>
            <p:nvPr/>
          </p:nvSpPr>
          <p:spPr>
            <a:xfrm rot="586976" flipH="1">
              <a:off x="3049944" y="4510037"/>
              <a:ext cx="1840661" cy="485304"/>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grpSp>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3" name="5-Point Star 2"/>
          <p:cNvSpPr/>
          <p:nvPr/>
        </p:nvSpPr>
        <p:spPr>
          <a:xfrm>
            <a:off x="10712213" y="-471212"/>
            <a:ext cx="1836369" cy="183636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Bông hoa số 3" descr="Hình ảnh Biểu Tượng Hoa Màu Xanh Dễ Thương PNG , đáng Yêu, Những Bông Hoa, Biểu  Tượng PNG miễn phí tải tập tin PSDComment và Vector">
            <a:hlinkClick r:id="rId6"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765031" y="4684540"/>
            <a:ext cx="1737360" cy="1737360"/>
          </a:xfrm>
          <a:prstGeom prst="ellipse">
            <a:avLst/>
          </a:prstGeom>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0819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anim calcmode="lin" valueType="num">
                                      <p:cBhvr>
                                        <p:cTn id="15" dur="500" fill="hold"/>
                                        <p:tgtEl>
                                          <p:spTgt spid="28"/>
                                        </p:tgtEl>
                                        <p:attrNameLst>
                                          <p:attrName>ppt_x</p:attrName>
                                        </p:attrNameLst>
                                      </p:cBhvr>
                                      <p:tavLst>
                                        <p:tav tm="0">
                                          <p:val>
                                            <p:strVal val="#ppt_x"/>
                                          </p:val>
                                        </p:tav>
                                        <p:tav tm="100000">
                                          <p:val>
                                            <p:strVal val="#ppt_x"/>
                                          </p:val>
                                        </p:tav>
                                      </p:tavLst>
                                    </p:anim>
                                    <p:anim calcmode="lin" valueType="num">
                                      <p:cBhvr>
                                        <p:cTn id="16" dur="5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7" fill="hold">
                            <p:stCondLst>
                              <p:cond delay="500"/>
                            </p:stCondLst>
                            <p:childTnLst>
                              <p:par>
                                <p:cTn id="18" presetID="8" presetClass="emph" presetSubtype="0" fill="hold" grpId="0" nodeType="afterEffect">
                                  <p:stCondLst>
                                    <p:cond delay="0"/>
                                  </p:stCondLst>
                                  <p:childTnLst>
                                    <p:animRot by="21600000">
                                      <p:cBhvr>
                                        <p:cTn id="19"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rgbClr val="B7EB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ea typeface="Tahoma" panose="020B0604030504040204" pitchFamily="34" charset="0"/>
                <a:cs typeface="Times New Roman" pitchFamily="18" charset="0"/>
              </a:rPr>
              <a:t>Đọc</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vi-VN" sz="3200" b="1" dirty="0" smtClean="0">
                <a:solidFill>
                  <a:schemeClr val="tx1"/>
                </a:solidFill>
                <a:latin typeface="Times New Roman" pitchFamily="18" charset="0"/>
                <a:ea typeface="Tahoma" panose="020B0604030504040204" pitchFamily="34" charset="0"/>
                <a:cs typeface="Times New Roman" pitchFamily="18" charset="0"/>
              </a:rPr>
              <a:t>khổ </a:t>
            </a:r>
            <a:r>
              <a:rPr lang="vi-VN" sz="3200" b="1" dirty="0">
                <a:solidFill>
                  <a:schemeClr val="tx1"/>
                </a:solidFill>
                <a:latin typeface="Times New Roman" pitchFamily="18" charset="0"/>
                <a:ea typeface="Tahoma" panose="020B0604030504040204" pitchFamily="34" charset="0"/>
                <a:cs typeface="Times New Roman" pitchFamily="18" charset="0"/>
              </a:rPr>
              <a:t>thơ cuối </a:t>
            </a:r>
            <a:r>
              <a:rPr lang="vi-VN" sz="3200" b="1" dirty="0" smtClean="0">
                <a:solidFill>
                  <a:schemeClr val="tx1"/>
                </a:solidFill>
                <a:latin typeface="Times New Roman" pitchFamily="18" charset="0"/>
                <a:ea typeface="Tahoma" panose="020B0604030504040204" pitchFamily="34" charset="0"/>
                <a:cs typeface="Times New Roman" pitchFamily="18" charset="0"/>
              </a:rPr>
              <a:t>bài</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và</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cho</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biết</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khổ</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thơ</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ấy</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thể</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hiện</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điều</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gì</a:t>
            </a:r>
            <a:r>
              <a:rPr lang="en-US" sz="3200" b="1" dirty="0">
                <a:solidFill>
                  <a:schemeClr val="tx1"/>
                </a:solidFill>
                <a:latin typeface="Times New Roman" pitchFamily="18" charset="0"/>
                <a:ea typeface="Tahoma" panose="020B0604030504040204" pitchFamily="34" charset="0"/>
                <a:cs typeface="Times New Roman" pitchFamily="18" charset="0"/>
              </a:rPr>
              <a:t>?</a:t>
            </a:r>
            <a:r>
              <a:rPr lang="vi-VN" sz="3200" b="1" dirty="0" smtClean="0">
                <a:solidFill>
                  <a:schemeClr val="tx1"/>
                </a:solidFill>
                <a:latin typeface="Times New Roman" pitchFamily="18" charset="0"/>
                <a:ea typeface="Tahoma" panose="020B0604030504040204" pitchFamily="34" charset="0"/>
                <a:cs typeface="Times New Roman" pitchFamily="18" charset="0"/>
              </a:rPr>
              <a:t> </a:t>
            </a:r>
            <a:endParaRPr lang="en-US" sz="3200" b="1" dirty="0">
              <a:solidFill>
                <a:schemeClr val="tx1"/>
              </a:solidFill>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1234190" y="2309133"/>
            <a:ext cx="9730704"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5075B"/>
                </a:solidFill>
                <a:latin typeface="Times New Roman" pitchFamily="18" charset="0"/>
                <a:ea typeface="Tahoma" panose="020B0604030504040204" pitchFamily="34" charset="0"/>
                <a:cs typeface="Times New Roman" pitchFamily="18" charset="0"/>
              </a:rPr>
              <a:t>Khổ thơ cuối cho thấy sự mừng vui rộn ràng của người dân vùng cao mỗi khi ngày hội đến. </a:t>
            </a:r>
            <a:endParaRPr lang="en-US" sz="3200" b="1" dirty="0">
              <a:solidFill>
                <a:srgbClr val="05075B"/>
              </a:solidFill>
              <a:latin typeface="Times New Roman" pitchFamily="18" charset="0"/>
              <a:ea typeface="Tahoma" panose="020B0604030504040204" pitchFamily="34" charset="0"/>
              <a:cs typeface="Times New Roman" pitchFamily="18" charset="0"/>
            </a:endParaRPr>
          </a:p>
        </p:txBody>
      </p:sp>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456" y="6298327"/>
            <a:ext cx="468657" cy="513720"/>
          </a:xfrm>
          <a:prstGeom prst="rect">
            <a:avLst/>
          </a:prstGeom>
        </p:spPr>
      </p:pic>
      <p:grpSp>
        <p:nvGrpSpPr>
          <p:cNvPr id="2" name="Group 1"/>
          <p:cNvGrpSpPr/>
          <p:nvPr/>
        </p:nvGrpSpPr>
        <p:grpSpPr>
          <a:xfrm>
            <a:off x="10712213" y="4725144"/>
            <a:ext cx="1443875" cy="2136638"/>
            <a:chOff x="3009346" y="3437713"/>
            <a:chExt cx="3157379" cy="3038928"/>
          </a:xfrm>
        </p:grpSpPr>
        <p:sp>
          <p:nvSpPr>
            <p:cNvPr id="33" name="Rectangle 32">
              <a:extLst>
                <a:ext uri="{FF2B5EF4-FFF2-40B4-BE49-F238E27FC236}">
                  <a16:creationId xmlns:a16="http://schemas.microsoft.com/office/drawing/2014/main" id="{8A1AF95E-ACBD-46E9-8F43-1F6D65A0D221}"/>
                </a:ext>
              </a:extLst>
            </p:cNvPr>
            <p:cNvSpPr/>
            <p:nvPr/>
          </p:nvSpPr>
          <p:spPr>
            <a:xfrm rot="5600923">
              <a:off x="3179292" y="5363034"/>
              <a:ext cx="1683492" cy="265816"/>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6" action="ppaction://hlinksldjump"/>
              <a:extLst>
                <a:ext uri="{FF2B5EF4-FFF2-40B4-BE49-F238E27FC236}">
                  <a16:creationId xmlns:a16="http://schemas.microsoft.com/office/drawing/2014/main" id="{AA693000-41B6-4481-BACC-F3E8F4F6DBBA}"/>
                </a:ext>
              </a:extLst>
            </p:cNvPr>
            <p:cNvSpPr/>
            <p:nvPr/>
          </p:nvSpPr>
          <p:spPr>
            <a:xfrm rot="586976" flipH="1">
              <a:off x="3049944" y="4510037"/>
              <a:ext cx="1840661" cy="485304"/>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grpSp>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3" name="5-Point Star 2"/>
          <p:cNvSpPr/>
          <p:nvPr/>
        </p:nvSpPr>
        <p:spPr>
          <a:xfrm>
            <a:off x="10712213" y="-471212"/>
            <a:ext cx="1836369" cy="183636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Bông hoa số 2" descr="Hoa Clip nghệ thuật - phim hoạt hình bông hoa. png tải về - Miễn phí trong  suốt Hoa png Tải về.">
            <a:hlinkClick r:id="rId6"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16855" y="4834076"/>
            <a:ext cx="1737359" cy="1737360"/>
          </a:xfrm>
          <a:prstGeom prst="ellipse">
            <a:avLst/>
          </a:prstGeom>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2058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anim calcmode="lin" valueType="num">
                                      <p:cBhvr>
                                        <p:cTn id="15" dur="500" fill="hold"/>
                                        <p:tgtEl>
                                          <p:spTgt spid="28"/>
                                        </p:tgtEl>
                                        <p:attrNameLst>
                                          <p:attrName>ppt_x</p:attrName>
                                        </p:attrNameLst>
                                      </p:cBhvr>
                                      <p:tavLst>
                                        <p:tav tm="0">
                                          <p:val>
                                            <p:strVal val="#ppt_x"/>
                                          </p:val>
                                        </p:tav>
                                        <p:tav tm="100000">
                                          <p:val>
                                            <p:strVal val="#ppt_x"/>
                                          </p:val>
                                        </p:tav>
                                      </p:tavLst>
                                    </p:anim>
                                    <p:anim calcmode="lin" valueType="num">
                                      <p:cBhvr>
                                        <p:cTn id="16" dur="5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7" fill="hold">
                            <p:stCondLst>
                              <p:cond delay="500"/>
                            </p:stCondLst>
                            <p:childTnLst>
                              <p:par>
                                <p:cTn id="18" presetID="8" presetClass="emph" presetSubtype="0" fill="hold" grpId="0" nodeType="afterEffect">
                                  <p:stCondLst>
                                    <p:cond delay="0"/>
                                  </p:stCondLst>
                                  <p:childTnLst>
                                    <p:animRot by="21600000">
                                      <p:cBhvr>
                                        <p:cTn id="19"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1021596" y="2050691"/>
            <a:ext cx="9622971" cy="1727200"/>
          </a:xfrm>
          <a:prstGeom prst="foldedCorner">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ea typeface="Tahoma" panose="020B0604030504040204" pitchFamily="34" charset="0"/>
                <a:cs typeface="Times New Roman" pitchFamily="18" charset="0"/>
              </a:rPr>
              <a:t>Em</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hãy</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a:solidFill>
                  <a:schemeClr val="tx1"/>
                </a:solidFill>
                <a:latin typeface="Times New Roman" pitchFamily="18" charset="0"/>
                <a:ea typeface="Tahoma" panose="020B0604030504040204" pitchFamily="34" charset="0"/>
                <a:cs typeface="Times New Roman" pitchFamily="18" charset="0"/>
              </a:rPr>
              <a:t>đ</a:t>
            </a:r>
            <a:r>
              <a:rPr lang="en-US" sz="3200" b="1" dirty="0" err="1" smtClean="0">
                <a:solidFill>
                  <a:schemeClr val="tx1"/>
                </a:solidFill>
                <a:latin typeface="Times New Roman" pitchFamily="18" charset="0"/>
                <a:ea typeface="Tahoma" panose="020B0604030504040204" pitchFamily="34" charset="0"/>
                <a:cs typeface="Times New Roman" pitchFamily="18" charset="0"/>
              </a:rPr>
              <a:t>ọc</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thuộc</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lòng</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bài</a:t>
            </a: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en-US" sz="3200" b="1" dirty="0" err="1" smtClean="0">
                <a:solidFill>
                  <a:schemeClr val="tx1"/>
                </a:solidFill>
                <a:latin typeface="Times New Roman" pitchFamily="18" charset="0"/>
                <a:ea typeface="Tahoma" panose="020B0604030504040204" pitchFamily="34" charset="0"/>
                <a:cs typeface="Times New Roman" pitchFamily="18" charset="0"/>
              </a:rPr>
              <a:t>thơ</a:t>
            </a:r>
            <a:r>
              <a:rPr lang="en-US" sz="3200" b="1" dirty="0" smtClean="0">
                <a:solidFill>
                  <a:schemeClr val="tx1"/>
                </a:solidFill>
                <a:latin typeface="Times New Roman" pitchFamily="18" charset="0"/>
                <a:ea typeface="Tahoma" panose="020B0604030504040204" pitchFamily="34" charset="0"/>
                <a:cs typeface="Times New Roman" pitchFamily="18" charset="0"/>
              </a:rPr>
              <a:t>.</a:t>
            </a:r>
            <a:endParaRPr lang="en-US" sz="3200" b="1" dirty="0">
              <a:solidFill>
                <a:schemeClr val="tx1"/>
              </a:solidFill>
              <a:latin typeface="Times New Roman" pitchFamily="18" charset="0"/>
              <a:ea typeface="Tahoma" panose="020B0604030504040204" pitchFamily="34" charset="0"/>
              <a:cs typeface="Times New Roman" pitchFamily="18" charset="0"/>
            </a:endParaRPr>
          </a:p>
        </p:txBody>
      </p:sp>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456" y="6298327"/>
            <a:ext cx="468657" cy="513720"/>
          </a:xfrm>
          <a:prstGeom prst="rect">
            <a:avLst/>
          </a:prstGeom>
        </p:spPr>
      </p:pic>
      <p:grpSp>
        <p:nvGrpSpPr>
          <p:cNvPr id="2" name="Group 1"/>
          <p:cNvGrpSpPr/>
          <p:nvPr/>
        </p:nvGrpSpPr>
        <p:grpSpPr>
          <a:xfrm>
            <a:off x="10712213" y="4725144"/>
            <a:ext cx="1443875" cy="2136638"/>
            <a:chOff x="3009346" y="3437713"/>
            <a:chExt cx="3157379" cy="3038928"/>
          </a:xfrm>
        </p:grpSpPr>
        <p:sp>
          <p:nvSpPr>
            <p:cNvPr id="33" name="Rectangle 32">
              <a:extLst>
                <a:ext uri="{FF2B5EF4-FFF2-40B4-BE49-F238E27FC236}">
                  <a16:creationId xmlns:a16="http://schemas.microsoft.com/office/drawing/2014/main" id="{8A1AF95E-ACBD-46E9-8F43-1F6D65A0D221}"/>
                </a:ext>
              </a:extLst>
            </p:cNvPr>
            <p:cNvSpPr/>
            <p:nvPr/>
          </p:nvSpPr>
          <p:spPr>
            <a:xfrm rot="5600923">
              <a:off x="3179292" y="5363034"/>
              <a:ext cx="1683492" cy="265816"/>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6" action="ppaction://hlinksldjump"/>
              <a:extLst>
                <a:ext uri="{FF2B5EF4-FFF2-40B4-BE49-F238E27FC236}">
                  <a16:creationId xmlns:a16="http://schemas.microsoft.com/office/drawing/2014/main" id="{AA693000-41B6-4481-BACC-F3E8F4F6DBBA}"/>
                </a:ext>
              </a:extLst>
            </p:cNvPr>
            <p:cNvSpPr/>
            <p:nvPr/>
          </p:nvSpPr>
          <p:spPr>
            <a:xfrm rot="586976" flipH="1">
              <a:off x="3049944" y="4510037"/>
              <a:ext cx="1840661" cy="485304"/>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grpSp>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3" name="5-Point Star 2"/>
          <p:cNvSpPr/>
          <p:nvPr/>
        </p:nvSpPr>
        <p:spPr>
          <a:xfrm>
            <a:off x="10712213" y="-471212"/>
            <a:ext cx="1836369" cy="183636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6" action="ppaction://hlinksldjump"/>
          </p:cNvPr>
          <p:cNvPicPr>
            <a:picLocks noChangeAspect="1"/>
          </p:cNvPicPr>
          <p:nvPr/>
        </p:nvPicPr>
        <p:blipFill>
          <a:blip r:embed="rId12"/>
          <a:stretch>
            <a:fillRect/>
          </a:stretch>
        </p:blipFill>
        <p:spPr>
          <a:xfrm>
            <a:off x="8757210" y="4973875"/>
            <a:ext cx="1737360" cy="1737360"/>
          </a:xfrm>
          <a:prstGeom prst="rect">
            <a:avLst/>
          </a:prstGeom>
        </p:spPr>
      </p:pic>
    </p:spTree>
    <p:extLst>
      <p:ext uri="{BB962C8B-B14F-4D97-AF65-F5344CB8AC3E}">
        <p14:creationId xmlns:p14="http://schemas.microsoft.com/office/powerpoint/2010/main" val="351479279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8" presetClass="emph" presetSubtype="0" fill="hold" grpId="0" nodeType="afterEffect">
                                  <p:stCondLst>
                                    <p:cond delay="0"/>
                                  </p:stCondLst>
                                  <p:childTnLst>
                                    <p:animRot by="21600000">
                                      <p:cBhvr>
                                        <p:cTn id="12"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0" y="1986336"/>
            <a:ext cx="12192000" cy="15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000" u="sng" dirty="0" err="1">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Góc</a:t>
            </a:r>
            <a:r>
              <a:rPr lang="en-US" sz="4000" u="sng" dirty="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000" u="sng" dirty="0" err="1">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sáng</a:t>
            </a:r>
            <a:r>
              <a:rPr lang="en-US" sz="4000" u="sng" dirty="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000" u="sng" dirty="0" err="1">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tạo</a:t>
            </a:r>
            <a:r>
              <a:rPr lang="en-US" sz="4000" u="sng" dirty="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endParaRPr lang="en-US" sz="4000" u="sng" dirty="0"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a:p>
            <a:pPr algn="ctr" eaLnBrk="1" hangingPunct="1">
              <a:spcBef>
                <a:spcPts val="1350"/>
              </a:spcBef>
              <a:defRPr/>
            </a:pPr>
            <a:r>
              <a:rPr lang="en-US" sz="4400" dirty="0" err="1"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Muôn</a:t>
            </a:r>
            <a:r>
              <a:rPr lang="en-US" sz="4400" dirty="0"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400" dirty="0" err="1"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màu</a:t>
            </a:r>
            <a:r>
              <a:rPr lang="en-US" sz="4400" dirty="0"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400" dirty="0" err="1"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cuộc</a:t>
            </a:r>
            <a:r>
              <a:rPr lang="en-US" sz="4400" dirty="0"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400" dirty="0" err="1" smtClean="0">
                <a:solidFill>
                  <a:srgbClr val="C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sống</a:t>
            </a:r>
            <a:endParaRPr lang="en-US" sz="6000" dirty="0">
              <a:solidFill>
                <a:srgbClr val="C00000"/>
              </a:solidFill>
              <a:effectLst>
                <a:outerShdw blurRad="38100" dist="38100" dir="2700000" algn="tl">
                  <a:srgbClr val="000000">
                    <a:alpha val="43137"/>
                  </a:srgbClr>
                </a:outerShdw>
              </a:effectLst>
              <a:latin typeface="UTM Deutsch Gothic" panose="02040603050506020204" pitchFamily="18" charset="0"/>
              <a:cs typeface="Times New Roman" panose="02020603050405020304" pitchFamily="18" charset="0"/>
            </a:endParaRPr>
          </a:p>
        </p:txBody>
      </p:sp>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ách giáo khoa THPT 2018">
            <a:extLst>
              <a:ext uri="{FF2B5EF4-FFF2-40B4-BE49-F238E27FC236}">
                <a16:creationId xmlns:a16="http://schemas.microsoft.com/office/drawing/2014/main" id="{77C5A749-7440-1C90-9D5A-8487F965C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68" y="599617"/>
            <a:ext cx="1866546" cy="2085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0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C06915-00B4-3157-859A-38D74DA48676}"/>
              </a:ext>
            </a:extLst>
          </p:cNvPr>
          <p:cNvSpPr txBox="1"/>
          <p:nvPr/>
        </p:nvSpPr>
        <p:spPr>
          <a:xfrm>
            <a:off x="551385" y="164855"/>
            <a:ext cx="5832648" cy="646331"/>
          </a:xfrm>
          <a:prstGeom prst="rect">
            <a:avLst/>
          </a:prstGeom>
          <a:noFill/>
        </p:spPr>
        <p:txBody>
          <a:bodyPr wrap="square">
            <a:spAutoFit/>
          </a:bodyPr>
          <a:lstStyle/>
          <a:p>
            <a:pPr algn="ctr"/>
            <a:r>
              <a:rPr lang="en-US" sz="3600" dirty="0" err="1" smtClean="0">
                <a:solidFill>
                  <a:srgbClr val="FF0000"/>
                </a:solidFill>
                <a:latin typeface="UTM Avo" panose="02040603050506020204" pitchFamily="18" charset="0"/>
                <a:ea typeface="Times New Roman" panose="02020603050405020304" pitchFamily="18" charset="0"/>
              </a:rPr>
              <a:t>Viết</a:t>
            </a:r>
            <a:r>
              <a:rPr lang="en-US" sz="3600" dirty="0" smtClean="0">
                <a:solidFill>
                  <a:srgbClr val="FF0000"/>
                </a:solidFill>
                <a:latin typeface="UTM Avo" panose="02040603050506020204" pitchFamily="18" charset="0"/>
                <a:ea typeface="Times New Roman" panose="02020603050405020304" pitchFamily="18" charset="0"/>
              </a:rPr>
              <a:t> </a:t>
            </a:r>
            <a:r>
              <a:rPr lang="en-US" sz="3600" dirty="0" err="1" smtClean="0">
                <a:solidFill>
                  <a:srgbClr val="FF0000"/>
                </a:solidFill>
                <a:latin typeface="UTM Avo" panose="02040603050506020204" pitchFamily="18" charset="0"/>
                <a:ea typeface="Times New Roman" panose="02020603050405020304" pitchFamily="18" charset="0"/>
              </a:rPr>
              <a:t>đoạn</a:t>
            </a:r>
            <a:r>
              <a:rPr lang="en-US" sz="3600" dirty="0" smtClean="0">
                <a:solidFill>
                  <a:srgbClr val="FF0000"/>
                </a:solidFill>
                <a:latin typeface="UTM Avo" panose="02040603050506020204" pitchFamily="18" charset="0"/>
                <a:ea typeface="Times New Roman" panose="02020603050405020304" pitchFamily="18" charset="0"/>
              </a:rPr>
              <a:t> </a:t>
            </a:r>
            <a:r>
              <a:rPr lang="en-US" sz="3600" dirty="0" err="1" smtClean="0">
                <a:solidFill>
                  <a:srgbClr val="FF0000"/>
                </a:solidFill>
                <a:latin typeface="UTM Avo" panose="02040603050506020204" pitchFamily="18" charset="0"/>
                <a:ea typeface="Times New Roman" panose="02020603050405020304" pitchFamily="18" charset="0"/>
              </a:rPr>
              <a:t>văn</a:t>
            </a:r>
            <a:endParaRPr lang="en-US" sz="3600" dirty="0">
              <a:solidFill>
                <a:srgbClr val="FF0000"/>
              </a:solidFill>
              <a:effectLst/>
              <a:latin typeface="UTM Avo" panose="020406030505060202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250E763-E99E-B85F-7766-DEBFF5FBB3DB}"/>
              </a:ext>
            </a:extLst>
          </p:cNvPr>
          <p:cNvSpPr txBox="1"/>
          <p:nvPr/>
        </p:nvSpPr>
        <p:spPr>
          <a:xfrm>
            <a:off x="551384" y="976041"/>
            <a:ext cx="11017224" cy="523220"/>
          </a:xfrm>
          <a:prstGeom prst="rect">
            <a:avLst/>
          </a:prstGeom>
          <a:noFill/>
        </p:spPr>
        <p:txBody>
          <a:bodyPr wrap="square">
            <a:spAutoFit/>
          </a:bodyPr>
          <a:lstStyle/>
          <a:p>
            <a:pPr algn="just">
              <a:spcAft>
                <a:spcPts val="0"/>
              </a:spcAft>
            </a:pPr>
            <a:r>
              <a:rPr lang="en-US" sz="2800" kern="100" dirty="0"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1. </a:t>
            </a:r>
            <a:r>
              <a:rPr lang="en-US" sz="2800" kern="100" dirty="0" err="1"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Chọn</a:t>
            </a:r>
            <a:r>
              <a:rPr lang="en-US" sz="2800" kern="100" dirty="0"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 1 </a:t>
            </a:r>
            <a:r>
              <a:rPr lang="en-US" sz="2800" kern="100" dirty="0" err="1"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trong</a:t>
            </a:r>
            <a:r>
              <a:rPr lang="en-US" sz="2800" kern="100" dirty="0"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 2 </a:t>
            </a:r>
            <a:r>
              <a:rPr lang="en-US" sz="2800" kern="100" dirty="0" err="1"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đề</a:t>
            </a:r>
            <a:r>
              <a:rPr lang="en-US" sz="2800" kern="100" dirty="0"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 </a:t>
            </a:r>
            <a:r>
              <a:rPr lang="en-US" sz="2800" kern="100" dirty="0" err="1"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sau</a:t>
            </a:r>
            <a:r>
              <a:rPr lang="en-US" sz="2800" kern="100" dirty="0" smtClean="0">
                <a:solidFill>
                  <a:srgbClr val="7030A0"/>
                </a:solidFill>
                <a:latin typeface="UTM Americana" panose="02040603050506020204" pitchFamily="18" charset="0"/>
                <a:ea typeface="Calibri" panose="020F0502020204030204" pitchFamily="34" charset="0"/>
                <a:cs typeface="Calibri Light" panose="020F0302020204030204" pitchFamily="34" charset="0"/>
              </a:rPr>
              <a:t>:</a:t>
            </a:r>
            <a:endParaRPr lang="en-US" sz="2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4324"/>
          <a:stretch/>
        </p:blipFill>
        <p:spPr>
          <a:xfrm>
            <a:off x="2423592" y="2624776"/>
            <a:ext cx="7272808" cy="4044584"/>
          </a:xfrm>
          <a:prstGeom prst="roundRect">
            <a:avLst/>
          </a:prstGeom>
          <a:scene3d>
            <a:camera prst="orthographicFront"/>
            <a:lightRig rig="threePt" dir="t"/>
          </a:scene3d>
          <a:sp3d>
            <a:bevelT prst="relaxedInset"/>
          </a:sp3d>
        </p:spPr>
      </p:pic>
      <p:sp>
        <p:nvSpPr>
          <p:cNvPr id="5" name="Rectangle 4"/>
          <p:cNvSpPr/>
          <p:nvPr/>
        </p:nvSpPr>
        <p:spPr>
          <a:xfrm>
            <a:off x="720080" y="1670669"/>
            <a:ext cx="10704512" cy="954107"/>
          </a:xfrm>
          <a:prstGeom prst="rect">
            <a:avLst/>
          </a:prstGeom>
          <a:noFill/>
        </p:spPr>
        <p:txBody>
          <a:bodyPr wrap="square">
            <a:spAutoFit/>
          </a:bodyPr>
          <a:lstStyle/>
          <a:p>
            <a:pPr algn="just">
              <a:spcAft>
                <a:spcPts val="0"/>
              </a:spcAft>
            </a:pPr>
            <a:r>
              <a:rPr lang="vi-VN" sz="2800" kern="100" dirty="0">
                <a:solidFill>
                  <a:srgbClr val="C00000"/>
                </a:solidFill>
                <a:latin typeface="UTM Americana" panose="02040603050506020204" pitchFamily="18" charset="0"/>
                <a:ea typeface="Calibri" panose="020F0502020204030204" pitchFamily="34" charset="0"/>
                <a:cs typeface="Calibri Light" panose="020F0302020204030204" pitchFamily="34" charset="0"/>
              </a:rPr>
              <a:t>a) Viết đoạn văn tả vẻ đẹp của một mùa mà em yêu thích. Trang trí hoặc vẽ hình minh hoạ cho bài viết</a:t>
            </a:r>
            <a:r>
              <a:rPr lang="en-US" sz="2800" kern="100" dirty="0">
                <a:solidFill>
                  <a:srgbClr val="C00000"/>
                </a:solidFill>
                <a:latin typeface="UTM Americana" panose="02040603050506020204" pitchFamily="18" charset="0"/>
                <a:ea typeface="Calibri" panose="020F0502020204030204" pitchFamily="34" charset="0"/>
                <a:cs typeface="Calibri Light" panose="020F0302020204030204" pitchFamily="34" charset="0"/>
              </a:rPr>
              <a:t>.</a:t>
            </a:r>
            <a:endParaRPr lang="vi-VN" sz="2800" kern="100" dirty="0">
              <a:solidFill>
                <a:srgbClr val="C00000"/>
              </a:solidFill>
              <a:latin typeface="UTM Americana" panose="02040603050506020204" pitchFamily="18"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5375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1424" y="1700808"/>
            <a:ext cx="11017224" cy="1384995"/>
          </a:xfrm>
          <a:prstGeom prst="rect">
            <a:avLst/>
          </a:prstGeom>
          <a:noFill/>
        </p:spPr>
        <p:txBody>
          <a:bodyPr wrap="square">
            <a:spAutoFit/>
          </a:bodyPr>
          <a:lstStyle/>
          <a:p>
            <a:pPr algn="just">
              <a:spcAft>
                <a:spcPts val="0"/>
              </a:spcAft>
            </a:pPr>
            <a:r>
              <a:rPr lang="vi-VN" sz="2800" kern="100" dirty="0" smtClean="0">
                <a:solidFill>
                  <a:srgbClr val="C00000"/>
                </a:solidFill>
                <a:latin typeface="UTM Americana" panose="02040603050506020204" pitchFamily="18" charset="0"/>
                <a:ea typeface="Calibri" panose="020F0502020204030204" pitchFamily="34" charset="0"/>
                <a:cs typeface="Calibri Light" panose="020F0302020204030204" pitchFamily="34" charset="0"/>
              </a:rPr>
              <a:t>b</a:t>
            </a:r>
            <a:r>
              <a:rPr lang="vi-VN" sz="2800" kern="100" dirty="0">
                <a:solidFill>
                  <a:srgbClr val="C00000"/>
                </a:solidFill>
                <a:latin typeface="UTM Americana" panose="02040603050506020204" pitchFamily="18" charset="0"/>
                <a:ea typeface="Calibri" panose="020F0502020204030204" pitchFamily="34" charset="0"/>
                <a:cs typeface="Calibri Light" panose="020F0302020204030204" pitchFamily="34" charset="0"/>
              </a:rPr>
              <a:t>) Tưởng tượng em vừa cùng gia đình đi du lịch đến một vùng quê (hoặc đô thị), hãy viết đoạn văn giới thiệu về vùng đó. Trang trí hoặc về hình minh hoạ.</a:t>
            </a:r>
            <a:endParaRPr lang="en-US" sz="2800" kern="100" dirty="0">
              <a:solidFill>
                <a:srgbClr val="C00000"/>
              </a:solidFill>
              <a:latin typeface="UTM Americana" panose="02040603050506020204" pitchFamily="18" charset="0"/>
              <a:ea typeface="Calibri" panose="020F0502020204030204" pitchFamily="34" charset="0"/>
              <a:cs typeface="Calibri Light" panose="020F03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60" y="3200069"/>
            <a:ext cx="10344472" cy="2706216"/>
          </a:xfrm>
          <a:prstGeom prst="roundRect">
            <a:avLst/>
          </a:prstGeom>
          <a:scene3d>
            <a:camera prst="orthographicFront"/>
            <a:lightRig rig="threePt" dir="t"/>
          </a:scene3d>
          <a:sp3d>
            <a:bevelT w="165100" prst="coolSlant"/>
          </a:sp3d>
        </p:spPr>
      </p:pic>
      <p:sp>
        <p:nvSpPr>
          <p:cNvPr id="6" name="TextBox 5">
            <a:extLst>
              <a:ext uri="{FF2B5EF4-FFF2-40B4-BE49-F238E27FC236}">
                <a16:creationId xmlns:a16="http://schemas.microsoft.com/office/drawing/2014/main" id="{56C06915-00B4-3157-859A-38D74DA48676}"/>
              </a:ext>
            </a:extLst>
          </p:cNvPr>
          <p:cNvSpPr txBox="1"/>
          <p:nvPr/>
        </p:nvSpPr>
        <p:spPr>
          <a:xfrm>
            <a:off x="551385" y="164855"/>
            <a:ext cx="5832648" cy="646331"/>
          </a:xfrm>
          <a:prstGeom prst="rect">
            <a:avLst/>
          </a:prstGeom>
          <a:noFill/>
        </p:spPr>
        <p:txBody>
          <a:bodyPr wrap="square">
            <a:spAutoFit/>
          </a:bodyPr>
          <a:lstStyle/>
          <a:p>
            <a:pPr algn="ctr"/>
            <a:r>
              <a:rPr lang="en-US" sz="3600" dirty="0" err="1" smtClean="0">
                <a:solidFill>
                  <a:srgbClr val="FF0000"/>
                </a:solidFill>
                <a:latin typeface="UTM Avo" panose="02040603050506020204" pitchFamily="18" charset="0"/>
                <a:ea typeface="Times New Roman" panose="02020603050405020304" pitchFamily="18" charset="0"/>
              </a:rPr>
              <a:t>Viết</a:t>
            </a:r>
            <a:r>
              <a:rPr lang="en-US" sz="3600" dirty="0" smtClean="0">
                <a:solidFill>
                  <a:srgbClr val="FF0000"/>
                </a:solidFill>
                <a:latin typeface="UTM Avo" panose="02040603050506020204" pitchFamily="18" charset="0"/>
                <a:ea typeface="Times New Roman" panose="02020603050405020304" pitchFamily="18" charset="0"/>
              </a:rPr>
              <a:t> </a:t>
            </a:r>
            <a:r>
              <a:rPr lang="en-US" sz="3600" dirty="0" err="1" smtClean="0">
                <a:solidFill>
                  <a:srgbClr val="FF0000"/>
                </a:solidFill>
                <a:latin typeface="UTM Avo" panose="02040603050506020204" pitchFamily="18" charset="0"/>
                <a:ea typeface="Times New Roman" panose="02020603050405020304" pitchFamily="18" charset="0"/>
              </a:rPr>
              <a:t>đoạn</a:t>
            </a:r>
            <a:r>
              <a:rPr lang="en-US" sz="3600" dirty="0" smtClean="0">
                <a:solidFill>
                  <a:srgbClr val="FF0000"/>
                </a:solidFill>
                <a:latin typeface="UTM Avo" panose="02040603050506020204" pitchFamily="18" charset="0"/>
                <a:ea typeface="Times New Roman" panose="02020603050405020304" pitchFamily="18" charset="0"/>
              </a:rPr>
              <a:t> </a:t>
            </a:r>
            <a:r>
              <a:rPr lang="en-US" sz="3600" dirty="0" err="1" smtClean="0">
                <a:solidFill>
                  <a:srgbClr val="FF0000"/>
                </a:solidFill>
                <a:latin typeface="UTM Avo" panose="02040603050506020204" pitchFamily="18" charset="0"/>
                <a:ea typeface="Times New Roman" panose="02020603050405020304" pitchFamily="18" charset="0"/>
              </a:rPr>
              <a:t>văn</a:t>
            </a:r>
            <a:endParaRPr lang="en-US" sz="3600" dirty="0">
              <a:solidFill>
                <a:srgbClr val="FF0000"/>
              </a:solidFill>
              <a:effectLst/>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33461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3861</TotalTime>
  <Words>309</Words>
  <Application>Microsoft Office PowerPoint</Application>
  <PresentationFormat>Widescreen</PresentationFormat>
  <Paragraphs>28</Paragraphs>
  <Slides>15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Arial-Rounded</vt:lpstr>
      <vt:lpstr>Calibri</vt:lpstr>
      <vt:lpstr>Calibri Light</vt:lpstr>
      <vt:lpstr>Tahoma</vt:lpstr>
      <vt:lpstr>Times New Roman</vt:lpstr>
      <vt:lpstr>UTM Alpine KT</vt:lpstr>
      <vt:lpstr>UTM Americana</vt:lpstr>
      <vt:lpstr>UTM Avo</vt:lpstr>
      <vt:lpstr>UTM Deutsch Gothic</vt:lpstr>
      <vt:lpstr>UTM LinotypeZapfino KT</vt:lpstr>
      <vt:lpstr>UTM Showcard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WIN 10</cp:lastModifiedBy>
  <cp:revision>251</cp:revision>
  <dcterms:created xsi:type="dcterms:W3CDTF">2013-10-28T09:13:32Z</dcterms:created>
  <dcterms:modified xsi:type="dcterms:W3CDTF">2024-07-21T08:32:35Z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