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01" r:id="rId3"/>
    <p:sldId id="310" r:id="rId4"/>
    <p:sldId id="402" r:id="rId5"/>
    <p:sldId id="404" r:id="rId6"/>
    <p:sldId id="403" r:id="rId7"/>
    <p:sldId id="413" r:id="rId8"/>
    <p:sldId id="407" r:id="rId9"/>
    <p:sldId id="408" r:id="rId10"/>
    <p:sldId id="409" r:id="rId11"/>
    <p:sldId id="410" r:id="rId12"/>
    <p:sldId id="411" r:id="rId13"/>
    <p:sldId id="412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2" r:id="rId22"/>
    <p:sldId id="423" r:id="rId23"/>
    <p:sldId id="424" r:id="rId24"/>
    <p:sldId id="426" r:id="rId25"/>
    <p:sldId id="425" r:id="rId26"/>
    <p:sldId id="427" r:id="rId27"/>
    <p:sldId id="428" r:id="rId28"/>
    <p:sldId id="75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D4F2A-1217-4E53-B2CD-F14B2151C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A7AF5-2471-4767-A8F6-5746143A5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48F05-1725-4D22-8956-02FA2877A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BA6-2DB2-4637-A6EC-67BD52A1C49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97764-3656-4F85-B721-21E48BE05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271F4-5CB0-4CFD-BDCB-C383F368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DE7-8E5B-4BE9-BE7C-2F58344D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8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77E1-5F15-49B5-8D74-784F80A47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D0A9A-2611-4D06-98EC-14C332E98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CD777-B51D-4753-B368-F02AE00E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BA6-2DB2-4637-A6EC-67BD52A1C49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D6D85-8E28-4D8C-BDC6-CD8AF779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73067-9E6D-4708-859E-5A770B12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DE7-8E5B-4BE9-BE7C-2F58344D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7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16C4E5-6EC6-4D22-975D-D6D3EDA75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029E9-6172-4E07-BB14-C7A9C4FF4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D2ACC-35D1-45E7-9539-A971EF8E4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BA6-2DB2-4637-A6EC-67BD52A1C49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55AF4-783F-4F83-B08B-94AD2377E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8152A-BB8A-4326-8C20-45693473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DE7-8E5B-4BE9-BE7C-2F58344D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90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06/01/2025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95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06/01/2025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24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06/01/2025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65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06/01/2025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23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06/01/2025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40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06/01/2025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06/01/2025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82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06/01/2025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4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62AFA-2F9A-4FB0-ADC5-2251C10CF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88DF1-0A31-4BCE-A374-10B248A11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54995-1A4E-4C73-9C5F-87D7B3FB6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BA6-2DB2-4637-A6EC-67BD52A1C49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FED5F-0449-4ED8-B939-BD6A85892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4472D-B1DE-46ED-88CD-1F5F3969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DE7-8E5B-4BE9-BE7C-2F58344D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72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06/01/2025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45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06/01/2025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97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06/01/2025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8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7D407-38EE-4E9E-81C3-C8E411A8E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342AB-A5B4-45CD-AAAB-8AAC9D68C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FF50B-DA80-4DC7-9CFE-54700BA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BA6-2DB2-4637-A6EC-67BD52A1C49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05309-017F-41F6-8A6A-2B24925D7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207EC-49FA-4E81-B6FF-6D0BEFA2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DE7-8E5B-4BE9-BE7C-2F58344D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1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C70D7-4F8F-448F-AE77-E20E4B85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19F9-117D-449C-98F0-11E1EE0F8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E4BBD5-40D5-4142-93FF-35F025DB4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3A21E-DC02-483C-B3C5-4E353F5D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BA6-2DB2-4637-A6EC-67BD52A1C49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968DF-BDB4-41BC-8E21-2D1B15FDB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92C6F-42C7-4C1A-9A89-7190A5D4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DE7-8E5B-4BE9-BE7C-2F58344D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1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4AEC-AFCC-4B69-B6DD-425DB36C8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E62EE-91F2-458D-B9CD-5EF512D0B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40F5F-D414-4284-BCFA-73D1DEC16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F7719-C37D-42C1-8A11-EF33958A2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272A1A-2E06-4329-8C66-42AD9FAFE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490A6D-DC99-4AB6-9B1E-3632F5D3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BA6-2DB2-4637-A6EC-67BD52A1C49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0C6D60-D70B-443C-8445-988FF8780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D68E90-8CB9-40F8-89DF-2C5F362D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DE7-8E5B-4BE9-BE7C-2F58344D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BEAFC-14B6-48BF-B078-DA8A74EB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27F88-0924-4B85-9BF1-D02B24BD6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BA6-2DB2-4637-A6EC-67BD52A1C49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4447D-61DE-4562-A2CC-28D125F0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71A68-DD8A-4CAA-B73A-C550F2717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DE7-8E5B-4BE9-BE7C-2F58344D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5D347-6103-44FC-9434-4765ABD9E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BA6-2DB2-4637-A6EC-67BD52A1C49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24A8DA-EA93-43E7-8501-C727DE85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4D63E-CD8B-4E3E-8DAF-3007C78F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DE7-8E5B-4BE9-BE7C-2F58344D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8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547FC-C161-4AB4-8020-51E1C93E5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B0477-3CE7-4FFB-BCE0-2DA244A46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3DFC0-9691-44C4-B7BF-F60FA7B84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CDC16-41DA-4FE8-AC66-DB1365598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BA6-2DB2-4637-A6EC-67BD52A1C49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0AF22-5159-4F5E-BAE6-82414C81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A038E-91D3-4DDB-846E-908945E1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DE7-8E5B-4BE9-BE7C-2F58344D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AFA1-C8D7-4D99-9C1C-FFC51C59A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E7001C-9D2B-4274-896D-22A5501BC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1A3E9-0129-4FDA-8E2A-D8CD51D27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A0A63-3036-40FA-ABCD-C014CB29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BA6-2DB2-4637-A6EC-67BD52A1C49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E6D47-00AA-46AE-918C-93CC64A5C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ED11F-8EBB-4A7B-9D7E-0A36BD44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DE7-8E5B-4BE9-BE7C-2F58344D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B065D6-355F-4D03-94B3-4505A469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C879B-9D86-43A1-9671-85791E7D0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D5ED9-CF63-4422-B8D7-31A550F2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3BA6-2DB2-4637-A6EC-67BD52A1C49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81ABD-4A5C-40F4-AA64-48E753101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8F513-D978-4016-A087-A7BF8ABA6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F9DE7-8E5B-4BE9-BE7C-2F58344D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9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06/01/2025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2821175C-DB77-9ACD-418D-771B71356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pic>
        <p:nvPicPr>
          <p:cNvPr id="17" name="Picture 34">
            <a:extLst>
              <a:ext uri="{FF2B5EF4-FFF2-40B4-BE49-F238E27FC236}">
                <a16:creationId xmlns:a16="http://schemas.microsoft.com/office/drawing/2014/main" id="{5C840CBF-CF44-6AF9-B006-86DFA416B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25357" y="743612"/>
            <a:ext cx="7191539" cy="61143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6B4E55-DAC1-E993-7CE1-5D3C5B927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558" y="996556"/>
            <a:ext cx="3188484" cy="1103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6A71F8-4A78-48BE-8FCA-419F3D0CB5B1}"/>
              </a:ext>
            </a:extLst>
          </p:cNvPr>
          <p:cNvSpPr/>
          <p:nvPr/>
        </p:nvSpPr>
        <p:spPr>
          <a:xfrm>
            <a:off x="3182980" y="2124524"/>
            <a:ext cx="628741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 TRÒN, ĐƯỜNG TRÒN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3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>
            <a:extLst>
              <a:ext uri="{FF2B5EF4-FFF2-40B4-BE49-F238E27FC236}">
                <a16:creationId xmlns:a16="http://schemas.microsoft.com/office/drawing/2014/main" id="{D7407E3C-1B8C-4606-96A8-855DB57E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862CB4A-974E-470D-8A19-D35856AFB07F}"/>
              </a:ext>
            </a:extLst>
          </p:cNvPr>
          <p:cNvGrpSpPr/>
          <p:nvPr/>
        </p:nvGrpSpPr>
        <p:grpSpPr>
          <a:xfrm>
            <a:off x="586644" y="2915610"/>
            <a:ext cx="9558136" cy="810793"/>
            <a:chOff x="740895" y="607088"/>
            <a:chExt cx="9558136" cy="81079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957378-43CD-4081-8830-21409160BAB8}"/>
                </a:ext>
              </a:extLst>
            </p:cNvPr>
            <p:cNvSpPr txBox="1"/>
            <p:nvPr/>
          </p:nvSpPr>
          <p:spPr>
            <a:xfrm>
              <a:off x="1559291" y="607088"/>
              <a:ext cx="8739740" cy="7425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 điểm A, B, C nằm ở đâu?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2C806C2-7F9C-4C41-92A1-AA27CE55B13E}"/>
                </a:ext>
              </a:extLst>
            </p:cNvPr>
            <p:cNvSpPr/>
            <p:nvPr/>
          </p:nvSpPr>
          <p:spPr>
            <a:xfrm>
              <a:off x="740895" y="811489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3056381-C128-4861-AAAD-F08FE6020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295" y="277035"/>
            <a:ext cx="3243508" cy="2588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751CB3-F721-4DCA-9496-503C774B9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098" y="366869"/>
            <a:ext cx="3625516" cy="268359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CC6A669-C152-4D18-8E67-F4A0033D206C}"/>
              </a:ext>
            </a:extLst>
          </p:cNvPr>
          <p:cNvGrpSpPr/>
          <p:nvPr/>
        </p:nvGrpSpPr>
        <p:grpSpPr>
          <a:xfrm>
            <a:off x="586644" y="4789104"/>
            <a:ext cx="10739330" cy="1481175"/>
            <a:chOff x="740895" y="607088"/>
            <a:chExt cx="9558136" cy="14811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1DE0CA-8A10-41AF-AA9D-876A235CCD5F}"/>
                </a:ext>
              </a:extLst>
            </p:cNvPr>
            <p:cNvSpPr txBox="1"/>
            <p:nvPr/>
          </p:nvSpPr>
          <p:spPr>
            <a:xfrm>
              <a:off x="1559291" y="607088"/>
              <a:ext cx="8739740" cy="14811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 và cho biết độ dài 3 đoạn OA, OB, OC có gì đặc biệt?</a:t>
              </a:r>
              <a:endPara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F03A63C-BD7C-4316-B7EC-350FFD9F863C}"/>
                </a:ext>
              </a:extLst>
            </p:cNvPr>
            <p:cNvSpPr/>
            <p:nvPr/>
          </p:nvSpPr>
          <p:spPr>
            <a:xfrm>
              <a:off x="740895" y="811489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5FC630E-FD76-43A8-B52D-8AFC3766C411}"/>
              </a:ext>
            </a:extLst>
          </p:cNvPr>
          <p:cNvSpPr txBox="1"/>
          <p:nvPr/>
        </p:nvSpPr>
        <p:spPr>
          <a:xfrm>
            <a:off x="1260412" y="3945857"/>
            <a:ext cx="9935984" cy="606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Ba điểm A, B, C nằm trên đường tròn của hình tròn tâm O.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D09FFC-3BE0-4B9F-85F8-1EC5F3585C0A}"/>
              </a:ext>
            </a:extLst>
          </p:cNvPr>
          <p:cNvSpPr txBox="1"/>
          <p:nvPr/>
        </p:nvSpPr>
        <p:spPr>
          <a:xfrm>
            <a:off x="1260412" y="5819351"/>
            <a:ext cx="9935984" cy="606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OA = OB = OC</a:t>
            </a:r>
          </a:p>
        </p:txBody>
      </p:sp>
    </p:spTree>
    <p:extLst>
      <p:ext uri="{BB962C8B-B14F-4D97-AF65-F5344CB8AC3E}">
        <p14:creationId xmlns:p14="http://schemas.microsoft.com/office/powerpoint/2010/main" val="5358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>
            <a:extLst>
              <a:ext uri="{FF2B5EF4-FFF2-40B4-BE49-F238E27FC236}">
                <a16:creationId xmlns:a16="http://schemas.microsoft.com/office/drawing/2014/main" id="{D7407E3C-1B8C-4606-96A8-855DB57E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862CB4A-974E-470D-8A19-D35856AFB07F}"/>
              </a:ext>
            </a:extLst>
          </p:cNvPr>
          <p:cNvGrpSpPr/>
          <p:nvPr/>
        </p:nvGrpSpPr>
        <p:grpSpPr>
          <a:xfrm>
            <a:off x="343794" y="1986259"/>
            <a:ext cx="7340374" cy="1481175"/>
            <a:chOff x="770760" y="607088"/>
            <a:chExt cx="7340374" cy="14811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957378-43CD-4081-8830-21409160BAB8}"/>
                </a:ext>
              </a:extLst>
            </p:cNvPr>
            <p:cNvSpPr txBox="1"/>
            <p:nvPr/>
          </p:nvSpPr>
          <p:spPr>
            <a:xfrm>
              <a:off x="1559291" y="607088"/>
              <a:ext cx="6551843" cy="14811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hình thứ hai, bán kính của hình tròn là những đoạn nào?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2C806C2-7F9C-4C41-92A1-AA27CE55B13E}"/>
                </a:ext>
              </a:extLst>
            </p:cNvPr>
            <p:cNvSpPr/>
            <p:nvPr/>
          </p:nvSpPr>
          <p:spPr>
            <a:xfrm>
              <a:off x="770760" y="1044479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C6A669-C152-4D18-8E67-F4A0033D206C}"/>
              </a:ext>
            </a:extLst>
          </p:cNvPr>
          <p:cNvGrpSpPr/>
          <p:nvPr/>
        </p:nvGrpSpPr>
        <p:grpSpPr>
          <a:xfrm>
            <a:off x="586644" y="4925445"/>
            <a:ext cx="10739330" cy="742511"/>
            <a:chOff x="740895" y="743429"/>
            <a:chExt cx="9558136" cy="74251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1DE0CA-8A10-41AF-AA9D-876A235CCD5F}"/>
                </a:ext>
              </a:extLst>
            </p:cNvPr>
            <p:cNvSpPr txBox="1"/>
            <p:nvPr/>
          </p:nvSpPr>
          <p:spPr>
            <a:xfrm>
              <a:off x="1559291" y="743429"/>
              <a:ext cx="8739740" cy="7425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So sánh độ dài đoạn thẳng MN với bán kính hình tròn?</a:t>
              </a:r>
              <a:endPara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F03A63C-BD7C-4316-B7EC-350FFD9F863C}"/>
                </a:ext>
              </a:extLst>
            </p:cNvPr>
            <p:cNvSpPr/>
            <p:nvPr/>
          </p:nvSpPr>
          <p:spPr>
            <a:xfrm>
              <a:off x="740895" y="811489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5FC630E-FD76-43A8-B52D-8AFC3766C411}"/>
              </a:ext>
            </a:extLst>
          </p:cNvPr>
          <p:cNvSpPr txBox="1"/>
          <p:nvPr/>
        </p:nvSpPr>
        <p:spPr>
          <a:xfrm>
            <a:off x="1378265" y="3802215"/>
            <a:ext cx="5882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OM và 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D09FFC-3BE0-4B9F-85F8-1EC5F3585C0A}"/>
              </a:ext>
            </a:extLst>
          </p:cNvPr>
          <p:cNvSpPr txBox="1"/>
          <p:nvPr/>
        </p:nvSpPr>
        <p:spPr>
          <a:xfrm>
            <a:off x="1260412" y="5819351"/>
            <a:ext cx="9935984" cy="606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MN gấp 2 lần bán kính.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3EFF06-8EA7-4CAB-BAEF-338F20CE6C6B}"/>
              </a:ext>
            </a:extLst>
          </p:cNvPr>
          <p:cNvSpPr txBox="1"/>
          <p:nvPr/>
        </p:nvSpPr>
        <p:spPr>
          <a:xfrm>
            <a:off x="1343676" y="354205"/>
            <a:ext cx="9320461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“Các đoạn thẳng OA, OB, OC được gọi là bán kính, chúng có độ dài bằng nhau”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D622572-FF21-4687-A7E1-124839193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694" y="1986259"/>
            <a:ext cx="3625516" cy="268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>
            <a:extLst>
              <a:ext uri="{FF2B5EF4-FFF2-40B4-BE49-F238E27FC236}">
                <a16:creationId xmlns:a16="http://schemas.microsoft.com/office/drawing/2014/main" id="{D7407E3C-1B8C-4606-96A8-855DB57E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D09FFC-3BE0-4B9F-85F8-1EC5F3585C0A}"/>
              </a:ext>
            </a:extLst>
          </p:cNvPr>
          <p:cNvSpPr txBox="1"/>
          <p:nvPr/>
        </p:nvSpPr>
        <p:spPr>
          <a:xfrm>
            <a:off x="705852" y="2260163"/>
            <a:ext cx="485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CHỐT LẠI KIẾN THỨC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3EFF06-8EA7-4CAB-BAEF-338F20CE6C6B}"/>
              </a:ext>
            </a:extLst>
          </p:cNvPr>
          <p:cNvSpPr txBox="1"/>
          <p:nvPr/>
        </p:nvSpPr>
        <p:spPr>
          <a:xfrm>
            <a:off x="1343676" y="354205"/>
            <a:ext cx="9320461" cy="14811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thẳng MN nối hai điểm M, N trên đường tròn qua tâm O được gọi là đường kính của hình tròn.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529FB5-6A83-4FE4-9BE2-1328AFAC77CC}"/>
              </a:ext>
            </a:extLst>
          </p:cNvPr>
          <p:cNvSpPr txBox="1"/>
          <p:nvPr/>
        </p:nvSpPr>
        <p:spPr>
          <a:xfrm>
            <a:off x="1435769" y="3269722"/>
            <a:ext cx="9320461" cy="289694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hình tròn: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bán kính đều bằng nhau: OA = OB = OC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dài gấp 2 lần bán kính. </a:t>
            </a:r>
          </a:p>
        </p:txBody>
      </p:sp>
    </p:spTree>
    <p:extLst>
      <p:ext uri="{BB962C8B-B14F-4D97-AF65-F5344CB8AC3E}">
        <p14:creationId xmlns:p14="http://schemas.microsoft.com/office/powerpoint/2010/main" val="329318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313544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694146" y="2110093"/>
            <a:ext cx="42124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 hành, luyện tập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09B1D421-C525-C5B3-6593-73D238A0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6" y="809625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894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>
            <a:extLst>
              <a:ext uri="{FF2B5EF4-FFF2-40B4-BE49-F238E27FC236}">
                <a16:creationId xmlns:a16="http://schemas.microsoft.com/office/drawing/2014/main" id="{D7407E3C-1B8C-4606-96A8-855DB57E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3EFF06-8EA7-4CAB-BAEF-338F20CE6C6B}"/>
              </a:ext>
            </a:extLst>
          </p:cNvPr>
          <p:cNvSpPr txBox="1"/>
          <p:nvPr/>
        </p:nvSpPr>
        <p:spPr>
          <a:xfrm>
            <a:off x="265990" y="251150"/>
            <a:ext cx="1889381" cy="7425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11249-5ADB-42DC-BE7D-54CF1FC36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28" y="1149526"/>
            <a:ext cx="10119543" cy="545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3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>
            <a:extLst>
              <a:ext uri="{FF2B5EF4-FFF2-40B4-BE49-F238E27FC236}">
                <a16:creationId xmlns:a16="http://schemas.microsoft.com/office/drawing/2014/main" id="{D7407E3C-1B8C-4606-96A8-855DB57E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3EFF06-8EA7-4CAB-BAEF-338F20CE6C6B}"/>
              </a:ext>
            </a:extLst>
          </p:cNvPr>
          <p:cNvSpPr txBox="1"/>
          <p:nvPr/>
        </p:nvSpPr>
        <p:spPr>
          <a:xfrm>
            <a:off x="265990" y="251150"/>
            <a:ext cx="1889381" cy="7425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11249-5ADB-42DC-BE7D-54CF1FC36B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17" r="58312" b="-1010"/>
          <a:stretch/>
        </p:blipFill>
        <p:spPr>
          <a:xfrm>
            <a:off x="2866099" y="861581"/>
            <a:ext cx="2406942" cy="2755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D428C3-41BE-4732-B98D-8CDB4E96D2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84" t="12517"/>
          <a:stretch/>
        </p:blipFill>
        <p:spPr>
          <a:xfrm>
            <a:off x="7244080" y="877295"/>
            <a:ext cx="2795418" cy="27239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03B27F-DE71-4D25-B169-046CA3123D48}"/>
              </a:ext>
            </a:extLst>
          </p:cNvPr>
          <p:cNvSpPr txBox="1"/>
          <p:nvPr/>
        </p:nvSpPr>
        <p:spPr>
          <a:xfrm>
            <a:off x="2502568" y="4007319"/>
            <a:ext cx="3593432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Hình tròn tâm O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Bán kính: 2 cm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kính: 4 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3F39E-0876-4EC9-ABFF-8973644D423F}"/>
              </a:ext>
            </a:extLst>
          </p:cNvPr>
          <p:cNvSpPr txBox="1"/>
          <p:nvPr/>
        </p:nvSpPr>
        <p:spPr>
          <a:xfrm>
            <a:off x="7244080" y="4116806"/>
            <a:ext cx="3593432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Hình tròn tâm I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Bán kính: 3 cm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kính: 6 cm</a:t>
            </a:r>
          </a:p>
        </p:txBody>
      </p:sp>
    </p:spTree>
    <p:extLst>
      <p:ext uri="{BB962C8B-B14F-4D97-AF65-F5344CB8AC3E}">
        <p14:creationId xmlns:p14="http://schemas.microsoft.com/office/powerpoint/2010/main" val="145923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>
            <a:extLst>
              <a:ext uri="{FF2B5EF4-FFF2-40B4-BE49-F238E27FC236}">
                <a16:creationId xmlns:a16="http://schemas.microsoft.com/office/drawing/2014/main" id="{D7407E3C-1B8C-4606-96A8-855DB57E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3EFF06-8EA7-4CAB-BAEF-338F20CE6C6B}"/>
              </a:ext>
            </a:extLst>
          </p:cNvPr>
          <p:cNvSpPr txBox="1"/>
          <p:nvPr/>
        </p:nvSpPr>
        <p:spPr>
          <a:xfrm>
            <a:off x="265990" y="251150"/>
            <a:ext cx="6066745" cy="7425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bảng sau: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DB74516-40E0-4B33-85D4-769D59550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683166"/>
              </p:ext>
            </p:extLst>
          </p:nvPr>
        </p:nvGraphicFramePr>
        <p:xfrm>
          <a:off x="770020" y="2479751"/>
          <a:ext cx="10780296" cy="2255878"/>
        </p:xfrm>
        <a:graphic>
          <a:graphicData uri="http://schemas.openxmlformats.org/drawingml/2006/table">
            <a:tbl>
              <a:tblPr firstRow="1" bandRow="1"/>
              <a:tblGrid>
                <a:gridCol w="1796716">
                  <a:extLst>
                    <a:ext uri="{9D8B030D-6E8A-4147-A177-3AD203B41FA5}">
                      <a16:colId xmlns:a16="http://schemas.microsoft.com/office/drawing/2014/main" val="667411192"/>
                    </a:ext>
                  </a:extLst>
                </a:gridCol>
                <a:gridCol w="1796716">
                  <a:extLst>
                    <a:ext uri="{9D8B030D-6E8A-4147-A177-3AD203B41FA5}">
                      <a16:colId xmlns:a16="http://schemas.microsoft.com/office/drawing/2014/main" val="4252056582"/>
                    </a:ext>
                  </a:extLst>
                </a:gridCol>
                <a:gridCol w="1796716">
                  <a:extLst>
                    <a:ext uri="{9D8B030D-6E8A-4147-A177-3AD203B41FA5}">
                      <a16:colId xmlns:a16="http://schemas.microsoft.com/office/drawing/2014/main" val="2249486821"/>
                    </a:ext>
                  </a:extLst>
                </a:gridCol>
                <a:gridCol w="1796716">
                  <a:extLst>
                    <a:ext uri="{9D8B030D-6E8A-4147-A177-3AD203B41FA5}">
                      <a16:colId xmlns:a16="http://schemas.microsoft.com/office/drawing/2014/main" val="976498382"/>
                    </a:ext>
                  </a:extLst>
                </a:gridCol>
                <a:gridCol w="1796716">
                  <a:extLst>
                    <a:ext uri="{9D8B030D-6E8A-4147-A177-3AD203B41FA5}">
                      <a16:colId xmlns:a16="http://schemas.microsoft.com/office/drawing/2014/main" val="1231058461"/>
                    </a:ext>
                  </a:extLst>
                </a:gridCol>
                <a:gridCol w="1796716">
                  <a:extLst>
                    <a:ext uri="{9D8B030D-6E8A-4147-A177-3AD203B41FA5}">
                      <a16:colId xmlns:a16="http://schemas.microsoft.com/office/drawing/2014/main" val="2798746374"/>
                    </a:ext>
                  </a:extLst>
                </a:gridCol>
              </a:tblGrid>
              <a:tr h="1127939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 kính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 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59558"/>
                  </a:ext>
                </a:extLst>
              </a:tr>
              <a:tr h="1127939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kính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8,32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426206"/>
                  </a:ext>
                </a:extLst>
              </a:tr>
            </a:tbl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EFD71-5D96-4723-AFD2-D914C6715A28}"/>
              </a:ext>
            </a:extLst>
          </p:cNvPr>
          <p:cNvSpPr/>
          <p:nvPr/>
        </p:nvSpPr>
        <p:spPr>
          <a:xfrm>
            <a:off x="2820202" y="3841847"/>
            <a:ext cx="1289785" cy="7425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93F9553-AEC3-40D8-9448-C51000C3511E}"/>
              </a:ext>
            </a:extLst>
          </p:cNvPr>
          <p:cNvSpPr/>
          <p:nvPr/>
        </p:nvSpPr>
        <p:spPr>
          <a:xfrm>
            <a:off x="4599271" y="2669082"/>
            <a:ext cx="1289785" cy="7425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34307D-604D-4375-B3D6-8D7919D66681}"/>
              </a:ext>
            </a:extLst>
          </p:cNvPr>
          <p:cNvSpPr/>
          <p:nvPr/>
        </p:nvSpPr>
        <p:spPr>
          <a:xfrm>
            <a:off x="6447321" y="3822597"/>
            <a:ext cx="1289785" cy="7425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137FCA-1C0B-4E77-A048-F79BD3999873}"/>
              </a:ext>
            </a:extLst>
          </p:cNvPr>
          <p:cNvSpPr/>
          <p:nvPr/>
        </p:nvSpPr>
        <p:spPr>
          <a:xfrm>
            <a:off x="8245641" y="3841847"/>
            <a:ext cx="1289785" cy="7425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033ECFE-F86C-4EDB-9778-AB85679AFA45}"/>
              </a:ext>
            </a:extLst>
          </p:cNvPr>
          <p:cNvSpPr/>
          <p:nvPr/>
        </p:nvSpPr>
        <p:spPr>
          <a:xfrm>
            <a:off x="10011877" y="2675589"/>
            <a:ext cx="1289785" cy="7425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97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>
            <a:extLst>
              <a:ext uri="{FF2B5EF4-FFF2-40B4-BE49-F238E27FC236}">
                <a16:creationId xmlns:a16="http://schemas.microsoft.com/office/drawing/2014/main" id="{D7407E3C-1B8C-4606-96A8-855DB57E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36" y="-9627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3EFF06-8EA7-4CAB-BAEF-338F20CE6C6B}"/>
              </a:ext>
            </a:extLst>
          </p:cNvPr>
          <p:cNvSpPr txBox="1"/>
          <p:nvPr/>
        </p:nvSpPr>
        <p:spPr>
          <a:xfrm>
            <a:off x="265990" y="251150"/>
            <a:ext cx="6066745" cy="7425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bảng sau: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DB74516-40E0-4B33-85D4-769D59550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090678"/>
              </p:ext>
            </p:extLst>
          </p:nvPr>
        </p:nvGraphicFramePr>
        <p:xfrm>
          <a:off x="770020" y="2479751"/>
          <a:ext cx="10780296" cy="2255878"/>
        </p:xfrm>
        <a:graphic>
          <a:graphicData uri="http://schemas.openxmlformats.org/drawingml/2006/table">
            <a:tbl>
              <a:tblPr firstRow="1" bandRow="1"/>
              <a:tblGrid>
                <a:gridCol w="1796716">
                  <a:extLst>
                    <a:ext uri="{9D8B030D-6E8A-4147-A177-3AD203B41FA5}">
                      <a16:colId xmlns:a16="http://schemas.microsoft.com/office/drawing/2014/main" val="667411192"/>
                    </a:ext>
                  </a:extLst>
                </a:gridCol>
                <a:gridCol w="1796716">
                  <a:extLst>
                    <a:ext uri="{9D8B030D-6E8A-4147-A177-3AD203B41FA5}">
                      <a16:colId xmlns:a16="http://schemas.microsoft.com/office/drawing/2014/main" val="4252056582"/>
                    </a:ext>
                  </a:extLst>
                </a:gridCol>
                <a:gridCol w="1796716">
                  <a:extLst>
                    <a:ext uri="{9D8B030D-6E8A-4147-A177-3AD203B41FA5}">
                      <a16:colId xmlns:a16="http://schemas.microsoft.com/office/drawing/2014/main" val="2249486821"/>
                    </a:ext>
                  </a:extLst>
                </a:gridCol>
                <a:gridCol w="1796716">
                  <a:extLst>
                    <a:ext uri="{9D8B030D-6E8A-4147-A177-3AD203B41FA5}">
                      <a16:colId xmlns:a16="http://schemas.microsoft.com/office/drawing/2014/main" val="976498382"/>
                    </a:ext>
                  </a:extLst>
                </a:gridCol>
                <a:gridCol w="1796716">
                  <a:extLst>
                    <a:ext uri="{9D8B030D-6E8A-4147-A177-3AD203B41FA5}">
                      <a16:colId xmlns:a16="http://schemas.microsoft.com/office/drawing/2014/main" val="1231058461"/>
                    </a:ext>
                  </a:extLst>
                </a:gridCol>
                <a:gridCol w="1796716">
                  <a:extLst>
                    <a:ext uri="{9D8B030D-6E8A-4147-A177-3AD203B41FA5}">
                      <a16:colId xmlns:a16="http://schemas.microsoft.com/office/drawing/2014/main" val="2798746374"/>
                    </a:ext>
                  </a:extLst>
                </a:gridCol>
              </a:tblGrid>
              <a:tr h="1127939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 kính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 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59558"/>
                  </a:ext>
                </a:extLst>
              </a:tr>
              <a:tr h="1127939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kính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8,32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426206"/>
                  </a:ext>
                </a:extLst>
              </a:tr>
            </a:tbl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EFD71-5D96-4723-AFD2-D914C6715A28}"/>
              </a:ext>
            </a:extLst>
          </p:cNvPr>
          <p:cNvSpPr/>
          <p:nvPr/>
        </p:nvSpPr>
        <p:spPr>
          <a:xfrm>
            <a:off x="2820202" y="3841847"/>
            <a:ext cx="1289785" cy="7425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93F9553-AEC3-40D8-9448-C51000C3511E}"/>
              </a:ext>
            </a:extLst>
          </p:cNvPr>
          <p:cNvSpPr/>
          <p:nvPr/>
        </p:nvSpPr>
        <p:spPr>
          <a:xfrm>
            <a:off x="4599271" y="2669082"/>
            <a:ext cx="1289785" cy="7425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34307D-604D-4375-B3D6-8D7919D66681}"/>
              </a:ext>
            </a:extLst>
          </p:cNvPr>
          <p:cNvSpPr/>
          <p:nvPr/>
        </p:nvSpPr>
        <p:spPr>
          <a:xfrm>
            <a:off x="6447321" y="3822597"/>
            <a:ext cx="1289785" cy="7425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137FCA-1C0B-4E77-A048-F79BD3999873}"/>
              </a:ext>
            </a:extLst>
          </p:cNvPr>
          <p:cNvSpPr/>
          <p:nvPr/>
        </p:nvSpPr>
        <p:spPr>
          <a:xfrm>
            <a:off x="8245641" y="3841847"/>
            <a:ext cx="1289785" cy="7425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033ECFE-F86C-4EDB-9778-AB85679AFA45}"/>
              </a:ext>
            </a:extLst>
          </p:cNvPr>
          <p:cNvSpPr/>
          <p:nvPr/>
        </p:nvSpPr>
        <p:spPr>
          <a:xfrm>
            <a:off x="10011877" y="2675589"/>
            <a:ext cx="1289785" cy="7425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7E2EB8-43C5-4F9B-BBD3-7B7EE500405F}"/>
              </a:ext>
            </a:extLst>
          </p:cNvPr>
          <p:cNvSpPr txBox="1"/>
          <p:nvPr/>
        </p:nvSpPr>
        <p:spPr>
          <a:xfrm>
            <a:off x="2910438" y="3901464"/>
            <a:ext cx="11093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dm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E8A170-0FFC-43AE-8127-99554BC37B72}"/>
              </a:ext>
            </a:extLst>
          </p:cNvPr>
          <p:cNvSpPr txBox="1"/>
          <p:nvPr/>
        </p:nvSpPr>
        <p:spPr>
          <a:xfrm>
            <a:off x="4660632" y="2747949"/>
            <a:ext cx="1199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1E8204-4814-41DC-894B-349A93E8CFE7}"/>
              </a:ext>
            </a:extLst>
          </p:cNvPr>
          <p:cNvSpPr txBox="1"/>
          <p:nvPr/>
        </p:nvSpPr>
        <p:spPr>
          <a:xfrm>
            <a:off x="6405813" y="3901463"/>
            <a:ext cx="13714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6A2E6D-6477-4B57-A401-3FF7EAF94083}"/>
              </a:ext>
            </a:extLst>
          </p:cNvPr>
          <p:cNvSpPr txBox="1"/>
          <p:nvPr/>
        </p:nvSpPr>
        <p:spPr>
          <a:xfrm>
            <a:off x="8204832" y="3901463"/>
            <a:ext cx="13714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 dm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C63D56-E287-498B-899B-78B2368F9F8E}"/>
              </a:ext>
            </a:extLst>
          </p:cNvPr>
          <p:cNvSpPr txBox="1"/>
          <p:nvPr/>
        </p:nvSpPr>
        <p:spPr>
          <a:xfrm>
            <a:off x="10011877" y="2747949"/>
            <a:ext cx="13714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4,16 m</a:t>
            </a:r>
          </a:p>
        </p:txBody>
      </p:sp>
    </p:spTree>
    <p:extLst>
      <p:ext uri="{BB962C8B-B14F-4D97-AF65-F5344CB8AC3E}">
        <p14:creationId xmlns:p14="http://schemas.microsoft.com/office/powerpoint/2010/main" val="13726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>
            <a:extLst>
              <a:ext uri="{FF2B5EF4-FFF2-40B4-BE49-F238E27FC236}">
                <a16:creationId xmlns:a16="http://schemas.microsoft.com/office/drawing/2014/main" id="{D7407E3C-1B8C-4606-96A8-855DB57E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3EFF06-8EA7-4CAB-BAEF-338F20CE6C6B}"/>
              </a:ext>
            </a:extLst>
          </p:cNvPr>
          <p:cNvSpPr txBox="1"/>
          <p:nvPr/>
        </p:nvSpPr>
        <p:spPr>
          <a:xfrm>
            <a:off x="265990" y="251150"/>
            <a:ext cx="11113210" cy="7425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 Thực hành: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compa để vẽ đường tròn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1FB25A-6BA3-4947-A8FD-AA6BD7C06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500" y="1495554"/>
            <a:ext cx="3215985" cy="27221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E74D15-655F-4D67-942D-FEB805D9C9A8}"/>
              </a:ext>
            </a:extLst>
          </p:cNvPr>
          <p:cNvSpPr txBox="1"/>
          <p:nvPr/>
        </p:nvSpPr>
        <p:spPr>
          <a:xfrm>
            <a:off x="265990" y="1540042"/>
            <a:ext cx="7482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a) Vẽ đường tròn tâm I, bán kính 2 cm.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8A1D03-FAEB-418D-9DDC-A75156E64D61}"/>
              </a:ext>
            </a:extLst>
          </p:cNvPr>
          <p:cNvSpPr txBox="1"/>
          <p:nvPr/>
        </p:nvSpPr>
        <p:spPr>
          <a:xfrm>
            <a:off x="338638" y="3130819"/>
            <a:ext cx="7890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Vẽ đường tròn tâm A, bán kính AB = 4 cm.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6173A-4F36-47F8-AFB7-C998A1F84D73}"/>
              </a:ext>
            </a:extLst>
          </p:cNvPr>
          <p:cNvSpPr txBox="1"/>
          <p:nvPr/>
        </p:nvSpPr>
        <p:spPr>
          <a:xfrm>
            <a:off x="338637" y="4991513"/>
            <a:ext cx="8837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c) Vẽ đường tròn tâm M, đường kính CD = 5 cm.</a:t>
            </a:r>
          </a:p>
        </p:txBody>
      </p:sp>
    </p:spTree>
    <p:extLst>
      <p:ext uri="{BB962C8B-B14F-4D97-AF65-F5344CB8AC3E}">
        <p14:creationId xmlns:p14="http://schemas.microsoft.com/office/powerpoint/2010/main" val="213475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>
            <a:extLst>
              <a:ext uri="{FF2B5EF4-FFF2-40B4-BE49-F238E27FC236}">
                <a16:creationId xmlns:a16="http://schemas.microsoft.com/office/drawing/2014/main" id="{D7407E3C-1B8C-4606-96A8-855DB57E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16173A-4F36-47F8-AFB7-C998A1F84D73}"/>
              </a:ext>
            </a:extLst>
          </p:cNvPr>
          <p:cNvSpPr txBox="1"/>
          <p:nvPr/>
        </p:nvSpPr>
        <p:spPr>
          <a:xfrm>
            <a:off x="450932" y="1331682"/>
            <a:ext cx="11291889" cy="3881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tâm đường tròn và độ dài bán kính.</a:t>
            </a: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Đặt đầu nhọn vào tâm bán kính, đầu chì đặt trên mặt phẳng giấy, giữ nguyên độ mở của compa (độ dài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bán kính).</a:t>
            </a: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3.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Vẽ một hình tròn khép kín.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7C75B-4807-4EB4-8310-229E4CFFA524}"/>
              </a:ext>
            </a:extLst>
          </p:cNvPr>
          <p:cNvSpPr txBox="1"/>
          <p:nvPr/>
        </p:nvSpPr>
        <p:spPr>
          <a:xfrm>
            <a:off x="0" y="33977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VẼ ĐƯỜNG TRÒN</a:t>
            </a:r>
          </a:p>
        </p:txBody>
      </p:sp>
    </p:spTree>
    <p:extLst>
      <p:ext uri="{BB962C8B-B14F-4D97-AF65-F5344CB8AC3E}">
        <p14:creationId xmlns:p14="http://schemas.microsoft.com/office/powerpoint/2010/main" val="87635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313544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626769" y="2286000"/>
            <a:ext cx="42124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 ĐỘNG </a:t>
            </a:r>
          </a:p>
        </p:txBody>
      </p:sp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09B1D421-C525-C5B3-6593-73D238A0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6" y="809625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962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>
            <a:extLst>
              <a:ext uri="{FF2B5EF4-FFF2-40B4-BE49-F238E27FC236}">
                <a16:creationId xmlns:a16="http://schemas.microsoft.com/office/drawing/2014/main" id="{D7407E3C-1B8C-4606-96A8-855DB57E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3EFF06-8EA7-4CAB-BAEF-338F20CE6C6B}"/>
              </a:ext>
            </a:extLst>
          </p:cNvPr>
          <p:cNvSpPr txBox="1"/>
          <p:nvPr/>
        </p:nvSpPr>
        <p:spPr>
          <a:xfrm>
            <a:off x="265990" y="251150"/>
            <a:ext cx="11113210" cy="7425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 Thực hành: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compa để vẽ đường tròn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49A10B-1577-4E06-9013-1C0A086DD375}"/>
              </a:ext>
            </a:extLst>
          </p:cNvPr>
          <p:cNvGrpSpPr/>
          <p:nvPr/>
        </p:nvGrpSpPr>
        <p:grpSpPr>
          <a:xfrm>
            <a:off x="430583" y="1129505"/>
            <a:ext cx="2496312" cy="4306602"/>
            <a:chOff x="915215" y="1115790"/>
            <a:chExt cx="2496312" cy="430660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E74D15-655F-4D67-942D-FEB805D9C9A8}"/>
                </a:ext>
              </a:extLst>
            </p:cNvPr>
            <p:cNvSpPr txBox="1"/>
            <p:nvPr/>
          </p:nvSpPr>
          <p:spPr>
            <a:xfrm>
              <a:off x="1688290" y="1115790"/>
              <a:ext cx="950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F3AD52F-B637-4DF9-8A07-6F9531737C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00" t="14688" r="75325" b="34442"/>
            <a:stretch/>
          </p:blipFill>
          <p:spPr>
            <a:xfrm>
              <a:off x="915215" y="2761488"/>
              <a:ext cx="2496312" cy="266090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3D55C6-3A70-4104-A0B2-1F218168A13E}"/>
              </a:ext>
            </a:extLst>
          </p:cNvPr>
          <p:cNvGrpSpPr/>
          <p:nvPr/>
        </p:nvGrpSpPr>
        <p:grpSpPr>
          <a:xfrm>
            <a:off x="3560065" y="1089538"/>
            <a:ext cx="3895344" cy="5517312"/>
            <a:chOff x="4242816" y="1081380"/>
            <a:chExt cx="3895344" cy="55173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BBCE7F-ACF4-49BF-A31B-FD33DBAE3954}"/>
                </a:ext>
              </a:extLst>
            </p:cNvPr>
            <p:cNvSpPr txBox="1"/>
            <p:nvPr/>
          </p:nvSpPr>
          <p:spPr>
            <a:xfrm>
              <a:off x="5715407" y="1081380"/>
              <a:ext cx="950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DBAF07-AEB0-40E2-90DC-2261866A0B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651" t="14750" r="36400" b="11889"/>
            <a:stretch/>
          </p:blipFill>
          <p:spPr>
            <a:xfrm>
              <a:off x="4242816" y="2761486"/>
              <a:ext cx="3895344" cy="383720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CDDA40-1381-422D-AAC5-0C09B9A5705F}"/>
              </a:ext>
            </a:extLst>
          </p:cNvPr>
          <p:cNvGrpSpPr/>
          <p:nvPr/>
        </p:nvGrpSpPr>
        <p:grpSpPr>
          <a:xfrm>
            <a:off x="8136636" y="1089538"/>
            <a:ext cx="3374136" cy="4539345"/>
            <a:chOff x="8136636" y="1089538"/>
            <a:chExt cx="3374136" cy="453934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FDA7E1-AD5D-4509-813F-A7F08292E8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225" t="25930" r="3100" b="19407"/>
            <a:stretch/>
          </p:blipFill>
          <p:spPr>
            <a:xfrm>
              <a:off x="8136636" y="2769644"/>
              <a:ext cx="3374136" cy="285923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F721A9-D909-4933-A233-6089AA2312FE}"/>
                </a:ext>
              </a:extLst>
            </p:cNvPr>
            <p:cNvSpPr txBox="1"/>
            <p:nvPr/>
          </p:nvSpPr>
          <p:spPr>
            <a:xfrm>
              <a:off x="9256475" y="1089538"/>
              <a:ext cx="950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B47FDD-7CFD-4C6D-B073-AE9256EA6C16}"/>
                </a:ext>
              </a:extLst>
            </p:cNvPr>
            <p:cNvSpPr txBox="1"/>
            <p:nvPr/>
          </p:nvSpPr>
          <p:spPr>
            <a:xfrm>
              <a:off x="8136636" y="1674313"/>
              <a:ext cx="33741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 kính MC là:</a:t>
              </a:r>
            </a:p>
            <a:p>
              <a:pPr algn="ctr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5 : 2 = 2,5 (cm)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597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>
            <a:extLst>
              <a:ext uri="{FF2B5EF4-FFF2-40B4-BE49-F238E27FC236}">
                <a16:creationId xmlns:a16="http://schemas.microsoft.com/office/drawing/2014/main" id="{D7407E3C-1B8C-4606-96A8-855DB57E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3EFF06-8EA7-4CAB-BAEF-338F20CE6C6B}"/>
              </a:ext>
            </a:extLst>
          </p:cNvPr>
          <p:cNvSpPr txBox="1"/>
          <p:nvPr/>
        </p:nvSpPr>
        <p:spPr>
          <a:xfrm>
            <a:off x="265990" y="251150"/>
            <a:ext cx="2525336" cy="7425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A73858-B8DA-4276-87D0-FC39BD29A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278" y="993661"/>
            <a:ext cx="9851270" cy="2735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2D6409-8300-4F8F-8EC2-4DF72E13E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278" y="3729002"/>
            <a:ext cx="9851270" cy="270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8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>
            <a:extLst>
              <a:ext uri="{FF2B5EF4-FFF2-40B4-BE49-F238E27FC236}">
                <a16:creationId xmlns:a16="http://schemas.microsoft.com/office/drawing/2014/main" id="{D7407E3C-1B8C-4606-96A8-855DB57E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3EFF06-8EA7-4CAB-BAEF-338F20CE6C6B}"/>
              </a:ext>
            </a:extLst>
          </p:cNvPr>
          <p:cNvSpPr txBox="1"/>
          <p:nvPr/>
        </p:nvSpPr>
        <p:spPr>
          <a:xfrm>
            <a:off x="4688245" y="-5793"/>
            <a:ext cx="2525336" cy="742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làm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A73858-B8DA-4276-87D0-FC39BD29A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889" y="1980983"/>
            <a:ext cx="6338048" cy="1759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2D6409-8300-4F8F-8EC2-4DF72E13E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245" y="4453967"/>
            <a:ext cx="7166871" cy="19653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20CD0-DB8D-4724-A9FE-2FFD20C9ADA2}"/>
              </a:ext>
            </a:extLst>
          </p:cNvPr>
          <p:cNvSpPr txBox="1"/>
          <p:nvPr/>
        </p:nvSpPr>
        <p:spPr>
          <a:xfrm>
            <a:off x="481263" y="736718"/>
            <a:ext cx="11229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Phần đã tô màu của mỗi hình tròn giới hạn bởi hai bán kính giống hình quạt, ta nói, phần tô màu dạng hình quạt tròn.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3CB6CB-974F-4FC4-BD35-3E564662C859}"/>
              </a:ext>
            </a:extLst>
          </p:cNvPr>
          <p:cNvSpPr txBox="1"/>
          <p:nvPr/>
        </p:nvSpPr>
        <p:spPr>
          <a:xfrm>
            <a:off x="336176" y="4898037"/>
            <a:ext cx="4187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Hình A, E</a:t>
            </a:r>
          </a:p>
        </p:txBody>
      </p:sp>
    </p:spTree>
    <p:extLst>
      <p:ext uri="{BB962C8B-B14F-4D97-AF65-F5344CB8AC3E}">
        <p14:creationId xmlns:p14="http://schemas.microsoft.com/office/powerpoint/2010/main" val="398871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313544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628158" y="2402324"/>
            <a:ext cx="42124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 dụng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09B1D421-C525-C5B3-6593-73D238A0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6" y="809625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1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>
            <a:extLst>
              <a:ext uri="{FF2B5EF4-FFF2-40B4-BE49-F238E27FC236}">
                <a16:creationId xmlns:a16="http://schemas.microsoft.com/office/drawing/2014/main" id="{D7407E3C-1B8C-4606-96A8-855DB57E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3EFF06-8EA7-4CAB-BAEF-338F20CE6C6B}"/>
              </a:ext>
            </a:extLst>
          </p:cNvPr>
          <p:cNvSpPr txBox="1"/>
          <p:nvPr/>
        </p:nvSpPr>
        <p:spPr>
          <a:xfrm>
            <a:off x="265990" y="251150"/>
            <a:ext cx="2525336" cy="7425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5: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3E2AB-3147-4A4E-9B1A-A55E7E832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111" y="1187882"/>
            <a:ext cx="8747777" cy="2549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9F26A9-C8F9-423A-98AA-813F9E6A8593}"/>
              </a:ext>
            </a:extLst>
          </p:cNvPr>
          <p:cNvSpPr txBox="1"/>
          <p:nvPr/>
        </p:nvSpPr>
        <p:spPr>
          <a:xfrm>
            <a:off x="3057316" y="408886"/>
            <a:ext cx="678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a) Vẽ hình theo hướng dẫn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28C979-2380-4F27-910A-B5FF1F09479D}"/>
              </a:ext>
            </a:extLst>
          </p:cNvPr>
          <p:cNvSpPr txBox="1"/>
          <p:nvPr/>
        </p:nvSpPr>
        <p:spPr>
          <a:xfrm>
            <a:off x="803401" y="3779766"/>
            <a:ext cx="1089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Vẽ trang trí hình tròn theo ý tưởng sáng tạo của em.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4314A5-048A-47D9-84F2-628CF2733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110" y="4406582"/>
            <a:ext cx="8881721" cy="213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72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>
            <a:extLst>
              <a:ext uri="{FF2B5EF4-FFF2-40B4-BE49-F238E27FC236}">
                <a16:creationId xmlns:a16="http://schemas.microsoft.com/office/drawing/2014/main" id="{D7407E3C-1B8C-4606-96A8-855DB57E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16173A-4F36-47F8-AFB7-C998A1F84D73}"/>
              </a:ext>
            </a:extLst>
          </p:cNvPr>
          <p:cNvSpPr txBox="1"/>
          <p:nvPr/>
        </p:nvSpPr>
        <p:spPr>
          <a:xfrm>
            <a:off x="128337" y="1331682"/>
            <a:ext cx="11935326" cy="456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Đếm các đoạn thẳng trên giấy kẻ ô vuông. Xác định bán kính hình tròn.</a:t>
            </a: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Vẽ đường tròn và các nửa đường tròn rồi tô màu trang trí.</a:t>
            </a: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Vẽ hình tròn trên giấy, vẽ hai đường kính vuông góc.</a:t>
            </a: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Vẽ các nửa đường tròn.</a:t>
            </a: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Tô màu.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7C75B-4807-4EB4-8310-229E4CFFA524}"/>
              </a:ext>
            </a:extLst>
          </p:cNvPr>
          <p:cNvSpPr txBox="1"/>
          <p:nvPr/>
        </p:nvSpPr>
        <p:spPr>
          <a:xfrm>
            <a:off x="0" y="33977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năng vẽ phối hợp đường tròn và hai nửa đường tròn.</a:t>
            </a:r>
          </a:p>
        </p:txBody>
      </p:sp>
    </p:spTree>
    <p:extLst>
      <p:ext uri="{BB962C8B-B14F-4D97-AF65-F5344CB8AC3E}">
        <p14:creationId xmlns:p14="http://schemas.microsoft.com/office/powerpoint/2010/main" val="3571811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>
            <a:extLst>
              <a:ext uri="{FF2B5EF4-FFF2-40B4-BE49-F238E27FC236}">
                <a16:creationId xmlns:a16="http://schemas.microsoft.com/office/drawing/2014/main" id="{D7407E3C-1B8C-4606-96A8-855DB57E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3EFF06-8EA7-4CAB-BAEF-338F20CE6C6B}"/>
              </a:ext>
            </a:extLst>
          </p:cNvPr>
          <p:cNvSpPr txBox="1"/>
          <p:nvPr/>
        </p:nvSpPr>
        <p:spPr>
          <a:xfrm>
            <a:off x="4688245" y="-5793"/>
            <a:ext cx="2525336" cy="742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làm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120CD0-DB8D-4724-A9FE-2FFD20C9ADA2}"/>
              </a:ext>
            </a:extLst>
          </p:cNvPr>
          <p:cNvSpPr txBox="1"/>
          <p:nvPr/>
        </p:nvSpPr>
        <p:spPr>
          <a:xfrm>
            <a:off x="1980454" y="736718"/>
            <a:ext cx="98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F0119D-C2BA-4FD0-AA92-A7F274BEBB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11" t="33998" r="36579" b="13394"/>
          <a:stretch/>
        </p:blipFill>
        <p:spPr>
          <a:xfrm>
            <a:off x="3234014" y="1385390"/>
            <a:ext cx="5433797" cy="481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38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94"/>
            <a:ext cx="12329962" cy="6834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757531" y="1958186"/>
            <a:ext cx="4903305" cy="297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DẶN DÒ</a:t>
            </a: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12329962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F733BC-A524-41E4-A13D-C72F9E45F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63982"/>
            <a:ext cx="12329962" cy="6921981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76" tIns="34289" rIns="68576" bIns="34289" anchor="ctr"/>
          <a:lstStyle/>
          <a:p>
            <a:pPr defTabSz="685749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1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3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>
            <a:extLst>
              <a:ext uri="{FF2B5EF4-FFF2-40B4-BE49-F238E27FC236}">
                <a16:creationId xmlns:a16="http://schemas.microsoft.com/office/drawing/2014/main" id="{D7407E3C-1B8C-4606-96A8-855DB57E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A70894-18B9-481F-97B3-DA00FB0CF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74" y="995376"/>
            <a:ext cx="10039506" cy="49429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A26521-DF4B-4491-AB39-FA4BE75ECCCF}"/>
              </a:ext>
            </a:extLst>
          </p:cNvPr>
          <p:cNvSpPr txBox="1"/>
          <p:nvPr/>
        </p:nvSpPr>
        <p:spPr>
          <a:xfrm>
            <a:off x="1" y="12044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trả lời câu hỏi: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70605-3CBC-4314-92AE-5134B84C38AF}"/>
              </a:ext>
            </a:extLst>
          </p:cNvPr>
          <p:cNvSpPr txBox="1"/>
          <p:nvPr/>
        </p:nvSpPr>
        <p:spPr>
          <a:xfrm>
            <a:off x="-328862" y="6029668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Các vật dụng trên có hình dạng gì?</a:t>
            </a:r>
          </a:p>
        </p:txBody>
      </p:sp>
    </p:spTree>
    <p:extLst>
      <p:ext uri="{BB962C8B-B14F-4D97-AF65-F5344CB8AC3E}">
        <p14:creationId xmlns:p14="http://schemas.microsoft.com/office/powerpoint/2010/main" val="257045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>
            <a:extLst>
              <a:ext uri="{FF2B5EF4-FFF2-40B4-BE49-F238E27FC236}">
                <a16:creationId xmlns:a16="http://schemas.microsoft.com/office/drawing/2014/main" id="{D7407E3C-1B8C-4606-96A8-855DB57E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970605-3CBC-4314-92AE-5134B84C38AF}"/>
              </a:ext>
            </a:extLst>
          </p:cNvPr>
          <p:cNvSpPr txBox="1"/>
          <p:nvPr/>
        </p:nvSpPr>
        <p:spPr>
          <a:xfrm>
            <a:off x="-1997241" y="28812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Các vật dụng trên có hình dạng gì?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05BA3-0B69-421F-8B73-FFEE6C16B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179" y="1392418"/>
            <a:ext cx="7676907" cy="34843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63B5EE-8316-482F-9AEC-FEB6CF901390}"/>
              </a:ext>
            </a:extLst>
          </p:cNvPr>
          <p:cNvSpPr txBox="1"/>
          <p:nvPr/>
        </p:nvSpPr>
        <p:spPr>
          <a:xfrm>
            <a:off x="268307" y="2753198"/>
            <a:ext cx="3852958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Hình tròn, đường tròn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3BE731-B048-4186-8609-C823C219894A}"/>
              </a:ext>
            </a:extLst>
          </p:cNvPr>
          <p:cNvSpPr txBox="1"/>
          <p:nvPr/>
        </p:nvSpPr>
        <p:spPr>
          <a:xfrm>
            <a:off x="1" y="545043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“Hình tròn và đường tròn khác nhau như thế nào?”</a:t>
            </a:r>
          </a:p>
        </p:txBody>
      </p:sp>
    </p:spTree>
    <p:extLst>
      <p:ext uri="{BB962C8B-B14F-4D97-AF65-F5344CB8AC3E}">
        <p14:creationId xmlns:p14="http://schemas.microsoft.com/office/powerpoint/2010/main" val="305908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0+ Khung nền PowerPoint đẹp">
            <a:extLst>
              <a:ext uri="{FF2B5EF4-FFF2-40B4-BE49-F238E27FC236}">
                <a16:creationId xmlns:a16="http://schemas.microsoft.com/office/drawing/2014/main" id="{DCA99F18-6430-49E3-A4B8-A86272C4A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E53B5C-3506-4E24-B50B-5B0C65E9958F}"/>
              </a:ext>
            </a:extLst>
          </p:cNvPr>
          <p:cNvSpPr txBox="1"/>
          <p:nvPr/>
        </p:nvSpPr>
        <p:spPr>
          <a:xfrm>
            <a:off x="0" y="221381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54.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36477B-E105-4663-BE50-77ADACD6DEAF}"/>
              </a:ext>
            </a:extLst>
          </p:cNvPr>
          <p:cNvSpPr txBox="1"/>
          <p:nvPr/>
        </p:nvSpPr>
        <p:spPr>
          <a:xfrm>
            <a:off x="0" y="338884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TRÒN. ĐƯỜNG TRÒN</a:t>
            </a:r>
          </a:p>
        </p:txBody>
      </p:sp>
    </p:spTree>
    <p:extLst>
      <p:ext uri="{BB962C8B-B14F-4D97-AF65-F5344CB8AC3E}">
        <p14:creationId xmlns:p14="http://schemas.microsoft.com/office/powerpoint/2010/main" val="417094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313544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626769" y="2286000"/>
            <a:ext cx="42124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Khám phá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09B1D421-C525-C5B3-6593-73D238A0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6" y="809625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66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>
            <a:extLst>
              <a:ext uri="{FF2B5EF4-FFF2-40B4-BE49-F238E27FC236}">
                <a16:creationId xmlns:a16="http://schemas.microsoft.com/office/drawing/2014/main" id="{D7407E3C-1B8C-4606-96A8-855DB57E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970605-3CBC-4314-92AE-5134B84C38AF}"/>
              </a:ext>
            </a:extLst>
          </p:cNvPr>
          <p:cNvSpPr txBox="1"/>
          <p:nvPr/>
        </p:nvSpPr>
        <p:spPr>
          <a:xfrm>
            <a:off x="266751" y="367157"/>
            <a:ext cx="7379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“Đầu phấn vạch lên bảng một đường tròn.”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5BBE36B-92BD-4F40-896F-9682E746E4FA}"/>
              </a:ext>
            </a:extLst>
          </p:cNvPr>
          <p:cNvSpPr/>
          <p:nvPr/>
        </p:nvSpPr>
        <p:spPr>
          <a:xfrm>
            <a:off x="7154779" y="951932"/>
            <a:ext cx="4299284" cy="4026568"/>
          </a:xfrm>
          <a:prstGeom prst="ellips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94F982-2FA0-4CDC-A42B-EEA999BF8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8" y="2041890"/>
            <a:ext cx="5636744" cy="40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1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>
            <a:extLst>
              <a:ext uri="{FF2B5EF4-FFF2-40B4-BE49-F238E27FC236}">
                <a16:creationId xmlns:a16="http://schemas.microsoft.com/office/drawing/2014/main" id="{D7407E3C-1B8C-4606-96A8-855DB57E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4C0384-8204-4F75-B720-73FD4C813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964"/>
          <a:stretch/>
        </p:blipFill>
        <p:spPr>
          <a:xfrm>
            <a:off x="8374477" y="607088"/>
            <a:ext cx="3483845" cy="257887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862CB4A-974E-470D-8A19-D35856AFB07F}"/>
              </a:ext>
            </a:extLst>
          </p:cNvPr>
          <p:cNvGrpSpPr/>
          <p:nvPr/>
        </p:nvGrpSpPr>
        <p:grpSpPr>
          <a:xfrm>
            <a:off x="740895" y="607088"/>
            <a:ext cx="9558136" cy="823752"/>
            <a:chOff x="740895" y="607088"/>
            <a:chExt cx="9558136" cy="8237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957378-43CD-4081-8830-21409160BAB8}"/>
                </a:ext>
              </a:extLst>
            </p:cNvPr>
            <p:cNvSpPr txBox="1"/>
            <p:nvPr/>
          </p:nvSpPr>
          <p:spPr>
            <a:xfrm>
              <a:off x="1559291" y="607088"/>
              <a:ext cx="8739740" cy="8237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bên bao gồm những phần gì?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2C806C2-7F9C-4C41-92A1-AA27CE55B13E}"/>
                </a:ext>
              </a:extLst>
            </p:cNvPr>
            <p:cNvSpPr/>
            <p:nvPr/>
          </p:nvSpPr>
          <p:spPr>
            <a:xfrm>
              <a:off x="740895" y="811489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79BA598-09E0-4292-80CE-B650D17C1B0B}"/>
              </a:ext>
            </a:extLst>
          </p:cNvPr>
          <p:cNvSpPr txBox="1"/>
          <p:nvPr/>
        </p:nvSpPr>
        <p:spPr>
          <a:xfrm>
            <a:off x="561474" y="2011313"/>
            <a:ext cx="75237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bao quanh bên ngoài, phần bên trong đường tròn, 1 điểm O bên trong đường tròn.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C20B1-69E2-4C4A-B785-77FC00434DA3}"/>
              </a:ext>
            </a:extLst>
          </p:cNvPr>
          <p:cNvSpPr txBox="1"/>
          <p:nvPr/>
        </p:nvSpPr>
        <p:spPr>
          <a:xfrm>
            <a:off x="2409523" y="4904887"/>
            <a:ext cx="8438146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“Hình ảnh này được gọi là hình tròn tâm O.”</a:t>
            </a:r>
          </a:p>
        </p:txBody>
      </p:sp>
    </p:spTree>
    <p:extLst>
      <p:ext uri="{BB962C8B-B14F-4D97-AF65-F5344CB8AC3E}">
        <p14:creationId xmlns:p14="http://schemas.microsoft.com/office/powerpoint/2010/main" val="183804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>
            <a:extLst>
              <a:ext uri="{FF2B5EF4-FFF2-40B4-BE49-F238E27FC236}">
                <a16:creationId xmlns:a16="http://schemas.microsoft.com/office/drawing/2014/main" id="{D7407E3C-1B8C-4606-96A8-855DB57E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9BA598-09E0-4292-80CE-B650D17C1B0B}"/>
              </a:ext>
            </a:extLst>
          </p:cNvPr>
          <p:cNvSpPr txBox="1"/>
          <p:nvPr/>
        </p:nvSpPr>
        <p:spPr>
          <a:xfrm>
            <a:off x="280737" y="1426537"/>
            <a:ext cx="11630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“Để vẽ đường tròn ta sử dụng một đồ dùng là compa. Compa có 1 đầu chì và một đầu nhọn.”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C20B1-69E2-4C4A-B785-77FC00434DA3}"/>
              </a:ext>
            </a:extLst>
          </p:cNvPr>
          <p:cNvSpPr txBox="1"/>
          <p:nvPr/>
        </p:nvSpPr>
        <p:spPr>
          <a:xfrm>
            <a:off x="2005513" y="420881"/>
            <a:ext cx="8438146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vẽ hình tròn</a:t>
            </a:r>
          </a:p>
        </p:txBody>
      </p:sp>
      <p:pic>
        <p:nvPicPr>
          <p:cNvPr id="2056" name="Picture 8" descr="Tìm hiểu về Compa - Dụng cụ vẽ hình tròn thông dụng và chính xác nhất">
            <a:extLst>
              <a:ext uri="{FF2B5EF4-FFF2-40B4-BE49-F238E27FC236}">
                <a16:creationId xmlns:a16="http://schemas.microsoft.com/office/drawing/2014/main" id="{E8097DA7-EC91-40CB-9C4F-A2C1231AB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t="18807" r="8363" b="8771"/>
          <a:stretch/>
        </p:blipFill>
        <p:spPr bwMode="auto">
          <a:xfrm>
            <a:off x="9451423" y="2821895"/>
            <a:ext cx="2192428" cy="188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mpa: 20.254 ảnh có sẵn và hình chụp miễn phí bản quyền | Shutterstock">
            <a:extLst>
              <a:ext uri="{FF2B5EF4-FFF2-40B4-BE49-F238E27FC236}">
                <a16:creationId xmlns:a16="http://schemas.microsoft.com/office/drawing/2014/main" id="{3C643F84-1032-48C6-B1CE-971AFCAF2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r="13916" b="11113"/>
          <a:stretch/>
        </p:blipFill>
        <p:spPr bwMode="auto">
          <a:xfrm>
            <a:off x="548149" y="4053403"/>
            <a:ext cx="1761424" cy="23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ompa Thiên Long C-015 – Thiên Long Shop">
            <a:extLst>
              <a:ext uri="{FF2B5EF4-FFF2-40B4-BE49-F238E27FC236}">
                <a16:creationId xmlns:a16="http://schemas.microsoft.com/office/drawing/2014/main" id="{492A8992-243E-4D38-AA60-932485DC7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53" y="26930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Bộ Compa Kèm Bút Chì Gỗ - Deli-G20102 - Màu Hồng - FAHASA.COM">
            <a:extLst>
              <a:ext uri="{FF2B5EF4-FFF2-40B4-BE49-F238E27FC236}">
                <a16:creationId xmlns:a16="http://schemas.microsoft.com/office/drawing/2014/main" id="{9EBDDFEB-8FB6-41E7-95BD-A3F93F4F9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38" y="44676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69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706</Words>
  <Application>Microsoft Office PowerPoint</Application>
  <PresentationFormat>Widescreen</PresentationFormat>
  <Paragraphs>101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87</cp:revision>
  <dcterms:created xsi:type="dcterms:W3CDTF">2025-01-06T07:58:49Z</dcterms:created>
  <dcterms:modified xsi:type="dcterms:W3CDTF">2025-01-06T15:26:04Z</dcterms:modified>
</cp:coreProperties>
</file>