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61" r:id="rId2"/>
    <p:sldId id="463" r:id="rId3"/>
    <p:sldId id="462" r:id="rId4"/>
    <p:sldId id="457" r:id="rId5"/>
    <p:sldId id="456" r:id="rId6"/>
    <p:sldId id="452" r:id="rId7"/>
    <p:sldId id="445" r:id="rId8"/>
    <p:sldId id="287" r:id="rId9"/>
  </p:sldIdLst>
  <p:sldSz cx="12192000" cy="6858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CC"/>
    <a:srgbClr val="6600FF"/>
    <a:srgbClr val="CE229D"/>
    <a:srgbClr val="BEF488"/>
    <a:srgbClr val="FF99CC"/>
    <a:srgbClr val="CBF9C5"/>
    <a:srgbClr val="DAE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74" autoAdjust="0"/>
    <p:restoredTop sz="85063" autoAdjust="0"/>
  </p:normalViewPr>
  <p:slideViewPr>
    <p:cSldViewPr>
      <p:cViewPr varScale="1">
        <p:scale>
          <a:sx n="70" d="100"/>
          <a:sy n="70" d="100"/>
        </p:scale>
        <p:origin x="960" y="5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C6A80E74-5C63-4567-9E1D-85990305E9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16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80E74-5C63-4567-9E1D-85990305E9E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841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80E74-5C63-4567-9E1D-85990305E9E2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947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182D5-9A57-4D41-8004-71D48B91AA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137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642696-76AD-4910-A61C-3CE08A8885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2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77251-FB86-4650-828E-17A56F22E6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080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EDF99-D713-483D-B8D5-55E056F88A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89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703958-85A8-4553-BC98-7A311689EA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6377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D35E1B-FAE3-42FB-B73C-249FC76A0D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25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50F60A-B2C2-4E61-93F5-1F7E1FE20E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51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C414E-8818-47C0-B21F-C4A253DB29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58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8F29E7-4A63-4BC8-9C79-6DB6766CB8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59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C1B41-189D-461C-B5D3-0D02BCB040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12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F9C9A-42F9-4C34-8C3D-8412EB6BEE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97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B66E5-8B6A-48A2-893E-41C249D68A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68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5F10DE5D-6CB7-436A-8139-AD8DFE82ABC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t="12201" b="12201"/>
          <a:stretch/>
        </p:blipFill>
        <p:spPr>
          <a:xfrm>
            <a:off x="1991544" y="1224290"/>
            <a:ext cx="7776864" cy="4409420"/>
          </a:xfrm>
          <a:prstGeom prst="ellipse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984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-2" t="33887" r="72704" b="7848"/>
          <a:stretch/>
        </p:blipFill>
        <p:spPr>
          <a:xfrm>
            <a:off x="695400" y="3212976"/>
            <a:ext cx="1512168" cy="2420734"/>
          </a:xfrm>
          <a:prstGeom prst="wedgeEllipseCallout">
            <a:avLst>
              <a:gd name="adj1" fmla="val 28920"/>
              <a:gd name="adj2" fmla="val 26161"/>
            </a:avLst>
          </a:prstGeom>
          <a:ln>
            <a:noFill/>
          </a:ln>
        </p:spPr>
      </p:pic>
      <p:sp>
        <p:nvSpPr>
          <p:cNvPr id="4" name="Rounded Rectangular Callout 3"/>
          <p:cNvSpPr/>
          <p:nvPr/>
        </p:nvSpPr>
        <p:spPr bwMode="auto">
          <a:xfrm>
            <a:off x="3431704" y="1772816"/>
            <a:ext cx="6984776" cy="929234"/>
          </a:xfrm>
          <a:prstGeom prst="wedgeRoundRectCallout">
            <a:avLst>
              <a:gd name="adj1" fmla="val -68931"/>
              <a:gd name="adj2" fmla="val 208524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UTM Avo"/>
              </a:rPr>
              <a:t>K</a:t>
            </a:r>
            <a:r>
              <a:rPr lang="vi-VN" sz="2400" b="1" dirty="0">
                <a:solidFill>
                  <a:srgbClr val="FF0000"/>
                </a:solidFill>
                <a:latin typeface="UTM Avo"/>
              </a:rPr>
              <a:t>ể tên những phong cảnh đẹp ở quê hương em ho</a:t>
            </a:r>
            <a:r>
              <a:rPr lang="en-US" sz="2400" b="1" dirty="0">
                <a:solidFill>
                  <a:srgbClr val="FF0000"/>
                </a:solidFill>
                <a:latin typeface="UTM Avo"/>
              </a:rPr>
              <a:t>ặ</a:t>
            </a:r>
            <a:r>
              <a:rPr lang="vi-VN" sz="2400" b="1" dirty="0">
                <a:solidFill>
                  <a:srgbClr val="FF0000"/>
                </a:solidFill>
                <a:latin typeface="UTM Avo"/>
              </a:rPr>
              <a:t>c nơi em từng đến</a:t>
            </a:r>
            <a:r>
              <a:rPr lang="en-US" sz="2400" b="1" dirty="0">
                <a:solidFill>
                  <a:srgbClr val="FF0000"/>
                </a:solidFill>
                <a:latin typeface="UTM Avo"/>
              </a:rPr>
              <a:t>.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69585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ED3C353-00ED-97C8-B607-95A9EB8D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7"/>
            <a:ext cx="12192000" cy="688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4">
            <a:extLst>
              <a:ext uri="{FF2B5EF4-FFF2-40B4-BE49-F238E27FC236}">
                <a16:creationId xmlns:a16="http://schemas.microsoft.com/office/drawing/2014/main" id="{7343FE20-CCED-4429-D608-EDFC2D4CF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86336"/>
            <a:ext cx="12192000" cy="277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3:</a:t>
            </a:r>
          </a:p>
          <a:p>
            <a:pPr algn="ctr" eaLnBrk="1" hangingPunct="1">
              <a:spcBef>
                <a:spcPts val="1350"/>
              </a:spcBef>
              <a:defRPr/>
            </a:pPr>
            <a:r>
              <a:rPr lang="en-US" sz="5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eutsch Gothic" panose="02040603050506020204" pitchFamily="18" charset="0"/>
                <a:cs typeface="Times New Roman" panose="02020603050405020304" pitchFamily="18" charset="0"/>
              </a:rPr>
              <a:t>LUYỆN TẬP TẢ PHONG CẢNH</a:t>
            </a:r>
          </a:p>
          <a:p>
            <a:pPr algn="ctr" eaLnBrk="1" hangingPunct="1">
              <a:spcBef>
                <a:spcPts val="1350"/>
              </a:spcBef>
              <a:defRPr/>
            </a:pPr>
            <a:r>
              <a:rPr lang="en-US" sz="5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eutsch Gothic" panose="02040603050506020204" pitchFamily="18" charset="0"/>
                <a:cs typeface="Times New Roman" panose="02020603050405020304" pitchFamily="18" charset="0"/>
              </a:rPr>
              <a:t>(</a:t>
            </a:r>
            <a:r>
              <a:rPr lang="en-US" sz="5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eutsch Gothic" panose="02040603050506020204" pitchFamily="18" charset="0"/>
                <a:cs typeface="Times New Roman" panose="02020603050405020304" pitchFamily="18" charset="0"/>
              </a:rPr>
              <a:t>Thực</a:t>
            </a:r>
            <a:r>
              <a:rPr lang="en-US" sz="5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eutsch Gothic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eutsch Gothic" panose="02040603050506020204" pitchFamily="18" charset="0"/>
                <a:cs typeface="Times New Roman" panose="02020603050405020304" pitchFamily="18" charset="0"/>
              </a:rPr>
              <a:t>hành</a:t>
            </a:r>
            <a:r>
              <a:rPr lang="en-US" sz="5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eutsch Gothic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eutsch Gothic" panose="02040603050506020204" pitchFamily="18" charset="0"/>
                <a:cs typeface="Times New Roman" panose="02020603050405020304" pitchFamily="18" charset="0"/>
              </a:rPr>
              <a:t>quan</a:t>
            </a:r>
            <a:r>
              <a:rPr lang="en-US" sz="5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eutsch Gothic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eutsch Gothic" panose="02040603050506020204" pitchFamily="18" charset="0"/>
                <a:cs typeface="Times New Roman" panose="02020603050405020304" pitchFamily="18" charset="0"/>
              </a:rPr>
              <a:t>sát</a:t>
            </a:r>
            <a:r>
              <a:rPr lang="en-US" sz="5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Deutsch Gothic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8" name="Picture 5" descr="POINSET3">
            <a:extLst>
              <a:ext uri="{FF2B5EF4-FFF2-40B4-BE49-F238E27FC236}">
                <a16:creationId xmlns:a16="http://schemas.microsoft.com/office/drawing/2014/main" id="{4C1F8A6F-720C-F2D7-C0C6-522D12E0E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621" y="4571333"/>
            <a:ext cx="3246937" cy="231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POINSET2">
            <a:extLst>
              <a:ext uri="{FF2B5EF4-FFF2-40B4-BE49-F238E27FC236}">
                <a16:creationId xmlns:a16="http://schemas.microsoft.com/office/drawing/2014/main" id="{CA0AACF5-C8A2-5EB0-1D5A-4BB0F9E3B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73002" y="-113391"/>
            <a:ext cx="1566863" cy="187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7ACA080E-F0CF-2992-9618-9A62FEF2F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9" y="4740354"/>
            <a:ext cx="1524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Sách giáo khoa THPT 2018">
            <a:extLst>
              <a:ext uri="{FF2B5EF4-FFF2-40B4-BE49-F238E27FC236}">
                <a16:creationId xmlns:a16="http://schemas.microsoft.com/office/drawing/2014/main" id="{77C5A749-7440-1C90-9D5A-8487F965C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599617"/>
            <a:ext cx="1866546" cy="208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POINSET2">
            <a:extLst>
              <a:ext uri="{FF2B5EF4-FFF2-40B4-BE49-F238E27FC236}">
                <a16:creationId xmlns:a16="http://schemas.microsoft.com/office/drawing/2014/main" id="{1A6D274C-1A33-761B-475D-091A88CF1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19216" y="-174519"/>
            <a:ext cx="1560910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40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5B75E4E-7523-99F7-E8EA-368CA601A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C06915-00B4-3157-859A-38D74DA48676}"/>
              </a:ext>
            </a:extLst>
          </p:cNvPr>
          <p:cNvSpPr txBox="1"/>
          <p:nvPr/>
        </p:nvSpPr>
        <p:spPr>
          <a:xfrm>
            <a:off x="-532152" y="164855"/>
            <a:ext cx="98650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ghi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00"/>
              </a:solidFill>
              <a:effectLst/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50E763-E99E-B85F-7766-DEBFF5FBB3DB}"/>
              </a:ext>
            </a:extLst>
          </p:cNvPr>
          <p:cNvSpPr txBox="1"/>
          <p:nvPr/>
        </p:nvSpPr>
        <p:spPr>
          <a:xfrm>
            <a:off x="0" y="976041"/>
            <a:ext cx="93363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2800" kern="100" dirty="0">
                <a:solidFill>
                  <a:schemeClr val="accent6">
                    <a:lumMod val="60000"/>
                    <a:lumOff val="40000"/>
                  </a:schemeClr>
                </a:solidFill>
                <a:latin typeface="UTM Americana" panose="02040603050506020204" pitchFamily="18" charset="0"/>
                <a:ea typeface="Calibri" panose="020F0502020204030204" pitchFamily="34" charset="0"/>
                <a:cs typeface="Calibri Light" panose="020F0302020204030204" pitchFamily="34" charset="0"/>
              </a:rPr>
              <a:t>Quan sát một phong cảnh mà em thích (một cánh đồng, một công viên hoặc cảnh bình minh ở nơi em sống).</a:t>
            </a:r>
            <a:endParaRPr lang="en-US" sz="2800" kern="1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2562" y="1966879"/>
            <a:ext cx="7996305" cy="4853573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Gợi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ý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nội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dung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và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cách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quan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sát</a:t>
            </a:r>
            <a:endParaRPr lang="en-US" sz="2100" dirty="0">
              <a:solidFill>
                <a:srgbClr val="C00000"/>
              </a:solidFill>
              <a:latin typeface="UTM Americana" panose="02040603050506020204"/>
            </a:endParaRPr>
          </a:p>
          <a:p>
            <a:pPr>
              <a:lnSpc>
                <a:spcPct val="114000"/>
              </a:lnSpc>
            </a:pP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1.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Em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định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quan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sát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phong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cảnh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nào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?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Phong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cảnh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đó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ở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đâu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?</a:t>
            </a:r>
          </a:p>
          <a:p>
            <a:pPr>
              <a:lnSpc>
                <a:spcPct val="114000"/>
              </a:lnSpc>
            </a:pP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2.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Em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quan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sát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phong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cảnh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đó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vào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thời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gian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nào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? Theo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trình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tự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nào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?</a:t>
            </a:r>
          </a:p>
          <a:p>
            <a:pPr>
              <a:lnSpc>
                <a:spcPct val="114000"/>
              </a:lnSpc>
            </a:pP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3.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Em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quan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sát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những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gì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?</a:t>
            </a:r>
          </a:p>
          <a:p>
            <a:pPr>
              <a:lnSpc>
                <a:spcPct val="114000"/>
              </a:lnSpc>
            </a:pP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-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Quan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sát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các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bộ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phận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của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phong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cảnh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(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hoặc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sự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thay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đổi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của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phong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cảnh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theo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thời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gian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trong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một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buổi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,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một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ngày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).</a:t>
            </a:r>
          </a:p>
          <a:p>
            <a:pPr>
              <a:lnSpc>
                <a:spcPct val="114000"/>
              </a:lnSpc>
            </a:pP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Phát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hiện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những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đặc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điểm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độc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đáo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của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phong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cảnh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được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tả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so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với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phong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cảnh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khác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.</a:t>
            </a:r>
          </a:p>
          <a:p>
            <a:pPr>
              <a:lnSpc>
                <a:spcPct val="114000"/>
              </a:lnSpc>
            </a:pP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4.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Em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quan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sát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bằng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những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giác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quan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nào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,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quan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sát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như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thế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nào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?</a:t>
            </a:r>
          </a:p>
          <a:p>
            <a:pPr>
              <a:lnSpc>
                <a:spcPct val="114000"/>
              </a:lnSpc>
            </a:pP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-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Quan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sát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bằng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nhiều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giác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quan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(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thị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giác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,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thính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giác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,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khứu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giác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,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xúc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giác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).</a:t>
            </a:r>
          </a:p>
          <a:p>
            <a:pPr>
              <a:lnSpc>
                <a:spcPct val="114000"/>
              </a:lnSpc>
            </a:pP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Quan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sát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kĩ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những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điểm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nổi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bật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của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phong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cảnh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.</a:t>
            </a:r>
          </a:p>
          <a:p>
            <a:pPr>
              <a:lnSpc>
                <a:spcPct val="114000"/>
              </a:lnSpc>
            </a:pP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5.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Lập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phiếu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quan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sát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và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ghi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lại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kết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quả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quan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 </a:t>
            </a:r>
            <a:r>
              <a:rPr lang="en-US" sz="2100" dirty="0" err="1">
                <a:solidFill>
                  <a:srgbClr val="C00000"/>
                </a:solidFill>
                <a:latin typeface="UTM Americana" panose="02040603050506020204"/>
              </a:rPr>
              <a:t>sát</a:t>
            </a:r>
            <a:r>
              <a:rPr lang="en-US" sz="2100" dirty="0">
                <a:solidFill>
                  <a:srgbClr val="C00000"/>
                </a:solidFill>
                <a:latin typeface="UTM Americana" panose="02040603050506020204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2304" y="2593919"/>
            <a:ext cx="3189734" cy="34956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53754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A5F7FBD-720F-57E4-1A61-AD9CAA147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61" y="0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2">
            <a:extLst>
              <a:ext uri="{FF2B5EF4-FFF2-40B4-BE49-F238E27FC236}">
                <a16:creationId xmlns:a16="http://schemas.microsoft.com/office/drawing/2014/main" id="{4CE1F58C-7701-8FCA-BBC9-7D2F8B68F8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233" y="1365722"/>
            <a:ext cx="11856640" cy="5445224"/>
          </a:xfrm>
          <a:prstGeom prst="rect">
            <a:avLst/>
          </a:prstGeom>
          <a:noFill/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B4FC1B9C-4FF3-AE66-7126-FCE1BF1F25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-81327"/>
            <a:ext cx="1803639" cy="1803639"/>
          </a:xfrm>
          <a:prstGeom prst="rect">
            <a:avLst/>
          </a:prstGeom>
        </p:spPr>
      </p:pic>
      <p:pic>
        <p:nvPicPr>
          <p:cNvPr id="10" name="图片 1">
            <a:extLst>
              <a:ext uri="{FF2B5EF4-FFF2-40B4-BE49-F238E27FC236}">
                <a16:creationId xmlns:a16="http://schemas.microsoft.com/office/drawing/2014/main" id="{53AD1E6C-D47A-6045-6115-EC703692C41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2" r="14112"/>
          <a:stretch/>
        </p:blipFill>
        <p:spPr>
          <a:xfrm>
            <a:off x="2639616" y="1052736"/>
            <a:ext cx="6624736" cy="2880320"/>
          </a:xfrm>
          <a:prstGeom prst="rect">
            <a:avLst/>
          </a:prstGeom>
        </p:spPr>
      </p:pic>
      <p:sp>
        <p:nvSpPr>
          <p:cNvPr id="12" name="文本框 4">
            <a:extLst>
              <a:ext uri="{FF2B5EF4-FFF2-40B4-BE49-F238E27FC236}">
                <a16:creationId xmlns:a16="http://schemas.microsoft.com/office/drawing/2014/main" id="{50AB523D-5253-C05E-826B-EE492F7B8D8E}"/>
              </a:ext>
            </a:extLst>
          </p:cNvPr>
          <p:cNvSpPr txBox="1"/>
          <p:nvPr/>
        </p:nvSpPr>
        <p:spPr>
          <a:xfrm rot="21360030">
            <a:off x="3032802" y="2734091"/>
            <a:ext cx="5838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8947">
              <a:defRPr/>
            </a:pPr>
            <a:r>
              <a:rPr lang="en-US" altLang="zh-C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LÀM </a:t>
            </a:r>
            <a:r>
              <a:rPr lang="en-US" altLang="zh-CN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 NHÓM 4</a:t>
            </a:r>
            <a:endParaRPr lang="zh-CN" alt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13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A5F7FBD-720F-57E4-1A61-AD9CAA147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61" y="0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0D583A-B4AB-2275-98AC-B62CF26CE859}"/>
              </a:ext>
            </a:extLst>
          </p:cNvPr>
          <p:cNvSpPr txBox="1"/>
          <p:nvPr/>
        </p:nvSpPr>
        <p:spPr>
          <a:xfrm>
            <a:off x="767408" y="1468857"/>
            <a:ext cx="106571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E6FFFD"/>
              </a:buClr>
            </a:pPr>
            <a:r>
              <a:rPr lang="en-US" sz="60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Trao</a:t>
            </a:r>
            <a:r>
              <a:rPr lang="en-US" sz="60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60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đổi</a:t>
            </a:r>
            <a:r>
              <a:rPr lang="en-US" sz="60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60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với</a:t>
            </a:r>
            <a:r>
              <a:rPr lang="en-US" sz="60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60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bạn</a:t>
            </a:r>
            <a:r>
              <a:rPr lang="en-US" sz="60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60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trong</a:t>
            </a:r>
            <a:r>
              <a:rPr lang="en-US" sz="60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60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nhóm</a:t>
            </a:r>
            <a:r>
              <a:rPr lang="en-US" sz="60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60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và</a:t>
            </a:r>
            <a:r>
              <a:rPr lang="en-US" sz="60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 chia </a:t>
            </a:r>
            <a:r>
              <a:rPr lang="en-US" sz="60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sẻ</a:t>
            </a:r>
            <a:r>
              <a:rPr lang="en-US" sz="60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60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trước</a:t>
            </a:r>
            <a:r>
              <a:rPr lang="en-US" sz="60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 </a:t>
            </a:r>
            <a:r>
              <a:rPr lang="en-US" sz="6000" b="1" kern="0" dirty="0" err="1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lớp</a:t>
            </a:r>
            <a:r>
              <a:rPr lang="en-US" sz="6000" b="1" kern="0" dirty="0">
                <a:ln w="12700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UTM Alpine KT" panose="02040603050506020204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803286-BD41-D732-5AF2-10FF8FE1CB66}"/>
              </a:ext>
            </a:extLst>
          </p:cNvPr>
          <p:cNvSpPr txBox="1"/>
          <p:nvPr/>
        </p:nvSpPr>
        <p:spPr>
          <a:xfrm>
            <a:off x="4295800" y="466954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9975" y="3428999"/>
            <a:ext cx="4872051" cy="255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8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BABD0B5-C827-6F1C-9A9A-EE350A15F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0" y="0"/>
            <a:ext cx="122118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32A544-12D1-8EEB-46A4-F1F019CA2F59}"/>
              </a:ext>
            </a:extLst>
          </p:cNvPr>
          <p:cNvSpPr txBox="1"/>
          <p:nvPr/>
        </p:nvSpPr>
        <p:spPr>
          <a:xfrm>
            <a:off x="335360" y="2852936"/>
            <a:ext cx="11449272" cy="805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270510" algn="l"/>
              </a:tabLst>
            </a:pPr>
            <a:r>
              <a:rPr lang="en-US" sz="3600" kern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kern="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kern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kern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kern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kern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kern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kern="0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nay?</a:t>
            </a:r>
            <a:endParaRPr lang="en-US" sz="3600" kern="100" dirty="0">
              <a:solidFill>
                <a:srgbClr val="FF0000"/>
              </a:solidFill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96A5E519-13EB-3A41-DEFE-1C63B70E4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478" y="1124744"/>
            <a:ext cx="8576441" cy="146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8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Vận dụng</a:t>
            </a:r>
            <a:endParaRPr lang="en-US" sz="8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40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7365C8-9704-7269-0F24-DCE988577E76}"/>
              </a:ext>
            </a:extLst>
          </p:cNvPr>
          <p:cNvSpPr txBox="1"/>
          <p:nvPr/>
        </p:nvSpPr>
        <p:spPr>
          <a:xfrm>
            <a:off x="767408" y="2321005"/>
            <a:ext cx="11084605" cy="221599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Chúc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các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em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học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tốt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LinotypeZapfino KT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378527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76&quot;&gt;&lt;property id=&quot;20148&quot; value=&quot;5&quot;/&gt;&lt;property id=&quot;20300&quot; value=&quot;Slide 1&quot;/&gt;&lt;property id=&quot;20307&quot; value=&quot;284&quot;/&gt;&lt;/object&gt;&lt;object type=&quot;3&quot; unique_id=&quot;10077&quot;&gt;&lt;property id=&quot;20148&quot; value=&quot;5&quot;/&gt;&lt;property id=&quot;20300&quot; value=&quot;Slide 2&quot;/&gt;&lt;property id=&quot;20307&quot; value=&quot;271&quot;/&gt;&lt;/object&gt;&lt;object type=&quot;3&quot; unique_id=&quot;10078&quot;&gt;&lt;property id=&quot;20148&quot; value=&quot;5&quot;/&gt;&lt;property id=&quot;20300&quot; value=&quot;Slide 3&quot;/&gt;&lt;property id=&quot;20307&quot; value=&quot;279&quot;/&gt;&lt;/object&gt;&lt;object type=&quot;3&quot; unique_id=&quot;10079&quot;&gt;&lt;property id=&quot;20148&quot; value=&quot;5&quot;/&gt;&lt;property id=&quot;20300&quot; value=&quot;Slide 4&quot;/&gt;&lt;property id=&quot;20307&quot; value=&quot;281&quot;/&gt;&lt;/object&gt;&lt;object type=&quot;3&quot; unique_id=&quot;10080&quot;&gt;&lt;property id=&quot;20148&quot; value=&quot;5&quot;/&gt;&lt;property id=&quot;20300&quot; value=&quot;Slide 5&quot;/&gt;&lt;property id=&quot;20307&quot; value=&quot;272&quot;/&gt;&lt;/object&gt;&lt;object type=&quot;3&quot; unique_id=&quot;10081&quot;&gt;&lt;property id=&quot;20148&quot; value=&quot;5&quot;/&gt;&lt;property id=&quot;20300&quot; value=&quot;Slide 6&quot;/&gt;&lt;property id=&quot;20307&quot; value=&quot;288&quot;/&gt;&lt;/object&gt;&lt;object type=&quot;3&quot; unique_id=&quot;10082&quot;&gt;&lt;property id=&quot;20148&quot; value=&quot;5&quot;/&gt;&lt;property id=&quot;20300&quot; value=&quot;Slide 7&quot;/&gt;&lt;property id=&quot;20307&quot; value=&quot;273&quot;/&gt;&lt;/object&gt;&lt;object type=&quot;3&quot; unique_id=&quot;10083&quot;&gt;&lt;property id=&quot;20148&quot; value=&quot;5&quot;/&gt;&lt;property id=&quot;20300&quot; value=&quot;Slide 8 - &amp;quot;Trao đổi, thực hành&amp;quot;&quot;/&gt;&lt;property id=&quot;20307&quot; value=&quot;278&quot;/&gt;&lt;/object&gt;&lt;object type=&quot;3&quot; unique_id=&quot;10084&quot;&gt;&lt;property id=&quot;20148&quot; value=&quot;5&quot;/&gt;&lt;property id=&quot;20300&quot; value=&quot;Slide 9&quot;/&gt;&lt;property id=&quot;20307&quot; value=&quot;286&quot;/&gt;&lt;/object&gt;&lt;object type=&quot;3&quot; unique_id=&quot;10085&quot;&gt;&lt;property id=&quot;20148&quot; value=&quot;5&quot;/&gt;&lt;property id=&quot;20300&quot; value=&quot;Slide 10&quot;/&gt;&lt;property id=&quot;20307&quot; value=&quot;282&quot;/&gt;&lt;/object&gt;&lt;object type=&quot;3&quot; unique_id=&quot;10086&quot;&gt;&lt;property id=&quot;20148&quot; value=&quot;5&quot;/&gt;&lt;property id=&quot;20300&quot; value=&quot;Slide 11&quot;/&gt;&lt;property id=&quot;20307&quot; value=&quot;2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3777</TotalTime>
  <Words>266</Words>
  <Application>Microsoft Office PowerPoint</Application>
  <PresentationFormat>Widescreen</PresentationFormat>
  <Paragraphs>24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Calibri</vt:lpstr>
      <vt:lpstr>Times New Roman</vt:lpstr>
      <vt:lpstr>UTM Alpine KT</vt:lpstr>
      <vt:lpstr>UTM Americana</vt:lpstr>
      <vt:lpstr>UTM Avo</vt:lpstr>
      <vt:lpstr>UTM Deutsch Gothic</vt:lpstr>
      <vt:lpstr>UTM LinotypeZapfino KT</vt:lpstr>
      <vt:lpstr>UTM Showcard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XP-PRO-2011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Chuyen de GDNSTLVM</dc:title>
  <dc:creator>quyennt0412</dc:creator>
  <cp:lastModifiedBy>TA</cp:lastModifiedBy>
  <cp:revision>242</cp:revision>
  <dcterms:created xsi:type="dcterms:W3CDTF">2013-10-28T09:13:32Z</dcterms:created>
  <dcterms:modified xsi:type="dcterms:W3CDTF">2025-02-05T03:15:49Z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