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26"/>
  </p:notesMasterIdLst>
  <p:sldIdLst>
    <p:sldId id="347" r:id="rId3"/>
    <p:sldId id="370" r:id="rId4"/>
    <p:sldId id="416" r:id="rId5"/>
    <p:sldId id="417" r:id="rId6"/>
    <p:sldId id="419" r:id="rId7"/>
    <p:sldId id="412" r:id="rId8"/>
    <p:sldId id="413" r:id="rId9"/>
    <p:sldId id="420" r:id="rId10"/>
    <p:sldId id="421" r:id="rId11"/>
    <p:sldId id="422" r:id="rId12"/>
    <p:sldId id="396" r:id="rId13"/>
    <p:sldId id="400" r:id="rId14"/>
    <p:sldId id="425" r:id="rId15"/>
    <p:sldId id="397" r:id="rId16"/>
    <p:sldId id="398" r:id="rId17"/>
    <p:sldId id="365" r:id="rId18"/>
    <p:sldId id="363" r:id="rId19"/>
    <p:sldId id="364" r:id="rId20"/>
    <p:sldId id="423" r:id="rId21"/>
    <p:sldId id="426" r:id="rId22"/>
    <p:sldId id="379" r:id="rId23"/>
    <p:sldId id="424" r:id="rId24"/>
    <p:sldId id="2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a:srgbClr val="E11F69"/>
    <a:srgbClr val="FF00FF"/>
    <a:srgbClr val="E8A2C0"/>
    <a:srgbClr val="F298D6"/>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89879" autoAdjust="0"/>
  </p:normalViewPr>
  <p:slideViewPr>
    <p:cSldViewPr snapToGrid="0">
      <p:cViewPr varScale="1">
        <p:scale>
          <a:sx n="74" d="100"/>
          <a:sy n="74" d="100"/>
        </p:scale>
        <p:origin x="1123" y="62"/>
      </p:cViewPr>
      <p:guideLst>
        <p:guide orient="horz" pos="2160"/>
        <p:guide pos="3812"/>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2</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BF5C3-98C9-4DE1-ACEE-16B969DC144E}" type="slidenum">
              <a:rPr lang="en-US" smtClean="0"/>
              <a:t>3</a:t>
            </a:fld>
            <a:endParaRPr lang="en-US"/>
          </a:p>
        </p:txBody>
      </p:sp>
    </p:spTree>
    <p:extLst>
      <p:ext uri="{BB962C8B-B14F-4D97-AF65-F5344CB8AC3E}">
        <p14:creationId xmlns:p14="http://schemas.microsoft.com/office/powerpoint/2010/main" val="3168567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2/6/2025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2/6/2025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2/6/2025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2/6/2025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2/6/2025</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2/6/2025</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2/6/2025</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2/6/2025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2/6/2025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2/6/2025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2/6/2025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2/6/2025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jpeg"/><Relationship Id="rId7" Type="http://schemas.openxmlformats.org/officeDocument/2006/relationships/image" Target="../media/image13.w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wmf"/></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3897086" y="892629"/>
            <a:ext cx="4539343" cy="108857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7030A0"/>
              </a:solidFill>
              <a:latin typeface="UTM Avo"/>
            </a:endParaRPr>
          </a:p>
        </p:txBody>
      </p:sp>
      <p:sp>
        <p:nvSpPr>
          <p:cNvPr id="7" name="Rectangle 6"/>
          <p:cNvSpPr/>
          <p:nvPr/>
        </p:nvSpPr>
        <p:spPr>
          <a:xfrm>
            <a:off x="4725550" y="971712"/>
            <a:ext cx="2566729" cy="584775"/>
          </a:xfrm>
          <a:prstGeom prst="rect">
            <a:avLst/>
          </a:prstGeom>
        </p:spPr>
        <p:txBody>
          <a:bodyPr wrap="none">
            <a:spAutoFit/>
          </a:bodyPr>
          <a:lstStyle/>
          <a:p>
            <a:pPr algn="ctr"/>
            <a:r>
              <a:rPr lang="en-US" sz="3200" b="1" dirty="0">
                <a:solidFill>
                  <a:srgbClr val="0070C0"/>
                </a:solidFill>
                <a:latin typeface="UTM Avo"/>
              </a:rPr>
              <a:t>KHỞI ĐỘNG</a:t>
            </a:r>
          </a:p>
        </p:txBody>
      </p:sp>
      <p:pic>
        <p:nvPicPr>
          <p:cNvPr id="5" name="Picture 4"/>
          <p:cNvPicPr>
            <a:picLocks noChangeAspect="1"/>
          </p:cNvPicPr>
          <p:nvPr/>
        </p:nvPicPr>
        <p:blipFill>
          <a:blip r:embed="rId3"/>
          <a:stretch>
            <a:fillRect/>
          </a:stretch>
        </p:blipFill>
        <p:spPr>
          <a:xfrm>
            <a:off x="2884714" y="1631726"/>
            <a:ext cx="6831466" cy="3825336"/>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5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2D57391-E826-3000-8A27-367B9067B83B}"/>
              </a:ext>
            </a:extLst>
          </p:cNvPr>
          <p:cNvSpPr txBox="1"/>
          <p:nvPr/>
        </p:nvSpPr>
        <p:spPr>
          <a:xfrm>
            <a:off x="549964" y="1588464"/>
            <a:ext cx="11111949" cy="3785652"/>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Bài thơ nói về ngày hội xuống đồng của những dân tộc nào?</a:t>
            </a:r>
            <a:endParaRPr lang="en-US" altLang="en-US" sz="3200" dirty="0">
              <a:solidFill>
                <a:srgbClr val="FF0000"/>
              </a:solidFill>
              <a:latin typeface="UTM Avo" panose="02040603050506020204" pitchFamily="18" charset="0"/>
              <a:cs typeface="Times New Roman" pitchFamily="18" charset="0"/>
              <a:sym typeface="+mn-ea"/>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cs typeface="Times New Roman" panose="02020603050405020304" pitchFamily="18" charset="0"/>
              </a:rPr>
              <a:t>Bài thơ nói về ngày hội xuống đồng của các dân tộc Tày, Nùng, Dao, Sán Chỉ – ngày hội thể hiện những sắc thái văn hoá đặc trưng của một số dân tộc anh em.</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665832" y="1250224"/>
            <a:ext cx="11315644" cy="4536691"/>
          </a:xfrm>
          <a:prstGeom prst="rect">
            <a:avLst/>
          </a:prstGeom>
          <a:noFill/>
        </p:spPr>
        <p:txBody>
          <a:bodyPr wrap="square" rtlCol="0" anchor="t">
            <a:spAutoFit/>
          </a:bodyPr>
          <a:lstStyle/>
          <a:p>
            <a:pPr algn="just">
              <a:lnSpc>
                <a:spcPct val="150000"/>
              </a:lnSpc>
            </a:pPr>
            <a:r>
              <a:rPr lang="en-GB" altLang="en-US" sz="2800" dirty="0" err="1">
                <a:solidFill>
                  <a:srgbClr val="FF0000"/>
                </a:solidFill>
                <a:latin typeface="UTM Avo" panose="02040603050506020204" pitchFamily="18" charset="0"/>
                <a:cs typeface="Times New Roman" panose="02020603050405020304" pitchFamily="18" charset="0"/>
                <a:sym typeface="+mn-ea"/>
              </a:rPr>
              <a:t>Câu</a:t>
            </a:r>
            <a:r>
              <a:rPr lang="en-GB" altLang="en-US" sz="2800" dirty="0">
                <a:solidFill>
                  <a:srgbClr val="FF0000"/>
                </a:solidFill>
                <a:latin typeface="UTM Avo" panose="02040603050506020204" pitchFamily="18" charset="0"/>
                <a:cs typeface="Times New Roman" panose="02020603050405020304" pitchFamily="18" charset="0"/>
                <a:sym typeface="+mn-ea"/>
              </a:rPr>
              <a:t> 2 </a:t>
            </a:r>
            <a:r>
              <a:rPr lang="en-US" altLang="en-GB" sz="2800" dirty="0">
                <a:solidFill>
                  <a:srgbClr val="FF0000"/>
                </a:solidFill>
                <a:latin typeface="UTM Avo" panose="02040603050506020204" pitchFamily="18" charset="0"/>
                <a:cs typeface="Times New Roman" panose="02020603050405020304" pitchFamily="18" charset="0"/>
                <a:sym typeface="+mn-ea"/>
              </a:rPr>
              <a:t>:</a:t>
            </a:r>
            <a:r>
              <a:rPr lang="en-GB" altLang="en-US" sz="2800" dirty="0">
                <a:solidFill>
                  <a:srgbClr val="FF0000"/>
                </a:solidFill>
                <a:latin typeface="UTM Avo" panose="02040603050506020204" pitchFamily="18" charset="0"/>
                <a:cs typeface="Times New Roman" panose="02020603050405020304" pitchFamily="18" charset="0"/>
                <a:sym typeface="+mn-ea"/>
              </a:rPr>
              <a:t> </a:t>
            </a:r>
            <a:r>
              <a:rPr lang="vi-VN" altLang="en-US" sz="2800" dirty="0">
                <a:solidFill>
                  <a:srgbClr val="FF0000"/>
                </a:solidFill>
                <a:latin typeface="UTM Avo" panose="02040603050506020204" pitchFamily="18" charset="0"/>
                <a:cs typeface="Times New Roman" pitchFamily="18" charset="0"/>
                <a:sym typeface="+mn-ea"/>
              </a:rPr>
              <a:t>Tìm những hình ảnh đẹp và âm thanh rộn ràng trong ngày hội.</a:t>
            </a:r>
            <a:endParaRPr lang="en-US" altLang="en-US" sz="2800" dirty="0">
              <a:solidFill>
                <a:srgbClr val="FF0000"/>
              </a:solidFill>
              <a:latin typeface="UTM Avo" panose="02040603050506020204" pitchFamily="18" charset="0"/>
              <a:cs typeface="Times New Roman" pitchFamily="18" charset="0"/>
              <a:sym typeface="+mn-ea"/>
            </a:endParaRPr>
          </a:p>
          <a:p>
            <a:pPr algn="just">
              <a:lnSpc>
                <a:spcPct val="150000"/>
              </a:lnSpc>
            </a:pPr>
            <a:r>
              <a:rPr lang="vi-VN" altLang="en-US" sz="2800" dirty="0">
                <a:solidFill>
                  <a:srgbClr val="7030A0"/>
                </a:solidFill>
                <a:latin typeface="UTM Avo" panose="02040603050506020204" pitchFamily="18" charset="0"/>
                <a:cs typeface="Times New Roman" panose="02020603050405020304" pitchFamily="18" charset="0"/>
              </a:rPr>
              <a:t>Hình ảnh đẹp và âm thanh rộn ràng trong ngày hội là:</a:t>
            </a:r>
          </a:p>
          <a:p>
            <a:pPr algn="just">
              <a:lnSpc>
                <a:spcPct val="150000"/>
              </a:lnSpc>
            </a:pPr>
            <a:r>
              <a:rPr lang="vi-VN" altLang="en-US" sz="2800" dirty="0">
                <a:solidFill>
                  <a:srgbClr val="7030A0"/>
                </a:solidFill>
                <a:latin typeface="UTM Avo" panose="02040603050506020204" pitchFamily="18" charset="0"/>
                <a:cs typeface="Times New Roman" panose="02020603050405020304" pitchFamily="18" charset="0"/>
              </a:rPr>
              <a:t>+ Mọi người mặc những bộ trang phục đẹp nhất, náo nức, vui mừng đi trẩy hội.</a:t>
            </a:r>
          </a:p>
          <a:p>
            <a:pPr algn="just">
              <a:lnSpc>
                <a:spcPct val="150000"/>
              </a:lnSpc>
            </a:pPr>
            <a:r>
              <a:rPr lang="vi-VN" altLang="en-US" sz="2800" dirty="0">
                <a:solidFill>
                  <a:srgbClr val="7030A0"/>
                </a:solidFill>
                <a:latin typeface="UTM Avo" panose="02040603050506020204" pitchFamily="18" charset="0"/>
                <a:cs typeface="Times New Roman" panose="02020603050405020304" pitchFamily="18" charset="0"/>
              </a:rPr>
              <a:t>+ Trên cánh đồng, nghi thức cúng tế trời đất được thực hiện với mâm cỗ đủ đầy cùng tiếng trống chiêng vang khắp, thể hiện khát vọng của người dân cầu cho mưa thuận gió hoà, mùa màng bội thu.</a:t>
            </a: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742032" y="1592950"/>
            <a:ext cx="11315644" cy="3890360"/>
          </a:xfrm>
          <a:prstGeom prst="rect">
            <a:avLst/>
          </a:prstGeom>
          <a:noFill/>
        </p:spPr>
        <p:txBody>
          <a:bodyPr wrap="square" rtlCol="0" anchor="t">
            <a:spAutoFit/>
          </a:bodyPr>
          <a:lstStyle/>
          <a:p>
            <a:pPr algn="just">
              <a:lnSpc>
                <a:spcPct val="150000"/>
              </a:lnSpc>
            </a:pPr>
            <a:r>
              <a:rPr lang="vi-VN" altLang="en-US" sz="2800" dirty="0">
                <a:solidFill>
                  <a:srgbClr val="7030A0"/>
                </a:solidFill>
                <a:latin typeface="UTM Avo" panose="02040603050506020204" pitchFamily="18" charset="0"/>
                <a:cs typeface="Times New Roman" panose="02020603050405020304" pitchFamily="18" charset="0"/>
              </a:rPr>
              <a:t>+ Sau lễ tế trời đất, mọi người bắt tay vào lao động: các anh đi những đường cày đầu tiên, còn các chị thì trổ tài thi cấy.</a:t>
            </a:r>
          </a:p>
          <a:p>
            <a:pPr algn="just">
              <a:lnSpc>
                <a:spcPct val="150000"/>
              </a:lnSpc>
            </a:pPr>
            <a:r>
              <a:rPr lang="vi-VN" altLang="en-US" sz="2800" dirty="0">
                <a:solidFill>
                  <a:srgbClr val="7030A0"/>
                </a:solidFill>
                <a:latin typeface="UTM Avo" panose="02040603050506020204" pitchFamily="18" charset="0"/>
                <a:cs typeface="Times New Roman" panose="02020603050405020304" pitchFamily="18" charset="0"/>
              </a:rPr>
              <a:t>+ Hoà vào không khí lao động, đồng bào còn đàn hát, vui chơi: Âm thanh của đàn tính cùng điệu hát then, hát lượn mừng xuân và các trò chơi như tung còn, đẩy gậy, kéo co, chơi đu,... khiến ngày hội càng thêm rộn ràng.</a:t>
            </a:r>
          </a:p>
          <a:p>
            <a:pPr algn="just">
              <a:lnSpc>
                <a:spcPct val="150000"/>
              </a:lnSpc>
            </a:pPr>
            <a:endParaRPr lang="vi-VN" altLang="en-US" sz="28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90304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529621" y="1786591"/>
            <a:ext cx="11435665" cy="2031325"/>
          </a:xfrm>
          <a:prstGeom prst="rect">
            <a:avLst/>
          </a:prstGeom>
          <a:noFill/>
        </p:spPr>
        <p:txBody>
          <a:bodyPr wrap="square" rtlCol="0" anchor="t">
            <a:spAutoFit/>
          </a:bodyPr>
          <a:lstStyle/>
          <a:p>
            <a:pPr algn="just">
              <a:lnSpc>
                <a:spcPct val="150000"/>
              </a:lnSpc>
            </a:pPr>
            <a:r>
              <a:rPr lang="en-GB" altLang="en-US" sz="2800" dirty="0" err="1">
                <a:solidFill>
                  <a:srgbClr val="FF0000"/>
                </a:solidFill>
                <a:latin typeface="UTM Avo" panose="02040603050506020204" pitchFamily="18" charset="0"/>
                <a:cs typeface="Times New Roman" panose="02020603050405020304" pitchFamily="18" charset="0"/>
                <a:sym typeface="+mn-ea"/>
              </a:rPr>
              <a:t>Câu</a:t>
            </a:r>
            <a:r>
              <a:rPr lang="en-GB" altLang="en-US" sz="2800" dirty="0">
                <a:solidFill>
                  <a:srgbClr val="FF0000"/>
                </a:solidFill>
                <a:latin typeface="UTM Avo" panose="02040603050506020204" pitchFamily="18" charset="0"/>
                <a:cs typeface="Times New Roman" panose="02020603050405020304" pitchFamily="18" charset="0"/>
                <a:sym typeface="+mn-ea"/>
              </a:rPr>
              <a:t> 3 </a:t>
            </a:r>
            <a:r>
              <a:rPr lang="en-US" altLang="en-GB" sz="2800" dirty="0">
                <a:solidFill>
                  <a:srgbClr val="FF0000"/>
                </a:solidFill>
                <a:latin typeface="UTM Avo" panose="02040603050506020204" pitchFamily="18" charset="0"/>
                <a:cs typeface="Times New Roman" panose="02020603050405020304" pitchFamily="18" charset="0"/>
                <a:sym typeface="+mn-ea"/>
              </a:rPr>
              <a:t>:</a:t>
            </a:r>
            <a:r>
              <a:rPr lang="en-GB" altLang="en-US" sz="2800" dirty="0">
                <a:solidFill>
                  <a:srgbClr val="FF0000"/>
                </a:solidFill>
                <a:latin typeface="UTM Avo" panose="02040603050506020204" pitchFamily="18" charset="0"/>
                <a:cs typeface="Times New Roman" panose="02020603050405020304" pitchFamily="18" charset="0"/>
                <a:sym typeface="+mn-ea"/>
              </a:rPr>
              <a:t> </a:t>
            </a:r>
            <a:r>
              <a:rPr lang="vi-VN" altLang="en-US" sz="2800" dirty="0">
                <a:solidFill>
                  <a:srgbClr val="FF0000"/>
                </a:solidFill>
                <a:latin typeface="UTM Avo" panose="02040603050506020204" pitchFamily="18" charset="0"/>
                <a:cs typeface="Times New Roman" panose="02020603050405020304" pitchFamily="18" charset="0"/>
                <a:sym typeface="+mn-ea"/>
              </a:rPr>
              <a:t>Qua các hình ảnh và âm thanh nói trên, bạn có cảm nghĩ gì về không khí của hội xuân vùng cao?</a:t>
            </a:r>
            <a:endParaRPr lang="de-DE" sz="2800" b="1" dirty="0">
              <a:solidFill>
                <a:srgbClr val="FF0000"/>
              </a:solidFill>
              <a:latin typeface="UTM Avo" panose="02040603050506020204" pitchFamily="18" charset="0"/>
              <a:cs typeface="Times New Roman" pitchFamily="18" charset="0"/>
            </a:endParaRPr>
          </a:p>
          <a:p>
            <a:pPr algn="just">
              <a:lnSpc>
                <a:spcPct val="150000"/>
              </a:lnSpc>
            </a:pPr>
            <a:r>
              <a:rPr lang="vi-VN" sz="28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Không khí hội xuân rất vui, rất náo nhiệt, rất rộn ràng.</a:t>
            </a:r>
            <a:endParaRPr lang="en-GB" altLang="en-US" sz="28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DFCB8ABF-57B3-95ED-B776-C9AB858BAA98}"/>
              </a:ext>
            </a:extLst>
          </p:cNvPr>
          <p:cNvSpPr txBox="1"/>
          <p:nvPr/>
        </p:nvSpPr>
        <p:spPr>
          <a:xfrm>
            <a:off x="540025" y="1644911"/>
            <a:ext cx="11189520" cy="2308324"/>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4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a:solidFill>
                  <a:srgbClr val="FF0000"/>
                </a:solidFill>
                <a:latin typeface="UTM Avo" panose="02040603050506020204" pitchFamily="18" charset="0"/>
                <a:cs typeface="Times New Roman" pitchFamily="18" charset="0"/>
                <a:sym typeface="+mn-ea"/>
              </a:rPr>
              <a:t>Em</a:t>
            </a:r>
            <a:r>
              <a:rPr lang="vi-VN" altLang="en-US" sz="3200" dirty="0">
                <a:solidFill>
                  <a:srgbClr val="FF0000"/>
                </a:solidFill>
                <a:latin typeface="UTM Avo" panose="02040603050506020204" pitchFamily="18" charset="0"/>
                <a:cs typeface="Times New Roman" pitchFamily="18" charset="0"/>
                <a:sym typeface="+mn-ea"/>
              </a:rPr>
              <a:t> hiểu khổ thơ cuối bài như thế nào?</a:t>
            </a:r>
            <a:endParaRPr lang="en-US" altLang="en-US" sz="3200" dirty="0">
              <a:solidFill>
                <a:srgbClr val="FF0000"/>
              </a:solidFill>
              <a:latin typeface="UTM Avo" panose="02040603050506020204" pitchFamily="18" charset="0"/>
              <a:cs typeface="Times New Roman" pitchFamily="18" charset="0"/>
              <a:sym typeface="+mn-ea"/>
            </a:endParaRPr>
          </a:p>
          <a:p>
            <a:pPr algn="just">
              <a:lnSpc>
                <a:spcPct val="150000"/>
              </a:lnSpc>
            </a:pPr>
            <a:r>
              <a:rPr lang="vi-VN" altLang="en-US" sz="3200" dirty="0">
                <a:solidFill>
                  <a:srgbClr val="7030A0"/>
                </a:solidFill>
                <a:latin typeface="UTM Avo" panose="02040603050506020204" pitchFamily="18" charset="0"/>
                <a:cs typeface="Times New Roman" panose="02020603050405020304" pitchFamily="18" charset="0"/>
              </a:rPr>
              <a:t>- Khổ thơ cuối cho thấy sự mừng vui rộn ràng của người dân vùng cao mỗi khi ngày hội đến. /…</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045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200026" y="2433194"/>
              <a:ext cx="5651938"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dirty="0" err="1">
                  <a:solidFill>
                    <a:srgbClr val="0070C0"/>
                  </a:solidFill>
                  <a:latin typeface="UTM Avo" panose="02040603050506020204" pitchFamily="18" charset="0"/>
                  <a:cs typeface="Calibri" panose="020F0502020204030204" pitchFamily="34" charset="0"/>
                  <a:sym typeface="Arial"/>
                </a:rPr>
                <a:t>bài</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đọc</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nói</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lên</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điều</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gì</a:t>
              </a:r>
              <a:r>
                <a:rPr lang="en-US" sz="4000" kern="0" dirty="0">
                  <a:solidFill>
                    <a:srgbClr val="0070C0"/>
                  </a:solidFill>
                  <a:latin typeface="UTM Avo" panose="02040603050506020204" pitchFamily="18" charset="0"/>
                  <a:cs typeface="Calibri" panose="020F0502020204030204" pitchFamily="34" charset="0"/>
                  <a:sym typeface="Arial"/>
                </a:rPr>
                <a:t>?</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182412" y="2373020"/>
            <a:ext cx="10694732" cy="3407293"/>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288473" y="2736273"/>
            <a:ext cx="10588671" cy="2862322"/>
          </a:xfrm>
          <a:prstGeom prst="rect">
            <a:avLst/>
          </a:prstGeom>
          <a:solidFill>
            <a:schemeClr val="accent1">
              <a:lumMod val="20000"/>
              <a:lumOff val="80000"/>
            </a:schemeClr>
          </a:solidFill>
        </p:spPr>
        <p:txBody>
          <a:bodyPr wrap="square" rtlCol="0">
            <a:spAutoFit/>
          </a:bodyPr>
          <a:lstStyle/>
          <a:p>
            <a:pPr algn="just"/>
            <a:r>
              <a:rPr lang="en-US" sz="3600" dirty="0">
                <a:solidFill>
                  <a:srgbClr val="E11F69"/>
                </a:solidFill>
                <a:latin typeface="UTM Avo" panose="02040603050506020204" pitchFamily="18" charset="0"/>
                <a:cs typeface="Times New Roman" pitchFamily="18" charset="0"/>
              </a:rPr>
              <a:t>- </a:t>
            </a:r>
            <a:r>
              <a:rPr lang="vi-VN" sz="3600" dirty="0">
                <a:solidFill>
                  <a:srgbClr val="E11F69"/>
                </a:solidFill>
                <a:latin typeface="UTM Avo" panose="02040603050506020204" pitchFamily="18" charset="0"/>
                <a:cs typeface="Times New Roman" pitchFamily="18" charset="0"/>
              </a:rPr>
              <a:t>Bài thơ nói về  lễ hội truyền thống của đồng bào một số dân tộc miền núi phía Bắc nước ta. Qua đó, thể hiện tình cảm yêu mến, trân trọng bản sắc và truyền thống văn hoá của các dân tộc trên đất nước Việt Nam.</a:t>
            </a:r>
            <a:endParaRPr lang="en-US" sz="3200" dirty="0">
              <a:solidFill>
                <a:srgbClr val="E11F69"/>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154A808-4758-B10C-1140-00F6D6968ADE}"/>
              </a:ext>
            </a:extLst>
          </p:cNvPr>
          <p:cNvGrpSpPr/>
          <p:nvPr/>
        </p:nvGrpSpPr>
        <p:grpSpPr>
          <a:xfrm>
            <a:off x="118250" y="266628"/>
            <a:ext cx="10473550" cy="887258"/>
            <a:chOff x="-684085" y="1790606"/>
            <a:chExt cx="5550126" cy="1249779"/>
          </a:xfrm>
          <a:solidFill>
            <a:schemeClr val="accent1">
              <a:lumMod val="20000"/>
              <a:lumOff val="80000"/>
            </a:schemeClr>
          </a:solidFill>
        </p:grpSpPr>
        <p:sp>
          <p:nvSpPr>
            <p:cNvPr id="11" name="Speech Bubble: Rectangle with Corners Rounded 6">
              <a:extLst>
                <a:ext uri="{FF2B5EF4-FFF2-40B4-BE49-F238E27FC236}">
                  <a16:creationId xmlns:a16="http://schemas.microsoft.com/office/drawing/2014/main" id="{48A382D9-656B-980E-8A7E-AEC3262930D7}"/>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2" name="TextBox 11">
              <a:extLst>
                <a:ext uri="{FF2B5EF4-FFF2-40B4-BE49-F238E27FC236}">
                  <a16:creationId xmlns:a16="http://schemas.microsoft.com/office/drawing/2014/main" id="{47745968-5B11-96F4-4E91-D1916F9F8A7D}"/>
                </a:ext>
              </a:extLst>
            </p:cNvPr>
            <p:cNvSpPr txBox="1"/>
            <p:nvPr/>
          </p:nvSpPr>
          <p:spPr>
            <a:xfrm>
              <a:off x="-555497" y="1966738"/>
              <a:ext cx="5318022" cy="823706"/>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thơ</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với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6" name="Rounded Rectangular Callout 5"/>
          <p:cNvSpPr/>
          <p:nvPr/>
        </p:nvSpPr>
        <p:spPr>
          <a:xfrm>
            <a:off x="1523999" y="2340429"/>
            <a:ext cx="9470571" cy="881742"/>
          </a:xfrm>
          <a:prstGeom prst="wedgeRoundRectCallout">
            <a:avLst>
              <a:gd name="adj1" fmla="val -43650"/>
              <a:gd name="adj2" fmla="val -69473"/>
              <a:gd name="adj3" fmla="val 16667"/>
            </a:avLst>
          </a:prstGeom>
          <a:solidFill>
            <a:srgbClr val="DAE3F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UTM Avo" panose="02040603050506020204"/>
              </a:rPr>
              <a:t>Giọng</a:t>
            </a:r>
            <a:r>
              <a:rPr lang="en-US" sz="2400" dirty="0">
                <a:solidFill>
                  <a:srgbClr val="FF0000"/>
                </a:solidFill>
                <a:latin typeface="UTM Avo" panose="02040603050506020204"/>
              </a:rPr>
              <a:t> </a:t>
            </a:r>
            <a:r>
              <a:rPr lang="en-US" sz="2400" dirty="0" err="1">
                <a:solidFill>
                  <a:srgbClr val="FF0000"/>
                </a:solidFill>
                <a:latin typeface="UTM Avo" panose="02040603050506020204"/>
              </a:rPr>
              <a:t>đọc</a:t>
            </a:r>
            <a:r>
              <a:rPr lang="en-US" sz="2400" dirty="0">
                <a:solidFill>
                  <a:srgbClr val="FF0000"/>
                </a:solidFill>
                <a:latin typeface="UTM Avo" panose="02040603050506020204"/>
              </a:rPr>
              <a:t> </a:t>
            </a:r>
            <a:r>
              <a:rPr lang="en-US" sz="2400" dirty="0" err="1">
                <a:solidFill>
                  <a:srgbClr val="FF0000"/>
                </a:solidFill>
                <a:latin typeface="UTM Avo" panose="02040603050506020204"/>
              </a:rPr>
              <a:t>vui</a:t>
            </a:r>
            <a:r>
              <a:rPr lang="en-US" sz="2400" dirty="0">
                <a:solidFill>
                  <a:srgbClr val="FF0000"/>
                </a:solidFill>
                <a:latin typeface="UTM Avo" panose="02040603050506020204"/>
              </a:rPr>
              <a:t> </a:t>
            </a:r>
            <a:r>
              <a:rPr lang="en-US" sz="2400" dirty="0" err="1">
                <a:solidFill>
                  <a:srgbClr val="FF0000"/>
                </a:solidFill>
                <a:latin typeface="UTM Avo" panose="02040603050506020204"/>
              </a:rPr>
              <a:t>tươi</a:t>
            </a:r>
            <a:r>
              <a:rPr lang="en-US" sz="2400" dirty="0">
                <a:solidFill>
                  <a:srgbClr val="FF0000"/>
                </a:solidFill>
                <a:latin typeface="UTM Avo" panose="02040603050506020204"/>
              </a:rPr>
              <a:t>, </a:t>
            </a:r>
            <a:r>
              <a:rPr lang="en-US" sz="2400" dirty="0" err="1">
                <a:solidFill>
                  <a:srgbClr val="FF0000"/>
                </a:solidFill>
                <a:latin typeface="UTM Avo" panose="02040603050506020204"/>
              </a:rPr>
              <a:t>phấn</a:t>
            </a:r>
            <a:r>
              <a:rPr lang="en-US" sz="2400" dirty="0">
                <a:solidFill>
                  <a:srgbClr val="FF0000"/>
                </a:solidFill>
                <a:latin typeface="UTM Avo" panose="02040603050506020204"/>
              </a:rPr>
              <a:t> </a:t>
            </a:r>
            <a:r>
              <a:rPr lang="en-US" sz="2400" dirty="0" err="1">
                <a:solidFill>
                  <a:srgbClr val="FF0000"/>
                </a:solidFill>
                <a:latin typeface="UTM Avo" panose="02040603050506020204"/>
              </a:rPr>
              <a:t>khởi</a:t>
            </a:r>
            <a:r>
              <a:rPr lang="en-US" sz="2400" dirty="0">
                <a:solidFill>
                  <a:srgbClr val="FF0000"/>
                </a:solidFill>
                <a:latin typeface="UTM Avo" panose="02040603050506020204"/>
              </a:rPr>
              <a:t>; </a:t>
            </a:r>
            <a:r>
              <a:rPr lang="en-US" sz="2400" dirty="0" err="1">
                <a:solidFill>
                  <a:srgbClr val="FF0000"/>
                </a:solidFill>
                <a:latin typeface="UTM Avo" panose="02040603050506020204"/>
              </a:rPr>
              <a:t>nhấn</a:t>
            </a:r>
            <a:r>
              <a:rPr lang="en-US" sz="2400" dirty="0">
                <a:solidFill>
                  <a:srgbClr val="FF0000"/>
                </a:solidFill>
                <a:latin typeface="UTM Avo" panose="02040603050506020204"/>
              </a:rPr>
              <a:t> </a:t>
            </a:r>
            <a:r>
              <a:rPr lang="en-US" sz="2400" dirty="0" err="1">
                <a:solidFill>
                  <a:srgbClr val="FF0000"/>
                </a:solidFill>
                <a:latin typeface="UTM Avo" panose="02040603050506020204"/>
              </a:rPr>
              <a:t>giọng</a:t>
            </a:r>
            <a:r>
              <a:rPr lang="en-US" sz="2400" dirty="0">
                <a:solidFill>
                  <a:srgbClr val="FF0000"/>
                </a:solidFill>
                <a:latin typeface="UTM Avo" panose="02040603050506020204"/>
              </a:rPr>
              <a:t> </a:t>
            </a:r>
            <a:r>
              <a:rPr lang="en-US" sz="2400" dirty="0" err="1">
                <a:solidFill>
                  <a:srgbClr val="FF0000"/>
                </a:solidFill>
                <a:latin typeface="UTM Avo" panose="02040603050506020204"/>
              </a:rPr>
              <a:t>từ</a:t>
            </a:r>
            <a:r>
              <a:rPr lang="en-US" sz="2400" dirty="0">
                <a:solidFill>
                  <a:srgbClr val="FF0000"/>
                </a:solidFill>
                <a:latin typeface="UTM Avo" panose="02040603050506020204"/>
              </a:rPr>
              <a:t> </a:t>
            </a:r>
            <a:r>
              <a:rPr lang="en-US" sz="2400" dirty="0" err="1">
                <a:solidFill>
                  <a:srgbClr val="FF0000"/>
                </a:solidFill>
                <a:latin typeface="UTM Avo" panose="02040603050506020204"/>
              </a:rPr>
              <a:t>ngữ</a:t>
            </a:r>
            <a:r>
              <a:rPr lang="en-US" sz="2400" dirty="0">
                <a:solidFill>
                  <a:srgbClr val="FF0000"/>
                </a:solidFill>
                <a:latin typeface="UTM Avo" panose="02040603050506020204"/>
              </a:rPr>
              <a:t> </a:t>
            </a:r>
            <a:r>
              <a:rPr lang="en-US" sz="2400" dirty="0" err="1">
                <a:solidFill>
                  <a:srgbClr val="FF0000"/>
                </a:solidFill>
                <a:latin typeface="UTM Avo" panose="02040603050506020204"/>
              </a:rPr>
              <a:t>quan</a:t>
            </a:r>
            <a:r>
              <a:rPr lang="en-US" sz="2400" dirty="0">
                <a:solidFill>
                  <a:srgbClr val="FF0000"/>
                </a:solidFill>
                <a:latin typeface="UTM Avo" panose="02040603050506020204"/>
              </a:rPr>
              <a:t> </a:t>
            </a:r>
            <a:r>
              <a:rPr lang="en-US" sz="2400" dirty="0" err="1">
                <a:solidFill>
                  <a:srgbClr val="FF0000"/>
                </a:solidFill>
                <a:latin typeface="UTM Avo" panose="02040603050506020204"/>
              </a:rPr>
              <a:t>trọng</a:t>
            </a:r>
            <a:r>
              <a:rPr lang="en-US" sz="2400" dirty="0">
                <a:solidFill>
                  <a:srgbClr val="FF0000"/>
                </a:solidFill>
                <a:latin typeface="UTM Avo" panose="02040603050506020204"/>
              </a:rPr>
              <a:t> </a:t>
            </a:r>
            <a:r>
              <a:rPr lang="en-US" sz="2400" dirty="0" err="1">
                <a:solidFill>
                  <a:srgbClr val="FF0000"/>
                </a:solidFill>
                <a:latin typeface="UTM Avo" panose="02040603050506020204"/>
              </a:rPr>
              <a:t>và</a:t>
            </a:r>
            <a:r>
              <a:rPr lang="en-US" sz="2400" dirty="0">
                <a:solidFill>
                  <a:srgbClr val="FF0000"/>
                </a:solidFill>
                <a:latin typeface="UTM Avo" panose="02040603050506020204"/>
              </a:rPr>
              <a:t> </a:t>
            </a:r>
            <a:r>
              <a:rPr lang="en-US" sz="2400" dirty="0" err="1">
                <a:solidFill>
                  <a:srgbClr val="FF0000"/>
                </a:solidFill>
                <a:latin typeface="UTM Avo" panose="02040603050506020204"/>
              </a:rPr>
              <a:t>thể</a:t>
            </a:r>
            <a:r>
              <a:rPr lang="en-US" sz="2400" dirty="0">
                <a:solidFill>
                  <a:srgbClr val="FF0000"/>
                </a:solidFill>
                <a:latin typeface="UTM Avo" panose="02040603050506020204"/>
              </a:rPr>
              <a:t> </a:t>
            </a:r>
            <a:r>
              <a:rPr lang="en-US" sz="2400" dirty="0" err="1">
                <a:solidFill>
                  <a:srgbClr val="FF0000"/>
                </a:solidFill>
                <a:latin typeface="UTM Avo" panose="02040603050506020204"/>
              </a:rPr>
              <a:t>hiện</a:t>
            </a:r>
            <a:r>
              <a:rPr lang="en-US" sz="2400" dirty="0">
                <a:solidFill>
                  <a:srgbClr val="FF0000"/>
                </a:solidFill>
                <a:latin typeface="UTM Avo" panose="02040603050506020204"/>
              </a:rPr>
              <a:t> </a:t>
            </a:r>
            <a:r>
              <a:rPr lang="en-US" sz="2400" dirty="0" err="1">
                <a:solidFill>
                  <a:srgbClr val="FF0000"/>
                </a:solidFill>
                <a:latin typeface="UTM Avo" panose="02040603050506020204"/>
              </a:rPr>
              <a:t>tình</a:t>
            </a:r>
            <a:r>
              <a:rPr lang="en-US" sz="2400" dirty="0">
                <a:solidFill>
                  <a:srgbClr val="FF0000"/>
                </a:solidFill>
                <a:latin typeface="UTM Avo" panose="02040603050506020204"/>
              </a:rPr>
              <a:t> </a:t>
            </a:r>
            <a:r>
              <a:rPr lang="en-US" sz="2400" dirty="0" err="1">
                <a:solidFill>
                  <a:srgbClr val="FF0000"/>
                </a:solidFill>
                <a:latin typeface="UTM Avo" panose="02040603050506020204"/>
              </a:rPr>
              <a:t>cảm</a:t>
            </a:r>
            <a:r>
              <a:rPr lang="en-US" sz="2400" dirty="0">
                <a:solidFill>
                  <a:srgbClr val="FF0000"/>
                </a:solidFill>
                <a:latin typeface="UTM Avo" panose="02040603050506020204"/>
              </a:rPr>
              <a:t>, </a:t>
            </a:r>
            <a:r>
              <a:rPr lang="en-US" sz="2400" dirty="0" err="1">
                <a:solidFill>
                  <a:srgbClr val="FF0000"/>
                </a:solidFill>
                <a:latin typeface="UTM Avo" panose="02040603050506020204"/>
              </a:rPr>
              <a:t>cảm</a:t>
            </a:r>
            <a:r>
              <a:rPr lang="en-US" sz="2400" dirty="0">
                <a:solidFill>
                  <a:srgbClr val="FF0000"/>
                </a:solidFill>
                <a:latin typeface="UTM Avo" panose="02040603050506020204"/>
              </a:rPr>
              <a:t> </a:t>
            </a:r>
            <a:r>
              <a:rPr lang="en-US" sz="2400" dirty="0" err="1">
                <a:solidFill>
                  <a:srgbClr val="FF0000"/>
                </a:solidFill>
                <a:latin typeface="UTM Avo" panose="02040603050506020204"/>
              </a:rPr>
              <a:t>xúc</a:t>
            </a:r>
            <a:r>
              <a:rPr lang="en-US" sz="2400" dirty="0">
                <a:solidFill>
                  <a:srgbClr val="FF0000"/>
                </a:solidFill>
                <a:latin typeface="UTM Avo" panose="02040603050506020204"/>
              </a:rPr>
              <a:t> </a:t>
            </a:r>
            <a:r>
              <a:rPr lang="en-US" sz="2400" dirty="0" err="1">
                <a:solidFill>
                  <a:srgbClr val="FF0000"/>
                </a:solidFill>
                <a:latin typeface="UTM Avo" panose="02040603050506020204"/>
              </a:rPr>
              <a:t>phù</a:t>
            </a:r>
            <a:r>
              <a:rPr lang="en-US" sz="2400" dirty="0">
                <a:solidFill>
                  <a:srgbClr val="FF0000"/>
                </a:solidFill>
                <a:latin typeface="UTM Avo" panose="02040603050506020204"/>
              </a:rPr>
              <a:t> </a:t>
            </a:r>
            <a:r>
              <a:rPr lang="en-US" sz="2400" dirty="0" err="1">
                <a:solidFill>
                  <a:srgbClr val="FF0000"/>
                </a:solidFill>
                <a:latin typeface="UTM Avo" panose="02040603050506020204"/>
              </a:rPr>
              <a:t>hợp</a:t>
            </a:r>
            <a:r>
              <a:rPr lang="en-US" sz="2400" dirty="0">
                <a:solidFill>
                  <a:srgbClr val="FF0000"/>
                </a:solidFill>
                <a:latin typeface="UTM Avo" panose="02040603050506020204"/>
              </a:rPr>
              <a:t>.</a:t>
            </a: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09" y="52826"/>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168938" y="2236457"/>
            <a:ext cx="8912772" cy="195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a:t>
            </a:r>
            <a:r>
              <a:rPr lang="en-US" sz="5400" b="1"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b="1"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đọc</a:t>
            </a:r>
            <a:r>
              <a:rPr lang="en-US" sz="5400" b="1"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4: </a:t>
            </a:r>
          </a:p>
          <a:p>
            <a:pPr algn="ctr" eaLnBrk="1" hangingPunct="1">
              <a:spcBef>
                <a:spcPts val="1350"/>
              </a:spcBef>
              <a:defRPr/>
            </a:pPr>
            <a:r>
              <a:rPr lang="en-US" sz="5400" b="1"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Hội</a:t>
            </a:r>
            <a:r>
              <a:rPr lang="en-US" sz="5400" b="1"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b="1"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xuân</a:t>
            </a:r>
            <a:r>
              <a:rPr lang="en-US" sz="5400" b="1"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b="1"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vùng</a:t>
            </a:r>
            <a:r>
              <a:rPr lang="en-US" sz="5400" b="1"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b="1"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cao</a:t>
            </a:r>
            <a:endParaRPr lang="en-US" sz="5400" b="1"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991610" y="38744"/>
            <a:ext cx="4208780" cy="1571625"/>
          </a:xfrm>
          <a:prstGeom prst="rect">
            <a:avLst/>
          </a:prstGeom>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stretch>
            <a:fillRect/>
          </a:stretch>
        </p:blipFill>
        <p:spPr>
          <a:xfrm>
            <a:off x="0" y="609599"/>
            <a:ext cx="4366873" cy="5616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43560" y="2170656"/>
            <a:ext cx="8857280" cy="257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a:t>
            </a:r>
            <a:r>
              <a:rPr lang="en-US" sz="8000" b="1" dirty="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học</a:t>
            </a:r>
            <a:r>
              <a:rPr lang="en-US" sz="8000" b="1" dirty="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thuộc</a:t>
            </a:r>
            <a:r>
              <a:rPr lang="en-US" sz="8000" b="1" dirty="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lòng</a:t>
            </a:r>
            <a:r>
              <a:rPr lang="en-US" sz="8000" b="1" dirty="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bài</a:t>
            </a:r>
            <a:r>
              <a:rPr lang="en-US" sz="8000" b="1" dirty="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thơ</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82488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175432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6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Qua bài đọc hôm nay em có cảm nhận gì về các lễ hội mùa xuân ở vùng cao?</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340673" y="2628923"/>
            <a:ext cx="10065026" cy="2215991"/>
          </a:xfrm>
          <a:prstGeom prst="rect">
            <a:avLst/>
          </a:prstGeom>
          <a:noFill/>
        </p:spPr>
        <p:txBody>
          <a:bodyPr wrap="square" rtlCol="0">
            <a:prstTxWarp prst="textArchUp">
              <a:avLst/>
            </a:prstTxWarp>
            <a:spAutoFit/>
          </a:bodyPr>
          <a:lstStyle/>
          <a:p>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Chúc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các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em</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học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tốt</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a:t>
            </a:r>
          </a:p>
        </p:txBody>
      </p:sp>
    </p:spTree>
    <p:extLst>
      <p:ext uri="{BB962C8B-B14F-4D97-AF65-F5344CB8AC3E}">
        <p14:creationId xmlns:p14="http://schemas.microsoft.com/office/powerpoint/2010/main" val="1037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B1309D-6588-EF2B-4968-A0C48F3DFCF4}"/>
              </a:ext>
            </a:extLst>
          </p:cNvPr>
          <p:cNvSpPr txBox="1"/>
          <p:nvPr/>
        </p:nvSpPr>
        <p:spPr>
          <a:xfrm>
            <a:off x="199696" y="139247"/>
            <a:ext cx="11792607" cy="6740307"/>
          </a:xfrm>
          <a:prstGeom prst="rect">
            <a:avLst/>
          </a:prstGeom>
          <a:noFill/>
        </p:spPr>
        <p:txBody>
          <a:bodyPr wrap="square">
            <a:spAutoFit/>
          </a:bodyPr>
          <a:lstStyle/>
          <a:p>
            <a:pPr indent="457200" algn="ctr"/>
            <a:r>
              <a:rPr lang="en-US" sz="3600" b="1" dirty="0" err="1">
                <a:solidFill>
                  <a:srgbClr val="002060"/>
                </a:solidFill>
                <a:latin typeface="UTM Avo" panose="02040603050506020204" pitchFamily="18" charset="0"/>
                <a:cs typeface="Times New Roman" panose="02020603050405020304" pitchFamily="18" charset="0"/>
              </a:rPr>
              <a:t>Hội</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xuân</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vùng</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cao</a:t>
            </a:r>
            <a:endParaRPr lang="en-US" sz="3600" b="1" dirty="0">
              <a:solidFill>
                <a:srgbClr val="002060"/>
              </a:solidFill>
              <a:latin typeface="UTM Avo" panose="02040603050506020204" pitchFamily="18" charset="0"/>
              <a:cs typeface="Times New Roman" panose="02020603050405020304" pitchFamily="18" charset="0"/>
            </a:endParaRPr>
          </a:p>
          <a:p>
            <a:pPr indent="457200" algn="just"/>
            <a:endParaRPr lang="en-US" sz="2400" dirty="0">
              <a:solidFill>
                <a:srgbClr val="7030A0"/>
              </a:solidFill>
              <a:latin typeface="UTM Avo" panose="02040603050506020204" pitchFamily="18" charset="0"/>
              <a:cs typeface="Times New Roman" panose="02020603050405020304" pitchFamily="18" charset="0"/>
            </a:endParaRPr>
          </a:p>
          <a:p>
            <a:pPr indent="457200" algn="just"/>
            <a:endParaRPr lang="en-US" sz="2400" dirty="0">
              <a:solidFill>
                <a:srgbClr val="7030A0"/>
              </a:solidFill>
              <a:latin typeface="UTM Avo" panose="02040603050506020204" pitchFamily="18" charset="0"/>
              <a:cs typeface="Times New Roman" panose="02020603050405020304" pitchFamily="18" charset="0"/>
            </a:endParaRPr>
          </a:p>
          <a:p>
            <a:pPr indent="457200" algn="just"/>
            <a:r>
              <a:rPr lang="vi-VN" sz="2800" dirty="0">
                <a:solidFill>
                  <a:srgbClr val="7030A0"/>
                </a:solidFill>
                <a:latin typeface="UTM Avo" panose="02040603050506020204" pitchFamily="18" charset="0"/>
                <a:cs typeface="Times New Roman" panose="02020603050405020304" pitchFamily="18" charset="0"/>
              </a:rPr>
              <a:t>Xúng xính áo quần đẹp nhất</a:t>
            </a:r>
          </a:p>
          <a:p>
            <a:pPr indent="457200" algn="just"/>
            <a:r>
              <a:rPr lang="vi-VN" sz="2800" dirty="0">
                <a:solidFill>
                  <a:srgbClr val="7030A0"/>
                </a:solidFill>
                <a:latin typeface="UTM Avo" panose="02040603050506020204" pitchFamily="18" charset="0"/>
                <a:cs typeface="Times New Roman" panose="02020603050405020304" pitchFamily="18" charset="0"/>
              </a:rPr>
              <a:t>Hoa đào cười với sương đêm</a:t>
            </a:r>
          </a:p>
          <a:p>
            <a:pPr indent="457200" algn="just"/>
            <a:r>
              <a:rPr lang="vi-VN" sz="2800" dirty="0">
                <a:solidFill>
                  <a:srgbClr val="7030A0"/>
                </a:solidFill>
                <a:latin typeface="UTM Avo" panose="02040603050506020204" pitchFamily="18" charset="0"/>
                <a:cs typeface="Times New Roman" panose="02020603050405020304" pitchFamily="18" charset="0"/>
              </a:rPr>
              <a:t>Hương xuân ngồi trên khoé mắt</a:t>
            </a:r>
          </a:p>
          <a:p>
            <a:pPr indent="457200" algn="just"/>
            <a:r>
              <a:rPr lang="vi-VN" sz="2800" dirty="0">
                <a:solidFill>
                  <a:srgbClr val="7030A0"/>
                </a:solidFill>
                <a:latin typeface="UTM Avo" panose="02040603050506020204" pitchFamily="18" charset="0"/>
                <a:cs typeface="Times New Roman" panose="02020603050405020304" pitchFamily="18" charset="0"/>
              </a:rPr>
              <a:t>Nao nức hơn ngày chợ phiên.</a:t>
            </a:r>
            <a:endParaRPr lang="en-US" sz="2800" dirty="0">
              <a:solidFill>
                <a:srgbClr val="7030A0"/>
              </a:solidFill>
              <a:latin typeface="UTM Avo" panose="02040603050506020204" pitchFamily="18" charset="0"/>
              <a:cs typeface="Times New Roman" panose="02020603050405020304" pitchFamily="18" charset="0"/>
            </a:endParaRPr>
          </a:p>
          <a:p>
            <a:pPr indent="457200" algn="just"/>
            <a:endParaRPr lang="en-US" sz="2800" dirty="0">
              <a:solidFill>
                <a:srgbClr val="7030A0"/>
              </a:solidFill>
              <a:latin typeface="UTM Avo" panose="02040603050506020204" pitchFamily="18" charset="0"/>
              <a:cs typeface="Times New Roman" panose="02020603050405020304" pitchFamily="18" charset="0"/>
            </a:endParaRPr>
          </a:p>
          <a:p>
            <a:pPr indent="457200" algn="just"/>
            <a:r>
              <a:rPr lang="en-US" sz="2800" dirty="0">
                <a:solidFill>
                  <a:srgbClr val="7030A0"/>
                </a:solidFill>
                <a:latin typeface="UTM Avo" panose="02040603050506020204" pitchFamily="18" charset="0"/>
                <a:cs typeface="Times New Roman" panose="02020603050405020304" pitchFamily="18" charset="0"/>
              </a:rPr>
              <a:t>	</a:t>
            </a:r>
            <a:r>
              <a:rPr lang="vi-VN" sz="2800" dirty="0">
                <a:solidFill>
                  <a:srgbClr val="7030A0"/>
                </a:solidFill>
                <a:latin typeface="UTM Avo" panose="02040603050506020204" pitchFamily="18" charset="0"/>
                <a:cs typeface="Times New Roman" panose="02020603050405020304" pitchFamily="18" charset="0"/>
              </a:rPr>
              <a:t>Trẻ già bắt tay rất chặt</a:t>
            </a:r>
          </a:p>
          <a:p>
            <a:pPr indent="457200" algn="just"/>
            <a:r>
              <a:rPr lang="en-US" sz="2800" dirty="0">
                <a:solidFill>
                  <a:srgbClr val="7030A0"/>
                </a:solidFill>
                <a:latin typeface="UTM Avo" panose="02040603050506020204" pitchFamily="18" charset="0"/>
                <a:cs typeface="Times New Roman" panose="02020603050405020304" pitchFamily="18" charset="0"/>
              </a:rPr>
              <a:t>	</a:t>
            </a:r>
            <a:r>
              <a:rPr lang="vi-VN" sz="2800" dirty="0">
                <a:solidFill>
                  <a:srgbClr val="7030A0"/>
                </a:solidFill>
                <a:latin typeface="UTM Avo" panose="02040603050506020204" pitchFamily="18" charset="0"/>
                <a:cs typeface="Times New Roman" panose="02020603050405020304" pitchFamily="18" charset="0"/>
              </a:rPr>
              <a:t>Người Tày mở hội Lồng Tồng</a:t>
            </a:r>
          </a:p>
          <a:p>
            <a:pPr indent="457200" algn="just"/>
            <a:r>
              <a:rPr lang="en-US" sz="2800" dirty="0">
                <a:solidFill>
                  <a:srgbClr val="7030A0"/>
                </a:solidFill>
                <a:latin typeface="UTM Avo" panose="02040603050506020204" pitchFamily="18" charset="0"/>
                <a:cs typeface="Times New Roman" panose="02020603050405020304" pitchFamily="18" charset="0"/>
              </a:rPr>
              <a:t>	</a:t>
            </a:r>
            <a:r>
              <a:rPr lang="vi-VN" sz="2800" dirty="0">
                <a:solidFill>
                  <a:srgbClr val="7030A0"/>
                </a:solidFill>
                <a:latin typeface="UTM Avo" panose="02040603050506020204" pitchFamily="18" charset="0"/>
                <a:cs typeface="Times New Roman" panose="02020603050405020304" pitchFamily="18" charset="0"/>
              </a:rPr>
              <a:t>Mâm cỗ cúng trời khẩn đất</a:t>
            </a:r>
          </a:p>
          <a:p>
            <a:pPr indent="457200" algn="just"/>
            <a:r>
              <a:rPr lang="en-US" sz="2800" dirty="0">
                <a:solidFill>
                  <a:srgbClr val="7030A0"/>
                </a:solidFill>
                <a:latin typeface="UTM Avo" panose="02040603050506020204" pitchFamily="18" charset="0"/>
                <a:cs typeface="Times New Roman" panose="02020603050405020304" pitchFamily="18" charset="0"/>
              </a:rPr>
              <a:t>	</a:t>
            </a:r>
            <a:r>
              <a:rPr lang="vi-VN" sz="2800" dirty="0">
                <a:solidFill>
                  <a:srgbClr val="7030A0"/>
                </a:solidFill>
                <a:latin typeface="UTM Avo" panose="02040603050506020204" pitchFamily="18" charset="0"/>
                <a:cs typeface="Times New Roman" panose="02020603050405020304" pitchFamily="18" charset="0"/>
              </a:rPr>
              <a:t>Trống chiêng vang khắp cánh đồng.</a:t>
            </a:r>
            <a:endParaRPr lang="en-US" sz="2800" dirty="0">
              <a:solidFill>
                <a:srgbClr val="7030A0"/>
              </a:solidFill>
              <a:latin typeface="UTM Avo" panose="02040603050506020204" pitchFamily="18" charset="0"/>
              <a:cs typeface="Times New Roman" panose="02020603050405020304" pitchFamily="18" charset="0"/>
            </a:endParaRPr>
          </a:p>
          <a:p>
            <a:pPr indent="457200" algn="just"/>
            <a:endParaRPr lang="vi-VN" sz="2400" dirty="0">
              <a:solidFill>
                <a:srgbClr val="7030A0"/>
              </a:solidFill>
              <a:latin typeface="UTM Avo" panose="02040603050506020204" pitchFamily="18" charset="0"/>
              <a:cs typeface="Times New Roman" panose="02020603050405020304" pitchFamily="18" charset="0"/>
            </a:endParaRPr>
          </a:p>
          <a:p>
            <a:pPr indent="457200" algn="just"/>
            <a:endParaRPr lang="vi-VN" sz="2400" dirty="0">
              <a:solidFill>
                <a:srgbClr val="7030A0"/>
              </a:solidFill>
              <a:latin typeface="UTM Avo" panose="02040603050506020204" pitchFamily="18" charset="0"/>
              <a:cs typeface="Times New Roman" panose="02020603050405020304" pitchFamily="18" charset="0"/>
            </a:endParaRPr>
          </a:p>
          <a:p>
            <a:pPr indent="457200" algn="just"/>
            <a:r>
              <a:rPr lang="vi-VN" sz="2400" dirty="0">
                <a:solidFill>
                  <a:srgbClr val="7030A0"/>
                </a:solidFill>
                <a:latin typeface="UTM Avo" panose="02040603050506020204" pitchFamily="18" charset="0"/>
                <a:cs typeface="Times New Roman" panose="02020603050405020304" pitchFamily="18" charset="0"/>
              </a:rPr>
              <a:t> </a:t>
            </a:r>
          </a:p>
          <a:p>
            <a:pPr indent="457200" algn="just"/>
            <a:endParaRPr lang="vi-VN" sz="24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599151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1C2DB0-49B6-27D6-88A6-30A9FC0D8B02}"/>
              </a:ext>
            </a:extLst>
          </p:cNvPr>
          <p:cNvSpPr txBox="1"/>
          <p:nvPr/>
        </p:nvSpPr>
        <p:spPr>
          <a:xfrm>
            <a:off x="1860474" y="669925"/>
            <a:ext cx="7397826" cy="5262979"/>
          </a:xfrm>
          <a:prstGeom prst="rect">
            <a:avLst/>
          </a:prstGeom>
          <a:noFill/>
        </p:spPr>
        <p:txBody>
          <a:bodyPr wrap="square">
            <a:spAutoFit/>
          </a:bodyPr>
          <a:lstStyle/>
          <a:p>
            <a:pPr algn="just"/>
            <a:r>
              <a:rPr lang="en-US" sz="2400" dirty="0">
                <a:solidFill>
                  <a:srgbClr val="7030A0"/>
                </a:solidFill>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Thoăn thoắt anh cấy, chị cấy</a:t>
            </a:r>
          </a:p>
          <a:p>
            <a:pPr algn="just"/>
            <a:r>
              <a:rPr lang="en-US" sz="2400" dirty="0">
                <a:solidFill>
                  <a:srgbClr val="7030A0"/>
                </a:solidFill>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Điệu Then, đàn tính ngất ngây</a:t>
            </a:r>
          </a:p>
          <a:p>
            <a:pPr algn="just"/>
            <a:r>
              <a:rPr lang="en-US" sz="2400" dirty="0">
                <a:solidFill>
                  <a:srgbClr val="7030A0"/>
                </a:solidFill>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Chúng em tung còn, đẩy gậy</a:t>
            </a:r>
          </a:p>
          <a:p>
            <a:pPr algn="just"/>
            <a:r>
              <a:rPr lang="en-US" sz="2400" dirty="0">
                <a:solidFill>
                  <a:srgbClr val="7030A0"/>
                </a:solidFill>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Ríu rít như chim gọi bầy.</a:t>
            </a:r>
            <a:endParaRPr lang="en-US" sz="2400" dirty="0">
              <a:solidFill>
                <a:srgbClr val="7030A0"/>
              </a:solidFill>
              <a:latin typeface="UTM Avo" panose="02040603050506020204" pitchFamily="18" charset="0"/>
              <a:ea typeface="Calibri" panose="020F0502020204030204" pitchFamily="34" charset="0"/>
            </a:endParaRPr>
          </a:p>
          <a:p>
            <a:pPr algn="just"/>
            <a:endParaRPr lang="en-US" sz="2400" dirty="0">
              <a:solidFill>
                <a:srgbClr val="7030A0"/>
              </a:solidFill>
              <a:latin typeface="UTM Avo" panose="02040603050506020204" pitchFamily="18" charset="0"/>
              <a:ea typeface="Calibri" panose="020F0502020204030204" pitchFamily="34" charset="0"/>
            </a:endParaRPr>
          </a:p>
          <a:p>
            <a:pPr algn="just"/>
            <a:r>
              <a:rPr lang="en-US" sz="2400" dirty="0">
                <a:solidFill>
                  <a:srgbClr val="7030A0"/>
                </a:solidFill>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Người Nùng, người Dao, Sán Chỉ</a:t>
            </a:r>
          </a:p>
          <a:p>
            <a:pPr algn="just"/>
            <a:r>
              <a:rPr lang="en-US" sz="2400" dirty="0">
                <a:solidFill>
                  <a:srgbClr val="7030A0"/>
                </a:solidFill>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Cũng hân hoan hội xuống đồng</a:t>
            </a:r>
          </a:p>
          <a:p>
            <a:pPr algn="just"/>
            <a:r>
              <a:rPr lang="en-US" sz="2400" dirty="0">
                <a:solidFill>
                  <a:srgbClr val="7030A0"/>
                </a:solidFill>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Kéo co, chơi đu, hát lượn</a:t>
            </a:r>
          </a:p>
          <a:p>
            <a:pPr algn="just"/>
            <a:r>
              <a:rPr lang="en-US" sz="2400" dirty="0">
                <a:solidFill>
                  <a:srgbClr val="7030A0"/>
                </a:solidFill>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Hò reo ấm cả nắng hồng</a:t>
            </a:r>
            <a:endParaRPr lang="en-US" sz="2400" dirty="0">
              <a:solidFill>
                <a:srgbClr val="7030A0"/>
              </a:solidFill>
              <a:latin typeface="UTM Avo" panose="02040603050506020204" pitchFamily="18" charset="0"/>
              <a:ea typeface="Calibri" panose="020F0502020204030204" pitchFamily="34" charset="0"/>
            </a:endParaRPr>
          </a:p>
          <a:p>
            <a:pPr algn="just"/>
            <a:endParaRPr lang="en-US" sz="2400" dirty="0">
              <a:solidFill>
                <a:srgbClr val="7030A0"/>
              </a:solidFill>
              <a:latin typeface="UTM Avo" panose="02040603050506020204" pitchFamily="18" charset="0"/>
              <a:ea typeface="Calibri" panose="020F0502020204030204" pitchFamily="34" charset="0"/>
            </a:endParaRPr>
          </a:p>
          <a:p>
            <a:pPr algn="just"/>
            <a:r>
              <a:rPr lang="en-US" sz="2400" dirty="0">
                <a:solidFill>
                  <a:srgbClr val="7030A0"/>
                </a:solidFill>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Gió thơm rộn ràng về bản</a:t>
            </a:r>
          </a:p>
          <a:p>
            <a:pPr algn="just"/>
            <a:r>
              <a:rPr lang="en-US" sz="2400" dirty="0">
                <a:solidFill>
                  <a:srgbClr val="7030A0"/>
                </a:solidFill>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Ngỡ vui như tuổi lên mười</a:t>
            </a:r>
          </a:p>
          <a:p>
            <a:pPr algn="just"/>
            <a:r>
              <a:rPr lang="en-US" sz="2400" dirty="0">
                <a:solidFill>
                  <a:srgbClr val="7030A0"/>
                </a:solidFill>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Cái bụng hẹn năm sau đến</a:t>
            </a:r>
          </a:p>
          <a:p>
            <a:pPr algn="just"/>
            <a:r>
              <a:rPr lang="en-US" sz="2400" dirty="0">
                <a:solidFill>
                  <a:srgbClr val="7030A0"/>
                </a:solidFill>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Đúng mùa hoa núi bừng tươi.</a:t>
            </a:r>
            <a:endParaRPr lang="en-US" sz="2400" dirty="0">
              <a:solidFill>
                <a:srgbClr val="7030A0"/>
              </a:solidFill>
              <a:latin typeface="UTM Avo" panose="02040603050506020204" pitchFamily="18" charset="0"/>
              <a:ea typeface="Calibri" panose="020F0502020204030204" pitchFamily="34" charset="0"/>
            </a:endParaRPr>
          </a:p>
        </p:txBody>
      </p:sp>
      <p:sp>
        <p:nvSpPr>
          <p:cNvPr id="10" name="TextBox 9"/>
          <p:cNvSpPr txBox="1"/>
          <p:nvPr/>
        </p:nvSpPr>
        <p:spPr>
          <a:xfrm>
            <a:off x="9353008" y="5932904"/>
            <a:ext cx="1676400" cy="369332"/>
          </a:xfrm>
          <a:prstGeom prst="rect">
            <a:avLst/>
          </a:prstGeom>
          <a:noFill/>
        </p:spPr>
        <p:txBody>
          <a:bodyPr wrap="square" rtlCol="0">
            <a:spAutoFit/>
          </a:bodyPr>
          <a:lstStyle/>
          <a:p>
            <a:r>
              <a:rPr lang="en-US" i="1" dirty="0">
                <a:solidFill>
                  <a:srgbClr val="7030A0"/>
                </a:solidFill>
                <a:latin typeface="UTM Avo" panose="02040603050506020204"/>
              </a:rPr>
              <a:t>HOÀI KHÁNH</a:t>
            </a:r>
          </a:p>
        </p:txBody>
      </p:sp>
    </p:spTree>
    <p:extLst>
      <p:ext uri="{BB962C8B-B14F-4D97-AF65-F5344CB8AC3E}">
        <p14:creationId xmlns:p14="http://schemas.microsoft.com/office/powerpoint/2010/main" val="4022767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 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1538805" y="211865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thoăn</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thoắt</a:t>
            </a:r>
            <a:endParaRPr lang="en-US" altLang="vi-VN" sz="4800" dirty="0">
              <a:solidFill>
                <a:srgbClr val="0070C0"/>
              </a:solidFill>
              <a:latin typeface="UTM Avo" panose="02040603050506020204" pitchFamily="18" charset="0"/>
            </a:endParaRPr>
          </a:p>
        </p:txBody>
      </p:sp>
      <p:sp>
        <p:nvSpPr>
          <p:cNvPr id="5" name="Rectangle: Rounded Corners 8">
            <a:extLst>
              <a:ext uri="{FF2B5EF4-FFF2-40B4-BE49-F238E27FC236}">
                <a16:creationId xmlns:a16="http://schemas.microsoft.com/office/drawing/2014/main" id="{20B68D6F-7609-BD84-B1CA-BD937D930382}"/>
              </a:ext>
            </a:extLst>
          </p:cNvPr>
          <p:cNvSpPr/>
          <p:nvPr/>
        </p:nvSpPr>
        <p:spPr>
          <a:xfrm>
            <a:off x="4133637" y="3368073"/>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hân</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hoan</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id="{37916720-F050-D67B-D152-CD816F079156}"/>
              </a:ext>
            </a:extLst>
          </p:cNvPr>
          <p:cNvSpPr/>
          <p:nvPr/>
        </p:nvSpPr>
        <p:spPr>
          <a:xfrm>
            <a:off x="6687650" y="4645982"/>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hát</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lượn</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8" y="262948"/>
            <a:ext cx="5536282" cy="847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a:t>
            </a:r>
            <a:r>
              <a:rPr lang="en-US" sz="4800" b="1"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nghĩa</a:t>
            </a:r>
            <a:r>
              <a:rPr lang="en-US" sz="4800" b="1"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khó</a:t>
            </a:r>
            <a:endParaRPr lang="en-US" sz="48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CEC00-CB43-ACA5-8CBE-E326CD3A704C}"/>
              </a:ext>
            </a:extLst>
          </p:cNvPr>
          <p:cNvSpPr txBox="1"/>
          <p:nvPr/>
        </p:nvSpPr>
        <p:spPr>
          <a:xfrm>
            <a:off x="176048" y="1283097"/>
            <a:ext cx="11839903" cy="5183022"/>
          </a:xfrm>
          <a:prstGeom prst="rect">
            <a:avLst/>
          </a:prstGeom>
          <a:noFill/>
        </p:spPr>
        <p:txBody>
          <a:bodyPr wrap="square">
            <a:spAutoFit/>
          </a:bodyPr>
          <a:lstStyle/>
          <a:p>
            <a:pPr marL="457200" indent="-457200">
              <a:lnSpc>
                <a:spcPct val="150000"/>
              </a:lnSpc>
              <a:buFontTx/>
              <a:buChar char="-"/>
            </a:pPr>
            <a:r>
              <a:rPr lang="vi-VN" sz="2800" i="1" dirty="0">
                <a:solidFill>
                  <a:srgbClr val="FF0000"/>
                </a:solidFill>
                <a:latin typeface="UTM Avo" panose="02040603050506020204" pitchFamily="18" charset="0"/>
                <a:ea typeface="Calibri" panose="020F0502020204030204" pitchFamily="34" charset="0"/>
              </a:rPr>
              <a:t>Hội Lồng Tồng( Tiếng Tày – Nùng)</a:t>
            </a:r>
            <a:r>
              <a:rPr lang="en-US" sz="2800" i="1" dirty="0">
                <a:solidFill>
                  <a:srgbClr val="FF0000"/>
                </a:solidFill>
                <a:latin typeface="UTM Avo" panose="02040603050506020204" pitchFamily="18" charset="0"/>
                <a:ea typeface="Calibri" panose="020F0502020204030204" pitchFamily="34" charset="0"/>
              </a:rPr>
              <a:t>:</a:t>
            </a:r>
            <a:r>
              <a:rPr lang="vi-VN" sz="2800" i="1" dirty="0">
                <a:solidFill>
                  <a:srgbClr val="FF0000"/>
                </a:solidFill>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lễ</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hội</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xuống</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đồng</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để</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cầu</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cho</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mưa</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thuận</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gió</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hòa</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cây</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cối</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tươi</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tốt,mùa</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màng</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bội</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thu</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đời</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sống</a:t>
            </a:r>
            <a:r>
              <a:rPr lang="en-US" sz="2800" i="1" dirty="0">
                <a:latin typeface="UTM Avo" panose="02040603050506020204" pitchFamily="18" charset="0"/>
                <a:ea typeface="Calibri" panose="020F0502020204030204" pitchFamily="34" charset="0"/>
              </a:rPr>
              <a:t> </a:t>
            </a:r>
            <a:r>
              <a:rPr lang="en-US" sz="2800" i="1" dirty="0" err="1">
                <a:latin typeface="UTM Avo" panose="02040603050506020204" pitchFamily="18" charset="0"/>
                <a:ea typeface="Calibri" panose="020F0502020204030204" pitchFamily="34" charset="0"/>
              </a:rPr>
              <a:t>ấm</a:t>
            </a:r>
            <a:r>
              <a:rPr lang="en-US" sz="2800" i="1" dirty="0">
                <a:latin typeface="UTM Avo" panose="02040603050506020204" pitchFamily="18" charset="0"/>
                <a:ea typeface="Calibri" panose="020F0502020204030204" pitchFamily="34" charset="0"/>
              </a:rPr>
              <a:t> no.</a:t>
            </a:r>
            <a:endParaRPr lang="vi-VN" sz="2800" i="1" dirty="0">
              <a:latin typeface="UTM Avo" panose="02040603050506020204" pitchFamily="18" charset="0"/>
              <a:ea typeface="Calibri" panose="020F0502020204030204" pitchFamily="34" charset="0"/>
            </a:endParaRPr>
          </a:p>
          <a:p>
            <a:pPr marL="457200" indent="-457200">
              <a:lnSpc>
                <a:spcPct val="150000"/>
              </a:lnSpc>
              <a:buFontTx/>
              <a:buChar char="-"/>
            </a:pPr>
            <a:r>
              <a:rPr lang="vi-VN" sz="2800" i="1" dirty="0">
                <a:solidFill>
                  <a:srgbClr val="FF0000"/>
                </a:solidFill>
                <a:latin typeface="UTM Avo" panose="02040603050506020204" pitchFamily="18" charset="0"/>
                <a:ea typeface="Calibri" panose="020F0502020204030204" pitchFamily="34" charset="0"/>
              </a:rPr>
              <a:t>Điệu then: </a:t>
            </a:r>
            <a:r>
              <a:rPr lang="vi-VN" sz="2800" i="1" dirty="0">
                <a:latin typeface="UTM Avo" panose="02040603050506020204" pitchFamily="18" charset="0"/>
                <a:ea typeface="Calibri" panose="020F0502020204030204" pitchFamily="34" charset="0"/>
              </a:rPr>
              <a:t>một điệu hát dân gian của đồng bào các dân tộc Tày, Nùng.</a:t>
            </a:r>
          </a:p>
          <a:p>
            <a:pPr marL="457200" indent="-457200">
              <a:lnSpc>
                <a:spcPct val="150000"/>
              </a:lnSpc>
              <a:buFontTx/>
              <a:buChar char="-"/>
            </a:pPr>
            <a:r>
              <a:rPr lang="vi-VN" sz="2800" i="1" dirty="0">
                <a:solidFill>
                  <a:srgbClr val="FF0000"/>
                </a:solidFill>
                <a:latin typeface="UTM Avo" panose="02040603050506020204" pitchFamily="18" charset="0"/>
                <a:ea typeface="Calibri" panose="020F0502020204030204" pitchFamily="34" charset="0"/>
              </a:rPr>
              <a:t>Đàn tính: </a:t>
            </a:r>
            <a:r>
              <a:rPr lang="vi-VN" sz="2800" i="1" dirty="0">
                <a:latin typeface="UTM Avo" panose="02040603050506020204" pitchFamily="18" charset="0"/>
                <a:ea typeface="Calibri" panose="020F0502020204030204" pitchFamily="34" charset="0"/>
              </a:rPr>
              <a:t>một loại đàn dây của đồng bào các dân tộc Tày, Nùng.</a:t>
            </a:r>
          </a:p>
          <a:p>
            <a:pPr marL="457200" indent="-457200">
              <a:lnSpc>
                <a:spcPct val="150000"/>
              </a:lnSpc>
              <a:buFontTx/>
              <a:buChar char="-"/>
            </a:pPr>
            <a:r>
              <a:rPr lang="vi-VN" sz="2800" i="1" dirty="0">
                <a:solidFill>
                  <a:srgbClr val="FF0000"/>
                </a:solidFill>
                <a:latin typeface="UTM Avo" panose="02040603050506020204" pitchFamily="18" charset="0"/>
                <a:ea typeface="Calibri" panose="020F0502020204030204" pitchFamily="34" charset="0"/>
              </a:rPr>
              <a:t>Còn: </a:t>
            </a:r>
            <a:r>
              <a:rPr lang="vi-VN" sz="2800" i="1" dirty="0">
                <a:latin typeface="UTM Avo" panose="02040603050506020204" pitchFamily="18" charset="0"/>
                <a:ea typeface="Calibri" panose="020F0502020204030204" pitchFamily="34" charset="0"/>
              </a:rPr>
              <a:t>quả cầu bằng vải có nhiều dải màu, dùng để tung, ném làm trò chơi trong ngày hội của một số dân tộc miền núi.</a:t>
            </a:r>
          </a:p>
          <a:p>
            <a:pPr marL="457200" indent="-457200">
              <a:lnSpc>
                <a:spcPct val="150000"/>
              </a:lnSpc>
              <a:buFontTx/>
              <a:buChar char="-"/>
            </a:pPr>
            <a:r>
              <a:rPr lang="vi-VN" sz="2800" i="1" dirty="0">
                <a:solidFill>
                  <a:srgbClr val="FF0000"/>
                </a:solidFill>
                <a:latin typeface="UTM Avo" panose="02040603050506020204" pitchFamily="18" charset="0"/>
                <a:ea typeface="Calibri" panose="020F0502020204030204" pitchFamily="34" charset="0"/>
              </a:rPr>
              <a:t> Sán Chỉ: </a:t>
            </a:r>
            <a:r>
              <a:rPr lang="vi-VN" sz="2800" i="1" dirty="0">
                <a:latin typeface="UTM Avo" panose="02040603050506020204" pitchFamily="18" charset="0"/>
                <a:ea typeface="Calibri" panose="020F0502020204030204" pitchFamily="34" charset="0"/>
              </a:rPr>
              <a:t>một nhánh của dân tộc Sán Chay, sống chủ yếu ở vùng núi và trung du phía Bắc nước ta.</a:t>
            </a:r>
          </a:p>
        </p:txBody>
      </p:sp>
    </p:spTree>
    <p:extLst>
      <p:ext uri="{BB962C8B-B14F-4D97-AF65-F5344CB8AC3E}">
        <p14:creationId xmlns:p14="http://schemas.microsoft.com/office/powerpoint/2010/main" val="2191995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232515" y="74492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a:t>
            </a:r>
            <a:r>
              <a:rPr lang="en-US" sz="5400" b="1"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7" name="Oval 6"/>
          <p:cNvSpPr/>
          <p:nvPr/>
        </p:nvSpPr>
        <p:spPr>
          <a:xfrm>
            <a:off x="2623457" y="2307771"/>
            <a:ext cx="7391400" cy="247105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7030A0"/>
                </a:solidFill>
                <a:latin typeface="UTM Avo" panose="02040603050506020204"/>
              </a:rPr>
              <a:t>Bài</a:t>
            </a:r>
            <a:r>
              <a:rPr lang="en-US" sz="3600" b="1" dirty="0">
                <a:solidFill>
                  <a:srgbClr val="7030A0"/>
                </a:solidFill>
                <a:latin typeface="UTM Avo" panose="02040603050506020204"/>
              </a:rPr>
              <a:t> </a:t>
            </a:r>
            <a:r>
              <a:rPr lang="en-US" sz="3600" b="1" dirty="0" err="1">
                <a:solidFill>
                  <a:srgbClr val="7030A0"/>
                </a:solidFill>
                <a:latin typeface="UTM Avo" panose="02040603050506020204"/>
              </a:rPr>
              <a:t>thơ</a:t>
            </a:r>
            <a:r>
              <a:rPr lang="en-US" sz="3600" b="1" dirty="0">
                <a:solidFill>
                  <a:srgbClr val="7030A0"/>
                </a:solidFill>
                <a:latin typeface="UTM Avo" panose="02040603050506020204"/>
              </a:rPr>
              <a:t> </a:t>
            </a:r>
            <a:r>
              <a:rPr lang="en-US" sz="3600" b="1" dirty="0" err="1">
                <a:solidFill>
                  <a:srgbClr val="7030A0"/>
                </a:solidFill>
                <a:latin typeface="UTM Avo" panose="02040603050506020204"/>
              </a:rPr>
              <a:t>có</a:t>
            </a:r>
            <a:r>
              <a:rPr lang="en-US" sz="3600" b="1" dirty="0">
                <a:solidFill>
                  <a:srgbClr val="7030A0"/>
                </a:solidFill>
                <a:latin typeface="UTM Avo" panose="02040603050506020204"/>
              </a:rPr>
              <a:t> 5 </a:t>
            </a:r>
            <a:r>
              <a:rPr lang="en-US" sz="3600" b="1" dirty="0" err="1">
                <a:solidFill>
                  <a:srgbClr val="7030A0"/>
                </a:solidFill>
                <a:latin typeface="UTM Avo" panose="02040603050506020204"/>
              </a:rPr>
              <a:t>khổ</a:t>
            </a:r>
            <a:r>
              <a:rPr lang="en-US" sz="3600" b="1" dirty="0">
                <a:solidFill>
                  <a:srgbClr val="7030A0"/>
                </a:solidFill>
                <a:latin typeface="UTM Avo" panose="02040603050506020204"/>
              </a:rPr>
              <a:t> </a:t>
            </a:r>
            <a:r>
              <a:rPr lang="en-US" sz="3600" b="1" dirty="0" err="1">
                <a:solidFill>
                  <a:srgbClr val="7030A0"/>
                </a:solidFill>
                <a:latin typeface="UTM Avo" panose="02040603050506020204"/>
              </a:rPr>
              <a:t>thơ</a:t>
            </a:r>
            <a:endParaRPr lang="en-US" sz="3600" b="1" dirty="0">
              <a:solidFill>
                <a:srgbClr val="7030A0"/>
              </a:solidFill>
              <a:latin typeface="UTM Avo" panose="02040603050506020204"/>
            </a:endParaRPr>
          </a:p>
        </p:txBody>
      </p:sp>
    </p:spTree>
    <p:extLst>
      <p:ext uri="{BB962C8B-B14F-4D97-AF65-F5344CB8AC3E}">
        <p14:creationId xmlns:p14="http://schemas.microsoft.com/office/powerpoint/2010/main" val="37647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2267607"/>
            <a:ext cx="8328152" cy="2824655"/>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Mỗi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5 </a:t>
            </a:r>
            <a:r>
              <a:rPr lang="en-US" sz="3200" kern="0" dirty="0" err="1">
                <a:solidFill>
                  <a:srgbClr val="000000"/>
                </a:solidFill>
                <a:latin typeface="UTM Avo" panose="02040603050506020204" pitchFamily="18" charset="0"/>
                <a:cs typeface="Calibri" panose="020F0502020204030204" pitchFamily="34" charset="0"/>
                <a:sym typeface="Arial"/>
              </a:rPr>
              <a:t>bạn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trong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Một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số</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trước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lớp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yêu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cầu</a:t>
            </a:r>
            <a:r>
              <a:rPr lang="en-US" sz="3200" kern="0" dirty="0">
                <a:solidFill>
                  <a:srgbClr val="000000"/>
                </a:solidFill>
                <a:latin typeface="UTM Avo" panose="02040603050506020204" pitchFamily="18" charset="0"/>
                <a:cs typeface="Calibri" panose="020F0502020204030204" pitchFamily="34" charset="0"/>
                <a:sym typeface="Arial"/>
              </a:rPr>
              <a:t>.</a:t>
            </a:r>
          </a:p>
        </p:txBody>
      </p:sp>
    </p:spTree>
    <p:extLst>
      <p:ext uri="{BB962C8B-B14F-4D97-AF65-F5344CB8AC3E}">
        <p14:creationId xmlns:p14="http://schemas.microsoft.com/office/powerpoint/2010/main" val="193939416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539</TotalTime>
  <Words>828</Words>
  <Application>Microsoft Office PowerPoint</Application>
  <PresentationFormat>Widescreen</PresentationFormat>
  <Paragraphs>75</Paragraphs>
  <Slides>23</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Arial</vt:lpstr>
      <vt:lpstr>Calibri</vt:lpstr>
      <vt:lpstr>Calibri Light</vt:lpstr>
      <vt:lpstr>UTM Avo</vt:lpstr>
      <vt:lpstr>UTM Azuki</vt:lpstr>
      <vt:lpstr>UTM Bebas</vt:lpstr>
      <vt:lpstr>UTM Bienvenue</vt:lpstr>
      <vt:lpstr>UTM LinotypeZapfino KT</vt:lpstr>
      <vt:lpstr>UTM Ong Do Tre</vt:lpstr>
      <vt:lpstr>UTM Showcard</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TA</cp:lastModifiedBy>
  <cp:revision>115</cp:revision>
  <dcterms:created xsi:type="dcterms:W3CDTF">2023-03-05T01:12:00Z</dcterms:created>
  <dcterms:modified xsi:type="dcterms:W3CDTF">2025-02-06T01:26:16Z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