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475" r:id="rId3"/>
    <p:sldId id="625" r:id="rId4"/>
    <p:sldId id="570" r:id="rId5"/>
    <p:sldId id="644" r:id="rId6"/>
    <p:sldId id="627" r:id="rId7"/>
    <p:sldId id="645" r:id="rId8"/>
    <p:sldId id="618" r:id="rId9"/>
    <p:sldId id="628" r:id="rId10"/>
    <p:sldId id="637" r:id="rId11"/>
    <p:sldId id="638" r:id="rId12"/>
    <p:sldId id="261" r:id="rId13"/>
    <p:sldId id="640" r:id="rId14"/>
    <p:sldId id="641" r:id="rId15"/>
    <p:sldId id="642" r:id="rId16"/>
    <p:sldId id="620" r:id="rId17"/>
    <p:sldId id="647" r:id="rId18"/>
    <p:sldId id="646" r:id="rId19"/>
    <p:sldId id="648" r:id="rId20"/>
    <p:sldId id="649" r:id="rId21"/>
    <p:sldId id="64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C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15F0B-4BBC-4EF0-A767-3676458F5BD0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51A5B-9E1E-48B8-A26C-FB0E689B4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6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E31E52-A1C8-4613-8360-0D47D9153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38BA44C1-ECDA-4F27-8872-F57AB8A6A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1EEE048-4946-4B63-95E6-E73B336B9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630E-E6DE-41F9-A698-040FF9737CB0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845D75D-5CCA-414C-A4DA-1166EC1A3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18A7496-B5ED-477C-9FD7-F9C017E4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2218-422A-4A28-AD0F-B6380F689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2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E7A1F2-400B-4B21-8A4E-DF07B537D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A9EA277-536C-4F98-8A47-17008D8BC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D2E54D7-B401-4CDF-91DA-F55CD00E2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630E-E6DE-41F9-A698-040FF9737CB0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F9F4F8F-E11A-4502-9450-8EDA2E515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5ECA72B-5D23-4D4E-A08A-919D6C587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2218-422A-4A28-AD0F-B6380F689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7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45F1CF9-3182-4416-BBC8-B94AEFA978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BC5FD0B-A1A3-427E-88EA-B9F94C40D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0DA5655-E6E9-45DC-AC4F-6B23117F8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630E-E6DE-41F9-A698-040FF9737CB0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FAEE161-B45C-4B05-8555-2C53BA54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78B9DD5-3AFD-4E3A-A77E-E5BFB064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2218-422A-4A28-AD0F-B6380F689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9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28925AB-6D2C-456E-A627-56FEF229B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87C5FBB-EE5C-4E04-B6D6-730EA2BEC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9A29AB4-4E9E-4B61-940B-05E35745D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630E-E6DE-41F9-A698-040FF9737CB0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BA05E92-C5CE-4EE5-B18A-D54EE7254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95A0C7-2D26-4B89-A6E8-5CD12B5F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2218-422A-4A28-AD0F-B6380F689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7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83673FD-309D-42AE-AD26-E32EF0EBD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D309F71-21CC-497A-9948-FA0CCC4CE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68A4C78-0CA4-4FF8-A6EE-E7CCA4AC2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630E-E6DE-41F9-A698-040FF9737CB0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A2D10BB-7960-451C-8E92-313BA70D4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A6460C8-E434-442B-B055-94A65E054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2218-422A-4A28-AD0F-B6380F689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7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F55B03-7154-44CF-B801-72C2634A3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FC39DE3-D22D-49BC-9DC1-FE28B3F26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EA1C16D-0162-4D2F-B1EE-2AFF1605F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E1A45BC-CB98-4D57-8293-631EC7DE5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630E-E6DE-41F9-A698-040FF9737CB0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E6DB647-48BC-4D89-AD46-3F4DD1F2A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8A88FBA-E79B-415A-8294-8C58B5F0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2218-422A-4A28-AD0F-B6380F689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85566FA-784D-4CBF-92AA-C8E2B8692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F577001-641A-4F58-BF66-FCEA66804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05AA2EF-265E-4910-9F3C-D0CD8ED56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567FC221-E888-4E38-8AF3-147962B29F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3C507F9-DFBA-43CB-8614-34C6BDD1E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F5A922D-2701-42ED-A087-84AF73E81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630E-E6DE-41F9-A698-040FF9737CB0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83DF03F5-17E4-4B7B-83FC-8AC7DAEB8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162AA67A-32AD-463E-92D1-9708963A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2218-422A-4A28-AD0F-B6380F689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0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64DDB51-2863-4775-A9F7-06C438E8E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4732D2EC-7534-4BA9-917E-BFCAB9509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630E-E6DE-41F9-A698-040FF9737CB0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B363134-E5EE-4D43-B220-3951FC88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6EB1A4D-BAB2-4765-AC38-76B28E3D3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2218-422A-4A28-AD0F-B6380F689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2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F605E00-07FC-431F-A5C6-0414C6D9E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630E-E6DE-41F9-A698-040FF9737CB0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05A6172-3D48-4125-826A-A609B7DB1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F0179D4-D63F-4E43-BDE9-4EC0EAB7C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2218-422A-4A28-AD0F-B6380F689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9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37E2D1D-6C34-4A21-9012-7E277BBAB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D95A534-720E-451E-89D6-5C9222C95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8ADB0F9-4844-451B-9D1A-03205A9C6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A8CDFE7-2EA8-4976-B7C2-FB33532B8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630E-E6DE-41F9-A698-040FF9737CB0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75ACE45-7B5D-445A-932A-044C237F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35AF72E-E0D7-427D-9BBB-7AE001575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2218-422A-4A28-AD0F-B6380F689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9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F1BCFF2-6631-4AC6-8C22-EC827F6ED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3CF7C2E-BD21-4144-94E1-C6B1D4B8C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E12912B-30C5-486B-A7A6-56F2C7FC0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34D045D-56D6-4ED5-BCAD-0586C5A7E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630E-E6DE-41F9-A698-040FF9737CB0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A839975-7FAD-4380-B456-57FE103B5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954741A-BEB8-41F4-A877-1C61DC4B2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2218-422A-4A28-AD0F-B6380F689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3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C7710534-4672-4DEE-9F62-B8D97476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6698D3A-AD30-485F-AD95-6BB98E6FE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AB4453C-1C66-44CA-A73F-7B6CA16B24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B630E-E6DE-41F9-A698-040FF9737CB0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EA5AB2C-ADF3-4875-9605-EC47B3747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5F9BFF8-C999-4643-AFF2-5B71FA8E9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A2218-422A-4A28-AD0F-B6380F689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1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">
            <a:extLst>
              <a:ext uri="{FF2B5EF4-FFF2-40B4-BE49-F238E27FC236}">
                <a16:creationId xmlns:a16="http://schemas.microsoft.com/office/drawing/2014/main" id="{FD5FCF34-67EB-4E1F-BDAF-4D773A24BD4D}"/>
              </a:ext>
            </a:extLst>
          </p:cNvPr>
          <p:cNvSpPr txBox="1">
            <a:spLocks/>
          </p:cNvSpPr>
          <p:nvPr/>
        </p:nvSpPr>
        <p:spPr>
          <a:xfrm>
            <a:off x="714375" y="1826550"/>
            <a:ext cx="10763250" cy="307155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vi-VN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Toán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vi-VN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Bài </a:t>
            </a:r>
            <a:r>
              <a:rPr kumimoji="0" lang="vi-VN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58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:</a:t>
            </a:r>
            <a:r>
              <a:rPr kumimoji="0" lang="vi-VN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Hình hộp chữ nhật. 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Hình lập phương. Hình trụ - Tiết 1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7054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83FA9-2998-7920-99F0-A2C10A154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D17679-A9A8-0988-0AC1-D0FC0846B93D}"/>
              </a:ext>
            </a:extLst>
          </p:cNvPr>
          <p:cNvSpPr txBox="1"/>
          <p:nvPr/>
        </p:nvSpPr>
        <p:spPr>
          <a:xfrm>
            <a:off x="674551" y="4456513"/>
            <a:ext cx="8401716" cy="1882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 algn="just"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36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19" indent="-381019" algn="just"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36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19" indent="-381019" algn="just"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36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C90DC1-3CDF-E748-C2D5-189AA51AF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87" y="939731"/>
            <a:ext cx="7061563" cy="2711589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C23787BC-43C9-4431-B25E-4E96C34665A5}"/>
              </a:ext>
            </a:extLst>
          </p:cNvPr>
          <p:cNvSpPr/>
          <p:nvPr/>
        </p:nvSpPr>
        <p:spPr>
          <a:xfrm>
            <a:off x="123825" y="200709"/>
            <a:ext cx="2676525" cy="646331"/>
          </a:xfrm>
          <a:prstGeom prst="roundRect">
            <a:avLst>
              <a:gd name="adj" fmla="val 46141"/>
            </a:avLst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Khám phá</a:t>
            </a:r>
            <a:endParaRPr lang="en-US" sz="3600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8C3006CB-16B9-4FE1-9236-AF979BBF652A}"/>
              </a:ext>
            </a:extLst>
          </p:cNvPr>
          <p:cNvSpPr/>
          <p:nvPr/>
        </p:nvSpPr>
        <p:spPr>
          <a:xfrm>
            <a:off x="3104620" y="61720"/>
            <a:ext cx="2676525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trụ</a:t>
            </a:r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41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405C6-18F6-1228-34AA-3C46D18DC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CB123E04-6D48-4E79-9408-91837054D662}"/>
              </a:ext>
            </a:extLst>
          </p:cNvPr>
          <p:cNvSpPr/>
          <p:nvPr/>
        </p:nvSpPr>
        <p:spPr>
          <a:xfrm>
            <a:off x="123825" y="200709"/>
            <a:ext cx="2676525" cy="646331"/>
          </a:xfrm>
          <a:prstGeom prst="roundRect">
            <a:avLst>
              <a:gd name="adj" fmla="val 46141"/>
            </a:avLst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Khám phá</a:t>
            </a:r>
            <a:endParaRPr lang="en-US" sz="3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E00058-5224-99AB-0B07-896D2C3637C3}"/>
              </a:ext>
            </a:extLst>
          </p:cNvPr>
          <p:cNvSpPr txBox="1"/>
          <p:nvPr/>
        </p:nvSpPr>
        <p:spPr>
          <a:xfrm>
            <a:off x="294218" y="2237380"/>
            <a:ext cx="50397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trụ có mấy mặt đáy?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4054A4-AD25-1B21-9299-DA1DB0C11589}"/>
              </a:ext>
            </a:extLst>
          </p:cNvPr>
          <p:cNvSpPr txBox="1"/>
          <p:nvPr/>
        </p:nvSpPr>
        <p:spPr>
          <a:xfrm>
            <a:off x="294218" y="2955549"/>
            <a:ext cx="2169705" cy="646331"/>
          </a:xfrm>
          <a:prstGeom prst="rect">
            <a:avLst/>
          </a:prstGeom>
          <a:solidFill>
            <a:srgbClr val="EFC7D8"/>
          </a:solidFill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mặt đáy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9B963-1AF6-843F-64BB-38A3D24A208B}"/>
              </a:ext>
            </a:extLst>
          </p:cNvPr>
          <p:cNvSpPr txBox="1"/>
          <p:nvPr/>
        </p:nvSpPr>
        <p:spPr>
          <a:xfrm>
            <a:off x="294218" y="3673718"/>
            <a:ext cx="56493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Mặt đáy hình trụ là hình gì?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DE6832-486F-9DFD-D648-BB91FA05797D}"/>
              </a:ext>
            </a:extLst>
          </p:cNvPr>
          <p:cNvSpPr txBox="1"/>
          <p:nvPr/>
        </p:nvSpPr>
        <p:spPr>
          <a:xfrm>
            <a:off x="294218" y="4391887"/>
            <a:ext cx="3227917" cy="646331"/>
          </a:xfrm>
          <a:prstGeom prst="rect">
            <a:avLst/>
          </a:prstGeom>
          <a:solidFill>
            <a:srgbClr val="EFC7D8"/>
          </a:solidFill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tròn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BF84E-6A97-3E16-AC6C-1E3A8969F4DD}"/>
              </a:ext>
            </a:extLst>
          </p:cNvPr>
          <p:cNvSpPr txBox="1"/>
          <p:nvPr/>
        </p:nvSpPr>
        <p:spPr>
          <a:xfrm>
            <a:off x="294218" y="5110056"/>
            <a:ext cx="7867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mặt đáy của hình trụ có đặc điểm gì?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B569C-165B-443C-BA55-C1C388CE5C22}"/>
              </a:ext>
            </a:extLst>
          </p:cNvPr>
          <p:cNvSpPr txBox="1"/>
          <p:nvPr/>
        </p:nvSpPr>
        <p:spPr>
          <a:xfrm>
            <a:off x="294217" y="5828224"/>
            <a:ext cx="9819047" cy="646331"/>
          </a:xfrm>
          <a:prstGeom prst="rect">
            <a:avLst/>
          </a:prstGeom>
          <a:solidFill>
            <a:srgbClr val="EFC7D8"/>
          </a:solidFill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mặt đáy của 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hình trụ là hai hình tròn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 nhau.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A27F1A94-6074-49F7-9F3D-6F0E7F7E2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87" y="939731"/>
            <a:ext cx="7061563" cy="2711589"/>
          </a:xfrm>
          <a:prstGeom prst="rect">
            <a:avLst/>
          </a:prstGeom>
        </p:spPr>
      </p:pic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32AF6CE6-8051-4E4D-BC54-604FB279C0E0}"/>
              </a:ext>
            </a:extLst>
          </p:cNvPr>
          <p:cNvSpPr/>
          <p:nvPr/>
        </p:nvSpPr>
        <p:spPr>
          <a:xfrm>
            <a:off x="3104620" y="61720"/>
            <a:ext cx="2676525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trụ</a:t>
            </a:r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79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1" grpId="0"/>
      <p:bldP spid="12" grpId="0" animBg="1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2DE7F9-16D2-29B9-A512-C94499754D27}"/>
              </a:ext>
            </a:extLst>
          </p:cNvPr>
          <p:cNvSpPr/>
          <p:nvPr/>
        </p:nvSpPr>
        <p:spPr>
          <a:xfrm>
            <a:off x="2370666" y="847040"/>
            <a:ext cx="9296401" cy="1585342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 </a:t>
            </a:r>
            <a:r>
              <a:rPr lang="vi-VN" sz="36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 hình dưới dây, hình nào là hình hộp chữ nhật, hình lập phương, hình trụ?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973ACD-87B3-5804-9A8D-CD33AFB90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75" y="2697687"/>
            <a:ext cx="8201249" cy="4160313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77AFF466-4415-4D76-864F-CACD1A469BC0}"/>
              </a:ext>
            </a:extLst>
          </p:cNvPr>
          <p:cNvSpPr/>
          <p:nvPr/>
        </p:nvSpPr>
        <p:spPr>
          <a:xfrm>
            <a:off x="123825" y="200709"/>
            <a:ext cx="5249364" cy="646331"/>
          </a:xfrm>
          <a:prstGeom prst="roundRect">
            <a:avLst>
              <a:gd name="adj" fmla="val 46141"/>
            </a:avLst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Luyện tập, thực hành</a:t>
            </a:r>
            <a:endParaRPr lang="en-US" sz="3600"/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71F34D52-B88D-47B1-BB7C-89FFECB3F051}"/>
              </a:ext>
            </a:extLst>
          </p:cNvPr>
          <p:cNvSpPr/>
          <p:nvPr/>
        </p:nvSpPr>
        <p:spPr>
          <a:xfrm>
            <a:off x="349583" y="1134533"/>
            <a:ext cx="1080000" cy="1080000"/>
          </a:xfrm>
          <a:prstGeom prst="ellipse">
            <a:avLst/>
          </a:prstGeom>
          <a:solidFill>
            <a:srgbClr val="00B0F0"/>
          </a:solidFill>
          <a:ln w="127000" cmpd="thinThick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2A523-BF06-5F1B-92DB-8E4B85A27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7AEA0A-25E3-A201-5D64-A843C3727FB8}"/>
              </a:ext>
            </a:extLst>
          </p:cNvPr>
          <p:cNvSpPr/>
          <p:nvPr/>
        </p:nvSpPr>
        <p:spPr>
          <a:xfrm>
            <a:off x="0" y="2299784"/>
            <a:ext cx="5772150" cy="772427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1000"/>
              </a:spcAft>
              <a:tabLst>
                <a:tab pos="95250" algn="l"/>
                <a:tab pos="152400" algn="l"/>
              </a:tabLst>
            </a:pP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hộp chữ nhật: Hình 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E0CA00-FB30-F706-EB5C-C477C3253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4" t="53116" b="-508"/>
          <a:stretch/>
        </p:blipFill>
        <p:spPr>
          <a:xfrm>
            <a:off x="1162050" y="3091225"/>
            <a:ext cx="2400300" cy="23002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036A72-E480-45C3-8F80-D3A5880C51EC}"/>
              </a:ext>
            </a:extLst>
          </p:cNvPr>
          <p:cNvSpPr/>
          <p:nvPr/>
        </p:nvSpPr>
        <p:spPr>
          <a:xfrm>
            <a:off x="6238875" y="2299784"/>
            <a:ext cx="5631392" cy="772427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1000"/>
              </a:spcAft>
              <a:tabLst>
                <a:tab pos="95250" algn="l"/>
                <a:tab pos="152400" algn="l"/>
              </a:tabLst>
            </a:pP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lập phương: Hình 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963208-CC32-B99D-32D3-390D10411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r="70729" b="46347"/>
          <a:stretch/>
        </p:blipFill>
        <p:spPr>
          <a:xfrm>
            <a:off x="7429499" y="2600715"/>
            <a:ext cx="2552701" cy="2769507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38348813-6CB9-4C4E-AA86-5154C9788251}"/>
              </a:ext>
            </a:extLst>
          </p:cNvPr>
          <p:cNvSpPr/>
          <p:nvPr/>
        </p:nvSpPr>
        <p:spPr>
          <a:xfrm>
            <a:off x="123825" y="200709"/>
            <a:ext cx="5249364" cy="646331"/>
          </a:xfrm>
          <a:prstGeom prst="roundRect">
            <a:avLst>
              <a:gd name="adj" fmla="val 46141"/>
            </a:avLst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Luyện tập, thực hành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91754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FD8F7-6E6C-231E-D737-091AED812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5281B1-52BF-87DF-94B6-0FD44FF43EF6}"/>
              </a:ext>
            </a:extLst>
          </p:cNvPr>
          <p:cNvSpPr/>
          <p:nvPr/>
        </p:nvSpPr>
        <p:spPr>
          <a:xfrm>
            <a:off x="123825" y="1241243"/>
            <a:ext cx="5772150" cy="772427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1000"/>
              </a:spcAft>
              <a:tabLst>
                <a:tab pos="95250" algn="l"/>
                <a:tab pos="152400" algn="l"/>
              </a:tabLst>
            </a:pP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trụ: Hình B và hình 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372607-4634-4565-BEC2-EFEF5E825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7" r="34527" b="46347"/>
          <a:stretch/>
        </p:blipFill>
        <p:spPr>
          <a:xfrm>
            <a:off x="1125733" y="2706169"/>
            <a:ext cx="2847975" cy="30898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7C64A9-70EA-6B9B-2AE3-D9D971B25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6" t="53116" r="31958" b="-508"/>
          <a:stretch/>
        </p:blipFill>
        <p:spPr>
          <a:xfrm>
            <a:off x="6959600" y="2378328"/>
            <a:ext cx="3413639" cy="3271405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334812A0-6083-4239-A340-A730C8F5E2D2}"/>
              </a:ext>
            </a:extLst>
          </p:cNvPr>
          <p:cNvSpPr/>
          <p:nvPr/>
        </p:nvSpPr>
        <p:spPr>
          <a:xfrm>
            <a:off x="123825" y="200709"/>
            <a:ext cx="5249364" cy="646331"/>
          </a:xfrm>
          <a:prstGeom prst="roundRect">
            <a:avLst>
              <a:gd name="adj" fmla="val 46141"/>
            </a:avLst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Luyện tập, thực hành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801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948D8-6922-C135-ED7B-BC72E355D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E9E89F-0128-587F-7617-19BD7A86D073}"/>
              </a:ext>
            </a:extLst>
          </p:cNvPr>
          <p:cNvSpPr/>
          <p:nvPr/>
        </p:nvSpPr>
        <p:spPr>
          <a:xfrm>
            <a:off x="1892075" y="1126627"/>
            <a:ext cx="9204549" cy="1149004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marL="457200" algn="just">
              <a:spcAft>
                <a:spcPts val="1000"/>
              </a:spcAft>
              <a:tabLst>
                <a:tab pos="95250" algn="l"/>
                <a:tab pos="152400" algn="l"/>
              </a:tabLst>
            </a:pPr>
            <a:r>
              <a:rPr lang="vi-VN" sz="3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Nêu tên hình, số mặt, số đỉnh, số cạnh của mỗi hình </a:t>
            </a:r>
            <a:r>
              <a:rPr lang="vi-VN" sz="3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sau:</a:t>
            </a:r>
            <a:endParaRPr lang="vi-VN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370BB4-55AE-BAF0-2D31-D1FAD9C3A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9" y="2336729"/>
            <a:ext cx="11316282" cy="27369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0276F43-2974-F4D5-8AFD-3BC464A466DF}"/>
              </a:ext>
            </a:extLst>
          </p:cNvPr>
          <p:cNvSpPr/>
          <p:nvPr/>
        </p:nvSpPr>
        <p:spPr>
          <a:xfrm>
            <a:off x="418809" y="5418262"/>
            <a:ext cx="11001375" cy="1149004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marL="457200" algn="just">
              <a:spcAft>
                <a:spcPts val="1000"/>
              </a:spcAft>
              <a:tabLst>
                <a:tab pos="95250" algn="l"/>
                <a:tab pos="152400" algn="l"/>
              </a:tabLs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</a:t>
            </a: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862E917-651F-4052-9CEB-F65FAE65C6F8}"/>
              </a:ext>
            </a:extLst>
          </p:cNvPr>
          <p:cNvSpPr/>
          <p:nvPr/>
        </p:nvSpPr>
        <p:spPr>
          <a:xfrm>
            <a:off x="349583" y="1134533"/>
            <a:ext cx="1080000" cy="1080000"/>
          </a:xfrm>
          <a:prstGeom prst="ellipse">
            <a:avLst/>
          </a:prstGeom>
          <a:solidFill>
            <a:srgbClr val="00B0F0"/>
          </a:solidFill>
          <a:ln w="127000" cmpd="thinThick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DB1D04D9-C4D2-47F7-98CE-A96EAC22F770}"/>
              </a:ext>
            </a:extLst>
          </p:cNvPr>
          <p:cNvSpPr/>
          <p:nvPr/>
        </p:nvSpPr>
        <p:spPr>
          <a:xfrm>
            <a:off x="123825" y="200709"/>
            <a:ext cx="5249364" cy="646331"/>
          </a:xfrm>
          <a:prstGeom prst="roundRect">
            <a:avLst>
              <a:gd name="adj" fmla="val 46141"/>
            </a:avLst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Luyện tập, thực hành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17401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AB6EA-1BFA-7D99-E83E-E69A09194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7F087F3-6870-64B3-0145-DA4BAC91A706}"/>
              </a:ext>
            </a:extLst>
          </p:cNvPr>
          <p:cNvSpPr txBox="1"/>
          <p:nvPr/>
        </p:nvSpPr>
        <p:spPr>
          <a:xfrm>
            <a:off x="5493812" y="1534405"/>
            <a:ext cx="6299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533"/>
              </a:spcAft>
            </a:pPr>
            <a:r>
              <a:rPr lang="en-US" sz="40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A: Hình </a:t>
            </a:r>
            <a:r>
              <a:rPr lang="en-US" sz="40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0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8 </a:t>
            </a:r>
            <a:r>
              <a:rPr lang="en-US" sz="40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kern="1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kern="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B954A3-A0FA-22B0-0D39-9B338AA0F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66"/>
          <a:stretch/>
        </p:blipFill>
        <p:spPr>
          <a:xfrm>
            <a:off x="398988" y="1229697"/>
            <a:ext cx="5249363" cy="5153998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11533D1C-8EDC-4A8B-ACDD-797D44FA1B18}"/>
              </a:ext>
            </a:extLst>
          </p:cNvPr>
          <p:cNvSpPr/>
          <p:nvPr/>
        </p:nvSpPr>
        <p:spPr>
          <a:xfrm>
            <a:off x="123825" y="200709"/>
            <a:ext cx="5249364" cy="646331"/>
          </a:xfrm>
          <a:prstGeom prst="roundRect">
            <a:avLst>
              <a:gd name="adj" fmla="val 46141"/>
            </a:avLst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Luyện tập, thực hành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0775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AB6EA-1BFA-7D99-E83E-E69A09194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7F087F3-6870-64B3-0145-DA4BAC91A706}"/>
              </a:ext>
            </a:extLst>
          </p:cNvPr>
          <p:cNvSpPr txBox="1"/>
          <p:nvPr/>
        </p:nvSpPr>
        <p:spPr>
          <a:xfrm>
            <a:off x="5604933" y="1808352"/>
            <a:ext cx="60966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533"/>
              </a:spcAft>
            </a:pPr>
            <a:r>
              <a:rPr lang="en-US" sz="4000" kern="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B: Hình lập phương có 6 mặt, 8 đỉnh và 12 cạnh.</a:t>
            </a:r>
            <a:endParaRPr lang="en-VN" sz="4000" kern="1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B954A3-A0FA-22B0-0D39-9B338AA0F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1" r="41449"/>
          <a:stretch/>
        </p:blipFill>
        <p:spPr>
          <a:xfrm>
            <a:off x="0" y="1229055"/>
            <a:ext cx="6299728" cy="5428236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17EFABA2-9EBD-432C-A9EA-702579A7B6D5}"/>
              </a:ext>
            </a:extLst>
          </p:cNvPr>
          <p:cNvSpPr/>
          <p:nvPr/>
        </p:nvSpPr>
        <p:spPr>
          <a:xfrm>
            <a:off x="123825" y="200709"/>
            <a:ext cx="5249364" cy="646331"/>
          </a:xfrm>
          <a:prstGeom prst="roundRect">
            <a:avLst>
              <a:gd name="adj" fmla="val 46141"/>
            </a:avLst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Luyện tập, thực hành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69049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AB6EA-1BFA-7D99-E83E-E69A09194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7F087F3-6870-64B3-0145-DA4BAC91A706}"/>
              </a:ext>
            </a:extLst>
          </p:cNvPr>
          <p:cNvSpPr txBox="1"/>
          <p:nvPr/>
        </p:nvSpPr>
        <p:spPr>
          <a:xfrm>
            <a:off x="203200" y="5295550"/>
            <a:ext cx="1178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533"/>
              </a:spcAft>
            </a:pPr>
            <a:r>
              <a:rPr lang="en-US" sz="4000" kern="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C: Hình hộp chữ nhật có 6 mặt, 8 đỉnh và 12 cạnh.</a:t>
            </a:r>
            <a:endParaRPr lang="en-VN" sz="40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B954A3-A0FA-22B0-0D39-9B338AA0F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95"/>
          <a:stretch/>
        </p:blipFill>
        <p:spPr>
          <a:xfrm>
            <a:off x="4871509" y="0"/>
            <a:ext cx="7196666" cy="4691037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78EF177-4EBB-49CE-BB04-3BA1ED8ED50B}"/>
              </a:ext>
            </a:extLst>
          </p:cNvPr>
          <p:cNvSpPr/>
          <p:nvPr/>
        </p:nvSpPr>
        <p:spPr>
          <a:xfrm>
            <a:off x="123825" y="200709"/>
            <a:ext cx="5249364" cy="646331"/>
          </a:xfrm>
          <a:prstGeom prst="roundRect">
            <a:avLst>
              <a:gd name="adj" fmla="val 46141"/>
            </a:avLst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Luyện tập, thực hành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32518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AB6EA-1BFA-7D99-E83E-E69A09194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B954A3-A0FA-22B0-0D39-9B338AA0F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66"/>
          <a:stretch/>
        </p:blipFill>
        <p:spPr>
          <a:xfrm>
            <a:off x="398988" y="1229697"/>
            <a:ext cx="5249363" cy="5153998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E2597B3B-A840-421A-9833-3B03004A6E31}"/>
              </a:ext>
            </a:extLst>
          </p:cNvPr>
          <p:cNvSpPr txBox="1"/>
          <p:nvPr/>
        </p:nvSpPr>
        <p:spPr>
          <a:xfrm>
            <a:off x="6016656" y="1157028"/>
            <a:ext cx="5249364" cy="250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A</a:t>
            </a:r>
            <a:r>
              <a:rPr lang="en-US" sz="3600" kern="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kern="1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533"/>
              </a:spcAft>
            </a:pPr>
            <a:r>
              <a:rPr lang="en-US" sz="3600" b="1" kern="10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 </a:t>
            </a:r>
            <a:r>
              <a:rPr lang="en-US" sz="3600" b="1" kern="1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cm</a:t>
            </a:r>
          </a:p>
          <a:p>
            <a:pPr>
              <a:spcAft>
                <a:spcPts val="533"/>
              </a:spcAft>
            </a:pPr>
            <a:r>
              <a:rPr lang="en-US" sz="36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  <a:p>
            <a:pPr>
              <a:spcAft>
                <a:spcPts val="533"/>
              </a:spcAft>
            </a:pPr>
            <a:r>
              <a:rPr lang="en-US" sz="36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600" kern="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cm.</a:t>
            </a:r>
            <a:endParaRPr lang="en-US" sz="36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10DE2A48-A085-438E-97F8-1C50C2EFA1DC}"/>
              </a:ext>
            </a:extLst>
          </p:cNvPr>
          <p:cNvSpPr/>
          <p:nvPr/>
        </p:nvSpPr>
        <p:spPr>
          <a:xfrm>
            <a:off x="123825" y="200709"/>
            <a:ext cx="5249364" cy="646331"/>
          </a:xfrm>
          <a:prstGeom prst="roundRect">
            <a:avLst>
              <a:gd name="adj" fmla="val 46141"/>
            </a:avLst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Luyện tập, thực hành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07407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EEAA5F-F729-C876-9171-2AF3A6DC7E6F}"/>
              </a:ext>
            </a:extLst>
          </p:cNvPr>
          <p:cNvSpPr txBox="1"/>
          <p:nvPr/>
        </p:nvSpPr>
        <p:spPr>
          <a:xfrm>
            <a:off x="3014253" y="200709"/>
            <a:ext cx="6819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Aft>
                <a:spcPts val="1000"/>
              </a:spcAft>
              <a:tabLst>
                <a:tab pos="95250" algn="l"/>
              </a:tabLs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697B2E-55DE-96AB-2272-3AF12DEA0E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660" b="14778"/>
          <a:stretch/>
        </p:blipFill>
        <p:spPr>
          <a:xfrm>
            <a:off x="1226951" y="982145"/>
            <a:ext cx="9257887" cy="4105274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5C563FB5-F092-4013-9626-C79EB0C582F2}"/>
              </a:ext>
            </a:extLst>
          </p:cNvPr>
          <p:cNvSpPr/>
          <p:nvPr/>
        </p:nvSpPr>
        <p:spPr>
          <a:xfrm>
            <a:off x="123825" y="200709"/>
            <a:ext cx="2676525" cy="646331"/>
          </a:xfrm>
          <a:prstGeom prst="roundRect">
            <a:avLst>
              <a:gd name="adj" fmla="val 46141"/>
            </a:avLst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Khởi động</a:t>
            </a:r>
            <a:endParaRPr lang="en-US" sz="3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755128-2F2C-4DED-B305-E5C87BE165FB}"/>
              </a:ext>
            </a:extLst>
          </p:cNvPr>
          <p:cNvSpPr txBox="1"/>
          <p:nvPr/>
        </p:nvSpPr>
        <p:spPr>
          <a:xfrm>
            <a:off x="1226951" y="5022224"/>
            <a:ext cx="10041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1. Trong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tranh xuất hiện những hình khối gì đã học?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CCDA3FF-501C-4161-BEEA-CBCA4E0CA7B9}"/>
              </a:ext>
            </a:extLst>
          </p:cNvPr>
          <p:cNvSpPr txBox="1"/>
          <p:nvPr/>
        </p:nvSpPr>
        <p:spPr>
          <a:xfrm>
            <a:off x="1226951" y="5588585"/>
            <a:ext cx="9841640" cy="1290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2. Mỗi hình có bao nhiêu mặt, các mặt là hình gì?</a:t>
            </a:r>
          </a:p>
          <a:p>
            <a:pPr algn="just">
              <a:spcAft>
                <a:spcPts val="667"/>
              </a:spcAft>
            </a:pP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3. Mỗi hình có bao nhiêu mặt, bao nhiêu đỉnh?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0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AB6EA-1BFA-7D99-E83E-E69A09194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B954A3-A0FA-22B0-0D39-9B338AA0F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95"/>
          <a:stretch/>
        </p:blipFill>
        <p:spPr>
          <a:xfrm>
            <a:off x="4871509" y="0"/>
            <a:ext cx="7196666" cy="4691037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F04B4AA2-9417-4EC2-90F2-767319594E79}"/>
              </a:ext>
            </a:extLst>
          </p:cNvPr>
          <p:cNvSpPr txBox="1"/>
          <p:nvPr/>
        </p:nvSpPr>
        <p:spPr>
          <a:xfrm>
            <a:off x="846636" y="3641403"/>
            <a:ext cx="5249364" cy="250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en-US" sz="3600" kern="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kern="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kern="1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533"/>
              </a:spcAft>
            </a:pPr>
            <a:r>
              <a:rPr lang="en-US" sz="3600" b="1" kern="1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 </a:t>
            </a:r>
            <a:r>
              <a:rPr lang="en-US" sz="36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dm</a:t>
            </a:r>
          </a:p>
          <a:p>
            <a:pPr>
              <a:spcAft>
                <a:spcPts val="533"/>
              </a:spcAft>
            </a:pPr>
            <a:r>
              <a:rPr lang="en-US" sz="36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0,2 m</a:t>
            </a:r>
          </a:p>
          <a:p>
            <a:pPr>
              <a:spcAft>
                <a:spcPts val="533"/>
              </a:spcAft>
            </a:pPr>
            <a:r>
              <a:rPr lang="en-US" sz="3600" b="1" kern="1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0,2 m.</a:t>
            </a:r>
            <a:endParaRPr lang="en-VN" sz="36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2EE5ADEA-F30B-49CD-A205-04F4DE25F718}"/>
              </a:ext>
            </a:extLst>
          </p:cNvPr>
          <p:cNvSpPr/>
          <p:nvPr/>
        </p:nvSpPr>
        <p:spPr>
          <a:xfrm>
            <a:off x="123825" y="200709"/>
            <a:ext cx="5249364" cy="646331"/>
          </a:xfrm>
          <a:prstGeom prst="roundRect">
            <a:avLst>
              <a:gd name="adj" fmla="val 46141"/>
            </a:avLst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Luyện tập, thực hành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2532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B895E-F614-BA11-8495-7F09D7300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20715905-00C4-4734-A112-6F919CE1BBA2}"/>
              </a:ext>
            </a:extLst>
          </p:cNvPr>
          <p:cNvSpPr/>
          <p:nvPr/>
        </p:nvSpPr>
        <p:spPr>
          <a:xfrm>
            <a:off x="123825" y="200709"/>
            <a:ext cx="5249364" cy="646331"/>
          </a:xfrm>
          <a:prstGeom prst="roundRect">
            <a:avLst>
              <a:gd name="adj" fmla="val 46141"/>
            </a:avLst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Vận dụng, thực hành</a:t>
            </a:r>
            <a:endParaRPr lang="en-US" sz="360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29D2762-C2EB-4107-B2A7-DC541B71EDEC}"/>
              </a:ext>
            </a:extLst>
          </p:cNvPr>
          <p:cNvSpPr txBox="1"/>
          <p:nvPr/>
        </p:nvSpPr>
        <p:spPr>
          <a:xfrm>
            <a:off x="208522" y="1754201"/>
            <a:ext cx="623146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kern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nl-NL" sz="40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ìm thêm các</a:t>
            </a:r>
            <a:r>
              <a:rPr lang="vi-VN" sz="40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đồ vật có</a:t>
            </a:r>
            <a:r>
              <a:rPr lang="nl-NL" sz="40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dạng:</a:t>
            </a:r>
          </a:p>
          <a:p>
            <a:r>
              <a:rPr lang="vi-VN" sz="4000" kern="0">
                <a:latin typeface="Times New Roman" panose="02020603050405020304" pitchFamily="18" charset="0"/>
                <a:ea typeface="Times New Roman" panose="02020603050405020304" pitchFamily="18" charset="0"/>
              </a:rPr>
              <a:t>+ H</a:t>
            </a:r>
            <a:r>
              <a:rPr lang="nl-NL" sz="40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ình hộp chữ </a:t>
            </a:r>
            <a:r>
              <a:rPr lang="vi-VN" sz="40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nhật.</a:t>
            </a:r>
          </a:p>
          <a:p>
            <a:r>
              <a:rPr lang="vi-VN" sz="40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H</a:t>
            </a:r>
            <a:r>
              <a:rPr lang="nl-NL" sz="40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ình lập </a:t>
            </a:r>
            <a:r>
              <a:rPr lang="vi-VN" sz="40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phương.</a:t>
            </a:r>
          </a:p>
          <a:p>
            <a:r>
              <a:rPr lang="vi-VN" sz="4000" kern="0">
                <a:latin typeface="Times New Roman" panose="02020603050405020304" pitchFamily="18" charset="0"/>
                <a:ea typeface="Times New Roman" panose="02020603050405020304" pitchFamily="18" charset="0"/>
              </a:rPr>
              <a:t>+ H</a:t>
            </a:r>
            <a:r>
              <a:rPr lang="nl-NL" sz="40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ình </a:t>
            </a:r>
            <a:r>
              <a:rPr lang="vi-VN" sz="40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trụ.</a:t>
            </a:r>
            <a:endParaRPr lang="en-US" sz="4000"/>
          </a:p>
        </p:txBody>
      </p:sp>
      <p:pic>
        <p:nvPicPr>
          <p:cNvPr id="1026" name="Picture 2" descr="5 mẹo học toán hình lập phương lớp 1 từ cơ bản đến nâng cao">
            <a:extLst>
              <a:ext uri="{FF2B5EF4-FFF2-40B4-BE49-F238E27FC236}">
                <a16:creationId xmlns:a16="http://schemas.microsoft.com/office/drawing/2014/main" id="{3A3ADCA5-7E8B-420A-A295-2DC3437996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22"/>
          <a:stretch/>
        </p:blipFill>
        <p:spPr bwMode="auto">
          <a:xfrm>
            <a:off x="5960533" y="3031473"/>
            <a:ext cx="623146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2F7C139-0506-4E77-8A49-A036F514B102}"/>
              </a:ext>
            </a:extLst>
          </p:cNvPr>
          <p:cNvSpPr txBox="1"/>
          <p:nvPr/>
        </p:nvSpPr>
        <p:spPr>
          <a:xfrm>
            <a:off x="3894667" y="5586018"/>
            <a:ext cx="1862666" cy="783193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5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D3344-160B-BC94-8FF6-28B4F9E49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6596EAE-6936-D536-880C-1DCDA01763CC}"/>
              </a:ext>
            </a:extLst>
          </p:cNvPr>
          <p:cNvSpPr txBox="1"/>
          <p:nvPr/>
        </p:nvSpPr>
        <p:spPr>
          <a:xfrm>
            <a:off x="1074965" y="1088056"/>
            <a:ext cx="75116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tranh xuất hiện những 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hình khối: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6376CE-A5BC-E8D5-0C2C-B5354ECE6AD7}"/>
              </a:ext>
            </a:extLst>
          </p:cNvPr>
          <p:cNvSpPr txBox="1"/>
          <p:nvPr/>
        </p:nvSpPr>
        <p:spPr>
          <a:xfrm>
            <a:off x="1074965" y="1951783"/>
            <a:ext cx="8616499" cy="646331"/>
          </a:xfrm>
          <a:prstGeom prst="rect">
            <a:avLst/>
          </a:prstGeom>
          <a:solidFill>
            <a:srgbClr val="C7EDE6"/>
          </a:solidFill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Khối hộp chữ nhật, khối lập phương, khối trụ.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AE4F30-7E9C-C365-F8CA-7ED897AB9176}"/>
              </a:ext>
            </a:extLst>
          </p:cNvPr>
          <p:cNvSpPr txBox="1"/>
          <p:nvPr/>
        </p:nvSpPr>
        <p:spPr>
          <a:xfrm>
            <a:off x="1074965" y="2815510"/>
            <a:ext cx="5186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một số yếu tố 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cơ bản: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D28269-5C7D-B70F-A27F-A76902A4967E}"/>
              </a:ext>
            </a:extLst>
          </p:cNvPr>
          <p:cNvSpPr txBox="1"/>
          <p:nvPr/>
        </p:nvSpPr>
        <p:spPr>
          <a:xfrm>
            <a:off x="1074965" y="3679238"/>
            <a:ext cx="10322038" cy="2487861"/>
          </a:xfrm>
          <a:prstGeom prst="rect">
            <a:avLst/>
          </a:prstGeom>
          <a:solidFill>
            <a:srgbClr val="C7EDE6"/>
          </a:solidFill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khối chữ nhật có: 6 mặt, các mặt đều là hình chữ nhật; 8 đỉnh và 12 cạnh.</a:t>
            </a:r>
          </a:p>
          <a:p>
            <a:pPr algn="just">
              <a:spcAft>
                <a:spcPts val="667"/>
              </a:spcAft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Khối lập phương: có 6 mặt, các mặt đều là hình vuông;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67"/>
              </a:spcAft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đỉnh và 12 cạnh.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3CAD6F88-1F36-420B-8DC4-C78DD4C9F4A8}"/>
              </a:ext>
            </a:extLst>
          </p:cNvPr>
          <p:cNvSpPr/>
          <p:nvPr/>
        </p:nvSpPr>
        <p:spPr>
          <a:xfrm>
            <a:off x="123825" y="200709"/>
            <a:ext cx="2676525" cy="646331"/>
          </a:xfrm>
          <a:prstGeom prst="roundRect">
            <a:avLst>
              <a:gd name="adj" fmla="val 46141"/>
            </a:avLst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Khởi động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94162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18060-DF99-5EF2-919E-AFBC2BA41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3280FB-7900-5C1D-A009-D98074197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815" y="200709"/>
            <a:ext cx="7499735" cy="2749691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B2486031-1735-4084-B1CC-1B8D590E7D5A}"/>
              </a:ext>
            </a:extLst>
          </p:cNvPr>
          <p:cNvSpPr/>
          <p:nvPr/>
        </p:nvSpPr>
        <p:spPr>
          <a:xfrm>
            <a:off x="123825" y="200709"/>
            <a:ext cx="2676525" cy="646331"/>
          </a:xfrm>
          <a:prstGeom prst="roundRect">
            <a:avLst>
              <a:gd name="adj" fmla="val 46141"/>
            </a:avLst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Khám phá</a:t>
            </a:r>
            <a:endParaRPr lang="en-US" sz="360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9BE0806-0EE6-437E-8DE5-2A87AFB176D1}"/>
              </a:ext>
            </a:extLst>
          </p:cNvPr>
          <p:cNvSpPr txBox="1"/>
          <p:nvPr/>
        </p:nvSpPr>
        <p:spPr>
          <a:xfrm>
            <a:off x="245533" y="3449933"/>
            <a:ext cx="117009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vi-VN" sz="36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quan sát hình hộp chữ nhật và hình lập phương, những cạnh không nhìn thấy người ta dùng nét gì để biểu diễn?</a:t>
            </a:r>
            <a:endParaRPr lang="en-US" sz="3600" kern="1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A125296-2856-47A1-860C-66E9ADE9B205}"/>
              </a:ext>
            </a:extLst>
          </p:cNvPr>
          <p:cNvSpPr txBox="1"/>
          <p:nvPr/>
        </p:nvSpPr>
        <p:spPr>
          <a:xfrm>
            <a:off x="4722282" y="5373590"/>
            <a:ext cx="2747433" cy="830997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vi-VN" sz="48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 đứt</a:t>
            </a:r>
            <a:endParaRPr lang="en-US" sz="4800" kern="1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8" descr="https://lh7-us.googleusercontent.com/3gmsAwZizgf6GMfIO4K8YLJrk9H1cOIVgjtJuTNBV-O6JlNezHPRurXBhjuv9hiy-zOB5niaT5HGe42iqAA4RTwV1i-jvX98ieJWfin7yyiWwk_hVzv5PNJ3QJ7xkDEc7A7iaG2DB3clixKQz8HAkg=s2048">
            <a:extLst>
              <a:ext uri="{FF2B5EF4-FFF2-40B4-BE49-F238E27FC236}">
                <a16:creationId xmlns:a16="http://schemas.microsoft.com/office/drawing/2014/main" id="{C4CABA85-6190-4B30-BD98-84AA02CB0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11" y="4650262"/>
            <a:ext cx="1177541" cy="130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67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18060-DF99-5EF2-919E-AFBC2BA41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3280FB-7900-5C1D-A009-D98074197A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1" b="19854"/>
          <a:stretch/>
        </p:blipFill>
        <p:spPr>
          <a:xfrm>
            <a:off x="5611348" y="523874"/>
            <a:ext cx="6023121" cy="2813424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B2486031-1735-4084-B1CC-1B8D590E7D5A}"/>
              </a:ext>
            </a:extLst>
          </p:cNvPr>
          <p:cNvSpPr/>
          <p:nvPr/>
        </p:nvSpPr>
        <p:spPr>
          <a:xfrm>
            <a:off x="123825" y="200709"/>
            <a:ext cx="2676525" cy="646331"/>
          </a:xfrm>
          <a:prstGeom prst="roundRect">
            <a:avLst>
              <a:gd name="adj" fmla="val 46141"/>
            </a:avLst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Khám phá</a:t>
            </a:r>
            <a:endParaRPr lang="en-US" sz="360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0BAAD4C-2E3E-4C94-9E84-4735B7A06E79}"/>
              </a:ext>
            </a:extLst>
          </p:cNvPr>
          <p:cNvSpPr txBox="1"/>
          <p:nvPr/>
        </p:nvSpPr>
        <p:spPr>
          <a:xfrm>
            <a:off x="245533" y="3711047"/>
            <a:ext cx="11700933" cy="2964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n-US" sz="36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Em hãy quan sát hình hộp chữ nhật và đếm số mặt đáy, mặt bên của hình?</a:t>
            </a:r>
          </a:p>
          <a:p>
            <a:pPr algn="just">
              <a:spcAft>
                <a:spcPts val="400"/>
              </a:spcAft>
            </a:pPr>
            <a:r>
              <a:rPr lang="en-US" sz="36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Các mặt của hình hộp có điểm gì chung? Những mặt nào của hình hộp chữ nhật bằng nhau?</a:t>
            </a:r>
          </a:p>
          <a:p>
            <a:pPr algn="just">
              <a:spcAft>
                <a:spcPts val="400"/>
              </a:spcAft>
            </a:pPr>
            <a:r>
              <a:rPr lang="en-US" sz="36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Hình hộp chữ nhật có mấy kích thước?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1661FC9E-D105-4055-8133-0FE2923734B9}"/>
              </a:ext>
            </a:extLst>
          </p:cNvPr>
          <p:cNvSpPr/>
          <p:nvPr/>
        </p:nvSpPr>
        <p:spPr>
          <a:xfrm>
            <a:off x="3155420" y="66674"/>
            <a:ext cx="4250266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hộp chữ nhật</a:t>
            </a:r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0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ED442-9163-BC5D-0ABB-E4533C803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F1D6AE97-63E3-4AB8-BDC2-E0912384B13E}"/>
              </a:ext>
            </a:extLst>
          </p:cNvPr>
          <p:cNvSpPr/>
          <p:nvPr/>
        </p:nvSpPr>
        <p:spPr>
          <a:xfrm>
            <a:off x="123825" y="200709"/>
            <a:ext cx="2676525" cy="646331"/>
          </a:xfrm>
          <a:prstGeom prst="roundRect">
            <a:avLst>
              <a:gd name="adj" fmla="val 46141"/>
            </a:avLst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Khám phá</a:t>
            </a:r>
            <a:endParaRPr lang="en-US" sz="360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8218FA2-C4F5-4184-ABE3-A642F53D8B0B}"/>
              </a:ext>
            </a:extLst>
          </p:cNvPr>
          <p:cNvSpPr txBox="1"/>
          <p:nvPr/>
        </p:nvSpPr>
        <p:spPr>
          <a:xfrm>
            <a:off x="254000" y="4016375"/>
            <a:ext cx="11684000" cy="2640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400"/>
              </a:spcAft>
            </a:pPr>
            <a:r>
              <a:rPr lang="en-US" sz="36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Hình hộp chữ nhật có </a:t>
            </a:r>
            <a:r>
              <a:rPr lang="en-US" sz="36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mặt đáy </a:t>
            </a:r>
            <a:r>
              <a:rPr lang="en-US" sz="36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36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 mặt bên</a:t>
            </a:r>
            <a:r>
              <a:rPr lang="en-US" sz="36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Các mặt đối diện của hình hộp chữ nhật bằng nhau.</a:t>
            </a:r>
          </a:p>
          <a:p>
            <a:pPr algn="just">
              <a:lnSpc>
                <a:spcPct val="115000"/>
              </a:lnSpc>
              <a:spcAft>
                <a:spcPts val="400"/>
              </a:spcAft>
            </a:pPr>
            <a:r>
              <a:rPr lang="en-US" sz="36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Hình hộp </a:t>
            </a:r>
            <a:r>
              <a:rPr lang="vi-VN" sz="36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nhật có ba kích thước: </a:t>
            </a:r>
            <a:r>
              <a:rPr lang="en-US" sz="36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 dài, chiều rộng, chiều cao.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6B85FF77-07B2-4C69-8F87-DE5A5EE9A932}"/>
              </a:ext>
            </a:extLst>
          </p:cNvPr>
          <p:cNvSpPr/>
          <p:nvPr/>
        </p:nvSpPr>
        <p:spPr>
          <a:xfrm>
            <a:off x="3155420" y="66674"/>
            <a:ext cx="4250266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hộp chữ nhật</a:t>
            </a:r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Hình ảnh 1">
            <a:extLst>
              <a:ext uri="{FF2B5EF4-FFF2-40B4-BE49-F238E27FC236}">
                <a16:creationId xmlns:a16="http://schemas.microsoft.com/office/drawing/2014/main" id="{0DBD9BB4-12E5-4717-A1AE-2336288C6B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170" r="4590"/>
          <a:stretch/>
        </p:blipFill>
        <p:spPr>
          <a:xfrm>
            <a:off x="7671520" y="200709"/>
            <a:ext cx="2152650" cy="367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3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ED442-9163-BC5D-0ABB-E4533C803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F1D6AE97-63E3-4AB8-BDC2-E0912384B13E}"/>
              </a:ext>
            </a:extLst>
          </p:cNvPr>
          <p:cNvSpPr/>
          <p:nvPr/>
        </p:nvSpPr>
        <p:spPr>
          <a:xfrm>
            <a:off x="123825" y="200709"/>
            <a:ext cx="2676525" cy="646331"/>
          </a:xfrm>
          <a:prstGeom prst="roundRect">
            <a:avLst>
              <a:gd name="adj" fmla="val 46141"/>
            </a:avLst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Khám phá</a:t>
            </a:r>
            <a:endParaRPr lang="en-US" sz="360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8218FA2-C4F5-4184-ABE3-A642F53D8B0B}"/>
              </a:ext>
            </a:extLst>
          </p:cNvPr>
          <p:cNvSpPr txBox="1"/>
          <p:nvPr/>
        </p:nvSpPr>
        <p:spPr>
          <a:xfrm>
            <a:off x="254000" y="4016375"/>
            <a:ext cx="11684000" cy="2640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400"/>
              </a:spcAft>
            </a:pPr>
            <a:r>
              <a:rPr lang="en-US" sz="36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Hình hộp chữ nhật có </a:t>
            </a:r>
            <a:r>
              <a:rPr lang="en-US" sz="36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mặt đáy </a:t>
            </a:r>
            <a:r>
              <a:rPr lang="en-US" sz="36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36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 mặt bên</a:t>
            </a:r>
            <a:r>
              <a:rPr lang="en-US" sz="36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Các mặt đối diện của hình hộp chữ nhật bằng nhau.</a:t>
            </a:r>
          </a:p>
          <a:p>
            <a:pPr algn="just">
              <a:lnSpc>
                <a:spcPct val="115000"/>
              </a:lnSpc>
              <a:spcAft>
                <a:spcPts val="400"/>
              </a:spcAft>
            </a:pPr>
            <a:r>
              <a:rPr lang="en-US" sz="36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Hình hộp </a:t>
            </a:r>
            <a:r>
              <a:rPr lang="vi-VN" sz="36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nhật có ba kích thước: </a:t>
            </a:r>
            <a:r>
              <a:rPr lang="en-US" sz="36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 dài, chiều rộng, chiều cao.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6B85FF77-07B2-4C69-8F87-DE5A5EE9A932}"/>
              </a:ext>
            </a:extLst>
          </p:cNvPr>
          <p:cNvSpPr/>
          <p:nvPr/>
        </p:nvSpPr>
        <p:spPr>
          <a:xfrm>
            <a:off x="3155420" y="66674"/>
            <a:ext cx="4250266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hộp chữ nhật</a:t>
            </a:r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1">
            <a:extLst>
              <a:ext uri="{FF2B5EF4-FFF2-40B4-BE49-F238E27FC236}">
                <a16:creationId xmlns:a16="http://schemas.microsoft.com/office/drawing/2014/main" id="{81ED297B-FE0E-43AF-ABEB-78DD953BAB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60539" y="1132057"/>
            <a:ext cx="4464448" cy="273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396C8-25D5-23EF-4B17-B2EA34BA1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B1FA54FE-D782-4DB7-84EB-5D1BD64F8EF2}"/>
              </a:ext>
            </a:extLst>
          </p:cNvPr>
          <p:cNvSpPr/>
          <p:nvPr/>
        </p:nvSpPr>
        <p:spPr>
          <a:xfrm>
            <a:off x="123825" y="200709"/>
            <a:ext cx="2676525" cy="646331"/>
          </a:xfrm>
          <a:prstGeom prst="roundRect">
            <a:avLst>
              <a:gd name="adj" fmla="val 46141"/>
            </a:avLst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Khám phá</a:t>
            </a:r>
            <a:endParaRPr lang="en-US" sz="360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011F541-A6E7-4A6F-8028-CB8B33CD6710}"/>
              </a:ext>
            </a:extLst>
          </p:cNvPr>
          <p:cNvSpPr txBox="1"/>
          <p:nvPr/>
        </p:nvSpPr>
        <p:spPr>
          <a:xfrm>
            <a:off x="1024466" y="4465578"/>
            <a:ext cx="101430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mặt của hình lập phương đều là hình gì?</a:t>
            </a:r>
          </a:p>
          <a:p>
            <a:pPr algn="just"/>
            <a:r>
              <a:rPr lang="vi-VN" sz="360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 dài các cạnh của hình lập phương như thế nào?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D4BB4B86-E95E-4825-A9BD-ECCD70A58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0" r="-415" b="19734"/>
          <a:stretch/>
        </p:blipFill>
        <p:spPr>
          <a:xfrm>
            <a:off x="6428850" y="1314536"/>
            <a:ext cx="5386069" cy="2817580"/>
          </a:xfrm>
          <a:prstGeom prst="rect">
            <a:avLst/>
          </a:prstGeom>
        </p:spPr>
      </p:pic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AAECF045-031C-4F6B-AA13-E8FEAC769F1E}"/>
              </a:ext>
            </a:extLst>
          </p:cNvPr>
          <p:cNvSpPr/>
          <p:nvPr/>
        </p:nvSpPr>
        <p:spPr>
          <a:xfrm>
            <a:off x="3104620" y="66674"/>
            <a:ext cx="4250266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hộp lập phương</a:t>
            </a:r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5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CBA9A-0D67-A144-FA1D-9CCA24E65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8724CCE9-4237-4897-9DD5-93BB2ABB6E9C}"/>
              </a:ext>
            </a:extLst>
          </p:cNvPr>
          <p:cNvSpPr/>
          <p:nvPr/>
        </p:nvSpPr>
        <p:spPr>
          <a:xfrm>
            <a:off x="123825" y="200709"/>
            <a:ext cx="2676525" cy="646331"/>
          </a:xfrm>
          <a:prstGeom prst="roundRect">
            <a:avLst>
              <a:gd name="adj" fmla="val 46141"/>
            </a:avLst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Khám phá</a:t>
            </a:r>
            <a:endParaRPr lang="en-US" sz="360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16439E6-6038-417D-93D4-AF54F7B2F2EB}"/>
              </a:ext>
            </a:extLst>
          </p:cNvPr>
          <p:cNvSpPr txBox="1"/>
          <p:nvPr/>
        </p:nvSpPr>
        <p:spPr>
          <a:xfrm>
            <a:off x="1227666" y="4601045"/>
            <a:ext cx="9736667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Hình lập phương có 6 mặt đều là hình vuông.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Hình lập phương có tất cả các cạnh bằng nhau.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3F1C7936-160B-4E9F-9C7A-E732E2F824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0" r="-415" b="19734"/>
          <a:stretch/>
        </p:blipFill>
        <p:spPr>
          <a:xfrm>
            <a:off x="6428850" y="1314536"/>
            <a:ext cx="5386069" cy="2817580"/>
          </a:xfrm>
          <a:prstGeom prst="rect">
            <a:avLst/>
          </a:prstGeom>
        </p:spPr>
      </p:pic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C35059CD-9A55-4044-9047-9F20ACD256BE}"/>
              </a:ext>
            </a:extLst>
          </p:cNvPr>
          <p:cNvSpPr/>
          <p:nvPr/>
        </p:nvSpPr>
        <p:spPr>
          <a:xfrm>
            <a:off x="3104620" y="66674"/>
            <a:ext cx="4250266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hộp lập phương</a:t>
            </a:r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8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734</Words>
  <Application>Microsoft Office PowerPoint</Application>
  <PresentationFormat>Màn hình rộng</PresentationFormat>
  <Paragraphs>86</Paragraphs>
  <Slides>21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UTM Avo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Tân Phạm</dc:creator>
  <cp:lastModifiedBy>Tân Phạm</cp:lastModifiedBy>
  <cp:revision>13</cp:revision>
  <dcterms:created xsi:type="dcterms:W3CDTF">2025-01-19T00:58:02Z</dcterms:created>
  <dcterms:modified xsi:type="dcterms:W3CDTF">2025-01-19T04:07:46Z</dcterms:modified>
</cp:coreProperties>
</file>