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73" r:id="rId6"/>
    <p:sldId id="257" r:id="rId7"/>
    <p:sldId id="274" r:id="rId8"/>
    <p:sldId id="281" r:id="rId9"/>
    <p:sldId id="282" r:id="rId10"/>
    <p:sldId id="283" r:id="rId11"/>
    <p:sldId id="284" r:id="rId12"/>
    <p:sldId id="285" r:id="rId13"/>
    <p:sldId id="286" r:id="rId14"/>
    <p:sldId id="263" r:id="rId15"/>
    <p:sldId id="270" r:id="rId16"/>
    <p:sldId id="280" r:id="rId17"/>
    <p:sldId id="279" r:id="rId18"/>
  </p:sldIdLst>
  <p:sldSz cx="12192000" cy="6858000"/>
  <p:notesSz cx="6858000" cy="9144000"/>
  <p:embeddedFontLst>
    <p:embeddedFont>
      <p:font typeface="UTM Avo" panose="02040603050506020204" pitchFamily="18" charset="0"/>
      <p:regular r:id="rId19"/>
      <p:bold r:id="rId20"/>
      <p:italic r:id="rId21"/>
      <p:boldItalic r:id="rId2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6" autoAdjust="0"/>
    <p:restoredTop sz="94643"/>
  </p:normalViewPr>
  <p:slideViewPr>
    <p:cSldViewPr snapToGrid="0">
      <p:cViewPr varScale="1">
        <p:scale>
          <a:sx n="83" d="100"/>
          <a:sy n="83"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2/1/388/39/"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hoc1biet10" TargetMode="External"/><Relationship Id="rId2" Type="http://schemas.openxmlformats.org/officeDocument/2006/relationships/image" Target="../media/image17.jpg"/><Relationship Id="rId1" Type="http://schemas.openxmlformats.org/officeDocument/2006/relationships/slideLayout" Target="../slideLayouts/slideLayout2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39/"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39/"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1071341" y="1781443"/>
            <a:ext cx="10049317" cy="2989730"/>
          </a:xfrm>
        </p:spPr>
        <p:txBody>
          <a:bodyPr>
            <a:normAutofit fontScale="92500"/>
          </a:bodyPr>
          <a:lstStyle/>
          <a:p>
            <a:pPr>
              <a:lnSpc>
                <a:spcPct val="150000"/>
              </a:lnSpc>
              <a:spcBef>
                <a:spcPts val="0"/>
              </a:spcBef>
            </a:pPr>
            <a:r>
              <a:rPr lang="en-US" sz="4800" b="1" dirty="0" err="1">
                <a:solidFill>
                  <a:srgbClr val="001F60"/>
                </a:solidFill>
                <a:latin typeface="UTM Avo" panose="02040603050506020204" pitchFamily="18" charset="0"/>
              </a:rPr>
              <a:t>Tuần</a:t>
            </a:r>
            <a:r>
              <a:rPr lang="en-US" sz="4800" b="1" dirty="0">
                <a:solidFill>
                  <a:srgbClr val="001F60"/>
                </a:solidFill>
                <a:latin typeface="UTM Avo" panose="02040603050506020204" pitchFamily="18" charset="0"/>
              </a:rPr>
              <a:t> 23</a:t>
            </a:r>
            <a:endParaRPr lang="en-US" sz="4800" dirty="0">
              <a:solidFill>
                <a:srgbClr val="FF0000"/>
              </a:solidFill>
              <a:latin typeface="UTM Avo" panose="02040603050506020204" pitchFamily="18" charset="0"/>
            </a:endParaRPr>
          </a:p>
          <a:p>
            <a:pPr>
              <a:lnSpc>
                <a:spcPct val="150000"/>
              </a:lnSpc>
              <a:spcBef>
                <a:spcPts val="0"/>
              </a:spcBef>
            </a:pPr>
            <a:r>
              <a:rPr lang="en-US" sz="4800" b="1" dirty="0" err="1">
                <a:solidFill>
                  <a:srgbClr val="FF0000"/>
                </a:solidFill>
                <a:latin typeface="UTM Avo" panose="02040603050506020204" pitchFamily="18" charset="0"/>
              </a:rPr>
              <a:t>Bài</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viết</a:t>
            </a:r>
            <a:r>
              <a:rPr lang="en-US" sz="4800" b="1" dirty="0">
                <a:solidFill>
                  <a:srgbClr val="FF0000"/>
                </a:solidFill>
                <a:latin typeface="UTM Avo" panose="02040603050506020204" pitchFamily="18" charset="0"/>
              </a:rPr>
              <a:t> 2: </a:t>
            </a:r>
            <a:r>
              <a:rPr lang="en-US" sz="4800" b="1" dirty="0" err="1">
                <a:solidFill>
                  <a:srgbClr val="FF0000"/>
                </a:solidFill>
                <a:latin typeface="UTM Avo" panose="02040603050506020204" pitchFamily="18" charset="0"/>
              </a:rPr>
              <a:t>Luyện</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tập</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tả</a:t>
            </a:r>
            <a:r>
              <a:rPr lang="en-US" sz="4800" b="1" dirty="0">
                <a:solidFill>
                  <a:srgbClr val="FF0000"/>
                </a:solidFill>
                <a:latin typeface="UTM Avo" panose="02040603050506020204" pitchFamily="18" charset="0"/>
              </a:rPr>
              <a:t> con </a:t>
            </a:r>
            <a:r>
              <a:rPr lang="en-US" sz="4800" b="1" dirty="0" err="1">
                <a:solidFill>
                  <a:srgbClr val="FF0000"/>
                </a:solidFill>
                <a:latin typeface="UTM Avo" panose="02040603050506020204" pitchFamily="18" charset="0"/>
              </a:rPr>
              <a:t>vật</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Mở</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bài</a:t>
            </a:r>
            <a:r>
              <a:rPr lang="en-US" sz="4800" b="1"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343816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con chó</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654212" y="2812240"/>
            <a:ext cx="5851195" cy="3140724"/>
          </a:xfrm>
          <a:prstGeom prst="wedgeRoundRectCallout">
            <a:avLst>
              <a:gd name="adj1" fmla="val -60416"/>
              <a:gd name="adj2" fmla="val 3431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en-US" sz="2400" kern="0">
                <a:solidFill>
                  <a:srgbClr val="000000"/>
                </a:solidFill>
                <a:latin typeface="UTM Avo" panose="02040603050506020204" pitchFamily="18"/>
                <a:cs typeface="Arial"/>
                <a:sym typeface="Arial"/>
              </a:rPr>
              <a:t>	</a:t>
            </a:r>
            <a:r>
              <a:rPr lang="vi-VN" sz="2400" kern="0">
                <a:solidFill>
                  <a:srgbClr val="000000"/>
                </a:solidFill>
                <a:latin typeface="UTM Avo" panose="02040603050506020204" pitchFamily="18"/>
                <a:cs typeface="Arial"/>
                <a:sym typeface="Arial"/>
              </a:rPr>
              <a:t>Tuổi </a:t>
            </a:r>
            <a:r>
              <a:rPr lang="vi-VN" sz="2400" kern="0" dirty="0">
                <a:solidFill>
                  <a:srgbClr val="000000"/>
                </a:solidFill>
                <a:latin typeface="UTM Avo" panose="02040603050506020204" pitchFamily="18"/>
                <a:cs typeface="Arial"/>
                <a:sym typeface="Arial"/>
              </a:rPr>
              <a:t>thơ của ai cũng gắn bó với một loài vật nuôi đáng yêu, đó có thể là chú rùa, chú chim hay chú mèo… Riêng với tôi, tuổi thơ của tôi gắn với chú chó Phi Phi dũng cảm.</a:t>
            </a:r>
          </a:p>
        </p:txBody>
      </p:sp>
      <p:sp>
        <p:nvSpPr>
          <p:cNvPr id="3" name="Google Shape;175;p12">
            <a:extLst>
              <a:ext uri="{FF2B5EF4-FFF2-40B4-BE49-F238E27FC236}">
                <a16:creationId xmlns:a16="http://schemas.microsoft.com/office/drawing/2014/main" id="{AEAF23E7-0BCE-6AF6-7206-46925BDFC90A}"/>
              </a:ext>
            </a:extLst>
          </p:cNvPr>
          <p:cNvSpPr/>
          <p:nvPr/>
        </p:nvSpPr>
        <p:spPr>
          <a:xfrm>
            <a:off x="1783784" y="2159554"/>
            <a:ext cx="3083906" cy="4337975"/>
          </a:xfrm>
          <a:custGeom>
            <a:avLst/>
            <a:gdLst/>
            <a:ahLst/>
            <a:cxnLst/>
            <a:rect l="l" t="t" r="r" b="b"/>
            <a:pathLst>
              <a:path w="4870513" h="6851106" extrusionOk="0">
                <a:moveTo>
                  <a:pt x="0" y="0"/>
                </a:moveTo>
                <a:lnTo>
                  <a:pt x="4870514" y="0"/>
                </a:lnTo>
                <a:lnTo>
                  <a:pt x="4870514" y="6851106"/>
                </a:lnTo>
                <a:lnTo>
                  <a:pt x="0" y="6851106"/>
                </a:lnTo>
                <a:lnTo>
                  <a:pt x="0"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1944191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gấu trúc</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654213" y="2489200"/>
            <a:ext cx="5623388" cy="3463764"/>
          </a:xfrm>
          <a:prstGeom prst="wedgeRoundRectCallout">
            <a:avLst>
              <a:gd name="adj1" fmla="val -60416"/>
              <a:gd name="adj2" fmla="val 3431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en-US" sz="2400">
                <a:solidFill>
                  <a:schemeClr val="bg1"/>
                </a:solidFill>
                <a:latin typeface="UTM Avo" panose="02040603050506020204" pitchFamily="18"/>
              </a:rPr>
              <a:t>	</a:t>
            </a:r>
            <a:r>
              <a:rPr lang="vi-VN" sz="2400">
                <a:solidFill>
                  <a:schemeClr val="bg1"/>
                </a:solidFill>
                <a:latin typeface="UTM Avo" panose="02040603050506020204" pitchFamily="18"/>
              </a:rPr>
              <a:t>Cứ </a:t>
            </a:r>
            <a:r>
              <a:rPr lang="vi-VN" sz="2400" dirty="0">
                <a:solidFill>
                  <a:schemeClr val="bg1"/>
                </a:solidFill>
                <a:latin typeface="UTM Avo" panose="02040603050506020204" pitchFamily="18"/>
              </a:rPr>
              <a:t>học giỏi là bố mẹ em hay cho em đi tham quan vườn bách thú. Trong vườn bách thú có nhiều con vật mà ở nhà không có. Trong đó thì em thích nhất là con gấu trúc bụ bẫm và đáng yêu.</a:t>
            </a:r>
          </a:p>
        </p:txBody>
      </p:sp>
      <p:pic>
        <p:nvPicPr>
          <p:cNvPr id="2" name="Google Shape;188;p13">
            <a:extLst>
              <a:ext uri="{FF2B5EF4-FFF2-40B4-BE49-F238E27FC236}">
                <a16:creationId xmlns:a16="http://schemas.microsoft.com/office/drawing/2014/main" id="{32D2F413-BAD3-F1B6-59B7-B1533C959E27}"/>
              </a:ext>
            </a:extLst>
          </p:cNvPr>
          <p:cNvPicPr preferRelativeResize="0"/>
          <p:nvPr/>
        </p:nvPicPr>
        <p:blipFill rotWithShape="1">
          <a:blip r:embed="rId5">
            <a:alphaModFix/>
          </a:blip>
          <a:srcRect/>
          <a:stretch/>
        </p:blipFill>
        <p:spPr>
          <a:xfrm>
            <a:off x="1089850" y="2229190"/>
            <a:ext cx="4013608" cy="4615649"/>
          </a:xfrm>
          <a:prstGeom prst="rect">
            <a:avLst/>
          </a:prstGeom>
          <a:noFill/>
          <a:ln>
            <a:noFill/>
          </a:ln>
        </p:spPr>
      </p:pic>
    </p:spTree>
    <p:extLst>
      <p:ext uri="{BB962C8B-B14F-4D97-AF65-F5344CB8AC3E}">
        <p14:creationId xmlns:p14="http://schemas.microsoft.com/office/powerpoint/2010/main" val="545347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8;p14">
            <a:extLst>
              <a:ext uri="{FF2B5EF4-FFF2-40B4-BE49-F238E27FC236}">
                <a16:creationId xmlns:a16="http://schemas.microsoft.com/office/drawing/2014/main" id="{46B24426-BF97-81A2-99A9-CF0B4C06FAAD}"/>
              </a:ext>
            </a:extLst>
          </p:cNvPr>
          <p:cNvSpPr/>
          <p:nvPr/>
        </p:nvSpPr>
        <p:spPr>
          <a:xfrm>
            <a:off x="886088" y="2373780"/>
            <a:ext cx="4601106" cy="252193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Luyện tập viết </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mở bài theo 2 cách: </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trực tiếp và gián tiếp</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5" name="Google Shape;199;p14">
            <a:extLst>
              <a:ext uri="{FF2B5EF4-FFF2-40B4-BE49-F238E27FC236}">
                <a16:creationId xmlns:a16="http://schemas.microsoft.com/office/drawing/2014/main" id="{685BF6CE-D5C4-49E5-2328-B639AFB6F227}"/>
              </a:ext>
            </a:extLst>
          </p:cNvPr>
          <p:cNvSpPr/>
          <p:nvPr/>
        </p:nvSpPr>
        <p:spPr>
          <a:xfrm>
            <a:off x="6299994" y="2373780"/>
            <a:ext cx="4978400" cy="252193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dirty="0">
                <a:ln>
                  <a:noFill/>
                </a:ln>
                <a:solidFill>
                  <a:srgbClr val="000000"/>
                </a:solidFill>
                <a:effectLst/>
                <a:uLnTx/>
                <a:uFillTx/>
                <a:latin typeface="UTM Avo" panose="02040603050506020204" pitchFamily="18"/>
                <a:cs typeface="Arial"/>
                <a:sym typeface="Arial"/>
              </a:rPr>
              <a:t>Chuẩn bị </a:t>
            </a:r>
            <a:endParaRPr kumimoji="0" sz="622"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1" i="0" u="none" strike="noStrike" kern="0" cap="none" spc="0" normalizeH="0" baseline="0" noProof="0" dirty="0">
                <a:ln>
                  <a:noFill/>
                </a:ln>
                <a:solidFill>
                  <a:srgbClr val="000000"/>
                </a:solidFill>
                <a:effectLst/>
                <a:uLnTx/>
                <a:uFillTx/>
                <a:latin typeface="UTM Avo" panose="02040603050506020204" pitchFamily="18"/>
                <a:cs typeface="Arial"/>
                <a:sym typeface="Arial"/>
              </a:rPr>
              <a:t>Bài đọc 3: </a:t>
            </a:r>
            <a:endParaRPr kumimoji="0" lang="en-US" sz="2667" b="1"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1" i="1" u="none" strike="noStrike" kern="0" cap="none" spc="0" normalizeH="0" baseline="0" noProof="0" dirty="0">
                <a:ln>
                  <a:noFill/>
                </a:ln>
                <a:solidFill>
                  <a:srgbClr val="000000"/>
                </a:solidFill>
                <a:effectLst/>
                <a:uLnTx/>
                <a:uFillTx/>
                <a:latin typeface="UTM Avo" panose="02040603050506020204" pitchFamily="18"/>
                <a:cs typeface="Arial"/>
                <a:sym typeface="Arial"/>
              </a:rPr>
              <a:t>Đoàn thuyền đánh cá</a:t>
            </a:r>
            <a:endParaRPr kumimoji="0" sz="2667" b="1" i="0" u="none" strike="noStrike" kern="0" cap="none" spc="0" normalizeH="0" baseline="0" noProof="0" dirty="0">
              <a:ln>
                <a:noFill/>
              </a:ln>
              <a:solidFill>
                <a:srgbClr val="FFFFFF"/>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screenshot of a qr code&#10;&#10;Description automatically generated">
            <a:hlinkClick r:id="rId3"/>
            <a:extLst>
              <a:ext uri="{FF2B5EF4-FFF2-40B4-BE49-F238E27FC236}">
                <a16:creationId xmlns:a16="http://schemas.microsoft.com/office/drawing/2014/main" id="{7AB3E5B2-CCCC-6865-60B5-1988D97C27AE}"/>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94;p2">
            <a:extLst>
              <a:ext uri="{FF2B5EF4-FFF2-40B4-BE49-F238E27FC236}">
                <a16:creationId xmlns:a16="http://schemas.microsoft.com/office/drawing/2014/main" id="{B4E52111-9EA5-F728-01BF-599A595132F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7" name="Google Shape;96;p2">
            <a:extLst>
              <a:ext uri="{FF2B5EF4-FFF2-40B4-BE49-F238E27FC236}">
                <a16:creationId xmlns:a16="http://schemas.microsoft.com/office/drawing/2014/main" id="{451F7B9B-4C13-CB7B-7D9F-F12BB16C50CE}"/>
              </a:ext>
            </a:extLst>
          </p:cNvPr>
          <p:cNvSpPr/>
          <p:nvPr/>
        </p:nvSpPr>
        <p:spPr>
          <a:xfrm>
            <a:off x="365729" y="1957295"/>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VN" dirty="0"/>
          </a:p>
        </p:txBody>
      </p:sp>
      <p:sp>
        <p:nvSpPr>
          <p:cNvPr id="8" name="Google Shape;97;p2">
            <a:extLst>
              <a:ext uri="{FF2B5EF4-FFF2-40B4-BE49-F238E27FC236}">
                <a16:creationId xmlns:a16="http://schemas.microsoft.com/office/drawing/2014/main" id="{E7378B74-F407-4495-BE8C-6CE23F3848DA}"/>
              </a:ext>
            </a:extLst>
          </p:cNvPr>
          <p:cNvSpPr/>
          <p:nvPr/>
        </p:nvSpPr>
        <p:spPr>
          <a:xfrm>
            <a:off x="1646500" y="1937081"/>
            <a:ext cx="3492659" cy="4912947"/>
          </a:xfrm>
          <a:custGeom>
            <a:avLst/>
            <a:gdLst/>
            <a:ahLst/>
            <a:cxnLst/>
            <a:rect l="l" t="t" r="r" b="b"/>
            <a:pathLst>
              <a:path w="4870513" h="6851106" extrusionOk="0">
                <a:moveTo>
                  <a:pt x="0" y="0"/>
                </a:moveTo>
                <a:lnTo>
                  <a:pt x="4870514" y="0"/>
                </a:lnTo>
                <a:lnTo>
                  <a:pt x="4870514" y="6851106"/>
                </a:lnTo>
                <a:lnTo>
                  <a:pt x="0" y="6851106"/>
                </a:lnTo>
                <a:lnTo>
                  <a:pt x="0" y="0"/>
                </a:lnTo>
                <a:close/>
              </a:path>
            </a:pathLst>
          </a:custGeom>
          <a:blipFill rotWithShape="1">
            <a:blip r:embed="rId5">
              <a:alphaModFix/>
            </a:blip>
            <a:stretch>
              <a:fillRect/>
            </a:stretch>
          </a:blipFill>
          <a:ln>
            <a:noFill/>
          </a:ln>
        </p:spPr>
        <p:txBody>
          <a:bodyPr/>
          <a:lstStyle/>
          <a:p>
            <a:endParaRPr lang="en-US"/>
          </a:p>
        </p:txBody>
      </p:sp>
      <p:sp>
        <p:nvSpPr>
          <p:cNvPr id="9" name="Google Shape;99;p2">
            <a:extLst>
              <a:ext uri="{FF2B5EF4-FFF2-40B4-BE49-F238E27FC236}">
                <a16:creationId xmlns:a16="http://schemas.microsoft.com/office/drawing/2014/main" id="{6998C5FA-AE3C-180D-44F2-121C2DD59CAF}"/>
              </a:ext>
            </a:extLst>
          </p:cNvPr>
          <p:cNvSpPr/>
          <p:nvPr/>
        </p:nvSpPr>
        <p:spPr>
          <a:xfrm>
            <a:off x="5710057" y="2620595"/>
            <a:ext cx="4601106" cy="2526443"/>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Hãy chia sẻ dàn ý các em đã xây dựng ở tiết trước để tả một con vật.</a:t>
            </a:r>
            <a:endParaRPr kumimoji="0" sz="2400" b="0" i="0" u="none" strike="noStrike" kern="0" cap="none" spc="0" normalizeH="0" baseline="0" noProof="0">
              <a:ln>
                <a:noFill/>
              </a:ln>
              <a:solidFill>
                <a:srgbClr val="FFFFFF"/>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3703884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17;p6">
            <a:extLst>
              <a:ext uri="{FF2B5EF4-FFF2-40B4-BE49-F238E27FC236}">
                <a16:creationId xmlns:a16="http://schemas.microsoft.com/office/drawing/2014/main" id="{2CAE2C0E-66AF-6068-599B-50462C453B28}"/>
              </a:ext>
            </a:extLst>
          </p:cNvPr>
          <p:cNvSpPr txBox="1"/>
          <p:nvPr/>
        </p:nvSpPr>
        <p:spPr>
          <a:xfrm>
            <a:off x="478500" y="1607318"/>
            <a:ext cx="11235000" cy="430861"/>
          </a:xfrm>
          <a:prstGeom prst="rect">
            <a:avLst/>
          </a:prstGeom>
          <a:noFill/>
          <a:ln>
            <a:noFill/>
          </a:ln>
        </p:spPr>
        <p:txBody>
          <a:bodyPr spcFirstLastPara="1" wrap="square" lIns="60950" tIns="30467" rIns="60950" bIns="30467" anchor="t" anchorCtr="0">
            <a:spAutoFit/>
          </a:bodyPr>
          <a:lstStyle/>
          <a:p>
            <a:pPr algn="ctr">
              <a:buClr>
                <a:srgbClr val="000000"/>
              </a:buClr>
              <a:buSzPts val="5000"/>
            </a:pPr>
            <a:r>
              <a:rPr lang="vi-VN" sz="2400" b="1" kern="0" dirty="0">
                <a:solidFill>
                  <a:srgbClr val="000000"/>
                </a:solidFill>
                <a:latin typeface="UTM Avo" panose="02040603050506020204" pitchFamily="18"/>
                <a:cs typeface="Arial"/>
                <a:sym typeface="Arial"/>
              </a:rPr>
              <a:t>1. Xếp các đoạn mở bài dưới đây vào nhóm thích hợp:</a:t>
            </a:r>
            <a:endParaRPr sz="2400" b="1" kern="0" dirty="0">
              <a:solidFill>
                <a:srgbClr val="000000"/>
              </a:solidFill>
              <a:latin typeface="UTM Avo" panose="02040603050506020204" pitchFamily="18"/>
              <a:cs typeface="Arial"/>
              <a:sym typeface="Arial"/>
            </a:endParaRPr>
          </a:p>
        </p:txBody>
      </p:sp>
      <p:sp>
        <p:nvSpPr>
          <p:cNvPr id="5" name="Google Shape;118;p6">
            <a:extLst>
              <a:ext uri="{FF2B5EF4-FFF2-40B4-BE49-F238E27FC236}">
                <a16:creationId xmlns:a16="http://schemas.microsoft.com/office/drawing/2014/main" id="{230C394B-B16F-089B-A00F-38E949CF3456}"/>
              </a:ext>
            </a:extLst>
          </p:cNvPr>
          <p:cNvSpPr/>
          <p:nvPr/>
        </p:nvSpPr>
        <p:spPr>
          <a:xfrm>
            <a:off x="660400" y="2088978"/>
            <a:ext cx="10871200" cy="4658953"/>
          </a:xfrm>
          <a:prstGeom prst="roundRect">
            <a:avLst>
              <a:gd name="adj" fmla="val 4752"/>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a, " Meo, meo!". Đấy, chú bạn mới của tôi lại đến chơi với tôi đấy.</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Hoàng Đức Hải,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Con mèo Hung</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b, Chiều nào cũng vậy, con họa mi ấy không biết tự phương nào bay đến đậu trong bụi tầm xuân ở vườn nhà tôi mà hót.</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Ngọc Giao,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Chim họa mi</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c, Mấy hôm nay, trường em mới mua về một con thỏ trắng nuôi cùng với mấy con thỏ nâu, thỏ đốm trong khu chăn nuôi.</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Theo Nguyễn Văn Bình,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Con thỏ trắng</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d, Hồi mười một tuổi, tôi gầy và ẻo lả như một cọng cỏ mảnh. Một hôm, mẹ mang về cho tôi một con mèo nhỏ. Nó cũng mảnh dẻ không khác gì tôi.</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Theo Bạch Nguyễn,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Người thầy tuổi thơ</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Google Shape;124;p7">
            <a:extLst>
              <a:ext uri="{FF2B5EF4-FFF2-40B4-BE49-F238E27FC236}">
                <a16:creationId xmlns:a16="http://schemas.microsoft.com/office/drawing/2014/main" id="{E0A4B5DC-B0D1-0A65-77B2-723CF6BDE270}"/>
              </a:ext>
            </a:extLst>
          </p:cNvPr>
          <p:cNvSpPr/>
          <p:nvPr/>
        </p:nvSpPr>
        <p:spPr>
          <a:xfrm>
            <a:off x="449465" y="6302644"/>
            <a:ext cx="812800" cy="206460"/>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3">
              <a:alphaModFix/>
            </a:blip>
            <a:stretch>
              <a:fillRect/>
            </a:stretch>
          </a:blipFill>
          <a:ln>
            <a:noFill/>
          </a:ln>
        </p:spPr>
        <p:txBody>
          <a:bodyPr/>
          <a:lstStyle/>
          <a:p>
            <a:endParaRPr lang="en-US"/>
          </a:p>
        </p:txBody>
      </p:sp>
      <p:sp>
        <p:nvSpPr>
          <p:cNvPr id="13" name="Google Shape;125;p7">
            <a:extLst>
              <a:ext uri="{FF2B5EF4-FFF2-40B4-BE49-F238E27FC236}">
                <a16:creationId xmlns:a16="http://schemas.microsoft.com/office/drawing/2014/main" id="{48D3D5A1-D6C2-4332-380A-BE83D694ABCB}"/>
              </a:ext>
            </a:extLst>
          </p:cNvPr>
          <p:cNvSpPr txBox="1"/>
          <p:nvPr/>
        </p:nvSpPr>
        <p:spPr>
          <a:xfrm>
            <a:off x="460500" y="1751382"/>
            <a:ext cx="11271000" cy="492416"/>
          </a:xfrm>
          <a:prstGeom prst="rect">
            <a:avLst/>
          </a:prstGeom>
          <a:noFill/>
          <a:ln>
            <a:noFill/>
          </a:ln>
        </p:spPr>
        <p:txBody>
          <a:bodyPr spcFirstLastPara="1" wrap="square" lIns="60950" tIns="30467" rIns="60950" bIns="30467" anchor="t" anchorCtr="0">
            <a:spAutoFit/>
          </a:bodyPr>
          <a:lstStyle/>
          <a:p>
            <a:pPr algn="ctr">
              <a:buClr>
                <a:srgbClr val="000000"/>
              </a:buClr>
              <a:buFont typeface="Arial"/>
              <a:buNone/>
            </a:pPr>
            <a:r>
              <a:rPr lang="vi-VN" sz="2800" b="1" kern="0" dirty="0">
                <a:solidFill>
                  <a:srgbClr val="000000"/>
                </a:solidFill>
                <a:latin typeface="UTM Avo" panose="02040603050506020204" pitchFamily="18"/>
                <a:cs typeface="Arial"/>
                <a:sym typeface="Arial"/>
              </a:rPr>
              <a:t>Xếp các đoạn mở bài dưới đây vào nhóm thích hợp:</a:t>
            </a:r>
            <a:endParaRPr sz="2800" b="1" kern="0" dirty="0">
              <a:solidFill>
                <a:srgbClr val="000000"/>
              </a:solidFill>
              <a:latin typeface="UTM Avo" panose="02040603050506020204" pitchFamily="18"/>
              <a:cs typeface="Arial"/>
              <a:sym typeface="Arial"/>
            </a:endParaRPr>
          </a:p>
        </p:txBody>
      </p:sp>
      <p:sp>
        <p:nvSpPr>
          <p:cNvPr id="14" name="Google Shape;126;p7">
            <a:extLst>
              <a:ext uri="{FF2B5EF4-FFF2-40B4-BE49-F238E27FC236}">
                <a16:creationId xmlns:a16="http://schemas.microsoft.com/office/drawing/2014/main" id="{10255A4E-1642-7617-1437-6526EE6D4367}"/>
              </a:ext>
            </a:extLst>
          </p:cNvPr>
          <p:cNvSpPr/>
          <p:nvPr/>
        </p:nvSpPr>
        <p:spPr>
          <a:xfrm>
            <a:off x="793274" y="2482775"/>
            <a:ext cx="5060218" cy="2362200"/>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168000" anchor="ctr" anchorCtr="0">
            <a:noAutofit/>
          </a:bodyPr>
          <a:lstStyle/>
          <a:p>
            <a:pPr marR="0" lvl="0" algn="ctr" defTabSz="914400" eaLnBrk="1" fontAlgn="auto" latinLnBrk="0" hangingPunct="1">
              <a:lnSpc>
                <a:spcPct val="150000"/>
              </a:lnSpc>
              <a:spcBef>
                <a:spcPts val="0"/>
              </a:spcBef>
              <a:spcAft>
                <a:spcPts val="0"/>
              </a:spcAft>
              <a:buClr>
                <a:srgbClr val="000000"/>
              </a:buClr>
              <a:buSzPts val="4000"/>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a:cs typeface="Arial"/>
                <a:sym typeface="Arial"/>
              </a:rPr>
              <a:t>1. Mở bài trực tiếp</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Giới thiệu đối tượng miêu tả của bài văn ngay ở câu mở đầu.</a:t>
            </a:r>
            <a:endParaRPr kumimoji="0" sz="2400" b="0" i="1"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15" name="Google Shape;127;p7">
            <a:extLst>
              <a:ext uri="{FF2B5EF4-FFF2-40B4-BE49-F238E27FC236}">
                <a16:creationId xmlns:a16="http://schemas.microsoft.com/office/drawing/2014/main" id="{2DAC9080-492E-74CD-ACA6-B3DB16FE280A}"/>
              </a:ext>
            </a:extLst>
          </p:cNvPr>
          <p:cNvSpPr/>
          <p:nvPr/>
        </p:nvSpPr>
        <p:spPr>
          <a:xfrm>
            <a:off x="6319776" y="2467535"/>
            <a:ext cx="5060217" cy="2362200"/>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168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a:cs typeface="Arial"/>
                <a:sym typeface="Arial"/>
              </a:rPr>
              <a:t>2. Mở bài gián tiếp</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Nêu các sự vật, hiện tượng khác để dẫn dắt người đọc đến đối tượng miêu tả của bài văn.</a:t>
            </a:r>
            <a:endParaRPr kumimoji="0"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16" name="Google Shape;128;p7">
            <a:extLst>
              <a:ext uri="{FF2B5EF4-FFF2-40B4-BE49-F238E27FC236}">
                <a16:creationId xmlns:a16="http://schemas.microsoft.com/office/drawing/2014/main" id="{0061984C-ACCD-07BC-452D-9AF4EED3C01D}"/>
              </a:ext>
            </a:extLst>
          </p:cNvPr>
          <p:cNvSpPr/>
          <p:nvPr/>
        </p:nvSpPr>
        <p:spPr>
          <a:xfrm>
            <a:off x="1438540" y="5333046"/>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a</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 name="Google Shape;129;p7">
            <a:extLst>
              <a:ext uri="{FF2B5EF4-FFF2-40B4-BE49-F238E27FC236}">
                <a16:creationId xmlns:a16="http://schemas.microsoft.com/office/drawing/2014/main" id="{7D8EBB70-9C3F-01A8-80DC-8016AAAA9B90}"/>
              </a:ext>
            </a:extLst>
          </p:cNvPr>
          <p:cNvSpPr/>
          <p:nvPr/>
        </p:nvSpPr>
        <p:spPr>
          <a:xfrm>
            <a:off x="2556140" y="5333046"/>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b</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8" name="Google Shape;130;p7">
            <a:extLst>
              <a:ext uri="{FF2B5EF4-FFF2-40B4-BE49-F238E27FC236}">
                <a16:creationId xmlns:a16="http://schemas.microsoft.com/office/drawing/2014/main" id="{A79C9AC9-CCA2-8E45-7A62-71316DD5485D}"/>
              </a:ext>
            </a:extLst>
          </p:cNvPr>
          <p:cNvSpPr/>
          <p:nvPr/>
        </p:nvSpPr>
        <p:spPr>
          <a:xfrm>
            <a:off x="3673740" y="5333046"/>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c</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9" name="Google Shape;131;p7">
            <a:extLst>
              <a:ext uri="{FF2B5EF4-FFF2-40B4-BE49-F238E27FC236}">
                <a16:creationId xmlns:a16="http://schemas.microsoft.com/office/drawing/2014/main" id="{72FB4534-D7FD-4971-7796-3ADB29294EFE}"/>
              </a:ext>
            </a:extLst>
          </p:cNvPr>
          <p:cNvSpPr/>
          <p:nvPr/>
        </p:nvSpPr>
        <p:spPr>
          <a:xfrm>
            <a:off x="7263163" y="5302566"/>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d</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0" name="Google Shape;123;p7">
            <a:extLst>
              <a:ext uri="{FF2B5EF4-FFF2-40B4-BE49-F238E27FC236}">
                <a16:creationId xmlns:a16="http://schemas.microsoft.com/office/drawing/2014/main" id="{F4253FA8-E165-15F6-68E9-498400E5EAD2}"/>
              </a:ext>
            </a:extLst>
          </p:cNvPr>
          <p:cNvSpPr/>
          <p:nvPr/>
        </p:nvSpPr>
        <p:spPr>
          <a:xfrm rot="2290558">
            <a:off x="10401799" y="5430549"/>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218605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11" name="Google Shape;140;p9">
            <a:extLst>
              <a:ext uri="{FF2B5EF4-FFF2-40B4-BE49-F238E27FC236}">
                <a16:creationId xmlns:a16="http://schemas.microsoft.com/office/drawing/2014/main" id="{BD7FFDF4-0CDB-17F8-A247-7DCA15AA8141}"/>
              </a:ext>
            </a:extLst>
          </p:cNvPr>
          <p:cNvSpPr/>
          <p:nvPr/>
        </p:nvSpPr>
        <p:spPr>
          <a:xfrm rot="7738511">
            <a:off x="8182219" y="2420265"/>
            <a:ext cx="4150193" cy="3947871"/>
          </a:xfrm>
          <a:custGeom>
            <a:avLst/>
            <a:gdLst/>
            <a:ahLst/>
            <a:cxnLst/>
            <a:rect l="l" t="t" r="r" b="b"/>
            <a:pathLst>
              <a:path w="6343176" h="6033946" extrusionOk="0">
                <a:moveTo>
                  <a:pt x="0" y="0"/>
                </a:moveTo>
                <a:lnTo>
                  <a:pt x="6343175" y="0"/>
                </a:lnTo>
                <a:lnTo>
                  <a:pt x="6343175" y="6033946"/>
                </a:lnTo>
                <a:lnTo>
                  <a:pt x="0" y="6033946"/>
                </a:lnTo>
                <a:lnTo>
                  <a:pt x="0" y="0"/>
                </a:lnTo>
                <a:close/>
              </a:path>
            </a:pathLst>
          </a:custGeom>
          <a:blipFill rotWithShape="1">
            <a:blip r:embed="rId5">
              <a:alphaModFix/>
            </a:blip>
            <a:stretch>
              <a:fillRect/>
            </a:stretch>
          </a:blipFill>
          <a:ln>
            <a:noFill/>
          </a:ln>
        </p:spPr>
        <p:txBody>
          <a:bodyPr/>
          <a:lstStyle/>
          <a:p>
            <a:endParaRPr lang="en-US"/>
          </a:p>
        </p:txBody>
      </p:sp>
      <p:sp>
        <p:nvSpPr>
          <p:cNvPr id="21" name="Google Shape;141;p9">
            <a:extLst>
              <a:ext uri="{FF2B5EF4-FFF2-40B4-BE49-F238E27FC236}">
                <a16:creationId xmlns:a16="http://schemas.microsoft.com/office/drawing/2014/main" id="{8B3D36ED-9DD9-882E-35D4-F666762C7214}"/>
              </a:ext>
            </a:extLst>
          </p:cNvPr>
          <p:cNvSpPr/>
          <p:nvPr/>
        </p:nvSpPr>
        <p:spPr>
          <a:xfrm>
            <a:off x="6356316" y="2464857"/>
            <a:ext cx="4620770" cy="4032672"/>
          </a:xfrm>
          <a:custGeom>
            <a:avLst/>
            <a:gdLst/>
            <a:ahLst/>
            <a:cxnLst/>
            <a:rect l="l" t="t" r="r" b="b"/>
            <a:pathLst>
              <a:path w="7062409" h="6163557" extrusionOk="0">
                <a:moveTo>
                  <a:pt x="0" y="0"/>
                </a:moveTo>
                <a:lnTo>
                  <a:pt x="7062409" y="0"/>
                </a:lnTo>
                <a:lnTo>
                  <a:pt x="7062409" y="6163557"/>
                </a:lnTo>
                <a:lnTo>
                  <a:pt x="0" y="6163557"/>
                </a:lnTo>
                <a:lnTo>
                  <a:pt x="0" y="0"/>
                </a:lnTo>
                <a:close/>
              </a:path>
            </a:pathLst>
          </a:custGeom>
          <a:blipFill rotWithShape="1">
            <a:blip r:embed="rId6">
              <a:alphaModFix/>
            </a:blip>
            <a:stretch>
              <a:fillRect/>
            </a:stretch>
          </a:blipFill>
          <a:ln>
            <a:noFill/>
          </a:ln>
        </p:spPr>
        <p:txBody>
          <a:bodyPr/>
          <a:lstStyle/>
          <a:p>
            <a:endParaRPr lang="en-US"/>
          </a:p>
        </p:txBody>
      </p:sp>
      <p:sp>
        <p:nvSpPr>
          <p:cNvPr id="22" name="Google Shape;142;p9">
            <a:extLst>
              <a:ext uri="{FF2B5EF4-FFF2-40B4-BE49-F238E27FC236}">
                <a16:creationId xmlns:a16="http://schemas.microsoft.com/office/drawing/2014/main" id="{62123B7F-554A-A789-E48C-5BC60463A41F}"/>
              </a:ext>
            </a:extLst>
          </p:cNvPr>
          <p:cNvSpPr txBox="1"/>
          <p:nvPr/>
        </p:nvSpPr>
        <p:spPr>
          <a:xfrm>
            <a:off x="894618" y="1709166"/>
            <a:ext cx="7775249" cy="1354191"/>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800" b="1" kern="0" dirty="0">
                <a:solidFill>
                  <a:srgbClr val="000000"/>
                </a:solidFill>
                <a:latin typeface="UTM Avo" panose="02040603050506020204" pitchFamily="18"/>
                <a:cs typeface="Arial"/>
                <a:sym typeface="Arial"/>
              </a:rPr>
              <a:t>2. Viết mở bài cho bài văn tả con vật mà em đã lập dàn ý:</a:t>
            </a:r>
            <a:endParaRPr sz="2800" b="1" kern="0" dirty="0">
              <a:solidFill>
                <a:srgbClr val="000000"/>
              </a:solidFill>
              <a:latin typeface="UTM Avo" panose="02040603050506020204" pitchFamily="18"/>
              <a:cs typeface="Arial"/>
              <a:sym typeface="Arial"/>
            </a:endParaRPr>
          </a:p>
        </p:txBody>
      </p:sp>
      <p:sp>
        <p:nvSpPr>
          <p:cNvPr id="23" name="Google Shape;143;p9">
            <a:extLst>
              <a:ext uri="{FF2B5EF4-FFF2-40B4-BE49-F238E27FC236}">
                <a16:creationId xmlns:a16="http://schemas.microsoft.com/office/drawing/2014/main" id="{8EFA7431-0289-C7EE-E61A-700F01F75A8A}"/>
              </a:ext>
            </a:extLst>
          </p:cNvPr>
          <p:cNvSpPr/>
          <p:nvPr/>
        </p:nvSpPr>
        <p:spPr>
          <a:xfrm>
            <a:off x="894618" y="3327400"/>
            <a:ext cx="4708273" cy="96252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a) Một đoạn mở bài trực tiếp.</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4" name="Google Shape;144;p9">
            <a:extLst>
              <a:ext uri="{FF2B5EF4-FFF2-40B4-BE49-F238E27FC236}">
                <a16:creationId xmlns:a16="http://schemas.microsoft.com/office/drawing/2014/main" id="{1E8175FD-6989-D084-0466-95B12B4EBE89}"/>
              </a:ext>
            </a:extLst>
          </p:cNvPr>
          <p:cNvSpPr/>
          <p:nvPr/>
        </p:nvSpPr>
        <p:spPr>
          <a:xfrm>
            <a:off x="894618" y="4749800"/>
            <a:ext cx="4708273" cy="96252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b) Một đoạn mở bài gián tiếp.</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818577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con cá vàng</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815806" y="3209276"/>
            <a:ext cx="5689600" cy="2670571"/>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chemeClr val="bg1"/>
                </a:solidFill>
                <a:effectLst/>
                <a:uLnTx/>
                <a:uFillTx/>
                <a:latin typeface="UTM Avo" panose="02040603050506020204" pitchFamily="18"/>
                <a:cs typeface="Arial"/>
                <a:sym typeface="Arial"/>
              </a:rPr>
              <a:t>	</a:t>
            </a:r>
            <a:r>
              <a:rPr kumimoji="0" lang="vi-VN" sz="2400" b="0" i="0" u="none" strike="noStrike" kern="0" cap="none" spc="0" normalizeH="0" baseline="0" noProof="0">
                <a:ln>
                  <a:noFill/>
                </a:ln>
                <a:solidFill>
                  <a:schemeClr val="bg1"/>
                </a:solidFill>
                <a:effectLst/>
                <a:uLnTx/>
                <a:uFillTx/>
                <a:latin typeface="UTM Avo" panose="02040603050506020204" pitchFamily="18"/>
                <a:cs typeface="Arial"/>
                <a:sym typeface="Arial"/>
              </a:rPr>
              <a:t>Gia đình em có nuôi rất nhiều những con vật như chó, mèo, thỏ,…nhưng em thích nhất là chú cá vàng trong bể nước.</a:t>
            </a:r>
            <a:endParaRPr kumimoji="0" sz="2400" b="0" i="0" u="none" strike="noStrike" kern="0" cap="none" spc="0" normalizeH="0" baseline="0" noProof="0">
              <a:ln>
                <a:noFill/>
              </a:ln>
              <a:solidFill>
                <a:schemeClr val="bg1"/>
              </a:solidFill>
              <a:effectLst/>
              <a:uLnTx/>
              <a:uFillTx/>
              <a:latin typeface="UTM Avo" panose="02040603050506020204" pitchFamily="18"/>
              <a:cs typeface="Arial"/>
              <a:sym typeface="Arial"/>
            </a:endParaRPr>
          </a:p>
        </p:txBody>
      </p:sp>
      <p:pic>
        <p:nvPicPr>
          <p:cNvPr id="7" name="Google Shape;155;p10">
            <a:extLst>
              <a:ext uri="{FF2B5EF4-FFF2-40B4-BE49-F238E27FC236}">
                <a16:creationId xmlns:a16="http://schemas.microsoft.com/office/drawing/2014/main" id="{F78C8E05-73EA-5DF0-20F6-1DBD889C64BF}"/>
              </a:ext>
            </a:extLst>
          </p:cNvPr>
          <p:cNvPicPr preferRelativeResize="0"/>
          <p:nvPr/>
        </p:nvPicPr>
        <p:blipFill rotWithShape="1">
          <a:blip r:embed="rId5">
            <a:alphaModFix/>
          </a:blip>
          <a:srcRect/>
          <a:stretch/>
        </p:blipFill>
        <p:spPr>
          <a:xfrm>
            <a:off x="686593" y="1975326"/>
            <a:ext cx="4359540" cy="4359540"/>
          </a:xfrm>
          <a:prstGeom prst="rect">
            <a:avLst/>
          </a:prstGeom>
          <a:noFill/>
          <a:ln>
            <a:noFill/>
          </a:ln>
        </p:spPr>
      </p:pic>
    </p:spTree>
    <p:extLst>
      <p:ext uri="{BB962C8B-B14F-4D97-AF65-F5344CB8AC3E}">
        <p14:creationId xmlns:p14="http://schemas.microsoft.com/office/powerpoint/2010/main" val="1493333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con mèo</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654212" y="2430343"/>
            <a:ext cx="5851195" cy="3904521"/>
          </a:xfrm>
          <a:prstGeom prst="wedgeRoundRectCallout">
            <a:avLst>
              <a:gd name="adj1" fmla="val -60416"/>
              <a:gd name="adj2" fmla="val 3431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en-US" sz="2400">
                <a:solidFill>
                  <a:schemeClr val="dk1"/>
                </a:solidFill>
                <a:latin typeface="UTM Avo" panose="02040603050506020204" pitchFamily="18"/>
                <a:ea typeface="arial"/>
                <a:cs typeface="arial"/>
                <a:sym typeface="arial"/>
              </a:rPr>
              <a:t>	</a:t>
            </a:r>
            <a:r>
              <a:rPr lang="vi-VN" sz="2400">
                <a:solidFill>
                  <a:schemeClr val="dk1"/>
                </a:solidFill>
                <a:latin typeface="UTM Avo" panose="02040603050506020204" pitchFamily="18"/>
                <a:ea typeface="arial"/>
                <a:cs typeface="arial"/>
                <a:sym typeface="arial"/>
              </a:rPr>
              <a:t>Nhà </a:t>
            </a:r>
            <a:r>
              <a:rPr lang="vi-VN" sz="2400" dirty="0">
                <a:solidFill>
                  <a:schemeClr val="dk1"/>
                </a:solidFill>
                <a:latin typeface="UTM Avo" panose="02040603050506020204" pitchFamily="18"/>
                <a:ea typeface="arial"/>
                <a:cs typeface="arial"/>
                <a:sym typeface="arial"/>
              </a:rPr>
              <a:t>em sống cùng ông bà nội trong một căn nhà rộng ở nông thôn yên </a:t>
            </a:r>
            <a:r>
              <a:rPr lang="vi-VN" sz="2400">
                <a:solidFill>
                  <a:schemeClr val="dk1"/>
                </a:solidFill>
                <a:latin typeface="UTM Avo" panose="02040603050506020204" pitchFamily="18"/>
                <a:ea typeface="arial"/>
                <a:cs typeface="arial"/>
                <a:sym typeface="arial"/>
              </a:rPr>
              <a:t>bình.</a:t>
            </a:r>
            <a:r>
              <a:rPr lang="en-US" sz="2400">
                <a:solidFill>
                  <a:schemeClr val="dk1"/>
                </a:solidFill>
                <a:latin typeface="UTM Avo" panose="02040603050506020204" pitchFamily="18"/>
                <a:ea typeface="arial"/>
                <a:cs typeface="arial"/>
                <a:sym typeface="arial"/>
              </a:rPr>
              <a:t> </a:t>
            </a:r>
            <a:r>
              <a:rPr lang="vi-VN" sz="2400">
                <a:solidFill>
                  <a:schemeClr val="dk1"/>
                </a:solidFill>
                <a:latin typeface="UTM Avo" panose="02040603050506020204" pitchFamily="18"/>
                <a:ea typeface="arial"/>
                <a:cs typeface="arial"/>
                <a:sym typeface="arial"/>
              </a:rPr>
              <a:t>Trong </a:t>
            </a:r>
            <a:r>
              <a:rPr lang="vi-VN" sz="2400" dirty="0">
                <a:solidFill>
                  <a:schemeClr val="dk1"/>
                </a:solidFill>
                <a:latin typeface="UTM Avo" panose="02040603050506020204" pitchFamily="18"/>
                <a:ea typeface="arial"/>
                <a:cs typeface="arial"/>
                <a:sym typeface="arial"/>
              </a:rPr>
              <a:t>căn nhà nhỏ ấy, ông bà em nuôi rất nhiều những con vật khác nhau: một đàn gà, một con chó trông nhà… trong đó còn nuôi một chú mèo tam thể rất đẹp.</a:t>
            </a:r>
            <a:endParaRPr lang="vi-VN" sz="2400" dirty="0">
              <a:solidFill>
                <a:schemeClr val="dk1"/>
              </a:solidFill>
              <a:latin typeface="UTM Avo" panose="02040603050506020204" pitchFamily="18"/>
              <a:ea typeface="Calibri"/>
              <a:cs typeface="Calibri"/>
              <a:sym typeface="Calibri"/>
            </a:endParaRPr>
          </a:p>
        </p:txBody>
      </p:sp>
      <p:sp>
        <p:nvSpPr>
          <p:cNvPr id="2" name="Google Shape;165;p11">
            <a:extLst>
              <a:ext uri="{FF2B5EF4-FFF2-40B4-BE49-F238E27FC236}">
                <a16:creationId xmlns:a16="http://schemas.microsoft.com/office/drawing/2014/main" id="{DD8C4428-EBE2-3ACC-28C1-38985E85EABE}"/>
              </a:ext>
            </a:extLst>
          </p:cNvPr>
          <p:cNvSpPr/>
          <p:nvPr/>
        </p:nvSpPr>
        <p:spPr>
          <a:xfrm>
            <a:off x="1465183" y="2430342"/>
            <a:ext cx="3173311" cy="3904521"/>
          </a:xfrm>
          <a:custGeom>
            <a:avLst/>
            <a:gdLst/>
            <a:ahLst/>
            <a:cxnLst/>
            <a:rect l="l" t="t" r="r" b="b"/>
            <a:pathLst>
              <a:path w="5930172" h="7296633" extrusionOk="0">
                <a:moveTo>
                  <a:pt x="0" y="0"/>
                </a:moveTo>
                <a:lnTo>
                  <a:pt x="5930172" y="0"/>
                </a:lnTo>
                <a:lnTo>
                  <a:pt x="5930172" y="7296632"/>
                </a:lnTo>
                <a:lnTo>
                  <a:pt x="0" y="7296632"/>
                </a:lnTo>
                <a:lnTo>
                  <a:pt x="0"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2793890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548</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UTM Avo</vt:lpstr>
      <vt:lpstr>Calibri Light</vt:lpstr>
      <vt:lpstr>Arial</vt:lpstr>
      <vt:lpstr>Calibri</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nt Hoa</cp:lastModifiedBy>
  <cp:revision>32</cp:revision>
  <dcterms:created xsi:type="dcterms:W3CDTF">2023-10-19T01:39:18Z</dcterms:created>
  <dcterms:modified xsi:type="dcterms:W3CDTF">2025-01-09T03:28:05Z</dcterms:modified>
</cp:coreProperties>
</file>