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29"/>
  </p:notesMasterIdLst>
  <p:sldIdLst>
    <p:sldId id="256" r:id="rId5"/>
    <p:sldId id="259" r:id="rId6"/>
    <p:sldId id="273" r:id="rId7"/>
    <p:sldId id="260" r:id="rId8"/>
    <p:sldId id="271" r:id="rId9"/>
    <p:sldId id="281" r:id="rId10"/>
    <p:sldId id="282" r:id="rId11"/>
    <p:sldId id="283" r:id="rId12"/>
    <p:sldId id="284" r:id="rId13"/>
    <p:sldId id="286" r:id="rId14"/>
    <p:sldId id="287" r:id="rId15"/>
    <p:sldId id="288" r:id="rId16"/>
    <p:sldId id="258" r:id="rId17"/>
    <p:sldId id="289" r:id="rId18"/>
    <p:sldId id="290" r:id="rId19"/>
    <p:sldId id="291" r:id="rId20"/>
    <p:sldId id="264" r:id="rId21"/>
    <p:sldId id="257" r:id="rId22"/>
    <p:sldId id="274" r:id="rId23"/>
    <p:sldId id="292" r:id="rId24"/>
    <p:sldId id="263" r:id="rId25"/>
    <p:sldId id="270" r:id="rId26"/>
    <p:sldId id="280" r:id="rId27"/>
    <p:sldId id="279" r:id="rId28"/>
  </p:sldIdLst>
  <p:sldSz cx="12192000" cy="6858000"/>
  <p:notesSz cx="6858000" cy="9144000"/>
  <p:embeddedFontLst>
    <p:embeddedFont>
      <p:font typeface="UTM Avo" panose="02040603050506020204" pitchFamily="18" charset="0"/>
      <p:regular r:id="rId30"/>
      <p:bold r:id="rId31"/>
      <p:italic r:id="rId32"/>
      <p:boldItalic r:id="rId33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20"/>
    <a:srgbClr val="001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0" autoAdjust="0"/>
    <p:restoredTop sz="94643"/>
  </p:normalViewPr>
  <p:slideViewPr>
    <p:cSldViewPr snapToGrid="0">
      <p:cViewPr varScale="1">
        <p:scale>
          <a:sx n="82" d="100"/>
          <a:sy n="82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74B0D-16B9-B449-A55F-66B2F89736E1}" type="datetimeFigureOut">
              <a:rPr lang="en-VN" smtClean="0"/>
              <a:t>01/09/2025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E8EBC-EDC8-B64E-8E83-72429CF5CA7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0289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cừu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1-2-3-4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33D04-5173-415E-A591-1DAAB0736C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012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Bấm vào màn hình để hiện câu trả lời.</a:t>
            </a:r>
          </a:p>
          <a:p>
            <a:r>
              <a:rPr lang="en-VN" dirty="0"/>
              <a:t>Bấm nút trở về để chọn các con cừu.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D3AFE-D9D6-9C45-B15A-0594462DE9FA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63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Bấm vào màn hình để hiện câu trả lời.</a:t>
            </a:r>
          </a:p>
          <a:p>
            <a:r>
              <a:rPr lang="en-VN" dirty="0"/>
              <a:t>Bấm nút trở về để chọn các con cừu.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D3AFE-D9D6-9C45-B15A-0594462DE9FA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14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Bấm vào màn hình để hiện câu trả lời.</a:t>
            </a:r>
          </a:p>
          <a:p>
            <a:r>
              <a:rPr lang="en-VN" dirty="0"/>
              <a:t>Bấm nút trở về để chọn các con cừu.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D3AFE-D9D6-9C45-B15A-0594462DE9FA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838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Bấm vào màn hình để hiện câu trả lời.</a:t>
            </a:r>
          </a:p>
          <a:p>
            <a:r>
              <a:rPr lang="en-VN" dirty="0"/>
              <a:t>Bấm nút trở về để chọn các con cừu.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D3AFE-D9D6-9C45-B15A-0594462DE9FA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8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5318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1111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826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200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223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5576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2225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124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537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7537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1050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0977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3093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9106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3784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3897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018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0358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6635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1740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1248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6452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8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0.png"/><Relationship Id="rId18" Type="http://schemas.openxmlformats.org/officeDocument/2006/relationships/slide" Target="slide16.xml"/><Relationship Id="rId26" Type="http://schemas.openxmlformats.org/officeDocument/2006/relationships/image" Target="../media/image26.jpeg"/><Relationship Id="rId3" Type="http://schemas.openxmlformats.org/officeDocument/2006/relationships/slideLayout" Target="../slideLayouts/slideLayout34.xml"/><Relationship Id="rId21" Type="http://schemas.openxmlformats.org/officeDocument/2006/relationships/slide" Target="slide15.xml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image" Target="../media/image25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openxmlformats.org/officeDocument/2006/relationships/slide" Target="slide13.xml"/><Relationship Id="rId29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24" Type="http://schemas.openxmlformats.org/officeDocument/2006/relationships/image" Target="../media/image24.png"/><Relationship Id="rId5" Type="http://schemas.openxmlformats.org/officeDocument/2006/relationships/image" Target="../media/image16.png"/><Relationship Id="rId15" Type="http://schemas.openxmlformats.org/officeDocument/2006/relationships/slide" Target="slide17.xml"/><Relationship Id="rId23" Type="http://schemas.openxmlformats.org/officeDocument/2006/relationships/slide" Target="slide14.xml"/><Relationship Id="rId28" Type="http://schemas.microsoft.com/office/2007/relationships/hdphoto" Target="../media/hdphoto7.wdp"/><Relationship Id="rId10" Type="http://schemas.microsoft.com/office/2007/relationships/hdphoto" Target="../media/hdphoto3.wdp"/><Relationship Id="rId19" Type="http://schemas.openxmlformats.org/officeDocument/2006/relationships/image" Target="../media/image2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8.png"/><Relationship Id="rId14" Type="http://schemas.microsoft.com/office/2007/relationships/hdphoto" Target="../media/hdphoto5.wdp"/><Relationship Id="rId22" Type="http://schemas.openxmlformats.org/officeDocument/2006/relationships/image" Target="../media/image23.png"/><Relationship Id="rId27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9.jpeg"/><Relationship Id="rId7" Type="http://schemas.microsoft.com/office/2007/relationships/hdphoto" Target="../media/hdphoto8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1.png"/><Relationship Id="rId5" Type="http://schemas.openxmlformats.org/officeDocument/2006/relationships/slide" Target="slide12.xml"/><Relationship Id="rId10" Type="http://schemas.openxmlformats.org/officeDocument/2006/relationships/image" Target="../media/image33.jpg"/><Relationship Id="rId4" Type="http://schemas.openxmlformats.org/officeDocument/2006/relationships/image" Target="../media/image30.png"/><Relationship Id="rId9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9.jpeg"/><Relationship Id="rId7" Type="http://schemas.microsoft.com/office/2007/relationships/hdphoto" Target="../media/hdphoto8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1.png"/><Relationship Id="rId5" Type="http://schemas.openxmlformats.org/officeDocument/2006/relationships/slide" Target="slide1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9.jpeg"/><Relationship Id="rId7" Type="http://schemas.microsoft.com/office/2007/relationships/hdphoto" Target="../media/hdphoto8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1.png"/><Relationship Id="rId5" Type="http://schemas.openxmlformats.org/officeDocument/2006/relationships/slide" Target="slide1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9.jpeg"/><Relationship Id="rId7" Type="http://schemas.microsoft.com/office/2007/relationships/hdphoto" Target="../media/hdphoto8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1.png"/><Relationship Id="rId5" Type="http://schemas.openxmlformats.org/officeDocument/2006/relationships/slide" Target="slide1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37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3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37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hoc1biet10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37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hoc10.vn/doc-sach/tieng-viet-4-tap-2/1/388/37/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22D710-9615-2315-A865-46F9FB8BA6AA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C9D062-DAD5-79B5-C3F9-C8EC10FAC07A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63D72D3-0655-742A-1739-650672E14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4374"/>
            <a:ext cx="9144000" cy="1242146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1F60"/>
                </a:solidFill>
                <a:latin typeface="UTM Avo" panose="02040603050506020204" pitchFamily="18" charset="0"/>
              </a:rPr>
              <a:t>Tuần</a:t>
            </a:r>
            <a:r>
              <a:rPr lang="en-US" sz="5400" b="1" dirty="0">
                <a:solidFill>
                  <a:srgbClr val="001F60"/>
                </a:solidFill>
                <a:latin typeface="UTM Avo" panose="02040603050506020204" pitchFamily="18" charset="0"/>
              </a:rPr>
              <a:t> 23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B695205-2C54-FA03-4CF6-6BFEC2200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031" y="3137624"/>
            <a:ext cx="10461938" cy="29897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2: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Người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giàn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khoan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6245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20;p6">
            <a:extLst>
              <a:ext uri="{FF2B5EF4-FFF2-40B4-BE49-F238E27FC236}">
                <a16:creationId xmlns:a16="http://schemas.microsoft.com/office/drawing/2014/main" id="{5F99FDEC-CF13-EDEC-1ABF-5AD6C4CDE208}"/>
              </a:ext>
            </a:extLst>
          </p:cNvPr>
          <p:cNvSpPr/>
          <p:nvPr/>
        </p:nvSpPr>
        <p:spPr>
          <a:xfrm>
            <a:off x="10567194" y="5110746"/>
            <a:ext cx="2122909" cy="2122909"/>
          </a:xfrm>
          <a:custGeom>
            <a:avLst/>
            <a:gdLst/>
            <a:ahLst/>
            <a:cxnLst/>
            <a:rect l="l" t="t" r="r" b="b"/>
            <a:pathLst>
              <a:path w="3184364" h="3184364" extrusionOk="0">
                <a:moveTo>
                  <a:pt x="0" y="0"/>
                </a:moveTo>
                <a:lnTo>
                  <a:pt x="3184364" y="0"/>
                </a:lnTo>
                <a:lnTo>
                  <a:pt x="3184364" y="3184364"/>
                </a:lnTo>
                <a:lnTo>
                  <a:pt x="0" y="3184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100" kern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7" name="Google Shape;121;p6">
            <a:extLst>
              <a:ext uri="{FF2B5EF4-FFF2-40B4-BE49-F238E27FC236}">
                <a16:creationId xmlns:a16="http://schemas.microsoft.com/office/drawing/2014/main" id="{F9E27E46-CE75-9C55-FF70-07B96036556A}"/>
              </a:ext>
            </a:extLst>
          </p:cNvPr>
          <p:cNvSpPr/>
          <p:nvPr/>
        </p:nvSpPr>
        <p:spPr>
          <a:xfrm>
            <a:off x="-152403" y="2298665"/>
            <a:ext cx="12496801" cy="804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100" kern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8" name="Google Shape;122;p6">
            <a:extLst>
              <a:ext uri="{FF2B5EF4-FFF2-40B4-BE49-F238E27FC236}">
                <a16:creationId xmlns:a16="http://schemas.microsoft.com/office/drawing/2014/main" id="{F5B54C2B-FFBD-1197-D19C-2F2643C00898}"/>
              </a:ext>
            </a:extLst>
          </p:cNvPr>
          <p:cNvSpPr txBox="1"/>
          <p:nvPr/>
        </p:nvSpPr>
        <p:spPr>
          <a:xfrm>
            <a:off x="1375929" y="2468933"/>
            <a:ext cx="9440139" cy="49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8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Trả lời câu hỏi</a:t>
            </a:r>
            <a:endParaRPr sz="2800" b="1" i="1" kern="0" dirty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23" name="Google Shape;122;p6">
            <a:extLst>
              <a:ext uri="{FF2B5EF4-FFF2-40B4-BE49-F238E27FC236}">
                <a16:creationId xmlns:a16="http://schemas.microsoft.com/office/drawing/2014/main" id="{0B25FC17-D68F-20A8-DF36-9CF0E652A54F}"/>
              </a:ext>
            </a:extLst>
          </p:cNvPr>
          <p:cNvSpPr txBox="1"/>
          <p:nvPr/>
        </p:nvSpPr>
        <p:spPr>
          <a:xfrm>
            <a:off x="1375929" y="1686967"/>
            <a:ext cx="9440139" cy="49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8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2. ĐỌC HIỂU</a:t>
            </a:r>
            <a:endParaRPr sz="2800" b="1" i="1" kern="0" dirty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4" name="Google Shape;185;p12">
            <a:extLst>
              <a:ext uri="{FF2B5EF4-FFF2-40B4-BE49-F238E27FC236}">
                <a16:creationId xmlns:a16="http://schemas.microsoft.com/office/drawing/2014/main" id="{5C8D9F8C-AFAD-BC91-9574-E04BB8905BF2}"/>
              </a:ext>
            </a:extLst>
          </p:cNvPr>
          <p:cNvSpPr/>
          <p:nvPr/>
        </p:nvSpPr>
        <p:spPr>
          <a:xfrm>
            <a:off x="646951" y="4653924"/>
            <a:ext cx="5080000" cy="731520"/>
          </a:xfrm>
          <a:prstGeom prst="homePlate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FFD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THẢO LUẬN NHÓM ĐÔI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5" name="Google Shape;186;p12">
            <a:extLst>
              <a:ext uri="{FF2B5EF4-FFF2-40B4-BE49-F238E27FC236}">
                <a16:creationId xmlns:a16="http://schemas.microsoft.com/office/drawing/2014/main" id="{088644C8-A5A0-F13D-5A06-6B8675EB000F}"/>
              </a:ext>
            </a:extLst>
          </p:cNvPr>
          <p:cNvSpPr/>
          <p:nvPr/>
        </p:nvSpPr>
        <p:spPr>
          <a:xfrm>
            <a:off x="6095997" y="3222430"/>
            <a:ext cx="4102151" cy="3594509"/>
          </a:xfrm>
          <a:custGeom>
            <a:avLst/>
            <a:gdLst/>
            <a:ahLst/>
            <a:cxnLst/>
            <a:rect l="l" t="t" r="r" b="b"/>
            <a:pathLst>
              <a:path w="1212036" h="1062047" extrusionOk="0">
                <a:moveTo>
                  <a:pt x="0" y="0"/>
                </a:moveTo>
                <a:lnTo>
                  <a:pt x="1212036" y="0"/>
                </a:lnTo>
                <a:lnTo>
                  <a:pt x="1212036" y="1062047"/>
                </a:lnTo>
                <a:lnTo>
                  <a:pt x="0" y="1062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315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20;p6">
            <a:extLst>
              <a:ext uri="{FF2B5EF4-FFF2-40B4-BE49-F238E27FC236}">
                <a16:creationId xmlns:a16="http://schemas.microsoft.com/office/drawing/2014/main" id="{5F99FDEC-CF13-EDEC-1ABF-5AD6C4CDE208}"/>
              </a:ext>
            </a:extLst>
          </p:cNvPr>
          <p:cNvSpPr/>
          <p:nvPr/>
        </p:nvSpPr>
        <p:spPr>
          <a:xfrm>
            <a:off x="10567194" y="5110746"/>
            <a:ext cx="2122909" cy="2122909"/>
          </a:xfrm>
          <a:custGeom>
            <a:avLst/>
            <a:gdLst/>
            <a:ahLst/>
            <a:cxnLst/>
            <a:rect l="l" t="t" r="r" b="b"/>
            <a:pathLst>
              <a:path w="3184364" h="3184364" extrusionOk="0">
                <a:moveTo>
                  <a:pt x="0" y="0"/>
                </a:moveTo>
                <a:lnTo>
                  <a:pt x="3184364" y="0"/>
                </a:lnTo>
                <a:lnTo>
                  <a:pt x="3184364" y="3184364"/>
                </a:lnTo>
                <a:lnTo>
                  <a:pt x="0" y="3184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100" kern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7" name="Google Shape;121;p6">
            <a:extLst>
              <a:ext uri="{FF2B5EF4-FFF2-40B4-BE49-F238E27FC236}">
                <a16:creationId xmlns:a16="http://schemas.microsoft.com/office/drawing/2014/main" id="{F9E27E46-CE75-9C55-FF70-07B96036556A}"/>
              </a:ext>
            </a:extLst>
          </p:cNvPr>
          <p:cNvSpPr/>
          <p:nvPr/>
        </p:nvSpPr>
        <p:spPr>
          <a:xfrm>
            <a:off x="-152404" y="1645656"/>
            <a:ext cx="12496801" cy="804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100" kern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8" name="Google Shape;122;p6">
            <a:extLst>
              <a:ext uri="{FF2B5EF4-FFF2-40B4-BE49-F238E27FC236}">
                <a16:creationId xmlns:a16="http://schemas.microsoft.com/office/drawing/2014/main" id="{F5B54C2B-FFBD-1197-D19C-2F2643C00898}"/>
              </a:ext>
            </a:extLst>
          </p:cNvPr>
          <p:cNvSpPr txBox="1"/>
          <p:nvPr/>
        </p:nvSpPr>
        <p:spPr>
          <a:xfrm>
            <a:off x="1375928" y="1815924"/>
            <a:ext cx="9440139" cy="49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8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Trả lời câu hỏi</a:t>
            </a:r>
            <a:endParaRPr sz="2800" b="1" i="1" kern="0" dirty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3" name="Google Shape;194;p13">
            <a:extLst>
              <a:ext uri="{FF2B5EF4-FFF2-40B4-BE49-F238E27FC236}">
                <a16:creationId xmlns:a16="http://schemas.microsoft.com/office/drawing/2014/main" id="{D8AD7E12-5441-25E6-17E2-61E20789EFC0}"/>
              </a:ext>
            </a:extLst>
          </p:cNvPr>
          <p:cNvSpPr/>
          <p:nvPr/>
        </p:nvSpPr>
        <p:spPr>
          <a:xfrm>
            <a:off x="761996" y="2755875"/>
            <a:ext cx="10668000" cy="3611060"/>
          </a:xfrm>
          <a:prstGeom prst="wedgeRectCallout">
            <a:avLst>
              <a:gd name="adj1" fmla="val -20595"/>
              <a:gd name="adj2" fmla="val 56613"/>
            </a:avLst>
          </a:prstGeom>
          <a:solidFill>
            <a:srgbClr val="FFFFFF"/>
          </a:solidFill>
          <a:ln w="25400" cap="flat" cmpd="sng">
            <a:solidFill>
              <a:srgbClr val="FFD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120000" anchor="ctr" anchorCtr="0">
            <a:noAutofit/>
          </a:bodyPr>
          <a:lstStyle/>
          <a:p>
            <a:pPr marL="304815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Câu 1.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Qua khổ thơ 1, hình ảnh minh họa và chú thích về giàn khoan, em hiểu những người lao động trên giàn khoan làm công việc gì, ở đâu?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304815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Câu 2.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Những từ ngữ, hình ảnh nào giúp em hình dung được khó khăn, thách thức đối với người làm việc trên giàn khoan?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304815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Câu 3.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Em cảm nhận như thế nào về "người giàn khoan" qua các từ ngữ, hình ảnh ở khổ thơ 2?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304815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Câu 4.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Qua khổ thơ 3, tác giả muốn nói điều gì về “người giàn khoan"?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5433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4" y="0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55488" y="654878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3512" y="2880024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354" y="10400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48" y="2901605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152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046909" y="1936426"/>
            <a:ext cx="1139686" cy="773391"/>
          </a:xfrm>
          <a:prstGeom prst="rect">
            <a:avLst/>
          </a:prstGeom>
        </p:spPr>
      </p:pic>
      <p:pic>
        <p:nvPicPr>
          <p:cNvPr id="34" name="Picture 33" descr="152.pn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108712" y="4977166"/>
            <a:ext cx="1139686" cy="773391"/>
          </a:xfrm>
          <a:prstGeom prst="rect">
            <a:avLst/>
          </a:prstGeom>
        </p:spPr>
      </p:pic>
      <p:pic>
        <p:nvPicPr>
          <p:cNvPr id="36" name="Picture 35" descr="152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720276" y="3426076"/>
            <a:ext cx="1139686" cy="773391"/>
          </a:xfrm>
          <a:prstGeom prst="rect">
            <a:avLst/>
          </a:prstGeom>
        </p:spPr>
      </p:pic>
      <p:pic>
        <p:nvPicPr>
          <p:cNvPr id="38" name="Picture 37" descr="153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 flipH="1">
            <a:off x="-2599234" y="3980073"/>
            <a:ext cx="2195822" cy="1353732"/>
          </a:xfrm>
          <a:prstGeom prst="rect">
            <a:avLst/>
          </a:prstGeom>
        </p:spPr>
      </p:pic>
      <p:pic>
        <p:nvPicPr>
          <p:cNvPr id="26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23617" y="2875773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152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518964" y="3109713"/>
            <a:ext cx="1139686" cy="773391"/>
          </a:xfrm>
          <a:prstGeom prst="rect">
            <a:avLst/>
          </a:prstGeom>
        </p:spPr>
      </p:pic>
      <p:pic>
        <p:nvPicPr>
          <p:cNvPr id="27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6891" y="4953989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3581" y="4980493"/>
            <a:ext cx="2098888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0557" y="4940736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27660" y="900043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153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 flipH="1">
            <a:off x="-3200398" y="2433917"/>
            <a:ext cx="1976716" cy="1035421"/>
          </a:xfrm>
          <a:prstGeom prst="rect">
            <a:avLst/>
          </a:prstGeom>
        </p:spPr>
      </p:pic>
      <p:pic>
        <p:nvPicPr>
          <p:cNvPr id="20" name="Picture 19" descr="6a47e323f607fd7081d27d819f0cd3d1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2192000" y="4837042"/>
            <a:ext cx="1809585" cy="177579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EAE3FE4-8F4B-C15B-8FB1-E9A02F94D80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" y="-184"/>
            <a:ext cx="604406" cy="674489"/>
          </a:xfrm>
          <a:prstGeom prst="rect">
            <a:avLst/>
          </a:prstGeom>
        </p:spPr>
      </p:pic>
      <p:pic>
        <p:nvPicPr>
          <p:cNvPr id="3" name="Picture 7" descr="C:\Users\ADMIN\Desktop\Tai nguyen thiet ke tro choi\Bảng gỗ\canstock6432558.jpg">
            <a:extLst>
              <a:ext uri="{FF2B5EF4-FFF2-40B4-BE49-F238E27FC236}">
                <a16:creationId xmlns:a16="http://schemas.microsoft.com/office/drawing/2014/main" id="{4F8DE760-2E6E-A90B-793B-6FE6F3F3F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90" y="455552"/>
            <a:ext cx="2148311" cy="203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6D6A1C-4DC6-C7F5-1B87-2BC10BBA7177}"/>
              </a:ext>
            </a:extLst>
          </p:cNvPr>
          <p:cNvSpPr txBox="1"/>
          <p:nvPr/>
        </p:nvSpPr>
        <p:spPr>
          <a:xfrm>
            <a:off x="1499036" y="900043"/>
            <a:ext cx="2894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haroni" panose="02010803020104030203" pitchFamily="2" charset="-79"/>
              </a:rPr>
              <a:t>CHÓ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haroni" panose="02010803020104030203" pitchFamily="2" charset="-79"/>
              </a:rPr>
              <a:t>CHĂN CỪU</a:t>
            </a:r>
          </a:p>
        </p:txBody>
      </p:sp>
      <p:pic>
        <p:nvPicPr>
          <p:cNvPr id="6" name="y2mate (mp3cut.net)">
            <a:hlinkClick r:id="" action="ppaction://media"/>
            <a:extLst>
              <a:ext uri="{FF2B5EF4-FFF2-40B4-BE49-F238E27FC236}">
                <a16:creationId xmlns:a16="http://schemas.microsoft.com/office/drawing/2014/main" id="{3D5B9296-7B7C-810D-DAA5-2907D6BFD4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7303" y="7605713"/>
            <a:ext cx="609600" cy="609600"/>
          </a:xfrm>
          <a:prstGeom prst="rect">
            <a:avLst/>
          </a:prstGeom>
        </p:spPr>
      </p:pic>
      <p:pic>
        <p:nvPicPr>
          <p:cNvPr id="7" name="y2mate (mp3cut.net)">
            <a:hlinkClick r:id="" action="ppaction://media"/>
            <a:extLst>
              <a:ext uri="{FF2B5EF4-FFF2-40B4-BE49-F238E27FC236}">
                <a16:creationId xmlns:a16="http://schemas.microsoft.com/office/drawing/2014/main" id="{0C7AF4E4-E533-69E5-FA9F-C69073F3C9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-3051311" y="6248400"/>
            <a:ext cx="609600" cy="609600"/>
          </a:xfrm>
          <a:prstGeom prst="rect">
            <a:avLst/>
          </a:prstGeom>
        </p:spPr>
      </p:pic>
      <p:pic>
        <p:nvPicPr>
          <p:cNvPr id="8" name="y2mate (mp3cut.net)">
            <a:hlinkClick r:id="" action="ppaction://media"/>
            <a:extLst>
              <a:ext uri="{FF2B5EF4-FFF2-40B4-BE49-F238E27FC236}">
                <a16:creationId xmlns:a16="http://schemas.microsoft.com/office/drawing/2014/main" id="{605EE013-71E4-7B3A-52C1-340284793C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-1949450" y="8215313"/>
            <a:ext cx="609600" cy="609600"/>
          </a:xfrm>
          <a:prstGeom prst="rect">
            <a:avLst/>
          </a:prstGeom>
        </p:spPr>
      </p:pic>
      <p:pic>
        <p:nvPicPr>
          <p:cNvPr id="9" name="y2mate (mp3cut.net)">
            <a:hlinkClick r:id="" action="ppaction://media"/>
            <a:extLst>
              <a:ext uri="{FF2B5EF4-FFF2-40B4-BE49-F238E27FC236}">
                <a16:creationId xmlns:a16="http://schemas.microsoft.com/office/drawing/2014/main" id="{546C4E5E-E22D-6D57-47F7-7310AFEA98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336698" y="7649187"/>
            <a:ext cx="609600" cy="609600"/>
          </a:xfrm>
          <a:prstGeom prst="rect">
            <a:avLst/>
          </a:prstGeom>
        </p:spPr>
      </p:pic>
      <p:sp>
        <p:nvSpPr>
          <p:cNvPr id="2" name="TextBox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0EA20E-524A-94BF-1B93-4E9BF73B42F1}"/>
              </a:ext>
            </a:extLst>
          </p:cNvPr>
          <p:cNvSpPr txBox="1"/>
          <p:nvPr/>
        </p:nvSpPr>
        <p:spPr>
          <a:xfrm>
            <a:off x="5661392" y="522426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>
            <a:hlinkClick r:id="rId23" action="ppaction://hlinksldjump"/>
            <a:extLst>
              <a:ext uri="{FF2B5EF4-FFF2-40B4-BE49-F238E27FC236}">
                <a16:creationId xmlns:a16="http://schemas.microsoft.com/office/drawing/2014/main" id="{43CE4341-9787-0F3F-0F42-1D87CDCD72F4}"/>
              </a:ext>
            </a:extLst>
          </p:cNvPr>
          <p:cNvSpPr txBox="1"/>
          <p:nvPr/>
        </p:nvSpPr>
        <p:spPr>
          <a:xfrm>
            <a:off x="6088807" y="331174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>
            <a:hlinkClick r:id="rId21" action="ppaction://hlinksldjump"/>
            <a:extLst>
              <a:ext uri="{FF2B5EF4-FFF2-40B4-BE49-F238E27FC236}">
                <a16:creationId xmlns:a16="http://schemas.microsoft.com/office/drawing/2014/main" id="{AFB4894D-9F5D-C03C-BB26-F23EB060F08D}"/>
              </a:ext>
            </a:extLst>
          </p:cNvPr>
          <p:cNvSpPr txBox="1"/>
          <p:nvPr/>
        </p:nvSpPr>
        <p:spPr>
          <a:xfrm>
            <a:off x="10290119" y="362519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3</a:t>
            </a:r>
          </a:p>
        </p:txBody>
      </p:sp>
      <p:sp>
        <p:nvSpPr>
          <p:cNvPr id="12" name="TextBox 11">
            <a:hlinkClick r:id="rId18" action="ppaction://hlinksldjump"/>
            <a:extLst>
              <a:ext uri="{FF2B5EF4-FFF2-40B4-BE49-F238E27FC236}">
                <a16:creationId xmlns:a16="http://schemas.microsoft.com/office/drawing/2014/main" id="{338C0294-D34B-7343-6119-24CA1D2F2EAE}"/>
              </a:ext>
            </a:extLst>
          </p:cNvPr>
          <p:cNvSpPr txBox="1"/>
          <p:nvPr/>
        </p:nvSpPr>
        <p:spPr>
          <a:xfrm>
            <a:off x="8575625" y="2093643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4</a:t>
            </a:r>
          </a:p>
        </p:txBody>
      </p:sp>
      <p:sp>
        <p:nvSpPr>
          <p:cNvPr id="13" name="TextBox 12">
            <a:hlinkClick r:id="rId15" action="ppaction://hlinksldjump"/>
            <a:extLst>
              <a:ext uri="{FF2B5EF4-FFF2-40B4-BE49-F238E27FC236}">
                <a16:creationId xmlns:a16="http://schemas.microsoft.com/office/drawing/2014/main" id="{CF07A611-794E-68F1-B006-974719797C17}"/>
              </a:ext>
            </a:extLst>
          </p:cNvPr>
          <p:cNvSpPr txBox="1"/>
          <p:nvPr/>
        </p:nvSpPr>
        <p:spPr>
          <a:xfrm rot="180337">
            <a:off x="10099415" y="1611530"/>
            <a:ext cx="289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haroni" panose="02010803020104030203" pitchFamily="2" charset="-79"/>
              </a:rPr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2280943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37917 0.06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34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84921E-6 L -0.06302 -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5846E-6 L -0.11641 -2.8584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329E-7 0 L -0.06937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589E-6 2.96296E-6 L -0.09462 -0.00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-0.06835 -0.004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2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11914 0.001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-0.06602 0.00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1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09375 -0.00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-41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3 0.02709 C -0.22461 0.05509 -0.51315 0.0838 -0.65091 0.06204 C -0.78841 0.04051 -0.74336 -0.0743 -0.76185 -0.10116 " pathEditMode="relative" rAng="0" ptsTypes="AAA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9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57 -0.00024 C 0.11272 0.08912 0.02213 0.1787 0.1942 0.21736 C 0.36639 0.25625 1.06144 0.22962 1.23689 0.23125 " pathEditMode="relative" rAng="0" ptsTypes="aaA">
                                      <p:cBhvr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" y="12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1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5645E-7 -4.07407E-6 L 0.23142 0.00579 " pathEditMode="relative" rAng="0" ptsTypes="AA">
                                      <p:cBhvr>
                                        <p:cTn id="44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787 -0.05278 C -0.6625 -0.15579 -0.64727 -0.25857 -0.6612 -0.30116 C -0.67513 -0.34352 -0.71771 -0.32616 -0.76016 -0.30834 " pathEditMode="relative" rAng="0" ptsTypes="AAA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2 0.00579 L -0.10673 0.01181 " pathEditMode="relative" rAng="0" ptsTypes="AA">
                                      <p:cBhvr>
                                        <p:cTn id="52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1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657 -0.31899 L -1.18157 -0.3129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186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997 -0.53541 C 0.53789 -0.21088 0.53581 0.11343 0.54023 0.23218 C 0.54466 0.3507 0.5556 0.26459 0.56654 0.17755 " pathEditMode="relative" rAng="0" ptsTypes="AAA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4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25 0.4364 C -0.02645 0.50601 0.08323 0.57631 0.12687 0.44287 C 0.17051 0.30966 0.14289 -0.22156 0.12557 -0.36171 C 0.10798 -0.50093 0.06187 -0.39385 0.02201 -0.39802 C -0.01785 -0.40218 -0.08623 -0.41883 -0.11385 -0.38807 C -0.14146 -0.35708 -0.1386 -0.24168 -0.14342 -0.213 " pathEditMode="relative" rAng="0" ptsTypes="aaaa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594 0.19607 L 0.02474 0.12848 " pathEditMode="relative" rAng="0" ptsTypes="AA">
                                      <p:cBhvr>
                                        <p:cTn id="67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60" y="-338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1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-0.213 C -0.14336 -0.21277 -0.75586 -0.22572 -1.36836 -0.23797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86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09 0.09144 C 0.02695 -0.00787 -0.02045 -0.10717 0.08307 -0.15185 C 0.18606 -0.1963 0.43932 -0.18657 0.69297 -0.17685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4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65023 C 0.125 -0.65 -0.14466 -0.58842 -0.41419 -0.5256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66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1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359 -0.1699 L 0.68359 -0.1699 C 0.67943 -0.16851 0.67526 -0.16689 0.67109 -0.16574 C 0.66797 -0.16504 0.66484 -0.16504 0.66198 -0.16388 C 0.63385 -0.15138 0.6681 -0.16226 0.64609 -0.15578 C 0.64049 -0.15069 0.63633 -0.14652 0.63008 -0.14351 C 0.62747 -0.14236 0.62487 -0.14236 0.62214 -0.14143 C 0.62031 -0.14097 0.61836 -0.14027 0.61654 -0.13958 C 0.57344 -0.14143 0.56497 -0.14421 0.52109 -0.13541 C 0.51406 -0.13402 0.50742 -0.12963 0.50052 -0.12731 C 0.49193 -0.12476 0.48307 -0.12245 0.47448 -0.11921 C 0.45443 -0.11226 0.46315 -0.11458 0.44831 -0.11111 C 0.44414 -0.1125 0.43997 -0.11412 0.43581 -0.11527 C 0.42982 -0.11689 0.42357 -0.11736 0.41758 -0.11921 C 0.4069 -0.12268 0.38581 -0.13148 0.38581 -0.13148 C 0.37135 -0.12939 0.3569 -0.12893 0.34258 -0.12546 C 0.33451 -0.12338 0.32682 -0.11805 0.31875 -0.11527 C 0.31497 -0.11388 0.3112 -0.11388 0.30742 -0.11319 C 0.30404 -0.11064 0.30078 -0.10648 0.29714 -0.10509 C 0.2806 -0.0993 0.26484 -0.10625 0.24831 -0.11111 C 0.2293 -0.11689 0.22357 -0.1206 0.20508 -0.12731 C 0.19909 -0.12963 0.19297 -0.13125 0.18698 -0.13356 C 0.18229 -0.13518 0.17812 -0.13865 0.17344 -0.13958 C 0.15221 -0.14328 0.13099 -0.1449 0.10977 -0.14768 C 0.08672 -0.16921 0.09544 -0.16134 0.08359 -0.17176 " pathEditMode="relative" ptsTypes="AAAAAAAAAAAAAAAAAAAAAAAAA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2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1935" y="1138752"/>
            <a:ext cx="7628130" cy="171662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Câu 1. 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Qua khổ thơ 1, hình ảnh minh họa và chú thích về giàn khoan, em hiểu những người lao động trên giàn khoan làm công việc gì, ở đâu?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2398" y="3124200"/>
            <a:ext cx="616373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304815" algn="just"/>
            <a:r>
              <a:rPr lang="vi-VN" sz="2400" dirty="0">
                <a:latin typeface="UTM Avo" panose="02040603050506020204" pitchFamily="18"/>
              </a:rPr>
              <a:t>“Người giàn khoan” làm nhiệm vụ khai thác dầu khí giữa biển khơi.</a:t>
            </a:r>
            <a:endParaRPr lang="vi-VN" sz="2400" dirty="0">
              <a:solidFill>
                <a:schemeClr val="dk1"/>
              </a:solidFill>
              <a:latin typeface="UTM Avo" panose="02040603050506020204" pitchFamily="18"/>
            </a:endParaRPr>
          </a:p>
        </p:txBody>
      </p:sp>
      <p:pic>
        <p:nvPicPr>
          <p:cNvPr id="1028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58D44AE-6C99-615B-F760-CFA0E3AE6C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" y="-184"/>
            <a:ext cx="604406" cy="674489"/>
          </a:xfrm>
          <a:prstGeom prst="rect">
            <a:avLst/>
          </a:prstGeom>
        </p:spPr>
      </p:pic>
      <p:pic>
        <p:nvPicPr>
          <p:cNvPr id="2" name="Google Shape;202;p14" descr="Chuyện ít người biết trên giàn khoan">
            <a:extLst>
              <a:ext uri="{FF2B5EF4-FFF2-40B4-BE49-F238E27FC236}">
                <a16:creationId xmlns:a16="http://schemas.microsoft.com/office/drawing/2014/main" id="{02B2DED1-BEBE-0F40-1588-AA7A2C0E69AC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39981" y="4061857"/>
            <a:ext cx="1680644" cy="111762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Google Shape;203;p14" descr="Có ai nghĩ lương làm việc ngoài giàn khoan dầu chỉ 7 - 8 triệu/tháng?">
            <a:extLst>
              <a:ext uri="{FF2B5EF4-FFF2-40B4-BE49-F238E27FC236}">
                <a16:creationId xmlns:a16="http://schemas.microsoft.com/office/drawing/2014/main" id="{69112D11-5D39-B118-B39E-A914DE46879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74265" y="4061857"/>
            <a:ext cx="1680644" cy="111762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64025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9D614BD-81DE-F792-175E-B3ADC801E9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" y="-184"/>
            <a:ext cx="604406" cy="6744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68E4A1-B7E0-AB15-ACAF-A6E0FF99A439}"/>
              </a:ext>
            </a:extLst>
          </p:cNvPr>
          <p:cNvSpPr txBox="1"/>
          <p:nvPr/>
        </p:nvSpPr>
        <p:spPr>
          <a:xfrm>
            <a:off x="1974716" y="1120641"/>
            <a:ext cx="8242568" cy="171662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Câu 2. 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Những từ ngữ, hình ảnh nào giúp em hình dung được khó khăn, thách thức đối với người làm việc trên giàn khoan?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FA1F1C-742B-3B95-9306-705E0697B5AA}"/>
              </a:ext>
            </a:extLst>
          </p:cNvPr>
          <p:cNvSpPr txBox="1"/>
          <p:nvPr/>
        </p:nvSpPr>
        <p:spPr>
          <a:xfrm>
            <a:off x="3172691" y="3124200"/>
            <a:ext cx="4520252" cy="19044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304815" algn="just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/>
              </a:rPr>
              <a:t>Các từ ngữ, hình ảnh: </a:t>
            </a:r>
            <a:r>
              <a:rPr lang="vi-VN" sz="2000" i="1" dirty="0">
                <a:latin typeface="UTM Avo" panose="02040603050506020204" pitchFamily="18"/>
              </a:rPr>
              <a:t>thăm thẳm biển khơi xa, chớp bể, mưa nguồn, dòng xuôi, luồng ngược, đại dương mênh mông.</a:t>
            </a:r>
            <a:endParaRPr lang="vi-VN" sz="2000" i="1" dirty="0">
              <a:solidFill>
                <a:schemeClr val="dk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806599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705EBFF-82D0-ADD3-25EF-98167BC225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" y="-184"/>
            <a:ext cx="604406" cy="6744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0E69F9-A6AE-100E-16E7-4D938A411CBD}"/>
              </a:ext>
            </a:extLst>
          </p:cNvPr>
          <p:cNvSpPr txBox="1"/>
          <p:nvPr/>
        </p:nvSpPr>
        <p:spPr>
          <a:xfrm>
            <a:off x="1845733" y="969679"/>
            <a:ext cx="8207829" cy="19706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bg1"/>
                </a:solidFill>
                <a:latin typeface="UTM Avo" panose="02040603050506020204" pitchFamily="18"/>
              </a:rPr>
              <a:t>Câu 3. </a:t>
            </a:r>
            <a:r>
              <a:rPr lang="vi-VN" sz="2800" dirty="0">
                <a:solidFill>
                  <a:schemeClr val="bg1"/>
                </a:solidFill>
                <a:latin typeface="UTM Avo" panose="02040603050506020204" pitchFamily="18"/>
              </a:rPr>
              <a:t>Em cảm nhận như thế nào về "người giàn khoan" qua các từ ngữ, hình ảnh ở </a:t>
            </a:r>
            <a:br>
              <a:rPr lang="vi-VN" sz="2800" dirty="0">
                <a:solidFill>
                  <a:schemeClr val="bg1"/>
                </a:solidFill>
                <a:latin typeface="UTM Avo" panose="02040603050506020204" pitchFamily="18"/>
              </a:rPr>
            </a:br>
            <a:r>
              <a:rPr lang="vi-VN" sz="2800" dirty="0">
                <a:solidFill>
                  <a:schemeClr val="bg1"/>
                </a:solidFill>
                <a:latin typeface="UTM Avo" panose="02040603050506020204" pitchFamily="18"/>
              </a:rPr>
              <a:t>khổ thơ 2?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21895-9CAB-3193-7B92-8E293E90C25D}"/>
              </a:ext>
            </a:extLst>
          </p:cNvPr>
          <p:cNvSpPr txBox="1"/>
          <p:nvPr/>
        </p:nvSpPr>
        <p:spPr>
          <a:xfrm>
            <a:off x="3229057" y="3124200"/>
            <a:ext cx="4648852" cy="2286776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L="381019" indent="-381019" algn="just">
              <a:lnSpc>
                <a:spcPct val="150000"/>
              </a:lnSpc>
              <a:buSzPct val="100000"/>
              <a:buFont typeface="Arial"/>
              <a:buChar char="•"/>
            </a:pPr>
            <a:r>
              <a:rPr lang="vi-VN" sz="1600" dirty="0">
                <a:latin typeface="UTM Avo" panose="02040603050506020204" pitchFamily="18"/>
              </a:rPr>
              <a:t>“Người giàn khoan” rất bận rộn, khẩn trương; rất vui vẻ, lạc quan; luôn gắn bó với đồng nghiệp. </a:t>
            </a:r>
          </a:p>
          <a:p>
            <a:pPr marL="381019" indent="-381019" algn="just">
              <a:lnSpc>
                <a:spcPct val="150000"/>
              </a:lnSpc>
              <a:buSzPct val="100000"/>
              <a:buFont typeface="Arial"/>
              <a:buChar char="•"/>
            </a:pPr>
            <a:r>
              <a:rPr lang="vi-VN" sz="1600" dirty="0">
                <a:latin typeface="UTM Avo" panose="02040603050506020204" pitchFamily="18"/>
              </a:rPr>
              <a:t>Họ luôn vội vã nhưng nụ cười luôn “ngời lên trong ánh mắt”; họ gắn bó bên đồng nghiệp “gần trọn nửa cuộc đời".</a:t>
            </a:r>
            <a:endParaRPr lang="vi-VN" sz="1600" dirty="0">
              <a:solidFill>
                <a:schemeClr val="dk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626466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5A59A7A-1EA2-9906-0F1E-FA5D2BA234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" y="-184"/>
            <a:ext cx="604406" cy="6744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16B346-57DF-E1B9-FE03-2B49762D5614}"/>
              </a:ext>
            </a:extLst>
          </p:cNvPr>
          <p:cNvSpPr txBox="1"/>
          <p:nvPr/>
        </p:nvSpPr>
        <p:spPr>
          <a:xfrm>
            <a:off x="2034134" y="1263275"/>
            <a:ext cx="8123731" cy="15091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bg1"/>
                </a:solidFill>
                <a:latin typeface="UTM Avo" panose="02040603050506020204" pitchFamily="18"/>
              </a:rPr>
              <a:t>Câu 4. </a:t>
            </a:r>
            <a:r>
              <a:rPr lang="vi-VN" sz="3200" dirty="0">
                <a:solidFill>
                  <a:schemeClr val="bg1"/>
                </a:solidFill>
                <a:latin typeface="UTM Avo" panose="02040603050506020204" pitchFamily="18"/>
              </a:rPr>
              <a:t>Qua khổ thơ 3, tác giả muốn nói điều gì về “người giàn khoan"?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9669B-1368-9607-701F-F1EF42CA01A0}"/>
              </a:ext>
            </a:extLst>
          </p:cNvPr>
          <p:cNvSpPr txBox="1"/>
          <p:nvPr/>
        </p:nvSpPr>
        <p:spPr>
          <a:xfrm>
            <a:off x="3227283" y="3124200"/>
            <a:ext cx="4533395" cy="22538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304815" algn="just">
              <a:lnSpc>
                <a:spcPct val="150000"/>
              </a:lnSpc>
            </a:pPr>
            <a:r>
              <a:rPr lang="vi-VN" sz="1900" dirty="0">
                <a:latin typeface="UTM Avo" panose="02040603050506020204" pitchFamily="18"/>
              </a:rPr>
              <a:t>Đó là những người đầy nhiệt huyết, rất mạnh mẽ. Họ mang trong mình “dòng máu cuộn sôi của cha Lạc Long Quân” với “con tim chỉ biết nhịp kiêu hùng”.</a:t>
            </a:r>
            <a:endParaRPr lang="vi-VN" sz="1900" dirty="0">
              <a:solidFill>
                <a:schemeClr val="dk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193214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3;p18">
            <a:extLst>
              <a:ext uri="{FF2B5EF4-FFF2-40B4-BE49-F238E27FC236}">
                <a16:creationId xmlns:a16="http://schemas.microsoft.com/office/drawing/2014/main" id="{08724E37-7B36-DD96-EB80-6B13DAEDB0EA}"/>
              </a:ext>
            </a:extLst>
          </p:cNvPr>
          <p:cNvSpPr/>
          <p:nvPr/>
        </p:nvSpPr>
        <p:spPr>
          <a:xfrm>
            <a:off x="-152401" y="1651000"/>
            <a:ext cx="12496801" cy="8720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100" kern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7" name="Google Shape;234;p18">
            <a:extLst>
              <a:ext uri="{FF2B5EF4-FFF2-40B4-BE49-F238E27FC236}">
                <a16:creationId xmlns:a16="http://schemas.microsoft.com/office/drawing/2014/main" id="{B4817B14-A8AC-6F88-10C3-257CF3946712}"/>
              </a:ext>
            </a:extLst>
          </p:cNvPr>
          <p:cNvSpPr txBox="1"/>
          <p:nvPr/>
        </p:nvSpPr>
        <p:spPr>
          <a:xfrm>
            <a:off x="4267199" y="1810047"/>
            <a:ext cx="3657600" cy="55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32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KẾT LUẬN</a:t>
            </a:r>
            <a:endParaRPr sz="3200" b="1" i="1" kern="0" dirty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8" name="Google Shape;235;p18">
            <a:extLst>
              <a:ext uri="{FF2B5EF4-FFF2-40B4-BE49-F238E27FC236}">
                <a16:creationId xmlns:a16="http://schemas.microsoft.com/office/drawing/2014/main" id="{B911D823-281A-EE1D-8625-C4AE79CF3B33}"/>
              </a:ext>
            </a:extLst>
          </p:cNvPr>
          <p:cNvSpPr/>
          <p:nvPr/>
        </p:nvSpPr>
        <p:spPr>
          <a:xfrm>
            <a:off x="568035" y="2766779"/>
            <a:ext cx="6276110" cy="3479800"/>
          </a:xfrm>
          <a:prstGeom prst="wedgeRectCallout">
            <a:avLst>
              <a:gd name="adj1" fmla="val -20595"/>
              <a:gd name="adj2" fmla="val 56613"/>
            </a:avLst>
          </a:prstGeom>
          <a:solidFill>
            <a:srgbClr val="FFFFFF"/>
          </a:solidFill>
          <a:ln w="25400" cap="flat" cmpd="sng">
            <a:solidFill>
              <a:srgbClr val="FFD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120000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Bài thơ nói về công việc của những người làm nhiệm vụ khai thác dầu khí ở giàn khoan; ca ngợi sức mạnh, ý chí quyết tâm và tình yêu công việc của “người giàn khoan”.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pic>
        <p:nvPicPr>
          <p:cNvPr id="9" name="Google Shape;236;p18">
            <a:extLst>
              <a:ext uri="{FF2B5EF4-FFF2-40B4-BE49-F238E27FC236}">
                <a16:creationId xmlns:a16="http://schemas.microsoft.com/office/drawing/2014/main" id="{0DA44F90-E475-D2A7-F354-3315762C7F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4284" y="2766779"/>
            <a:ext cx="3643418" cy="361533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5488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0E0198DF-34EC-9ED1-A5EE-58746D98A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83" y="3015453"/>
            <a:ext cx="3189835" cy="1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3963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8">
            <a:extLst>
              <a:ext uri="{FF2B5EF4-FFF2-40B4-BE49-F238E27FC236}">
                <a16:creationId xmlns:a16="http://schemas.microsoft.com/office/drawing/2014/main" id="{EF94B7E8-0E4B-6727-053B-9555FA5365A7}"/>
              </a:ext>
            </a:extLst>
          </p:cNvPr>
          <p:cNvSpPr/>
          <p:nvPr/>
        </p:nvSpPr>
        <p:spPr>
          <a:xfrm>
            <a:off x="-152402" y="2218792"/>
            <a:ext cx="12496801" cy="7406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00" kern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3" name="Google Shape;146;p8">
            <a:extLst>
              <a:ext uri="{FF2B5EF4-FFF2-40B4-BE49-F238E27FC236}">
                <a16:creationId xmlns:a16="http://schemas.microsoft.com/office/drawing/2014/main" id="{F2D04B7E-DD55-7D86-35C7-9B09BF51544F}"/>
              </a:ext>
            </a:extLst>
          </p:cNvPr>
          <p:cNvSpPr txBox="1"/>
          <p:nvPr/>
        </p:nvSpPr>
        <p:spPr>
          <a:xfrm>
            <a:off x="3657598" y="2342893"/>
            <a:ext cx="4876800" cy="49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Luyện đọc</a:t>
            </a:r>
            <a:endParaRPr sz="2800" b="1" i="1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4" name="Google Shape;167;p10">
            <a:extLst>
              <a:ext uri="{FF2B5EF4-FFF2-40B4-BE49-F238E27FC236}">
                <a16:creationId xmlns:a16="http://schemas.microsoft.com/office/drawing/2014/main" id="{E2F2FB2F-6A8E-B7B9-3C05-9992EE42112B}"/>
              </a:ext>
            </a:extLst>
          </p:cNvPr>
          <p:cNvSpPr/>
          <p:nvPr/>
        </p:nvSpPr>
        <p:spPr>
          <a:xfrm>
            <a:off x="965199" y="3206170"/>
            <a:ext cx="10261600" cy="1317952"/>
          </a:xfrm>
          <a:prstGeom prst="wedgeRectCallout">
            <a:avLst>
              <a:gd name="adj1" fmla="val -20595"/>
              <a:gd name="adj2" fmla="val 56613"/>
            </a:avLst>
          </a:prstGeom>
          <a:solidFill>
            <a:srgbClr val="FFFFFF"/>
          </a:solidFill>
          <a:ln w="25400" cap="flat" cmpd="sng">
            <a:solidFill>
              <a:srgbClr val="FFD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dk1"/>
                </a:solidFill>
                <a:latin typeface="UTM Avo" panose="02040603050506020204" pitchFamily="18"/>
              </a:rPr>
              <a:t>Luyện tập, chú ý cách ngắt nghỉ ở giữa các câu; </a:t>
            </a:r>
            <a:endParaRPr lang="vi-VN" sz="400" dirty="0">
              <a:latin typeface="UTM Avo" panose="02040603050506020204" pitchFamily="18"/>
            </a:endParaRPr>
          </a:p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dk1"/>
                </a:solidFill>
                <a:latin typeface="UTM Avo" panose="02040603050506020204" pitchFamily="18"/>
              </a:rPr>
              <a:t>nhấn mạnh các từ ngữ quan trọng trong bài. </a:t>
            </a:r>
          </a:p>
        </p:txBody>
      </p:sp>
      <p:sp>
        <p:nvSpPr>
          <p:cNvPr id="5" name="Google Shape;168;p10">
            <a:extLst>
              <a:ext uri="{FF2B5EF4-FFF2-40B4-BE49-F238E27FC236}">
                <a16:creationId xmlns:a16="http://schemas.microsoft.com/office/drawing/2014/main" id="{2BFD0883-47E5-E402-F6EE-93DF8A40C784}"/>
              </a:ext>
            </a:extLst>
          </p:cNvPr>
          <p:cNvSpPr/>
          <p:nvPr/>
        </p:nvSpPr>
        <p:spPr>
          <a:xfrm>
            <a:off x="2366745" y="4770881"/>
            <a:ext cx="7458510" cy="2051093"/>
          </a:xfrm>
          <a:custGeom>
            <a:avLst/>
            <a:gdLst/>
            <a:ahLst/>
            <a:cxnLst/>
            <a:rect l="l" t="t" r="r" b="b"/>
            <a:pathLst>
              <a:path w="2565766" h="705586" extrusionOk="0">
                <a:moveTo>
                  <a:pt x="0" y="0"/>
                </a:moveTo>
                <a:lnTo>
                  <a:pt x="2565766" y="0"/>
                </a:lnTo>
                <a:lnTo>
                  <a:pt x="2565766" y="705586"/>
                </a:lnTo>
                <a:lnTo>
                  <a:pt x="0" y="7055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Google Shape;122;p6">
            <a:extLst>
              <a:ext uri="{FF2B5EF4-FFF2-40B4-BE49-F238E27FC236}">
                <a16:creationId xmlns:a16="http://schemas.microsoft.com/office/drawing/2014/main" id="{57368AF7-795E-A165-F850-C2B441925213}"/>
              </a:ext>
            </a:extLst>
          </p:cNvPr>
          <p:cNvSpPr txBox="1"/>
          <p:nvPr/>
        </p:nvSpPr>
        <p:spPr>
          <a:xfrm>
            <a:off x="1375930" y="1602997"/>
            <a:ext cx="9440139" cy="49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8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ĐỌC NÂNG CAO</a:t>
            </a:r>
            <a:endParaRPr sz="2800" b="1" i="1" kern="0" dirty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2343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B1BDC085-DEE6-4FCC-6E95-A4BE3711D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83" y="3015453"/>
            <a:ext cx="3189835" cy="1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666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58;p21">
            <a:extLst>
              <a:ext uri="{FF2B5EF4-FFF2-40B4-BE49-F238E27FC236}">
                <a16:creationId xmlns:a16="http://schemas.microsoft.com/office/drawing/2014/main" id="{EDBD8285-C317-A92D-90A2-6E7EE5ADD83E}"/>
              </a:ext>
            </a:extLst>
          </p:cNvPr>
          <p:cNvSpPr/>
          <p:nvPr/>
        </p:nvSpPr>
        <p:spPr>
          <a:xfrm>
            <a:off x="-152401" y="1645399"/>
            <a:ext cx="12496801" cy="7591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100" kern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2" name="Google Shape;259;p21">
            <a:extLst>
              <a:ext uri="{FF2B5EF4-FFF2-40B4-BE49-F238E27FC236}">
                <a16:creationId xmlns:a16="http://schemas.microsoft.com/office/drawing/2014/main" id="{68105ED6-51C7-39B7-82CC-4CE634DBEC93}"/>
              </a:ext>
            </a:extLst>
          </p:cNvPr>
          <p:cNvSpPr txBox="1"/>
          <p:nvPr/>
        </p:nvSpPr>
        <p:spPr>
          <a:xfrm>
            <a:off x="3657599" y="1747980"/>
            <a:ext cx="4876800" cy="55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32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Luyện đọc khổ 1</a:t>
            </a:r>
            <a:endParaRPr sz="3200" b="1" i="1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3" name="Google Shape;260;p21">
            <a:extLst>
              <a:ext uri="{FF2B5EF4-FFF2-40B4-BE49-F238E27FC236}">
                <a16:creationId xmlns:a16="http://schemas.microsoft.com/office/drawing/2014/main" id="{AD9C4F20-6B3B-CC8E-F9BC-B11606A247F4}"/>
              </a:ext>
            </a:extLst>
          </p:cNvPr>
          <p:cNvSpPr/>
          <p:nvPr/>
        </p:nvSpPr>
        <p:spPr>
          <a:xfrm>
            <a:off x="711199" y="2755899"/>
            <a:ext cx="10769600" cy="1346201"/>
          </a:xfrm>
          <a:prstGeom prst="wedgeRectCallout">
            <a:avLst>
              <a:gd name="adj1" fmla="val -20595"/>
              <a:gd name="adj2" fmla="val 56613"/>
            </a:avLst>
          </a:prstGeom>
          <a:solidFill>
            <a:srgbClr val="FFFFFF"/>
          </a:solidFill>
          <a:ln w="25400" cap="flat" cmpd="sng">
            <a:solidFill>
              <a:srgbClr val="FFD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1200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Luyện tập, chú ý thể hiện đúng nhịp thơ, </a:t>
            </a: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cảm xúc về công việc và vẻ đẹp của “người giàn khoan”.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4" name="Google Shape;261;p21">
            <a:extLst>
              <a:ext uri="{FF2B5EF4-FFF2-40B4-BE49-F238E27FC236}">
                <a16:creationId xmlns:a16="http://schemas.microsoft.com/office/drawing/2014/main" id="{4590C79F-801F-4238-3D5B-44600F97C84A}"/>
              </a:ext>
            </a:extLst>
          </p:cNvPr>
          <p:cNvSpPr txBox="1"/>
          <p:nvPr/>
        </p:nvSpPr>
        <p:spPr>
          <a:xfrm>
            <a:off x="936857" y="4357213"/>
            <a:ext cx="10637522" cy="227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Ở nơi này </a:t>
            </a:r>
            <a:r>
              <a:rPr lang="vi-VN" sz="2400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/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vi-VN" sz="2400" b="1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thăm thẳm</a:t>
            </a:r>
            <a:r>
              <a:rPr lang="vi-VN" sz="2400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biển khơi xa </a:t>
            </a:r>
            <a:r>
              <a:rPr lang="vi-VN" sz="2400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//</a:t>
            </a:r>
            <a:endParaRPr sz="2400" kern="0" dirty="0">
              <a:solidFill>
                <a:srgbClr val="FF0000"/>
              </a:solidFill>
              <a:latin typeface="UTM Avo" panose="02040603050506020204" pitchFamily="18"/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Những giàn khoan</a:t>
            </a:r>
            <a:r>
              <a:rPr lang="vi-VN" sz="2400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 / </a:t>
            </a:r>
            <a:r>
              <a:rPr lang="vi-VN" sz="2400" b="1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vẫn nở hoa</a:t>
            </a:r>
            <a:r>
              <a:rPr lang="vi-VN" sz="2400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trên sóng nước </a:t>
            </a:r>
            <a:r>
              <a:rPr lang="vi-VN" sz="2400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//</a:t>
            </a:r>
            <a:endParaRPr sz="2400" kern="0" dirty="0">
              <a:solidFill>
                <a:srgbClr val="FF0000"/>
              </a:solidFill>
              <a:latin typeface="UTM Avo" panose="02040603050506020204" pitchFamily="18"/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Giữa </a:t>
            </a:r>
            <a:r>
              <a:rPr lang="vi-VN" sz="2400" b="1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chớp bể</a:t>
            </a:r>
            <a:r>
              <a:rPr lang="vi-VN" sz="2400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– </a:t>
            </a:r>
            <a:r>
              <a:rPr lang="vi-VN" sz="2400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/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vi-VN" sz="2400" b="1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mưa nguồn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, </a:t>
            </a:r>
            <a:r>
              <a:rPr lang="vi-VN" sz="2400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/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giữa </a:t>
            </a:r>
            <a:r>
              <a:rPr lang="vi-VN" sz="2400" b="1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dòng xuôi</a:t>
            </a:r>
            <a:r>
              <a:rPr lang="vi-VN" sz="2400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– </a:t>
            </a:r>
            <a:r>
              <a:rPr lang="vi-VN" sz="2400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/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vi-VN" sz="2400" b="1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luồng ngược</a:t>
            </a:r>
            <a:r>
              <a:rPr lang="vi-VN" sz="2400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 //</a:t>
            </a:r>
            <a:endParaRPr sz="2400" kern="0" dirty="0">
              <a:solidFill>
                <a:srgbClr val="FF0000"/>
              </a:solidFill>
              <a:latin typeface="UTM Avo" panose="02040603050506020204" pitchFamily="18"/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Lửa vẫn </a:t>
            </a:r>
            <a:r>
              <a:rPr lang="vi-VN" sz="2400" b="1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bừng lên</a:t>
            </a:r>
            <a:r>
              <a:rPr lang="vi-VN" sz="2400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 /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một </a:t>
            </a:r>
            <a:r>
              <a:rPr lang="vi-VN" sz="2400" b="1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sức sống</a:t>
            </a:r>
            <a:r>
              <a:rPr lang="vi-VN" sz="2400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diệu kì.</a:t>
            </a:r>
            <a:endParaRPr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852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80EF9966-2A42-ACE0-2FE6-3D951F3D3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83" y="3015453"/>
            <a:ext cx="3189835" cy="1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266;p22">
            <a:extLst>
              <a:ext uri="{FF2B5EF4-FFF2-40B4-BE49-F238E27FC236}">
                <a16:creationId xmlns:a16="http://schemas.microsoft.com/office/drawing/2014/main" id="{679E256D-17EA-69BD-A917-8AD09EDE990B}"/>
              </a:ext>
            </a:extLst>
          </p:cNvPr>
          <p:cNvGrpSpPr/>
          <p:nvPr/>
        </p:nvGrpSpPr>
        <p:grpSpPr>
          <a:xfrm>
            <a:off x="1945583" y="1844417"/>
            <a:ext cx="3592411" cy="2311661"/>
            <a:chOff x="468880" y="6209811"/>
            <a:chExt cx="4124705" cy="2393156"/>
          </a:xfrm>
        </p:grpSpPr>
        <p:sp>
          <p:nvSpPr>
            <p:cNvPr id="10" name="Google Shape;267;p22">
              <a:extLst>
                <a:ext uri="{FF2B5EF4-FFF2-40B4-BE49-F238E27FC236}">
                  <a16:creationId xmlns:a16="http://schemas.microsoft.com/office/drawing/2014/main" id="{95BB4F72-F712-29E4-5554-BC852825DD4F}"/>
                </a:ext>
              </a:extLst>
            </p:cNvPr>
            <p:cNvSpPr/>
            <p:nvPr/>
          </p:nvSpPr>
          <p:spPr>
            <a:xfrm>
              <a:off x="468880" y="6209811"/>
              <a:ext cx="4124705" cy="2393156"/>
            </a:xfrm>
            <a:custGeom>
              <a:avLst/>
              <a:gdLst/>
              <a:ahLst/>
              <a:cxnLst/>
              <a:rect l="l" t="t" r="r" b="b"/>
              <a:pathLst>
                <a:path w="1504703" h="959265" extrusionOk="0">
                  <a:moveTo>
                    <a:pt x="0" y="0"/>
                  </a:moveTo>
                  <a:lnTo>
                    <a:pt x="1504703" y="0"/>
                  </a:lnTo>
                  <a:lnTo>
                    <a:pt x="1504703" y="959265"/>
                  </a:lnTo>
                  <a:lnTo>
                    <a:pt x="0" y="95926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Luyện đọc và ôn lại kiến thức đã học</a:t>
              </a:r>
              <a:endParaRPr sz="5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cxnSp>
          <p:nvCxnSpPr>
            <p:cNvPr id="11" name="Google Shape;268;p22">
              <a:extLst>
                <a:ext uri="{FF2B5EF4-FFF2-40B4-BE49-F238E27FC236}">
                  <a16:creationId xmlns:a16="http://schemas.microsoft.com/office/drawing/2014/main" id="{C4C4B555-DDE5-CE39-191C-019B9C106B34}"/>
                </a:ext>
              </a:extLst>
            </p:cNvPr>
            <p:cNvCxnSpPr/>
            <p:nvPr/>
          </p:nvCxnSpPr>
          <p:spPr>
            <a:xfrm>
              <a:off x="468880" y="8564868"/>
              <a:ext cx="4120663" cy="0"/>
            </a:xfrm>
            <a:prstGeom prst="straightConnector1">
              <a:avLst/>
            </a:prstGeom>
            <a:noFill/>
            <a:ln w="76200" cap="flat" cmpd="sng">
              <a:solidFill>
                <a:srgbClr val="FFDD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" name="Google Shape;271;p22">
            <a:extLst>
              <a:ext uri="{FF2B5EF4-FFF2-40B4-BE49-F238E27FC236}">
                <a16:creationId xmlns:a16="http://schemas.microsoft.com/office/drawing/2014/main" id="{B06563F8-2F7C-072C-B2C9-A3FD82E087CE}"/>
              </a:ext>
            </a:extLst>
          </p:cNvPr>
          <p:cNvGrpSpPr/>
          <p:nvPr/>
        </p:nvGrpSpPr>
        <p:grpSpPr>
          <a:xfrm>
            <a:off x="6655594" y="1844417"/>
            <a:ext cx="3592411" cy="2311661"/>
            <a:chOff x="468880" y="6209811"/>
            <a:chExt cx="4124705" cy="2393156"/>
          </a:xfrm>
        </p:grpSpPr>
        <p:sp>
          <p:nvSpPr>
            <p:cNvPr id="13" name="Google Shape;272;p22">
              <a:extLst>
                <a:ext uri="{FF2B5EF4-FFF2-40B4-BE49-F238E27FC236}">
                  <a16:creationId xmlns:a16="http://schemas.microsoft.com/office/drawing/2014/main" id="{876E39D4-8D4E-3510-1E66-533DCD35AE48}"/>
                </a:ext>
              </a:extLst>
            </p:cNvPr>
            <p:cNvSpPr/>
            <p:nvPr/>
          </p:nvSpPr>
          <p:spPr>
            <a:xfrm>
              <a:off x="468880" y="6209811"/>
              <a:ext cx="4124705" cy="2393156"/>
            </a:xfrm>
            <a:custGeom>
              <a:avLst/>
              <a:gdLst/>
              <a:ahLst/>
              <a:cxnLst/>
              <a:rect l="l" t="t" r="r" b="b"/>
              <a:pathLst>
                <a:path w="1504703" h="959265" extrusionOk="0">
                  <a:moveTo>
                    <a:pt x="0" y="0"/>
                  </a:moveTo>
                  <a:lnTo>
                    <a:pt x="1504703" y="0"/>
                  </a:lnTo>
                  <a:lnTo>
                    <a:pt x="1504703" y="959265"/>
                  </a:lnTo>
                  <a:lnTo>
                    <a:pt x="0" y="95926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2400" kern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Chuẩn bị</a:t>
              </a:r>
              <a:endParaRPr sz="500" kern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2400" b="1" kern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Luyện từ và câu:</a:t>
              </a:r>
              <a:r>
                <a:rPr lang="vi-VN" sz="2400" b="1" i="1" kern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vi-VN" sz="2400" b="1" kern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Dấu gạch ngang</a:t>
              </a:r>
              <a:endParaRPr sz="500" b="1" kern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cxnSp>
          <p:nvCxnSpPr>
            <p:cNvPr id="14" name="Google Shape;273;p22">
              <a:extLst>
                <a:ext uri="{FF2B5EF4-FFF2-40B4-BE49-F238E27FC236}">
                  <a16:creationId xmlns:a16="http://schemas.microsoft.com/office/drawing/2014/main" id="{A9AF8E01-8096-850D-CD62-2BDB31CC1BBA}"/>
                </a:ext>
              </a:extLst>
            </p:cNvPr>
            <p:cNvCxnSpPr/>
            <p:nvPr/>
          </p:nvCxnSpPr>
          <p:spPr>
            <a:xfrm>
              <a:off x="468880" y="8564868"/>
              <a:ext cx="4120663" cy="0"/>
            </a:xfrm>
            <a:prstGeom prst="straightConnector1">
              <a:avLst/>
            </a:prstGeom>
            <a:noFill/>
            <a:ln w="76200" cap="flat" cmpd="sng">
              <a:solidFill>
                <a:srgbClr val="FFDD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5" name="Google Shape;274;p22">
            <a:extLst>
              <a:ext uri="{FF2B5EF4-FFF2-40B4-BE49-F238E27FC236}">
                <a16:creationId xmlns:a16="http://schemas.microsoft.com/office/drawing/2014/main" id="{977046F7-227E-AEF1-A3CA-2D6D5CE3B754}"/>
              </a:ext>
            </a:extLst>
          </p:cNvPr>
          <p:cNvSpPr/>
          <p:nvPr/>
        </p:nvSpPr>
        <p:spPr>
          <a:xfrm>
            <a:off x="2312355" y="4648204"/>
            <a:ext cx="7568876" cy="2311661"/>
          </a:xfrm>
          <a:custGeom>
            <a:avLst/>
            <a:gdLst/>
            <a:ahLst/>
            <a:cxnLst/>
            <a:rect l="l" t="t" r="r" b="b"/>
            <a:pathLst>
              <a:path w="2623634" h="801302" extrusionOk="0">
                <a:moveTo>
                  <a:pt x="0" y="0"/>
                </a:moveTo>
                <a:lnTo>
                  <a:pt x="2623634" y="0"/>
                </a:lnTo>
                <a:lnTo>
                  <a:pt x="2623634" y="801302"/>
                </a:lnTo>
                <a:lnTo>
                  <a:pt x="0" y="801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FA9FEDBA-EF5E-ADC9-F3B8-A41AFB6C74D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3;p2">
            <a:extLst>
              <a:ext uri="{FF2B5EF4-FFF2-40B4-BE49-F238E27FC236}">
                <a16:creationId xmlns:a16="http://schemas.microsoft.com/office/drawing/2014/main" id="{5C810B00-7876-6F7C-8FFD-3F4BFDE5BB64}"/>
              </a:ext>
            </a:extLst>
          </p:cNvPr>
          <p:cNvSpPr/>
          <p:nvPr/>
        </p:nvSpPr>
        <p:spPr>
          <a:xfrm>
            <a:off x="-151606" y="4720218"/>
            <a:ext cx="12491437" cy="1818362"/>
          </a:xfrm>
          <a:custGeom>
            <a:avLst/>
            <a:gdLst/>
            <a:ahLst/>
            <a:cxnLst/>
            <a:rect l="l" t="t" r="r" b="b"/>
            <a:pathLst>
              <a:path w="6324382" h="1359636" extrusionOk="0">
                <a:moveTo>
                  <a:pt x="0" y="0"/>
                </a:moveTo>
                <a:lnTo>
                  <a:pt x="6324382" y="0"/>
                </a:lnTo>
                <a:lnTo>
                  <a:pt x="6324382" y="1359636"/>
                </a:lnTo>
                <a:lnTo>
                  <a:pt x="0" y="1359636"/>
                </a:lnTo>
                <a:close/>
              </a:path>
            </a:pathLst>
          </a:custGeom>
          <a:solidFill>
            <a:srgbClr val="F6822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1" name="Google Shape;96;p2">
            <a:extLst>
              <a:ext uri="{FF2B5EF4-FFF2-40B4-BE49-F238E27FC236}">
                <a16:creationId xmlns:a16="http://schemas.microsoft.com/office/drawing/2014/main" id="{3976F793-3F9A-C0AD-3E06-52C0BEB022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1440" y="2137782"/>
            <a:ext cx="4265230" cy="423235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Google Shape;97;p2">
            <a:extLst>
              <a:ext uri="{FF2B5EF4-FFF2-40B4-BE49-F238E27FC236}">
                <a16:creationId xmlns:a16="http://schemas.microsoft.com/office/drawing/2014/main" id="{81DB9B3F-8BD2-DA67-5565-42C3B4BF4F2C}"/>
              </a:ext>
            </a:extLst>
          </p:cNvPr>
          <p:cNvSpPr txBox="1"/>
          <p:nvPr/>
        </p:nvSpPr>
        <p:spPr>
          <a:xfrm>
            <a:off x="825258" y="4921590"/>
            <a:ext cx="5449319" cy="1415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933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Quan sát ảnh trong SGK và nêu cảm nhận</a:t>
            </a:r>
            <a:endParaRPr sz="2933" b="1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3" name="Google Shape;98;p2">
            <a:extLst>
              <a:ext uri="{FF2B5EF4-FFF2-40B4-BE49-F238E27FC236}">
                <a16:creationId xmlns:a16="http://schemas.microsoft.com/office/drawing/2014/main" id="{D038BB0E-CB16-FA19-64AD-128090E75F41}"/>
              </a:ext>
            </a:extLst>
          </p:cNvPr>
          <p:cNvSpPr/>
          <p:nvPr/>
        </p:nvSpPr>
        <p:spPr>
          <a:xfrm>
            <a:off x="675330" y="1831360"/>
            <a:ext cx="5201200" cy="2422600"/>
          </a:xfrm>
          <a:prstGeom prst="wedgeRectCallout">
            <a:avLst>
              <a:gd name="adj1" fmla="val 69603"/>
              <a:gd name="adj2" fmla="val 20061"/>
            </a:avLst>
          </a:prstGeom>
          <a:solidFill>
            <a:srgbClr val="FFFFFF"/>
          </a:solidFill>
          <a:ln w="25400" cap="flat" cmpd="sng">
            <a:solidFill>
              <a:srgbClr val="FFD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30467" rIns="120000" bIns="120000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Bức ảnh là hình ảnh giàn khoan ở giữa biển, nó gợi nhắc em về chủ quyền biển đảo, về sự phát triển của đất nước,...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38842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6A230B61-E7B1-1D5E-F358-7B9057FBB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83" y="3015453"/>
            <a:ext cx="3189835" cy="1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4092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20;p6">
            <a:extLst>
              <a:ext uri="{FF2B5EF4-FFF2-40B4-BE49-F238E27FC236}">
                <a16:creationId xmlns:a16="http://schemas.microsoft.com/office/drawing/2014/main" id="{5F99FDEC-CF13-EDEC-1ABF-5AD6C4CDE208}"/>
              </a:ext>
            </a:extLst>
          </p:cNvPr>
          <p:cNvSpPr/>
          <p:nvPr/>
        </p:nvSpPr>
        <p:spPr>
          <a:xfrm>
            <a:off x="10567194" y="5110746"/>
            <a:ext cx="2122909" cy="2122909"/>
          </a:xfrm>
          <a:custGeom>
            <a:avLst/>
            <a:gdLst/>
            <a:ahLst/>
            <a:cxnLst/>
            <a:rect l="l" t="t" r="r" b="b"/>
            <a:pathLst>
              <a:path w="3184364" h="3184364" extrusionOk="0">
                <a:moveTo>
                  <a:pt x="0" y="0"/>
                </a:moveTo>
                <a:lnTo>
                  <a:pt x="3184364" y="0"/>
                </a:lnTo>
                <a:lnTo>
                  <a:pt x="3184364" y="3184364"/>
                </a:lnTo>
                <a:lnTo>
                  <a:pt x="0" y="3184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100" kern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C52213-ECB2-355D-2C02-5E47AE0A8E03}"/>
              </a:ext>
            </a:extLst>
          </p:cNvPr>
          <p:cNvGrpSpPr/>
          <p:nvPr/>
        </p:nvGrpSpPr>
        <p:grpSpPr>
          <a:xfrm>
            <a:off x="-152403" y="2298665"/>
            <a:ext cx="12496801" cy="804483"/>
            <a:chOff x="-152403" y="2298665"/>
            <a:chExt cx="12496801" cy="804483"/>
          </a:xfrm>
        </p:grpSpPr>
        <p:sp>
          <p:nvSpPr>
            <p:cNvPr id="17" name="Google Shape;121;p6">
              <a:extLst>
                <a:ext uri="{FF2B5EF4-FFF2-40B4-BE49-F238E27FC236}">
                  <a16:creationId xmlns:a16="http://schemas.microsoft.com/office/drawing/2014/main" id="{F9E27E46-CE75-9C55-FF70-07B96036556A}"/>
                </a:ext>
              </a:extLst>
            </p:cNvPr>
            <p:cNvSpPr/>
            <p:nvPr/>
          </p:nvSpPr>
          <p:spPr>
            <a:xfrm>
              <a:off x="-152403" y="2298665"/>
              <a:ext cx="12496801" cy="8044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100" kern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18" name="Google Shape;122;p6">
              <a:extLst>
                <a:ext uri="{FF2B5EF4-FFF2-40B4-BE49-F238E27FC236}">
                  <a16:creationId xmlns:a16="http://schemas.microsoft.com/office/drawing/2014/main" id="{F5B54C2B-FFBD-1197-D19C-2F2643C00898}"/>
                </a:ext>
              </a:extLst>
            </p:cNvPr>
            <p:cNvSpPr txBox="1"/>
            <p:nvPr/>
          </p:nvSpPr>
          <p:spPr>
            <a:xfrm>
              <a:off x="1375929" y="2468933"/>
              <a:ext cx="9440139" cy="492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vi-VN" sz="2800" b="1" kern="0" dirty="0">
                  <a:solidFill>
                    <a:schemeClr val="bg1"/>
                  </a:solidFill>
                  <a:latin typeface="UTM Avo" panose="02040603050506020204" pitchFamily="18"/>
                  <a:cs typeface="Arial"/>
                  <a:sym typeface="Arial"/>
                </a:rPr>
                <a:t>Đọc mẫu bài thơ </a:t>
              </a:r>
              <a:r>
                <a:rPr lang="vi-VN" sz="2800" b="1" i="1" kern="0" dirty="0">
                  <a:solidFill>
                    <a:schemeClr val="bg1"/>
                  </a:solidFill>
                  <a:latin typeface="UTM Avo" panose="02040603050506020204" pitchFamily="18"/>
                  <a:cs typeface="Arial"/>
                  <a:sym typeface="Arial"/>
                </a:rPr>
                <a:t>"Người giàn khoan"</a:t>
              </a:r>
              <a:endParaRPr sz="2800" b="1" i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sp>
        <p:nvSpPr>
          <p:cNvPr id="19" name="Google Shape;123;p6">
            <a:extLst>
              <a:ext uri="{FF2B5EF4-FFF2-40B4-BE49-F238E27FC236}">
                <a16:creationId xmlns:a16="http://schemas.microsoft.com/office/drawing/2014/main" id="{F76A9A84-A8DD-18B0-9F53-B8A738A24216}"/>
              </a:ext>
            </a:extLst>
          </p:cNvPr>
          <p:cNvSpPr/>
          <p:nvPr/>
        </p:nvSpPr>
        <p:spPr>
          <a:xfrm>
            <a:off x="812800" y="3607634"/>
            <a:ext cx="5283200" cy="1016000"/>
          </a:xfrm>
          <a:prstGeom prst="wedgeRectCallout">
            <a:avLst>
              <a:gd name="adj1" fmla="val -20595"/>
              <a:gd name="adj2" fmla="val 56613"/>
            </a:avLst>
          </a:prstGeom>
          <a:solidFill>
            <a:srgbClr val="FFFFFF"/>
          </a:solidFill>
          <a:ln w="25400" cap="flat" cmpd="sng">
            <a:solidFill>
              <a:srgbClr val="FFD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Giọng đọc: </a:t>
            </a: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sôi nổi, phấn khích.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20" name="Google Shape;124;p6">
            <a:extLst>
              <a:ext uri="{FF2B5EF4-FFF2-40B4-BE49-F238E27FC236}">
                <a16:creationId xmlns:a16="http://schemas.microsoft.com/office/drawing/2014/main" id="{FD409473-B08F-2D95-D145-A28DE20461E8}"/>
              </a:ext>
            </a:extLst>
          </p:cNvPr>
          <p:cNvSpPr/>
          <p:nvPr/>
        </p:nvSpPr>
        <p:spPr>
          <a:xfrm>
            <a:off x="508794" y="4879719"/>
            <a:ext cx="10058400" cy="1674176"/>
          </a:xfrm>
          <a:prstGeom prst="wedgeRectCallout">
            <a:avLst>
              <a:gd name="adj1" fmla="val -20595"/>
              <a:gd name="adj2" fmla="val 56613"/>
            </a:avLst>
          </a:prstGeom>
          <a:solidFill>
            <a:srgbClr val="FFFFFF"/>
          </a:solidFill>
          <a:ln w="25400" cap="flat" cmpd="sng">
            <a:solidFill>
              <a:srgbClr val="FFD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Nhấn giọng ở một số từ ngữ: </a:t>
            </a:r>
            <a:r>
              <a:rPr kumimoji="0" lang="vi-VN" sz="24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thăm thẳm, chớp bể, mưa nguồn, dòng xuôi, luồng ngược, bừng lên, ngời lên, từ nghìn xưa, nhịp kiêu hùng,...</a:t>
            </a:r>
            <a:endParaRPr kumimoji="0" sz="24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21" name="Google Shape;125;p6">
            <a:extLst>
              <a:ext uri="{FF2B5EF4-FFF2-40B4-BE49-F238E27FC236}">
                <a16:creationId xmlns:a16="http://schemas.microsoft.com/office/drawing/2014/main" id="{F277F514-AF88-9D50-2880-F88911BDB355}"/>
              </a:ext>
            </a:extLst>
          </p:cNvPr>
          <p:cNvSpPr/>
          <p:nvPr/>
        </p:nvSpPr>
        <p:spPr>
          <a:xfrm>
            <a:off x="8100820" y="3427190"/>
            <a:ext cx="3527828" cy="1450821"/>
          </a:xfrm>
          <a:custGeom>
            <a:avLst/>
            <a:gdLst/>
            <a:ahLst/>
            <a:cxnLst/>
            <a:rect l="l" t="t" r="r" b="b"/>
            <a:pathLst>
              <a:path w="2152553" h="885238" extrusionOk="0">
                <a:moveTo>
                  <a:pt x="0" y="0"/>
                </a:moveTo>
                <a:lnTo>
                  <a:pt x="2152553" y="0"/>
                </a:lnTo>
                <a:lnTo>
                  <a:pt x="2152553" y="885237"/>
                </a:lnTo>
                <a:lnTo>
                  <a:pt x="0" y="885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" name="Google Shape;122;p6">
            <a:extLst>
              <a:ext uri="{FF2B5EF4-FFF2-40B4-BE49-F238E27FC236}">
                <a16:creationId xmlns:a16="http://schemas.microsoft.com/office/drawing/2014/main" id="{0B25FC17-D68F-20A8-DF36-9CF0E652A54F}"/>
              </a:ext>
            </a:extLst>
          </p:cNvPr>
          <p:cNvSpPr txBox="1"/>
          <p:nvPr/>
        </p:nvSpPr>
        <p:spPr>
          <a:xfrm>
            <a:off x="1375929" y="1686967"/>
            <a:ext cx="9440139" cy="49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8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1. ĐỌC THÀNH TIẾNG</a:t>
            </a:r>
            <a:endParaRPr sz="2800" b="1" i="1" kern="0" dirty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pic>
        <p:nvPicPr>
          <p:cNvPr id="24" name="Picture 23">
            <a:hlinkClick r:id="rId5"/>
            <a:extLst>
              <a:ext uri="{FF2B5EF4-FFF2-40B4-BE49-F238E27FC236}">
                <a16:creationId xmlns:a16="http://schemas.microsoft.com/office/drawing/2014/main" id="{E34E260D-0EF7-22EA-04FF-596613D8A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194" y="640651"/>
            <a:ext cx="1492830" cy="164223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5355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2;p7">
            <a:extLst>
              <a:ext uri="{FF2B5EF4-FFF2-40B4-BE49-F238E27FC236}">
                <a16:creationId xmlns:a16="http://schemas.microsoft.com/office/drawing/2014/main" id="{39130EB0-831B-F7FD-3BC6-DFB92FD33F20}"/>
              </a:ext>
            </a:extLst>
          </p:cNvPr>
          <p:cNvSpPr/>
          <p:nvPr/>
        </p:nvSpPr>
        <p:spPr>
          <a:xfrm>
            <a:off x="-152401" y="1718733"/>
            <a:ext cx="12496801" cy="101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100" kern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1" name="Google Shape;133;p7">
            <a:extLst>
              <a:ext uri="{FF2B5EF4-FFF2-40B4-BE49-F238E27FC236}">
                <a16:creationId xmlns:a16="http://schemas.microsoft.com/office/drawing/2014/main" id="{0A31CA52-865A-903A-FB73-2FA928D41C0C}"/>
              </a:ext>
            </a:extLst>
          </p:cNvPr>
          <p:cNvSpPr txBox="1"/>
          <p:nvPr/>
        </p:nvSpPr>
        <p:spPr>
          <a:xfrm>
            <a:off x="3657600" y="1888179"/>
            <a:ext cx="4876800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36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Luyện đọc từ khó</a:t>
            </a:r>
            <a:endParaRPr sz="3600" b="1" i="1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2" name="Google Shape;134;p7">
            <a:extLst>
              <a:ext uri="{FF2B5EF4-FFF2-40B4-BE49-F238E27FC236}">
                <a16:creationId xmlns:a16="http://schemas.microsoft.com/office/drawing/2014/main" id="{657B734E-6402-5614-AC11-99B7E4010B37}"/>
              </a:ext>
            </a:extLst>
          </p:cNvPr>
          <p:cNvSpPr/>
          <p:nvPr/>
        </p:nvSpPr>
        <p:spPr>
          <a:xfrm>
            <a:off x="931333" y="2918888"/>
            <a:ext cx="2895600" cy="1016000"/>
          </a:xfrm>
          <a:prstGeom prst="wedgeRectCallout">
            <a:avLst>
              <a:gd name="adj1" fmla="val -20595"/>
              <a:gd name="adj2" fmla="val 56613"/>
            </a:avLst>
          </a:prstGeom>
          <a:solidFill>
            <a:srgbClr val="FFFFFF"/>
          </a:solidFill>
          <a:ln w="25400" cap="flat" cmpd="sng">
            <a:solidFill>
              <a:srgbClr val="FFD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Giàn khoan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3" name="Google Shape;135;p7">
            <a:extLst>
              <a:ext uri="{FF2B5EF4-FFF2-40B4-BE49-F238E27FC236}">
                <a16:creationId xmlns:a16="http://schemas.microsoft.com/office/drawing/2014/main" id="{81A156B6-EF46-A35F-78C9-2F2306162CDE}"/>
              </a:ext>
            </a:extLst>
          </p:cNvPr>
          <p:cNvSpPr/>
          <p:nvPr/>
        </p:nvSpPr>
        <p:spPr>
          <a:xfrm>
            <a:off x="4665133" y="2908002"/>
            <a:ext cx="2895600" cy="1016000"/>
          </a:xfrm>
          <a:prstGeom prst="wedgeRectCallout">
            <a:avLst>
              <a:gd name="adj1" fmla="val -20595"/>
              <a:gd name="adj2" fmla="val 56613"/>
            </a:avLst>
          </a:prstGeom>
          <a:solidFill>
            <a:srgbClr val="FFFFFF"/>
          </a:solidFill>
          <a:ln w="25400" cap="flat" cmpd="sng">
            <a:solidFill>
              <a:srgbClr val="FFD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Giao ca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4" name="Google Shape;136;p7">
            <a:extLst>
              <a:ext uri="{FF2B5EF4-FFF2-40B4-BE49-F238E27FC236}">
                <a16:creationId xmlns:a16="http://schemas.microsoft.com/office/drawing/2014/main" id="{7C6F7CE3-65BE-71B3-28FD-1910B60B39B7}"/>
              </a:ext>
            </a:extLst>
          </p:cNvPr>
          <p:cNvSpPr/>
          <p:nvPr/>
        </p:nvSpPr>
        <p:spPr>
          <a:xfrm>
            <a:off x="8396514" y="2904179"/>
            <a:ext cx="2895600" cy="1016000"/>
          </a:xfrm>
          <a:prstGeom prst="wedgeRectCallout">
            <a:avLst>
              <a:gd name="adj1" fmla="val -20595"/>
              <a:gd name="adj2" fmla="val 56613"/>
            </a:avLst>
          </a:prstGeom>
          <a:solidFill>
            <a:srgbClr val="FFFFFF"/>
          </a:solidFill>
          <a:ln w="25400" cap="flat" cmpd="sng">
            <a:solidFill>
              <a:srgbClr val="FFD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Kiêu hùng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pic>
        <p:nvPicPr>
          <p:cNvPr id="15" name="Google Shape;137;p7" descr="Giàn khoan tự nâng PV DRILLING III - PV Drilling">
            <a:extLst>
              <a:ext uri="{FF2B5EF4-FFF2-40B4-BE49-F238E27FC236}">
                <a16:creationId xmlns:a16="http://schemas.microsoft.com/office/drawing/2014/main" id="{715B01E2-A1FC-AAB4-0354-E30C1D082E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521" y="4341289"/>
            <a:ext cx="3451225" cy="2302037"/>
          </a:xfrm>
          <a:prstGeom prst="roundRect">
            <a:avLst>
              <a:gd name="adj" fmla="val 9942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Google Shape;138;p7" descr="Có ai nghĩ lương làm việc ngoài giàn khoan dầu chỉ 7 - 8 triệu/tháng?">
            <a:extLst>
              <a:ext uri="{FF2B5EF4-FFF2-40B4-BE49-F238E27FC236}">
                <a16:creationId xmlns:a16="http://schemas.microsoft.com/office/drawing/2014/main" id="{F904161E-A520-E3BF-1938-A8BFB159681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20731"/>
          <a:stretch/>
        </p:blipFill>
        <p:spPr>
          <a:xfrm>
            <a:off x="4461933" y="4341289"/>
            <a:ext cx="3302000" cy="2336901"/>
          </a:xfrm>
          <a:prstGeom prst="roundRect">
            <a:avLst>
              <a:gd name="adj" fmla="val 9214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Google Shape;139;p7" descr="Công việc đặc biệt của kỹ sư khoan dầu khí">
            <a:extLst>
              <a:ext uri="{FF2B5EF4-FFF2-40B4-BE49-F238E27FC236}">
                <a16:creationId xmlns:a16="http://schemas.microsoft.com/office/drawing/2014/main" id="{DB4F1A63-0AF6-47A9-3AD6-B733D8EE0F2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5958" y="4341289"/>
            <a:ext cx="3436711" cy="2351611"/>
          </a:xfrm>
          <a:prstGeom prst="roundRect">
            <a:avLst>
              <a:gd name="adj" fmla="val 10083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942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4;p8">
            <a:extLst>
              <a:ext uri="{FF2B5EF4-FFF2-40B4-BE49-F238E27FC236}">
                <a16:creationId xmlns:a16="http://schemas.microsoft.com/office/drawing/2014/main" id="{8902160D-F642-5908-EC2B-E8FB62EEEC13}"/>
              </a:ext>
            </a:extLst>
          </p:cNvPr>
          <p:cNvSpPr/>
          <p:nvPr/>
        </p:nvSpPr>
        <p:spPr>
          <a:xfrm>
            <a:off x="10272291" y="6042080"/>
            <a:ext cx="1919709" cy="1919709"/>
          </a:xfrm>
          <a:custGeom>
            <a:avLst/>
            <a:gdLst/>
            <a:ahLst/>
            <a:cxnLst/>
            <a:rect l="l" t="t" r="r" b="b"/>
            <a:pathLst>
              <a:path w="3184364" h="3184364" extrusionOk="0">
                <a:moveTo>
                  <a:pt x="0" y="0"/>
                </a:moveTo>
                <a:lnTo>
                  <a:pt x="3184364" y="0"/>
                </a:lnTo>
                <a:lnTo>
                  <a:pt x="3184364" y="3184364"/>
                </a:lnTo>
                <a:lnTo>
                  <a:pt x="0" y="3184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00" kern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9" name="Google Shape;145;p8">
            <a:extLst>
              <a:ext uri="{FF2B5EF4-FFF2-40B4-BE49-F238E27FC236}">
                <a16:creationId xmlns:a16="http://schemas.microsoft.com/office/drawing/2014/main" id="{7739C0A8-4297-B048-76C4-32BE97A59879}"/>
              </a:ext>
            </a:extLst>
          </p:cNvPr>
          <p:cNvSpPr/>
          <p:nvPr/>
        </p:nvSpPr>
        <p:spPr>
          <a:xfrm>
            <a:off x="-152401" y="1667934"/>
            <a:ext cx="12496801" cy="7406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00" kern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6" name="Google Shape;146;p8">
            <a:extLst>
              <a:ext uri="{FF2B5EF4-FFF2-40B4-BE49-F238E27FC236}">
                <a16:creationId xmlns:a16="http://schemas.microsoft.com/office/drawing/2014/main" id="{941DC821-E43C-8569-5BB2-2E88922014E4}"/>
              </a:ext>
            </a:extLst>
          </p:cNvPr>
          <p:cNvSpPr txBox="1"/>
          <p:nvPr/>
        </p:nvSpPr>
        <p:spPr>
          <a:xfrm>
            <a:off x="3657599" y="1792035"/>
            <a:ext cx="4876800" cy="49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Giải nghĩa từ khó</a:t>
            </a:r>
            <a:endParaRPr sz="2800" b="1" i="1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7" name="Google Shape;147;p8">
            <a:extLst>
              <a:ext uri="{FF2B5EF4-FFF2-40B4-BE49-F238E27FC236}">
                <a16:creationId xmlns:a16="http://schemas.microsoft.com/office/drawing/2014/main" id="{03E4F9B6-5709-FBD2-9795-58D12E8559E7}"/>
              </a:ext>
            </a:extLst>
          </p:cNvPr>
          <p:cNvSpPr/>
          <p:nvPr/>
        </p:nvSpPr>
        <p:spPr>
          <a:xfrm>
            <a:off x="6809618" y="2603250"/>
            <a:ext cx="2392439" cy="740619"/>
          </a:xfrm>
          <a:prstGeom prst="wedgeRectCallout">
            <a:avLst>
              <a:gd name="adj1" fmla="val -20595"/>
              <a:gd name="adj2" fmla="val 56613"/>
            </a:avLst>
          </a:prstGeom>
          <a:solidFill>
            <a:srgbClr val="FFFFFF"/>
          </a:solidFill>
          <a:ln w="25400" cap="flat" cmpd="sng">
            <a:solidFill>
              <a:srgbClr val="FFD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6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Giàn khoan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pic>
        <p:nvPicPr>
          <p:cNvPr id="18" name="Google Shape;148;p8" descr="Giàn khoan tự nâng PV DRILLING III - PV Drilling">
            <a:extLst>
              <a:ext uri="{FF2B5EF4-FFF2-40B4-BE49-F238E27FC236}">
                <a16:creationId xmlns:a16="http://schemas.microsoft.com/office/drawing/2014/main" id="{7E6C9155-087D-2BC2-42FD-D5A2086A986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028" y="2605226"/>
            <a:ext cx="5711971" cy="4063181"/>
          </a:xfrm>
          <a:prstGeom prst="roundRect">
            <a:avLst>
              <a:gd name="adj" fmla="val 9942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Google Shape;149;p8">
            <a:extLst>
              <a:ext uri="{FF2B5EF4-FFF2-40B4-BE49-F238E27FC236}">
                <a16:creationId xmlns:a16="http://schemas.microsoft.com/office/drawing/2014/main" id="{F0E715A8-E52E-C82C-825B-B3B99750BE4B}"/>
              </a:ext>
            </a:extLst>
          </p:cNvPr>
          <p:cNvSpPr txBox="1"/>
          <p:nvPr/>
        </p:nvSpPr>
        <p:spPr>
          <a:xfrm>
            <a:off x="6809618" y="3488732"/>
            <a:ext cx="4998353" cy="283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304815"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Công trình bằng thép, bê tông dùng để khoan, hút dầu, khí trên biển, đồng thời có thể bố trí nơi làm việc, nơi ở của cán bộ, nhân viên. </a:t>
            </a:r>
            <a:endParaRPr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55796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4;p8">
            <a:extLst>
              <a:ext uri="{FF2B5EF4-FFF2-40B4-BE49-F238E27FC236}">
                <a16:creationId xmlns:a16="http://schemas.microsoft.com/office/drawing/2014/main" id="{8902160D-F642-5908-EC2B-E8FB62EEEC13}"/>
              </a:ext>
            </a:extLst>
          </p:cNvPr>
          <p:cNvSpPr/>
          <p:nvPr/>
        </p:nvSpPr>
        <p:spPr>
          <a:xfrm>
            <a:off x="10272291" y="6042080"/>
            <a:ext cx="1919709" cy="1919709"/>
          </a:xfrm>
          <a:custGeom>
            <a:avLst/>
            <a:gdLst/>
            <a:ahLst/>
            <a:cxnLst/>
            <a:rect l="l" t="t" r="r" b="b"/>
            <a:pathLst>
              <a:path w="3184364" h="3184364" extrusionOk="0">
                <a:moveTo>
                  <a:pt x="0" y="0"/>
                </a:moveTo>
                <a:lnTo>
                  <a:pt x="3184364" y="0"/>
                </a:lnTo>
                <a:lnTo>
                  <a:pt x="3184364" y="3184364"/>
                </a:lnTo>
                <a:lnTo>
                  <a:pt x="0" y="3184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00" kern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0" name="Google Shape;155;p9">
            <a:extLst>
              <a:ext uri="{FF2B5EF4-FFF2-40B4-BE49-F238E27FC236}">
                <a16:creationId xmlns:a16="http://schemas.microsoft.com/office/drawing/2014/main" id="{DF72D453-DCA0-8A4D-E221-463BCE08F2B0}"/>
              </a:ext>
            </a:extLst>
          </p:cNvPr>
          <p:cNvSpPr/>
          <p:nvPr/>
        </p:nvSpPr>
        <p:spPr>
          <a:xfrm>
            <a:off x="932128" y="1769533"/>
            <a:ext cx="2392439" cy="740619"/>
          </a:xfrm>
          <a:prstGeom prst="wedgeRectCallout">
            <a:avLst>
              <a:gd name="adj1" fmla="val -20595"/>
              <a:gd name="adj2" fmla="val 56613"/>
            </a:avLst>
          </a:prstGeom>
          <a:solidFill>
            <a:srgbClr val="FFFFFF"/>
          </a:solidFill>
          <a:ln w="25400" cap="flat" cmpd="sng">
            <a:solidFill>
              <a:srgbClr val="FFD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6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Giao ca</a:t>
            </a: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1" name="Google Shape;156;p9">
            <a:extLst>
              <a:ext uri="{FF2B5EF4-FFF2-40B4-BE49-F238E27FC236}">
                <a16:creationId xmlns:a16="http://schemas.microsoft.com/office/drawing/2014/main" id="{E0FF68B4-2A41-D04E-A3F7-198F96191882}"/>
              </a:ext>
            </a:extLst>
          </p:cNvPr>
          <p:cNvSpPr txBox="1"/>
          <p:nvPr/>
        </p:nvSpPr>
        <p:spPr>
          <a:xfrm>
            <a:off x="932128" y="5457317"/>
            <a:ext cx="4214000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304815"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Bàn giao công việc giữa hai ca làm việc.</a:t>
            </a:r>
            <a:endParaRPr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2" name="Google Shape;157;p9">
            <a:extLst>
              <a:ext uri="{FF2B5EF4-FFF2-40B4-BE49-F238E27FC236}">
                <a16:creationId xmlns:a16="http://schemas.microsoft.com/office/drawing/2014/main" id="{18D12AC5-5B96-53C2-A3A9-53CA6B086FB4}"/>
              </a:ext>
            </a:extLst>
          </p:cNvPr>
          <p:cNvSpPr/>
          <p:nvPr/>
        </p:nvSpPr>
        <p:spPr>
          <a:xfrm>
            <a:off x="6469328" y="1769533"/>
            <a:ext cx="2392439" cy="740619"/>
          </a:xfrm>
          <a:prstGeom prst="wedgeRectCallout">
            <a:avLst>
              <a:gd name="adj1" fmla="val -20595"/>
              <a:gd name="adj2" fmla="val 56613"/>
            </a:avLst>
          </a:prstGeom>
          <a:solidFill>
            <a:srgbClr val="FFFFFF"/>
          </a:solidFill>
          <a:ln w="25400" cap="flat" cmpd="sng">
            <a:solidFill>
              <a:srgbClr val="FFD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6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Kiêu hùng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3" name="Google Shape;158;p9">
            <a:extLst>
              <a:ext uri="{FF2B5EF4-FFF2-40B4-BE49-F238E27FC236}">
                <a16:creationId xmlns:a16="http://schemas.microsoft.com/office/drawing/2014/main" id="{592ECE00-D537-3222-7016-7D79D7C029A9}"/>
              </a:ext>
            </a:extLst>
          </p:cNvPr>
          <p:cNvSpPr txBox="1"/>
          <p:nvPr/>
        </p:nvSpPr>
        <p:spPr>
          <a:xfrm>
            <a:off x="6469328" y="5457317"/>
            <a:ext cx="3909200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304815"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Kiêu hãnh, hùng dũng.</a:t>
            </a:r>
            <a:endParaRPr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pic>
        <p:nvPicPr>
          <p:cNvPr id="14" name="Google Shape;159;p9" descr="Có ai nghĩ lương làm việc ngoài giàn khoan dầu chỉ 7 - 8 triệu/tháng?">
            <a:extLst>
              <a:ext uri="{FF2B5EF4-FFF2-40B4-BE49-F238E27FC236}">
                <a16:creationId xmlns:a16="http://schemas.microsoft.com/office/drawing/2014/main" id="{F5EF60E5-2AF3-50AE-5BFA-B0F2EC786F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20731"/>
          <a:stretch/>
        </p:blipFill>
        <p:spPr>
          <a:xfrm>
            <a:off x="932128" y="2836333"/>
            <a:ext cx="3402805" cy="2408244"/>
          </a:xfrm>
          <a:prstGeom prst="roundRect">
            <a:avLst>
              <a:gd name="adj" fmla="val 9214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Google Shape;160;p9" descr="Công việc đặc biệt của kỹ sư khoan dầu khí">
            <a:extLst>
              <a:ext uri="{FF2B5EF4-FFF2-40B4-BE49-F238E27FC236}">
                <a16:creationId xmlns:a16="http://schemas.microsoft.com/office/drawing/2014/main" id="{5EBC33C7-4788-7ECF-3AB8-0769679F00E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9328" y="2836333"/>
            <a:ext cx="3519475" cy="2408244"/>
          </a:xfrm>
          <a:prstGeom prst="roundRect">
            <a:avLst>
              <a:gd name="adj" fmla="val 10083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83337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5;p8">
            <a:extLst>
              <a:ext uri="{FF2B5EF4-FFF2-40B4-BE49-F238E27FC236}">
                <a16:creationId xmlns:a16="http://schemas.microsoft.com/office/drawing/2014/main" id="{7739C0A8-4297-B048-76C4-32BE97A59879}"/>
              </a:ext>
            </a:extLst>
          </p:cNvPr>
          <p:cNvSpPr/>
          <p:nvPr/>
        </p:nvSpPr>
        <p:spPr>
          <a:xfrm>
            <a:off x="-152401" y="1667934"/>
            <a:ext cx="12496801" cy="7406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00" kern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6" name="Google Shape;146;p8">
            <a:extLst>
              <a:ext uri="{FF2B5EF4-FFF2-40B4-BE49-F238E27FC236}">
                <a16:creationId xmlns:a16="http://schemas.microsoft.com/office/drawing/2014/main" id="{941DC821-E43C-8569-5BB2-2E88922014E4}"/>
              </a:ext>
            </a:extLst>
          </p:cNvPr>
          <p:cNvSpPr txBox="1"/>
          <p:nvPr/>
        </p:nvSpPr>
        <p:spPr>
          <a:xfrm>
            <a:off x="3657599" y="1792035"/>
            <a:ext cx="4876800" cy="49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Luyện đọc</a:t>
            </a:r>
            <a:endParaRPr sz="2800" b="1" i="1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4" name="Google Shape;167;p10">
            <a:extLst>
              <a:ext uri="{FF2B5EF4-FFF2-40B4-BE49-F238E27FC236}">
                <a16:creationId xmlns:a16="http://schemas.microsoft.com/office/drawing/2014/main" id="{781054F4-097F-8D8E-1CED-3151F8301A45}"/>
              </a:ext>
            </a:extLst>
          </p:cNvPr>
          <p:cNvSpPr/>
          <p:nvPr/>
        </p:nvSpPr>
        <p:spPr>
          <a:xfrm>
            <a:off x="965199" y="2651389"/>
            <a:ext cx="10261600" cy="1317952"/>
          </a:xfrm>
          <a:prstGeom prst="wedgeRectCallout">
            <a:avLst>
              <a:gd name="adj1" fmla="val -20595"/>
              <a:gd name="adj2" fmla="val 56613"/>
            </a:avLst>
          </a:prstGeom>
          <a:solidFill>
            <a:srgbClr val="FFFFFF"/>
          </a:solidFill>
          <a:ln w="25400" cap="flat" cmpd="sng">
            <a:solidFill>
              <a:srgbClr val="FFD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Luyện đọc bài với giọng đọc diễn cảm, nhấn giọng đúng chỗ,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phù hợp và đọc đúng các từ khó có trong bài đọc.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5" name="Google Shape;168;p10">
            <a:extLst>
              <a:ext uri="{FF2B5EF4-FFF2-40B4-BE49-F238E27FC236}">
                <a16:creationId xmlns:a16="http://schemas.microsoft.com/office/drawing/2014/main" id="{1F28B4B9-9FF9-399C-53D6-AEFB15ECA033}"/>
              </a:ext>
            </a:extLst>
          </p:cNvPr>
          <p:cNvSpPr/>
          <p:nvPr/>
        </p:nvSpPr>
        <p:spPr>
          <a:xfrm>
            <a:off x="1346823" y="4257877"/>
            <a:ext cx="9498353" cy="2612050"/>
          </a:xfrm>
          <a:custGeom>
            <a:avLst/>
            <a:gdLst/>
            <a:ahLst/>
            <a:cxnLst/>
            <a:rect l="l" t="t" r="r" b="b"/>
            <a:pathLst>
              <a:path w="2565766" h="705586" extrusionOk="0">
                <a:moveTo>
                  <a:pt x="0" y="0"/>
                </a:moveTo>
                <a:lnTo>
                  <a:pt x="2565766" y="0"/>
                </a:lnTo>
                <a:lnTo>
                  <a:pt x="2565766" y="705586"/>
                </a:lnTo>
                <a:lnTo>
                  <a:pt x="0" y="7055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96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883</Words>
  <Application>Microsoft Office PowerPoint</Application>
  <PresentationFormat>Widescreen</PresentationFormat>
  <Paragraphs>79</Paragraphs>
  <Slides>24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UTM Avo</vt:lpstr>
      <vt:lpstr>Calibri Light</vt:lpstr>
      <vt:lpstr>Arial</vt:lpstr>
      <vt:lpstr>Calibri</vt:lpstr>
      <vt:lpstr>Office Theme</vt:lpstr>
      <vt:lpstr>2_Office Theme</vt:lpstr>
      <vt:lpstr>1_Office Theme</vt:lpstr>
      <vt:lpstr>3_Office Theme</vt:lpstr>
      <vt:lpstr>Tuần 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nt Hoa</cp:lastModifiedBy>
  <cp:revision>37</cp:revision>
  <dcterms:created xsi:type="dcterms:W3CDTF">2023-10-19T01:39:18Z</dcterms:created>
  <dcterms:modified xsi:type="dcterms:W3CDTF">2025-01-09T02:54:03Z</dcterms:modified>
</cp:coreProperties>
</file>