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26"/>
  </p:notesMasterIdLst>
  <p:sldIdLst>
    <p:sldId id="281" r:id="rId4"/>
    <p:sldId id="259" r:id="rId5"/>
    <p:sldId id="266" r:id="rId6"/>
    <p:sldId id="273" r:id="rId7"/>
    <p:sldId id="257" r:id="rId8"/>
    <p:sldId id="267" r:id="rId9"/>
    <p:sldId id="274" r:id="rId10"/>
    <p:sldId id="282" r:id="rId11"/>
    <p:sldId id="283" r:id="rId12"/>
    <p:sldId id="284" r:id="rId13"/>
    <p:sldId id="285" r:id="rId14"/>
    <p:sldId id="286" r:id="rId15"/>
    <p:sldId id="289" r:id="rId16"/>
    <p:sldId id="294" r:id="rId17"/>
    <p:sldId id="288" r:id="rId18"/>
    <p:sldId id="290" r:id="rId19"/>
    <p:sldId id="291" r:id="rId20"/>
    <p:sldId id="293" r:id="rId21"/>
    <p:sldId id="263" r:id="rId22"/>
    <p:sldId id="270" r:id="rId23"/>
    <p:sldId id="280" r:id="rId24"/>
    <p:sldId id="279" r:id="rId25"/>
  </p:sldIdLst>
  <p:sldSz cx="12192000" cy="6858000"/>
  <p:notesSz cx="6858000" cy="9144000"/>
  <p:embeddedFontLst>
    <p:embeddedFont>
      <p:font typeface="UTM Avo" panose="02040603050506020204" pitchFamily="18" charset="0"/>
      <p:regular r:id="rId27"/>
      <p:bold r:id="rId28"/>
      <p:italic r:id="rId29"/>
      <p:boldItalic r:id="rId30"/>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82"/>
  </p:normalViewPr>
  <p:slideViewPr>
    <p:cSldViewPr snapToGrid="0">
      <p:cViewPr varScale="1">
        <p:scale>
          <a:sx n="105" d="100"/>
          <a:sy n="105"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CE116-B2CB-774A-9E08-044F2A411945}" type="datetimeFigureOut">
              <a:rPr lang="en-VN" smtClean="0"/>
              <a:t>01/08/2025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1422D-60FF-3646-9878-F84BB193AEE2}" type="slidenum">
              <a:rPr lang="en-VN" smtClean="0"/>
              <a:t>‹#›</a:t>
            </a:fld>
            <a:endParaRPr lang="en-VN"/>
          </a:p>
        </p:txBody>
      </p:sp>
    </p:spTree>
    <p:extLst>
      <p:ext uri="{BB962C8B-B14F-4D97-AF65-F5344CB8AC3E}">
        <p14:creationId xmlns:p14="http://schemas.microsoft.com/office/powerpoint/2010/main" val="128529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E91422D-60FF-3646-9878-F84BB193AEE2}" type="slidenum">
              <a:rPr lang="en-VN" smtClean="0"/>
              <a:t>19</a:t>
            </a:fld>
            <a:endParaRPr lang="en-VN"/>
          </a:p>
        </p:txBody>
      </p:sp>
    </p:spTree>
    <p:extLst>
      <p:ext uri="{BB962C8B-B14F-4D97-AF65-F5344CB8AC3E}">
        <p14:creationId xmlns:p14="http://schemas.microsoft.com/office/powerpoint/2010/main" val="122497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08-Jan-25</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08-Jan-25</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08-Jan-25</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08-Jan-25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08-Jan-25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08-Jan-25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08-Jan-25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08-Jan-25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08-Jan-25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08-Jan-25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08-Jan-25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08-Jan-25</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08-Jan-25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08-Jan-25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08-Jan-25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08-Jan-25</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08-Jan-25</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08-Jan-25</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08-Jan-25</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08-Jan-25</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08-Jan-25</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08-Jan-25</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08-Jan-25</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08-Jan-25</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08-Jan-25</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08-Jan-25</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08-Jan-25</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08-Jan-25</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08-Jan-25</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08-Jan-25</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08-Jan-25</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08-Jan-25</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08-Jan-25</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08-Jan-25</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08-Jan-25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08-Jan-25</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hoc10.vn/doc-sach/tieng-viet-4-tap-2/1/388/2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26/"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hoc1biet10" TargetMode="External"/><Relationship Id="rId2" Type="http://schemas.openxmlformats.org/officeDocument/2006/relationships/image" Target="../media/image32.jpg"/><Relationship Id="rId1" Type="http://schemas.openxmlformats.org/officeDocument/2006/relationships/slideLayout" Target="../slideLayouts/slideLayout23.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hoc10.vn/doc-sach/tieng-viet-4-tap-2/1/388/26/"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640958" y="2047174"/>
            <a:ext cx="8910084"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8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4800" b="1" i="0" u="none" strike="noStrike" kern="0" cap="none" spc="0" normalizeH="0" baseline="0" noProof="0" dirty="0">
                <a:ln>
                  <a:noFill/>
                </a:ln>
                <a:solidFill>
                  <a:srgbClr val="002060"/>
                </a:solidFill>
                <a:effectLst/>
                <a:uLnTx/>
                <a:uFillTx/>
                <a:latin typeface="UTM Avo" panose="02040603050506020204" pitchFamily="18"/>
                <a:sym typeface="Calibri"/>
              </a:rPr>
              <a:t> 22</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Bài </a:t>
            </a:r>
            <a:r>
              <a:rPr lang="vi-VN" sz="4800" b="1" kern="0" dirty="0">
                <a:solidFill>
                  <a:srgbClr val="FF0000"/>
                </a:solidFill>
                <a:latin typeface="UTM Avo" panose="02040603050506020204" pitchFamily="18"/>
                <a:cs typeface="Arial" panose="020B0604020202020204" pitchFamily="34" charset="0"/>
              </a:rPr>
              <a:t>viết 3</a:t>
            </a:r>
            <a:r>
              <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r>
              <a:rPr lang="en-US" sz="4800" b="1" i="0" u="none" strike="noStrike" dirty="0" err="1">
                <a:solidFill>
                  <a:srgbClr val="FF0000"/>
                </a:solidFill>
                <a:effectLst/>
                <a:latin typeface="UTM Avo" panose="02040603050506020204" pitchFamily="18"/>
              </a:rPr>
              <a:t>Luyện</a:t>
            </a:r>
            <a:r>
              <a:rPr lang="en-US" sz="4800" b="1" i="0" u="none" strike="noStrike" dirty="0">
                <a:solidFill>
                  <a:srgbClr val="FF0000"/>
                </a:solidFill>
                <a:effectLst/>
                <a:latin typeface="UTM Avo" panose="02040603050506020204" pitchFamily="18"/>
              </a:rPr>
              <a:t> </a:t>
            </a:r>
            <a:r>
              <a:rPr lang="en-US" sz="4800" b="1" i="0" u="none" strike="noStrike" dirty="0" err="1">
                <a:solidFill>
                  <a:srgbClr val="FF0000"/>
                </a:solidFill>
                <a:effectLst/>
                <a:latin typeface="UTM Avo" panose="02040603050506020204" pitchFamily="18"/>
              </a:rPr>
              <a:t>tập</a:t>
            </a:r>
            <a:r>
              <a:rPr lang="en-US" sz="4800" b="1" i="0" u="none" strike="noStrike" dirty="0">
                <a:solidFill>
                  <a:srgbClr val="FF0000"/>
                </a:solidFill>
                <a:effectLst/>
                <a:latin typeface="UTM Avo" panose="02040603050506020204" pitchFamily="18"/>
              </a:rPr>
              <a:t> </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lang="en-US" sz="4800" b="1" i="0" u="none" strike="noStrike" dirty="0" err="1">
                <a:solidFill>
                  <a:srgbClr val="FF0000"/>
                </a:solidFill>
                <a:effectLst/>
                <a:latin typeface="UTM Avo" panose="02040603050506020204" pitchFamily="18"/>
              </a:rPr>
              <a:t>tả</a:t>
            </a:r>
            <a:r>
              <a:rPr lang="en-US" sz="4800" b="1" i="0" u="none" strike="noStrike" dirty="0">
                <a:solidFill>
                  <a:srgbClr val="FF0000"/>
                </a:solidFill>
                <a:effectLst/>
                <a:latin typeface="UTM Avo" panose="02040603050506020204" pitchFamily="18"/>
              </a:rPr>
              <a:t> con </a:t>
            </a:r>
            <a:r>
              <a:rPr lang="en-US" sz="4800" b="1" i="0" u="none" strike="noStrike" dirty="0" err="1">
                <a:solidFill>
                  <a:srgbClr val="FF0000"/>
                </a:solidFill>
                <a:effectLst/>
                <a:latin typeface="UTM Avo" panose="02040603050506020204" pitchFamily="18"/>
              </a:rPr>
              <a:t>vật</a:t>
            </a:r>
            <a:r>
              <a:rPr lang="en-US" sz="4800" b="1" i="0" u="none" strike="noStrike" dirty="0">
                <a:solidFill>
                  <a:srgbClr val="FF0000"/>
                </a:solidFill>
                <a:effectLst/>
                <a:latin typeface="UTM Avo" panose="02040603050506020204" pitchFamily="18"/>
              </a:rPr>
              <a:t> (Quan </a:t>
            </a:r>
            <a:r>
              <a:rPr lang="en-US" sz="4800" b="1" i="0" u="none" strike="noStrike" dirty="0" err="1">
                <a:solidFill>
                  <a:srgbClr val="FF0000"/>
                </a:solidFill>
                <a:effectLst/>
                <a:latin typeface="UTM Avo" panose="02040603050506020204" pitchFamily="18"/>
              </a:rPr>
              <a:t>sát</a:t>
            </a:r>
            <a:r>
              <a:rPr lang="en-US" sz="4800" b="1" i="0" u="none" strike="noStrike" dirty="0">
                <a:solidFill>
                  <a:srgbClr val="FF0000"/>
                </a:solidFill>
                <a:effectLst/>
                <a:latin typeface="UTM Avo" panose="02040603050506020204" pitchFamily="18"/>
              </a:rPr>
              <a:t>)</a:t>
            </a:r>
            <a:endPar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76;p10">
            <a:extLst>
              <a:ext uri="{FF2B5EF4-FFF2-40B4-BE49-F238E27FC236}">
                <a16:creationId xmlns:a16="http://schemas.microsoft.com/office/drawing/2014/main" id="{00F64A4E-7B1F-310C-11FB-20D7FB49C56E}"/>
              </a:ext>
            </a:extLst>
          </p:cNvPr>
          <p:cNvSpPr txBox="1"/>
          <p:nvPr/>
        </p:nvSpPr>
        <p:spPr>
          <a:xfrm>
            <a:off x="1622623" y="1488322"/>
            <a:ext cx="8946753" cy="1585023"/>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200" dirty="0">
                <a:solidFill>
                  <a:schemeClr val="bg1"/>
                </a:solidFill>
                <a:latin typeface="UTM Avo" panose="02040603050506020204" pitchFamily="18"/>
              </a:rPr>
              <a:t>b) Tác giả miêu tả những đặc điểm nổi bật nào về thói quen và hoạt động của con chim gáy? Để miêu tả được đúng, tác giả đã quan sát bằng những cách nào?</a:t>
            </a:r>
            <a:endParaRPr sz="2200" dirty="0">
              <a:solidFill>
                <a:schemeClr val="bg1"/>
              </a:solidFill>
              <a:latin typeface="UTM Avo" panose="02040603050506020204" pitchFamily="18"/>
            </a:endParaRPr>
          </a:p>
        </p:txBody>
      </p:sp>
      <p:pic>
        <p:nvPicPr>
          <p:cNvPr id="5" name="Google Shape;177;p10">
            <a:extLst>
              <a:ext uri="{FF2B5EF4-FFF2-40B4-BE49-F238E27FC236}">
                <a16:creationId xmlns:a16="http://schemas.microsoft.com/office/drawing/2014/main" id="{9ED8C158-24BF-21C7-9901-CC0FA0233169}"/>
              </a:ext>
            </a:extLst>
          </p:cNvPr>
          <p:cNvPicPr preferRelativeResize="0">
            <a:picLocks noChangeAspect="1"/>
          </p:cNvPicPr>
          <p:nvPr/>
        </p:nvPicPr>
        <p:blipFill rotWithShape="1">
          <a:blip r:embed="rId3">
            <a:alphaModFix/>
          </a:blip>
          <a:srcRect/>
          <a:stretch/>
        </p:blipFill>
        <p:spPr>
          <a:xfrm>
            <a:off x="3178174" y="3073345"/>
            <a:ext cx="5835650" cy="3715504"/>
          </a:xfrm>
          <a:prstGeom prst="roundRect">
            <a:avLst>
              <a:gd name="adj" fmla="val 7821"/>
            </a:avLst>
          </a:prstGeom>
          <a:noFill/>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127581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oogle Shape;184;p11">
            <a:extLst>
              <a:ext uri="{FF2B5EF4-FFF2-40B4-BE49-F238E27FC236}">
                <a16:creationId xmlns:a16="http://schemas.microsoft.com/office/drawing/2014/main" id="{D5816BC4-1AFF-5A7B-273C-4DC3438344AD}"/>
              </a:ext>
            </a:extLst>
          </p:cNvPr>
          <p:cNvPicPr preferRelativeResize="0">
            <a:picLocks noChangeAspect="1"/>
          </p:cNvPicPr>
          <p:nvPr/>
        </p:nvPicPr>
        <p:blipFill rotWithShape="1">
          <a:blip r:embed="rId3">
            <a:alphaModFix/>
          </a:blip>
          <a:srcRect l="64769" t="39607" r="2201" b="5275"/>
          <a:stretch/>
        </p:blipFill>
        <p:spPr>
          <a:xfrm>
            <a:off x="912654" y="4366822"/>
            <a:ext cx="2300446" cy="2134052"/>
          </a:xfrm>
          <a:prstGeom prst="roundRect">
            <a:avLst>
              <a:gd name="adj" fmla="val 11667"/>
            </a:avLst>
          </a:prstGeom>
          <a:noFill/>
          <a:ln>
            <a:noFill/>
          </a:ln>
          <a:effectLst>
            <a:outerShdw blurRad="76200" dist="38100" dir="7800000" algn="tl" rotWithShape="0">
              <a:srgbClr val="000000">
                <a:alpha val="40000"/>
              </a:srgbClr>
            </a:outerShdw>
          </a:effectLst>
        </p:spPr>
      </p:pic>
      <p:sp>
        <p:nvSpPr>
          <p:cNvPr id="5" name="Google Shape;185;p11">
            <a:extLst>
              <a:ext uri="{FF2B5EF4-FFF2-40B4-BE49-F238E27FC236}">
                <a16:creationId xmlns:a16="http://schemas.microsoft.com/office/drawing/2014/main" id="{579A0E0F-9E6A-D4C3-59CA-CDCBB98A8DF7}"/>
              </a:ext>
            </a:extLst>
          </p:cNvPr>
          <p:cNvSpPr/>
          <p:nvPr/>
        </p:nvSpPr>
        <p:spPr>
          <a:xfrm>
            <a:off x="3886994" y="5842000"/>
            <a:ext cx="7569200" cy="658874"/>
          </a:xfrm>
          <a:prstGeom prst="wedgeRoundRectCallout">
            <a:avLst>
              <a:gd name="adj1" fmla="val -54180"/>
              <a:gd name="adj2" fmla="val 43648"/>
              <a:gd name="adj3"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144000" anchor="ctr" anchorCtr="0">
            <a:noAutofit/>
          </a:bodyPr>
          <a:lstStyle/>
          <a:p>
            <a:pPr algn="ctr">
              <a:lnSpc>
                <a:spcPct val="150000"/>
              </a:lnSpc>
            </a:pPr>
            <a:r>
              <a:rPr lang="vi-VN" sz="2000" b="1" dirty="0">
                <a:solidFill>
                  <a:schemeClr val="bg1"/>
                </a:solidFill>
                <a:latin typeface="UTM Avo" panose="02040603050506020204" pitchFamily="18"/>
              </a:rPr>
              <a:t>Cách quan sát của tác giả: </a:t>
            </a:r>
            <a:r>
              <a:rPr lang="vi-VN" sz="2000" dirty="0">
                <a:solidFill>
                  <a:schemeClr val="bg1"/>
                </a:solidFill>
                <a:latin typeface="UTM Avo" panose="02040603050506020204" pitchFamily="18"/>
              </a:rPr>
              <a:t>quan sát bằng mắt và tai.</a:t>
            </a:r>
            <a:endParaRPr sz="2000" dirty="0">
              <a:solidFill>
                <a:schemeClr val="bg1"/>
              </a:solidFill>
              <a:latin typeface="UTM Avo" panose="02040603050506020204" pitchFamily="18"/>
            </a:endParaRPr>
          </a:p>
        </p:txBody>
      </p:sp>
      <p:sp>
        <p:nvSpPr>
          <p:cNvPr id="6" name="Google Shape;186;p11">
            <a:extLst>
              <a:ext uri="{FF2B5EF4-FFF2-40B4-BE49-F238E27FC236}">
                <a16:creationId xmlns:a16="http://schemas.microsoft.com/office/drawing/2014/main" id="{56E45060-1DEC-E6F5-5968-B837038832D7}"/>
              </a:ext>
            </a:extLst>
          </p:cNvPr>
          <p:cNvSpPr/>
          <p:nvPr/>
        </p:nvSpPr>
        <p:spPr>
          <a:xfrm>
            <a:off x="3886994" y="1718495"/>
            <a:ext cx="7569200" cy="961789"/>
          </a:xfrm>
          <a:prstGeom prst="wedgeRoundRectCallout">
            <a:avLst>
              <a:gd name="adj1" fmla="val -54969"/>
              <a:gd name="adj2" fmla="val 36952"/>
              <a:gd name="adj3"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144000" anchor="ctr" anchorCtr="0">
            <a:noAutofit/>
          </a:bodyPr>
          <a:lstStyle/>
          <a:p>
            <a:pPr algn="just">
              <a:lnSpc>
                <a:spcPct val="150000"/>
              </a:lnSpc>
            </a:pPr>
            <a:r>
              <a:rPr lang="vi-VN" sz="2000" b="1" dirty="0">
                <a:solidFill>
                  <a:schemeClr val="bg1"/>
                </a:solidFill>
                <a:latin typeface="UTM Avo" panose="02040603050506020204" pitchFamily="18"/>
              </a:rPr>
              <a:t>Những đặc điểm nổi bật về thói quen và hoạt động của con chim gáy</a:t>
            </a:r>
            <a:r>
              <a:rPr lang="en-US" sz="2000" b="1" dirty="0">
                <a:solidFill>
                  <a:schemeClr val="bg1"/>
                </a:solidFill>
                <a:latin typeface="UTM Avo" panose="02040603050506020204" pitchFamily="18"/>
              </a:rPr>
              <a:t>:</a:t>
            </a:r>
            <a:endParaRPr sz="2000" b="1" dirty="0">
              <a:solidFill>
                <a:schemeClr val="bg1"/>
              </a:solidFill>
              <a:latin typeface="UTM Avo" panose="02040603050506020204" pitchFamily="18"/>
            </a:endParaRPr>
          </a:p>
        </p:txBody>
      </p:sp>
      <p:sp>
        <p:nvSpPr>
          <p:cNvPr id="7" name="Google Shape;187;p11">
            <a:extLst>
              <a:ext uri="{FF2B5EF4-FFF2-40B4-BE49-F238E27FC236}">
                <a16:creationId xmlns:a16="http://schemas.microsoft.com/office/drawing/2014/main" id="{AA0F174C-5A63-1ECB-8BA3-37F5CC6B8430}"/>
              </a:ext>
            </a:extLst>
          </p:cNvPr>
          <p:cNvSpPr txBox="1"/>
          <p:nvPr/>
        </p:nvSpPr>
        <p:spPr>
          <a:xfrm>
            <a:off x="3886994" y="2845383"/>
            <a:ext cx="7569200" cy="2831518"/>
          </a:xfrm>
          <a:prstGeom prst="rect">
            <a:avLst/>
          </a:prstGeom>
          <a:noFill/>
          <a:ln>
            <a:noFill/>
          </a:ln>
        </p:spPr>
        <p:txBody>
          <a:bodyPr spcFirstLastPara="1" wrap="square" lIns="60950" tIns="30467" rIns="60950" bIns="30467" anchor="t" anchorCtr="0">
            <a:spAutoFit/>
          </a:bodyPr>
          <a:lstStyle/>
          <a:p>
            <a:pPr marL="190510" indent="-190510" algn="just">
              <a:lnSpc>
                <a:spcPct val="150000"/>
              </a:lnSpc>
              <a:buSzPct val="130000"/>
              <a:buFont typeface="Arial"/>
              <a:buChar char="•"/>
            </a:pPr>
            <a:r>
              <a:rPr lang="vi-VN" sz="2000" dirty="0">
                <a:solidFill>
                  <a:schemeClr val="bg1"/>
                </a:solidFill>
                <a:latin typeface="UTM Avo" panose="02040603050506020204" pitchFamily="18"/>
              </a:rPr>
              <a:t>Bay về cánh đồng vào ngày mùa, bay vẩn quanh trên các ngọn tre. </a:t>
            </a:r>
            <a:endParaRPr sz="2000" dirty="0">
              <a:solidFill>
                <a:schemeClr val="bg1"/>
              </a:solidFill>
              <a:latin typeface="UTM Avo" panose="02040603050506020204" pitchFamily="18"/>
            </a:endParaRPr>
          </a:p>
          <a:p>
            <a:pPr marL="190510" indent="-190510" algn="just">
              <a:lnSpc>
                <a:spcPct val="150000"/>
              </a:lnSpc>
              <a:buSzPct val="130000"/>
              <a:buFont typeface="Arial"/>
              <a:buChar char="•"/>
            </a:pPr>
            <a:r>
              <a:rPr lang="vi-VN" sz="2000" dirty="0">
                <a:solidFill>
                  <a:schemeClr val="bg1"/>
                </a:solidFill>
                <a:latin typeface="UTM Avo" panose="02040603050506020204" pitchFamily="18"/>
              </a:rPr>
              <a:t>Chim mái xuống trước, xòe đuôi như múa lượn, chim đực còn nán lại ở bờ tre, cất tiếng gáy, xong mới thủng thỉnh bước ra, ưỡn cái ngực lung linh cườm biếc. </a:t>
            </a:r>
            <a:endParaRPr sz="2000" dirty="0">
              <a:solidFill>
                <a:schemeClr val="bg1"/>
              </a:solidFill>
              <a:latin typeface="UTM Avo" panose="02040603050506020204" pitchFamily="18"/>
            </a:endParaRPr>
          </a:p>
          <a:p>
            <a:pPr marL="190510" indent="-190510" algn="just">
              <a:lnSpc>
                <a:spcPct val="150000"/>
              </a:lnSpc>
              <a:buSzPct val="130000"/>
              <a:buFont typeface="Arial"/>
              <a:buChar char="•"/>
            </a:pPr>
            <a:r>
              <a:rPr lang="vi-VN" sz="2000" dirty="0">
                <a:solidFill>
                  <a:schemeClr val="bg1"/>
                </a:solidFill>
                <a:latin typeface="UTM Avo" panose="02040603050506020204" pitchFamily="18"/>
              </a:rPr>
              <a:t>Cả đàn chim tha th</a:t>
            </a:r>
            <a:r>
              <a:rPr lang="en-US" sz="2000" dirty="0">
                <a:solidFill>
                  <a:schemeClr val="bg1"/>
                </a:solidFill>
                <a:latin typeface="UTM Avo" panose="02040603050506020204" pitchFamily="18"/>
              </a:rPr>
              <a:t>ẩ</a:t>
            </a:r>
            <a:r>
              <a:rPr lang="vi-VN" sz="2000" dirty="0">
                <a:solidFill>
                  <a:schemeClr val="bg1"/>
                </a:solidFill>
                <a:latin typeface="UTM Avo" panose="02040603050506020204" pitchFamily="18"/>
              </a:rPr>
              <a:t>n nhặt thóc sau người mót lúa.</a:t>
            </a:r>
            <a:endParaRPr sz="2000" dirty="0">
              <a:solidFill>
                <a:schemeClr val="bg1"/>
              </a:solidFill>
              <a:latin typeface="UTM Avo" panose="02040603050506020204" pitchFamily="18"/>
            </a:endParaRPr>
          </a:p>
        </p:txBody>
      </p:sp>
      <p:pic>
        <p:nvPicPr>
          <p:cNvPr id="8" name="Google Shape;188;p11">
            <a:extLst>
              <a:ext uri="{FF2B5EF4-FFF2-40B4-BE49-F238E27FC236}">
                <a16:creationId xmlns:a16="http://schemas.microsoft.com/office/drawing/2014/main" id="{19E1FE77-9584-DDDA-5230-F05978FEE8FF}"/>
              </a:ext>
            </a:extLst>
          </p:cNvPr>
          <p:cNvPicPr preferRelativeResize="0">
            <a:picLocks noChangeAspect="1"/>
          </p:cNvPicPr>
          <p:nvPr/>
        </p:nvPicPr>
        <p:blipFill rotWithShape="1">
          <a:blip r:embed="rId3">
            <a:alphaModFix/>
          </a:blip>
          <a:srcRect l="31487" t="-48" r="35485" b="44930"/>
          <a:stretch/>
        </p:blipFill>
        <p:spPr>
          <a:xfrm>
            <a:off x="912654" y="1930757"/>
            <a:ext cx="2300446" cy="2134052"/>
          </a:xfrm>
          <a:prstGeom prst="roundRect">
            <a:avLst>
              <a:gd name="adj" fmla="val 11667"/>
            </a:avLst>
          </a:prstGeom>
          <a:noFill/>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23420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95;p12">
            <a:extLst>
              <a:ext uri="{FF2B5EF4-FFF2-40B4-BE49-F238E27FC236}">
                <a16:creationId xmlns:a16="http://schemas.microsoft.com/office/drawing/2014/main" id="{CC12F49B-7A1C-8CA7-6D0C-C19D73C4DE69}"/>
              </a:ext>
            </a:extLst>
          </p:cNvPr>
          <p:cNvSpPr txBox="1"/>
          <p:nvPr/>
        </p:nvSpPr>
        <p:spPr>
          <a:xfrm>
            <a:off x="754941" y="1747169"/>
            <a:ext cx="10682118" cy="615527"/>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dirty="0">
                <a:solidFill>
                  <a:schemeClr val="bg1"/>
                </a:solidFill>
                <a:latin typeface="UTM Avo" panose="02040603050506020204" pitchFamily="18"/>
              </a:rPr>
              <a:t>c) Tác giả đã sử dụng các biện pháp so sánh, nhân hoá như thế nào?</a:t>
            </a:r>
            <a:endParaRPr sz="2400" dirty="0">
              <a:solidFill>
                <a:schemeClr val="bg1"/>
              </a:solidFill>
              <a:latin typeface="UTM Avo" panose="02040603050506020204" pitchFamily="18"/>
            </a:endParaRPr>
          </a:p>
        </p:txBody>
      </p:sp>
      <p:pic>
        <p:nvPicPr>
          <p:cNvPr id="5" name="Google Shape;196;p12">
            <a:extLst>
              <a:ext uri="{FF2B5EF4-FFF2-40B4-BE49-F238E27FC236}">
                <a16:creationId xmlns:a16="http://schemas.microsoft.com/office/drawing/2014/main" id="{1C4EA13B-C24D-4763-11C9-A5E3863BDC6B}"/>
              </a:ext>
            </a:extLst>
          </p:cNvPr>
          <p:cNvPicPr preferRelativeResize="0"/>
          <p:nvPr/>
        </p:nvPicPr>
        <p:blipFill rotWithShape="1">
          <a:blip r:embed="rId3">
            <a:alphaModFix/>
          </a:blip>
          <a:srcRect l="8257" t="41235" r="58714" b="3647"/>
          <a:stretch/>
        </p:blipFill>
        <p:spPr>
          <a:xfrm>
            <a:off x="4572000" y="2692399"/>
            <a:ext cx="3048000" cy="3238499"/>
          </a:xfrm>
          <a:prstGeom prst="roundRect">
            <a:avLst>
              <a:gd name="adj" fmla="val 11667"/>
            </a:avLst>
          </a:prstGeom>
          <a:noFill/>
          <a:ln>
            <a:noFill/>
          </a:ln>
          <a:effectLst>
            <a:outerShdw blurRad="76200" dist="38100" dir="7800000" algn="tl" rotWithShape="0">
              <a:srgbClr val="000000">
                <a:alpha val="40000"/>
              </a:srgbClr>
            </a:outerShdw>
          </a:effectLst>
        </p:spPr>
      </p:pic>
      <p:sp>
        <p:nvSpPr>
          <p:cNvPr id="6" name="Google Shape;197;p12">
            <a:extLst>
              <a:ext uri="{FF2B5EF4-FFF2-40B4-BE49-F238E27FC236}">
                <a16:creationId xmlns:a16="http://schemas.microsoft.com/office/drawing/2014/main" id="{7A605BA7-E408-A0B2-2136-3DFFED90A702}"/>
              </a:ext>
            </a:extLst>
          </p:cNvPr>
          <p:cNvSpPr/>
          <p:nvPr/>
        </p:nvSpPr>
        <p:spPr>
          <a:xfrm>
            <a:off x="355600" y="3086676"/>
            <a:ext cx="3491082" cy="2449946"/>
          </a:xfrm>
          <a:prstGeom prst="wedgeRoundRectCallout">
            <a:avLst>
              <a:gd name="adj1" fmla="val 63226"/>
              <a:gd name="adj2" fmla="val 36789"/>
              <a:gd name="adj3"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144000" anchor="ctr" anchorCtr="0">
            <a:noAutofit/>
          </a:bodyPr>
          <a:lstStyle/>
          <a:p>
            <a:pPr algn="ctr">
              <a:lnSpc>
                <a:spcPct val="150000"/>
              </a:lnSpc>
            </a:pPr>
            <a:r>
              <a:rPr lang="vi-VN" sz="2400" b="1" dirty="0">
                <a:solidFill>
                  <a:schemeClr val="bg1"/>
                </a:solidFill>
                <a:latin typeface="UTM Avo" panose="02040603050506020204" pitchFamily="18"/>
              </a:rPr>
              <a:t>So sánh hoạt động: </a:t>
            </a:r>
            <a:r>
              <a:rPr lang="vi-VN" sz="2400" dirty="0">
                <a:solidFill>
                  <a:schemeClr val="bg1"/>
                </a:solidFill>
                <a:latin typeface="UTM Avo" panose="02040603050506020204" pitchFamily="18"/>
              </a:rPr>
              <a:t>Cái đuôi chim mái lượn xòe như múa.</a:t>
            </a:r>
            <a:endParaRPr sz="2400" dirty="0">
              <a:solidFill>
                <a:schemeClr val="bg1"/>
              </a:solidFill>
              <a:latin typeface="UTM Avo" panose="02040603050506020204" pitchFamily="18"/>
            </a:endParaRPr>
          </a:p>
        </p:txBody>
      </p:sp>
      <p:sp>
        <p:nvSpPr>
          <p:cNvPr id="7" name="Google Shape;198;p12">
            <a:extLst>
              <a:ext uri="{FF2B5EF4-FFF2-40B4-BE49-F238E27FC236}">
                <a16:creationId xmlns:a16="http://schemas.microsoft.com/office/drawing/2014/main" id="{F45D2A9D-F788-68AB-2386-354BBACE16E6}"/>
              </a:ext>
            </a:extLst>
          </p:cNvPr>
          <p:cNvSpPr/>
          <p:nvPr/>
        </p:nvSpPr>
        <p:spPr>
          <a:xfrm>
            <a:off x="8175964" y="3269680"/>
            <a:ext cx="3660436" cy="2449946"/>
          </a:xfrm>
          <a:prstGeom prst="wedgeRoundRectCallout">
            <a:avLst>
              <a:gd name="adj1" fmla="val -63027"/>
              <a:gd name="adj2" fmla="val -35592"/>
              <a:gd name="adj3"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144000" anchor="ctr" anchorCtr="0">
            <a:noAutofit/>
          </a:bodyPr>
          <a:lstStyle/>
          <a:p>
            <a:pPr algn="ctr">
              <a:lnSpc>
                <a:spcPct val="150000"/>
              </a:lnSpc>
            </a:pPr>
            <a:r>
              <a:rPr lang="vi-VN" sz="2400" b="1" dirty="0">
                <a:solidFill>
                  <a:schemeClr val="bg1"/>
                </a:solidFill>
                <a:latin typeface="UTM Avo" panose="02040603050506020204" pitchFamily="18"/>
              </a:rPr>
              <a:t>Nhân hoá: </a:t>
            </a:r>
            <a:endParaRPr sz="2400" dirty="0">
              <a:solidFill>
                <a:schemeClr val="bg1"/>
              </a:solidFill>
              <a:latin typeface="UTM Avo" panose="02040603050506020204" pitchFamily="18"/>
            </a:endParaRPr>
          </a:p>
          <a:p>
            <a:pPr algn="ctr">
              <a:lnSpc>
                <a:spcPct val="150000"/>
              </a:lnSpc>
            </a:pPr>
            <a:r>
              <a:rPr lang="vi-VN" sz="2400" dirty="0">
                <a:solidFill>
                  <a:schemeClr val="bg1"/>
                </a:solidFill>
                <a:latin typeface="UTM Avo" panose="02040603050506020204" pitchFamily="18"/>
              </a:rPr>
              <a:t>Gọi con chim gáy bằng từ vốn dùng để gọi người: </a:t>
            </a:r>
            <a:r>
              <a:rPr lang="vi-VN" sz="2400" i="1" dirty="0">
                <a:solidFill>
                  <a:schemeClr val="bg1"/>
                </a:solidFill>
                <a:latin typeface="UTM Avo" panose="02040603050506020204" pitchFamily="18"/>
              </a:rPr>
              <a:t>anh chàng</a:t>
            </a:r>
            <a:endParaRPr sz="2400" i="1" dirty="0">
              <a:solidFill>
                <a:schemeClr val="bg1"/>
              </a:solidFill>
              <a:latin typeface="UTM Avo" panose="02040603050506020204" pitchFamily="18"/>
            </a:endParaRPr>
          </a:p>
        </p:txBody>
      </p:sp>
    </p:spTree>
    <p:extLst>
      <p:ext uri="{BB962C8B-B14F-4D97-AF65-F5344CB8AC3E}">
        <p14:creationId xmlns:p14="http://schemas.microsoft.com/office/powerpoint/2010/main" val="195957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205;p13">
            <a:extLst>
              <a:ext uri="{FF2B5EF4-FFF2-40B4-BE49-F238E27FC236}">
                <a16:creationId xmlns:a16="http://schemas.microsoft.com/office/drawing/2014/main" id="{7EAF1CAC-8988-C70C-7F44-6F900EFC9511}"/>
              </a:ext>
            </a:extLst>
          </p:cNvPr>
          <p:cNvSpPr txBox="1"/>
          <p:nvPr/>
        </p:nvSpPr>
        <p:spPr>
          <a:xfrm>
            <a:off x="1092200" y="1716704"/>
            <a:ext cx="10007600" cy="569360"/>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200" dirty="0">
                <a:solidFill>
                  <a:schemeClr val="bg1"/>
                </a:solidFill>
                <a:latin typeface="UTM Avo" panose="02040603050506020204" pitchFamily="18"/>
              </a:rPr>
              <a:t>c) Tác giả đã sử dụng các biện pháp so sánh, nhân hoá như thế nào?</a:t>
            </a:r>
            <a:endParaRPr sz="2200" dirty="0">
              <a:solidFill>
                <a:schemeClr val="bg1"/>
              </a:solidFill>
              <a:latin typeface="UTM Avo" panose="02040603050506020204" pitchFamily="18"/>
            </a:endParaRPr>
          </a:p>
        </p:txBody>
      </p:sp>
      <p:pic>
        <p:nvPicPr>
          <p:cNvPr id="5" name="Google Shape;206;p13">
            <a:extLst>
              <a:ext uri="{FF2B5EF4-FFF2-40B4-BE49-F238E27FC236}">
                <a16:creationId xmlns:a16="http://schemas.microsoft.com/office/drawing/2014/main" id="{0C13B9C8-9019-EDD8-7C8C-691EEFC46857}"/>
              </a:ext>
            </a:extLst>
          </p:cNvPr>
          <p:cNvPicPr preferRelativeResize="0"/>
          <p:nvPr/>
        </p:nvPicPr>
        <p:blipFill rotWithShape="1">
          <a:blip r:embed="rId3">
            <a:alphaModFix/>
          </a:blip>
          <a:srcRect l="8257" t="41235" r="58714" b="3647"/>
          <a:stretch/>
        </p:blipFill>
        <p:spPr>
          <a:xfrm>
            <a:off x="4242594" y="2614411"/>
            <a:ext cx="3048000" cy="3238499"/>
          </a:xfrm>
          <a:prstGeom prst="roundRect">
            <a:avLst>
              <a:gd name="adj" fmla="val 11667"/>
            </a:avLst>
          </a:prstGeom>
          <a:noFill/>
          <a:ln>
            <a:noFill/>
          </a:ln>
          <a:effectLst>
            <a:outerShdw blurRad="76200" dist="38100" dir="7800000" algn="tl" rotWithShape="0">
              <a:srgbClr val="000000">
                <a:alpha val="40000"/>
              </a:srgbClr>
            </a:outerShdw>
          </a:effectLst>
        </p:spPr>
      </p:pic>
      <p:sp>
        <p:nvSpPr>
          <p:cNvPr id="6" name="Google Shape;207;p13">
            <a:extLst>
              <a:ext uri="{FF2B5EF4-FFF2-40B4-BE49-F238E27FC236}">
                <a16:creationId xmlns:a16="http://schemas.microsoft.com/office/drawing/2014/main" id="{3AE64099-B843-0B57-D742-FE72CD8C6F70}"/>
              </a:ext>
            </a:extLst>
          </p:cNvPr>
          <p:cNvSpPr/>
          <p:nvPr/>
        </p:nvSpPr>
        <p:spPr>
          <a:xfrm>
            <a:off x="7556500" y="2794000"/>
            <a:ext cx="1871123" cy="50800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48000" anchor="ctr" anchorCtr="0">
            <a:noAutofit/>
          </a:bodyPr>
          <a:lstStyle/>
          <a:p>
            <a:pPr algn="ctr">
              <a:lnSpc>
                <a:spcPct val="114000"/>
              </a:lnSpc>
            </a:pPr>
            <a:r>
              <a:rPr lang="vi-VN" sz="2200">
                <a:solidFill>
                  <a:schemeClr val="bg1"/>
                </a:solidFill>
                <a:latin typeface="UTM Avo" panose="02040603050506020204" pitchFamily="18"/>
              </a:rPr>
              <a:t>đủng đỉnh</a:t>
            </a:r>
            <a:endParaRPr sz="2200">
              <a:solidFill>
                <a:schemeClr val="bg1"/>
              </a:solidFill>
              <a:latin typeface="UTM Avo" panose="02040603050506020204" pitchFamily="18"/>
            </a:endParaRPr>
          </a:p>
        </p:txBody>
      </p:sp>
      <p:sp>
        <p:nvSpPr>
          <p:cNvPr id="7" name="Google Shape;208;p13">
            <a:extLst>
              <a:ext uri="{FF2B5EF4-FFF2-40B4-BE49-F238E27FC236}">
                <a16:creationId xmlns:a16="http://schemas.microsoft.com/office/drawing/2014/main" id="{A4B20148-7B5D-CB98-5C3F-3C88FBEB9C36}"/>
              </a:ext>
            </a:extLst>
          </p:cNvPr>
          <p:cNvSpPr/>
          <p:nvPr/>
        </p:nvSpPr>
        <p:spPr>
          <a:xfrm>
            <a:off x="9692112" y="2794000"/>
            <a:ext cx="1871123" cy="50800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48000" anchor="ctr" anchorCtr="0">
            <a:noAutofit/>
          </a:bodyPr>
          <a:lstStyle/>
          <a:p>
            <a:pPr algn="ctr">
              <a:lnSpc>
                <a:spcPct val="114000"/>
              </a:lnSpc>
            </a:pPr>
            <a:r>
              <a:rPr lang="vi-VN" sz="2200">
                <a:solidFill>
                  <a:schemeClr val="bg1"/>
                </a:solidFill>
                <a:latin typeface="UTM Avo" panose="02040603050506020204" pitchFamily="18"/>
              </a:rPr>
              <a:t>thủng thỉnh</a:t>
            </a:r>
            <a:endParaRPr sz="2200">
              <a:solidFill>
                <a:schemeClr val="bg1"/>
              </a:solidFill>
              <a:latin typeface="UTM Avo" panose="02040603050506020204" pitchFamily="18"/>
            </a:endParaRPr>
          </a:p>
        </p:txBody>
      </p:sp>
      <p:sp>
        <p:nvSpPr>
          <p:cNvPr id="8" name="Google Shape;209;p13">
            <a:extLst>
              <a:ext uri="{FF2B5EF4-FFF2-40B4-BE49-F238E27FC236}">
                <a16:creationId xmlns:a16="http://schemas.microsoft.com/office/drawing/2014/main" id="{D6CD5132-A1B1-67B2-12EB-E2118FFE38B7}"/>
              </a:ext>
            </a:extLst>
          </p:cNvPr>
          <p:cNvSpPr/>
          <p:nvPr/>
        </p:nvSpPr>
        <p:spPr>
          <a:xfrm>
            <a:off x="7556500" y="3558519"/>
            <a:ext cx="1871123" cy="50800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48000" anchor="ctr" anchorCtr="0">
            <a:noAutofit/>
          </a:bodyPr>
          <a:lstStyle/>
          <a:p>
            <a:pPr algn="ctr">
              <a:lnSpc>
                <a:spcPct val="114000"/>
              </a:lnSpc>
            </a:pPr>
            <a:r>
              <a:rPr lang="vi-VN" sz="2200">
                <a:solidFill>
                  <a:schemeClr val="bg1"/>
                </a:solidFill>
                <a:latin typeface="UTM Avo" panose="02040603050506020204" pitchFamily="18"/>
              </a:rPr>
              <a:t>ưỡn ngực</a:t>
            </a:r>
            <a:endParaRPr sz="2200">
              <a:solidFill>
                <a:schemeClr val="bg1"/>
              </a:solidFill>
              <a:latin typeface="UTM Avo" panose="02040603050506020204" pitchFamily="18"/>
            </a:endParaRPr>
          </a:p>
        </p:txBody>
      </p:sp>
      <p:sp>
        <p:nvSpPr>
          <p:cNvPr id="9" name="Google Shape;210;p13">
            <a:extLst>
              <a:ext uri="{FF2B5EF4-FFF2-40B4-BE49-F238E27FC236}">
                <a16:creationId xmlns:a16="http://schemas.microsoft.com/office/drawing/2014/main" id="{E9CDC326-77EF-4B1E-15F9-280B9F472E23}"/>
              </a:ext>
            </a:extLst>
          </p:cNvPr>
          <p:cNvSpPr/>
          <p:nvPr/>
        </p:nvSpPr>
        <p:spPr>
          <a:xfrm>
            <a:off x="9692112" y="3558519"/>
            <a:ext cx="1871123" cy="50800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48000" anchor="ctr" anchorCtr="0">
            <a:noAutofit/>
          </a:bodyPr>
          <a:lstStyle/>
          <a:p>
            <a:pPr algn="ctr">
              <a:lnSpc>
                <a:spcPct val="114000"/>
              </a:lnSpc>
            </a:pPr>
            <a:r>
              <a:rPr lang="vi-VN" sz="2200">
                <a:solidFill>
                  <a:schemeClr val="bg1"/>
                </a:solidFill>
                <a:latin typeface="UTM Avo" panose="02040603050506020204" pitchFamily="18"/>
              </a:rPr>
              <a:t>tha thẩn</a:t>
            </a:r>
            <a:endParaRPr sz="2200">
              <a:solidFill>
                <a:schemeClr val="bg1"/>
              </a:solidFill>
              <a:latin typeface="UTM Avo" panose="02040603050506020204" pitchFamily="18"/>
            </a:endParaRPr>
          </a:p>
        </p:txBody>
      </p:sp>
      <p:sp>
        <p:nvSpPr>
          <p:cNvPr id="10" name="Google Shape;211;p13">
            <a:extLst>
              <a:ext uri="{FF2B5EF4-FFF2-40B4-BE49-F238E27FC236}">
                <a16:creationId xmlns:a16="http://schemas.microsoft.com/office/drawing/2014/main" id="{099F7FF9-8382-C446-889B-AA8F6CA3E86C}"/>
              </a:ext>
            </a:extLst>
          </p:cNvPr>
          <p:cNvSpPr/>
          <p:nvPr/>
        </p:nvSpPr>
        <p:spPr>
          <a:xfrm>
            <a:off x="7556500" y="4323038"/>
            <a:ext cx="1871123" cy="50800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48000" anchor="ctr" anchorCtr="0">
            <a:noAutofit/>
          </a:bodyPr>
          <a:lstStyle/>
          <a:p>
            <a:pPr algn="ctr">
              <a:lnSpc>
                <a:spcPct val="114000"/>
              </a:lnSpc>
            </a:pPr>
            <a:r>
              <a:rPr lang="vi-VN" sz="2200">
                <a:solidFill>
                  <a:schemeClr val="bg1"/>
                </a:solidFill>
                <a:latin typeface="UTM Avo" panose="02040603050506020204" pitchFamily="18"/>
              </a:rPr>
              <a:t>nhặt nhạnh</a:t>
            </a:r>
            <a:endParaRPr sz="2200">
              <a:solidFill>
                <a:schemeClr val="bg1"/>
              </a:solidFill>
              <a:latin typeface="UTM Avo" panose="02040603050506020204" pitchFamily="18"/>
            </a:endParaRPr>
          </a:p>
        </p:txBody>
      </p:sp>
      <p:sp>
        <p:nvSpPr>
          <p:cNvPr id="11" name="Google Shape;212;p13">
            <a:extLst>
              <a:ext uri="{FF2B5EF4-FFF2-40B4-BE49-F238E27FC236}">
                <a16:creationId xmlns:a16="http://schemas.microsoft.com/office/drawing/2014/main" id="{5360C6FD-D19C-2A37-699A-3696AFF94C48}"/>
              </a:ext>
            </a:extLst>
          </p:cNvPr>
          <p:cNvSpPr/>
          <p:nvPr/>
        </p:nvSpPr>
        <p:spPr>
          <a:xfrm>
            <a:off x="9692112" y="4323038"/>
            <a:ext cx="1871123" cy="50800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48000" anchor="ctr" anchorCtr="0">
            <a:noAutofit/>
          </a:bodyPr>
          <a:lstStyle/>
          <a:p>
            <a:pPr algn="ctr">
              <a:lnSpc>
                <a:spcPct val="114000"/>
              </a:lnSpc>
            </a:pPr>
            <a:r>
              <a:rPr lang="vi-VN" sz="2200">
                <a:solidFill>
                  <a:schemeClr val="bg1"/>
                </a:solidFill>
                <a:latin typeface="UTM Avo" panose="02040603050506020204" pitchFamily="18"/>
              </a:rPr>
              <a:t>cặm cụi</a:t>
            </a:r>
            <a:endParaRPr sz="2200">
              <a:solidFill>
                <a:schemeClr val="bg1"/>
              </a:solidFill>
              <a:latin typeface="UTM Avo" panose="02040603050506020204" pitchFamily="18"/>
            </a:endParaRPr>
          </a:p>
        </p:txBody>
      </p:sp>
      <p:sp>
        <p:nvSpPr>
          <p:cNvPr id="12" name="Google Shape;213;p13">
            <a:extLst>
              <a:ext uri="{FF2B5EF4-FFF2-40B4-BE49-F238E27FC236}">
                <a16:creationId xmlns:a16="http://schemas.microsoft.com/office/drawing/2014/main" id="{2BE199BD-303B-FC0B-390C-BCF1FF52A1B8}"/>
              </a:ext>
            </a:extLst>
          </p:cNvPr>
          <p:cNvSpPr/>
          <p:nvPr/>
        </p:nvSpPr>
        <p:spPr>
          <a:xfrm>
            <a:off x="7556500" y="5087558"/>
            <a:ext cx="1871123" cy="50800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48000" anchor="ctr" anchorCtr="0">
            <a:noAutofit/>
          </a:bodyPr>
          <a:lstStyle/>
          <a:p>
            <a:pPr algn="ctr">
              <a:lnSpc>
                <a:spcPct val="114000"/>
              </a:lnSpc>
            </a:pPr>
            <a:r>
              <a:rPr lang="vi-VN" sz="2200">
                <a:solidFill>
                  <a:schemeClr val="bg1"/>
                </a:solidFill>
                <a:latin typeface="UTM Avo" panose="02040603050506020204" pitchFamily="18"/>
              </a:rPr>
              <a:t>phúc hậu</a:t>
            </a:r>
            <a:endParaRPr sz="2200">
              <a:solidFill>
                <a:schemeClr val="bg1"/>
              </a:solidFill>
              <a:latin typeface="UTM Avo" panose="02040603050506020204" pitchFamily="18"/>
            </a:endParaRPr>
          </a:p>
        </p:txBody>
      </p:sp>
      <p:sp>
        <p:nvSpPr>
          <p:cNvPr id="13" name="Google Shape;214;p13">
            <a:extLst>
              <a:ext uri="{FF2B5EF4-FFF2-40B4-BE49-F238E27FC236}">
                <a16:creationId xmlns:a16="http://schemas.microsoft.com/office/drawing/2014/main" id="{37703188-BEB1-BFCA-ACB6-5DD063E76FD9}"/>
              </a:ext>
            </a:extLst>
          </p:cNvPr>
          <p:cNvSpPr/>
          <p:nvPr/>
        </p:nvSpPr>
        <p:spPr>
          <a:xfrm>
            <a:off x="9692112" y="5087558"/>
            <a:ext cx="1871123" cy="50800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48000" anchor="ctr" anchorCtr="0">
            <a:noAutofit/>
          </a:bodyPr>
          <a:lstStyle/>
          <a:p>
            <a:pPr algn="ctr">
              <a:lnSpc>
                <a:spcPct val="114000"/>
              </a:lnSpc>
            </a:pPr>
            <a:r>
              <a:rPr lang="vi-VN" sz="2200">
                <a:solidFill>
                  <a:schemeClr val="bg1"/>
                </a:solidFill>
                <a:latin typeface="UTM Avo" panose="02040603050506020204" pitchFamily="18"/>
              </a:rPr>
              <a:t>chăm chỉ</a:t>
            </a:r>
            <a:endParaRPr sz="2200">
              <a:solidFill>
                <a:schemeClr val="bg1"/>
              </a:solidFill>
              <a:latin typeface="UTM Avo" panose="02040603050506020204" pitchFamily="18"/>
            </a:endParaRPr>
          </a:p>
        </p:txBody>
      </p:sp>
      <p:sp>
        <p:nvSpPr>
          <p:cNvPr id="14" name="Google Shape;215;p13">
            <a:extLst>
              <a:ext uri="{FF2B5EF4-FFF2-40B4-BE49-F238E27FC236}">
                <a16:creationId xmlns:a16="http://schemas.microsoft.com/office/drawing/2014/main" id="{BC992459-889C-97CB-3DCB-B085114C835D}"/>
              </a:ext>
            </a:extLst>
          </p:cNvPr>
          <p:cNvSpPr/>
          <p:nvPr/>
        </p:nvSpPr>
        <p:spPr>
          <a:xfrm>
            <a:off x="635794" y="2614411"/>
            <a:ext cx="2894484" cy="3238499"/>
          </a:xfrm>
          <a:prstGeom prst="wedgeRoundRectCallout">
            <a:avLst>
              <a:gd name="adj1" fmla="val 68030"/>
              <a:gd name="adj2" fmla="val 38728"/>
              <a:gd name="adj3"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144000" anchor="ctr" anchorCtr="0">
            <a:noAutofit/>
          </a:bodyPr>
          <a:lstStyle/>
          <a:p>
            <a:pPr algn="ctr">
              <a:lnSpc>
                <a:spcPct val="150000"/>
              </a:lnSpc>
            </a:pPr>
            <a:r>
              <a:rPr lang="vi-VN" sz="2200" b="1" dirty="0">
                <a:solidFill>
                  <a:schemeClr val="bg1"/>
                </a:solidFill>
                <a:latin typeface="UTM Avo" panose="02040603050506020204" pitchFamily="18"/>
              </a:rPr>
              <a:t>Nhân hoá: </a:t>
            </a:r>
            <a:endParaRPr sz="2200" dirty="0">
              <a:solidFill>
                <a:schemeClr val="bg1"/>
              </a:solidFill>
              <a:latin typeface="UTM Avo" panose="02040603050506020204" pitchFamily="18"/>
            </a:endParaRPr>
          </a:p>
          <a:p>
            <a:pPr algn="ctr">
              <a:lnSpc>
                <a:spcPct val="150000"/>
              </a:lnSpc>
            </a:pPr>
            <a:r>
              <a:rPr lang="vi-VN" sz="2200" dirty="0">
                <a:solidFill>
                  <a:schemeClr val="bg1"/>
                </a:solidFill>
                <a:latin typeface="UTM Avo" panose="02040603050506020204" pitchFamily="18"/>
              </a:rPr>
              <a:t>Tả</a:t>
            </a:r>
            <a:r>
              <a:rPr lang="vi-VN" sz="2200" b="1" dirty="0">
                <a:solidFill>
                  <a:schemeClr val="bg1"/>
                </a:solidFill>
                <a:latin typeface="UTM Avo" panose="02040603050506020204" pitchFamily="18"/>
              </a:rPr>
              <a:t> </a:t>
            </a:r>
            <a:r>
              <a:rPr lang="vi-VN" sz="2200" dirty="0">
                <a:solidFill>
                  <a:schemeClr val="bg1"/>
                </a:solidFill>
                <a:latin typeface="UTM Avo" panose="02040603050506020204" pitchFamily="18"/>
              </a:rPr>
              <a:t>hoạt động, tính nết của con chim gáy bằng từ vốn dùng để tả người.</a:t>
            </a:r>
            <a:endParaRPr sz="2200" dirty="0">
              <a:solidFill>
                <a:schemeClr val="bg1"/>
              </a:solidFill>
              <a:latin typeface="UTM Avo" panose="02040603050506020204" pitchFamily="18"/>
            </a:endParaRPr>
          </a:p>
        </p:txBody>
      </p:sp>
    </p:spTree>
    <p:extLst>
      <p:ext uri="{BB962C8B-B14F-4D97-AF65-F5344CB8AC3E}">
        <p14:creationId xmlns:p14="http://schemas.microsoft.com/office/powerpoint/2010/main" val="386850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220;p14">
            <a:extLst>
              <a:ext uri="{FF2B5EF4-FFF2-40B4-BE49-F238E27FC236}">
                <a16:creationId xmlns:a16="http://schemas.microsoft.com/office/drawing/2014/main" id="{76B21B71-EB9B-C4F4-A889-6C141C996E43}"/>
              </a:ext>
            </a:extLst>
          </p:cNvPr>
          <p:cNvSpPr txBox="1"/>
          <p:nvPr/>
        </p:nvSpPr>
        <p:spPr>
          <a:xfrm>
            <a:off x="1727994" y="3429000"/>
            <a:ext cx="3606006" cy="2031325"/>
          </a:xfrm>
          <a:prstGeom prst="rect">
            <a:avLst/>
          </a:prstGeom>
          <a:noFill/>
          <a:ln>
            <a:noFill/>
          </a:ln>
        </p:spPr>
        <p:txBody>
          <a:bodyPr spcFirstLastPara="1" wrap="square" lIns="0" tIns="0" rIns="0" bIns="0" anchor="t" anchorCtr="0">
            <a:spAutoFit/>
          </a:bodyPr>
          <a:lstStyle/>
          <a:p>
            <a:pPr algn="ctr">
              <a:lnSpc>
                <a:spcPct val="150000"/>
              </a:lnSpc>
            </a:pPr>
            <a:r>
              <a:rPr lang="vi-VN" sz="4400" b="1" dirty="0">
                <a:solidFill>
                  <a:schemeClr val="bg1"/>
                </a:solidFill>
                <a:latin typeface="UTM Avo" panose="02040603050506020204" pitchFamily="18"/>
              </a:rPr>
              <a:t>Quan sát con vật</a:t>
            </a:r>
            <a:endParaRPr sz="4400" b="1" dirty="0">
              <a:solidFill>
                <a:schemeClr val="bg1"/>
              </a:solidFill>
              <a:latin typeface="UTM Avo" panose="02040603050506020204" pitchFamily="18"/>
            </a:endParaRPr>
          </a:p>
        </p:txBody>
      </p:sp>
      <p:sp>
        <p:nvSpPr>
          <p:cNvPr id="9" name="Google Shape;221;p14">
            <a:extLst>
              <a:ext uri="{FF2B5EF4-FFF2-40B4-BE49-F238E27FC236}">
                <a16:creationId xmlns:a16="http://schemas.microsoft.com/office/drawing/2014/main" id="{6F0F33FF-D750-3E16-2E4F-60EC1AA54F7B}"/>
              </a:ext>
            </a:extLst>
          </p:cNvPr>
          <p:cNvSpPr/>
          <p:nvPr/>
        </p:nvSpPr>
        <p:spPr>
          <a:xfrm>
            <a:off x="2870994" y="2057400"/>
            <a:ext cx="1422400" cy="14224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7669"/>
          </a:solidFill>
          <a:ln>
            <a:noFill/>
          </a:ln>
        </p:spPr>
        <p:txBody>
          <a:bodyPr spcFirstLastPara="1" wrap="square" lIns="60950" tIns="30467" rIns="60950" bIns="30467" anchor="ctr" anchorCtr="0">
            <a:noAutofit/>
          </a:bodyPr>
          <a:lstStyle/>
          <a:p>
            <a:pPr algn="ctr"/>
            <a:r>
              <a:rPr lang="vi-VN" sz="4400" b="1">
                <a:solidFill>
                  <a:schemeClr val="bg1"/>
                </a:solidFill>
                <a:latin typeface="UTM Avo" panose="02040603050506020204" pitchFamily="18"/>
              </a:rPr>
              <a:t>2</a:t>
            </a:r>
            <a:endParaRPr sz="4400" b="1">
              <a:solidFill>
                <a:schemeClr val="bg1"/>
              </a:solidFill>
              <a:latin typeface="UTM Avo" panose="02040603050506020204" pitchFamily="18"/>
            </a:endParaRPr>
          </a:p>
        </p:txBody>
      </p:sp>
      <p:sp>
        <p:nvSpPr>
          <p:cNvPr id="10" name="Freeform 19">
            <a:extLst>
              <a:ext uri="{FF2B5EF4-FFF2-40B4-BE49-F238E27FC236}">
                <a16:creationId xmlns:a16="http://schemas.microsoft.com/office/drawing/2014/main" id="{88253F00-8841-0F8B-A6D7-488B0513FC62}"/>
              </a:ext>
            </a:extLst>
          </p:cNvPr>
          <p:cNvSpPr>
            <a:spLocks noChangeAspect="1"/>
          </p:cNvSpPr>
          <p:nvPr/>
        </p:nvSpPr>
        <p:spPr>
          <a:xfrm>
            <a:off x="5828280" y="1216690"/>
            <a:ext cx="4894880" cy="4761381"/>
          </a:xfrm>
          <a:custGeom>
            <a:avLst/>
            <a:gdLst/>
            <a:ahLst/>
            <a:cxnLst/>
            <a:rect l="l" t="t" r="r" b="b"/>
            <a:pathLst>
              <a:path w="1686108" h="1640123">
                <a:moveTo>
                  <a:pt x="0" y="0"/>
                </a:moveTo>
                <a:lnTo>
                  <a:pt x="1686108" y="0"/>
                </a:lnTo>
                <a:lnTo>
                  <a:pt x="1686108" y="1640123"/>
                </a:lnTo>
                <a:lnTo>
                  <a:pt x="0" y="1640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232475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28;p15">
            <a:extLst>
              <a:ext uri="{FF2B5EF4-FFF2-40B4-BE49-F238E27FC236}">
                <a16:creationId xmlns:a16="http://schemas.microsoft.com/office/drawing/2014/main" id="{B0397854-DDFE-9877-C55B-4EFF9FA39D5D}"/>
              </a:ext>
            </a:extLst>
          </p:cNvPr>
          <p:cNvSpPr/>
          <p:nvPr/>
        </p:nvSpPr>
        <p:spPr>
          <a:xfrm>
            <a:off x="1272037" y="2057400"/>
            <a:ext cx="4587372" cy="986151"/>
          </a:xfrm>
          <a:custGeom>
            <a:avLst/>
            <a:gdLst/>
            <a:ahLst/>
            <a:cxnLst/>
            <a:rect l="l" t="t" r="r" b="b"/>
            <a:pathLst>
              <a:path w="10540385" h="2781349" extrusionOk="0">
                <a:moveTo>
                  <a:pt x="10511683" y="1466930"/>
                </a:moveTo>
                <a:cubicBezTo>
                  <a:pt x="10497205" y="1573579"/>
                  <a:pt x="10469646" y="1686482"/>
                  <a:pt x="10425451" y="1790368"/>
                </a:cubicBezTo>
                <a:cubicBezTo>
                  <a:pt x="10392812" y="1866949"/>
                  <a:pt x="10347727" y="1938323"/>
                  <a:pt x="10302133" y="2007792"/>
                </a:cubicBezTo>
                <a:cubicBezTo>
                  <a:pt x="10202819" y="2159303"/>
                  <a:pt x="10094869" y="2320339"/>
                  <a:pt x="9949581" y="2431464"/>
                </a:cubicBezTo>
                <a:cubicBezTo>
                  <a:pt x="9766067" y="2571672"/>
                  <a:pt x="9536831" y="2639109"/>
                  <a:pt x="9311406" y="2673145"/>
                </a:cubicBezTo>
                <a:cubicBezTo>
                  <a:pt x="9050041" y="2712642"/>
                  <a:pt x="8785373" y="2709721"/>
                  <a:pt x="8521720" y="2715690"/>
                </a:cubicBezTo>
                <a:cubicBezTo>
                  <a:pt x="8251211" y="2721913"/>
                  <a:pt x="7981081" y="2737788"/>
                  <a:pt x="7710953" y="2752393"/>
                </a:cubicBezTo>
                <a:cubicBezTo>
                  <a:pt x="2582291" y="2781349"/>
                  <a:pt x="1825117" y="2771951"/>
                  <a:pt x="1292479" y="2701720"/>
                </a:cubicBezTo>
                <a:cubicBezTo>
                  <a:pt x="841502" y="2642284"/>
                  <a:pt x="587502" y="2531921"/>
                  <a:pt x="286639" y="2170098"/>
                </a:cubicBezTo>
                <a:cubicBezTo>
                  <a:pt x="151130" y="2007157"/>
                  <a:pt x="54610" y="1810688"/>
                  <a:pt x="28702" y="1599106"/>
                </a:cubicBezTo>
                <a:cubicBezTo>
                  <a:pt x="0" y="1382689"/>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361423" y="7620"/>
                </a:cubicBezTo>
                <a:cubicBezTo>
                  <a:pt x="7843287" y="0"/>
                  <a:pt x="8168788" y="39624"/>
                  <a:pt x="8444632" y="32004"/>
                </a:cubicBezTo>
                <a:cubicBezTo>
                  <a:pt x="8708283" y="24765"/>
                  <a:pt x="9053089" y="42672"/>
                  <a:pt x="9315725" y="72771"/>
                </a:cubicBezTo>
                <a:cubicBezTo>
                  <a:pt x="9750827" y="122428"/>
                  <a:pt x="9997842" y="161163"/>
                  <a:pt x="10248920" y="540258"/>
                </a:cubicBezTo>
                <a:cubicBezTo>
                  <a:pt x="10312929" y="638302"/>
                  <a:pt x="10370206" y="740664"/>
                  <a:pt x="10415926" y="848614"/>
                </a:cubicBezTo>
                <a:cubicBezTo>
                  <a:pt x="10502158" y="1052957"/>
                  <a:pt x="10540386" y="1273937"/>
                  <a:pt x="10511683" y="1466930"/>
                </a:cubicBezTo>
                <a:close/>
              </a:path>
            </a:pathLst>
          </a:custGeom>
          <a:noFill/>
          <a:ln>
            <a:noFill/>
          </a:ln>
        </p:spPr>
        <p:txBody>
          <a:bodyPr spcFirstLastPara="1" wrap="square" lIns="60950" tIns="30467" rIns="60950" bIns="30467" anchor="ctr" anchorCtr="0">
            <a:noAutofit/>
          </a:bodyPr>
          <a:lstStyle/>
          <a:p>
            <a:pPr algn="ctr"/>
            <a:r>
              <a:rPr lang="vi-VN" sz="2400" b="1" dirty="0">
                <a:solidFill>
                  <a:schemeClr val="bg1"/>
                </a:solidFill>
                <a:latin typeface="UTM Avo" panose="02040603050506020204" pitchFamily="18"/>
              </a:rPr>
              <a:t>THẢO LUẬN NHÓM</a:t>
            </a:r>
            <a:endParaRPr sz="2400" b="1" dirty="0">
              <a:solidFill>
                <a:schemeClr val="bg1"/>
              </a:solidFill>
              <a:latin typeface="UTM Avo" panose="02040603050506020204" pitchFamily="18"/>
            </a:endParaRPr>
          </a:p>
        </p:txBody>
      </p:sp>
      <p:sp>
        <p:nvSpPr>
          <p:cNvPr id="5" name="Google Shape;230;p15">
            <a:extLst>
              <a:ext uri="{FF2B5EF4-FFF2-40B4-BE49-F238E27FC236}">
                <a16:creationId xmlns:a16="http://schemas.microsoft.com/office/drawing/2014/main" id="{B6801E7A-14F3-1705-0DB0-847BB3D850BD}"/>
              </a:ext>
            </a:extLst>
          </p:cNvPr>
          <p:cNvSpPr/>
          <p:nvPr/>
        </p:nvSpPr>
        <p:spPr>
          <a:xfrm>
            <a:off x="895746" y="3043551"/>
            <a:ext cx="5339953" cy="2692399"/>
          </a:xfrm>
          <a:custGeom>
            <a:avLst/>
            <a:gdLst/>
            <a:ahLst/>
            <a:cxnLst/>
            <a:rect l="l" t="t" r="r" b="b"/>
            <a:pathLst>
              <a:path w="873422" h="793770" extrusionOk="0">
                <a:moveTo>
                  <a:pt x="827333" y="0"/>
                </a:moveTo>
                <a:lnTo>
                  <a:pt x="46089" y="0"/>
                </a:lnTo>
                <a:cubicBezTo>
                  <a:pt x="33865" y="0"/>
                  <a:pt x="22142" y="4856"/>
                  <a:pt x="13499" y="13499"/>
                </a:cubicBezTo>
                <a:cubicBezTo>
                  <a:pt x="4856" y="22142"/>
                  <a:pt x="0" y="33865"/>
                  <a:pt x="0" y="46089"/>
                </a:cubicBezTo>
                <a:lnTo>
                  <a:pt x="0" y="578751"/>
                </a:lnTo>
                <a:cubicBezTo>
                  <a:pt x="0" y="590975"/>
                  <a:pt x="4856" y="602698"/>
                  <a:pt x="13499" y="611341"/>
                </a:cubicBezTo>
                <a:cubicBezTo>
                  <a:pt x="22142" y="619984"/>
                  <a:pt x="33865" y="624840"/>
                  <a:pt x="46089" y="624840"/>
                </a:cubicBezTo>
                <a:lnTo>
                  <a:pt x="111391" y="624840"/>
                </a:lnTo>
                <a:cubicBezTo>
                  <a:pt x="123615" y="624840"/>
                  <a:pt x="135338" y="629696"/>
                  <a:pt x="143981" y="638339"/>
                </a:cubicBezTo>
                <a:cubicBezTo>
                  <a:pt x="152624" y="646982"/>
                  <a:pt x="157480" y="658705"/>
                  <a:pt x="157480" y="670929"/>
                </a:cubicBezTo>
                <a:lnTo>
                  <a:pt x="157480" y="766711"/>
                </a:lnTo>
                <a:cubicBezTo>
                  <a:pt x="157480" y="776047"/>
                  <a:pt x="162527" y="784654"/>
                  <a:pt x="170675" y="789212"/>
                </a:cubicBezTo>
                <a:cubicBezTo>
                  <a:pt x="178823" y="793770"/>
                  <a:pt x="188799" y="793567"/>
                  <a:pt x="196754" y="788681"/>
                </a:cubicBezTo>
                <a:lnTo>
                  <a:pt x="424276" y="648959"/>
                </a:lnTo>
                <a:cubicBezTo>
                  <a:pt x="449956" y="633188"/>
                  <a:pt x="479503" y="624840"/>
                  <a:pt x="509639" y="624840"/>
                </a:cubicBezTo>
                <a:lnTo>
                  <a:pt x="827333" y="624840"/>
                </a:lnTo>
                <a:cubicBezTo>
                  <a:pt x="839557" y="624840"/>
                  <a:pt x="851280" y="619984"/>
                  <a:pt x="859923" y="611341"/>
                </a:cubicBezTo>
                <a:cubicBezTo>
                  <a:pt x="868566" y="602698"/>
                  <a:pt x="873422" y="590975"/>
                  <a:pt x="873422" y="578751"/>
                </a:cubicBezTo>
                <a:lnTo>
                  <a:pt x="873422" y="46089"/>
                </a:lnTo>
                <a:cubicBezTo>
                  <a:pt x="873422" y="33865"/>
                  <a:pt x="868566" y="22142"/>
                  <a:pt x="859923" y="13499"/>
                </a:cubicBezTo>
                <a:cubicBezTo>
                  <a:pt x="851280" y="4856"/>
                  <a:pt x="839557" y="0"/>
                  <a:pt x="827333" y="0"/>
                </a:cubicBezTo>
                <a:close/>
              </a:path>
            </a:pathLst>
          </a:custGeom>
          <a:solidFill>
            <a:schemeClr val="accent4">
              <a:lumMod val="60000"/>
              <a:lumOff val="40000"/>
            </a:schemeClr>
          </a:solidFill>
          <a:ln>
            <a:noFill/>
          </a:ln>
        </p:spPr>
        <p:txBody>
          <a:bodyPr spcFirstLastPara="1" wrap="square" lIns="240000" tIns="30467" rIns="240000" bIns="888000" anchor="ctr" anchorCtr="0">
            <a:noAutofit/>
          </a:bodyPr>
          <a:lstStyle/>
          <a:p>
            <a:pPr algn="just">
              <a:lnSpc>
                <a:spcPct val="150000"/>
              </a:lnSpc>
            </a:pPr>
            <a:r>
              <a:rPr lang="vi-VN" sz="2400" dirty="0">
                <a:solidFill>
                  <a:schemeClr val="bg1"/>
                </a:solidFill>
                <a:latin typeface="UTM Avo" panose="02040603050506020204" pitchFamily="18"/>
              </a:rPr>
              <a:t>Nói lại kết quả quan sát ở nhà, dựa vào các gợi ý của SGK để bổ sung nhận xét cho nhau.</a:t>
            </a:r>
            <a:endParaRPr sz="2400" dirty="0">
              <a:solidFill>
                <a:schemeClr val="bg1"/>
              </a:solidFill>
              <a:latin typeface="UTM Avo" panose="02040603050506020204" pitchFamily="18"/>
            </a:endParaRPr>
          </a:p>
        </p:txBody>
      </p:sp>
      <p:sp>
        <p:nvSpPr>
          <p:cNvPr id="6" name="Google Shape;158;p8">
            <a:extLst>
              <a:ext uri="{FF2B5EF4-FFF2-40B4-BE49-F238E27FC236}">
                <a16:creationId xmlns:a16="http://schemas.microsoft.com/office/drawing/2014/main" id="{B74669D5-531C-C98E-2F5D-9C2CC4AD472A}"/>
              </a:ext>
            </a:extLst>
          </p:cNvPr>
          <p:cNvSpPr/>
          <p:nvPr/>
        </p:nvSpPr>
        <p:spPr>
          <a:xfrm>
            <a:off x="6579664" y="2057400"/>
            <a:ext cx="4716590" cy="4800600"/>
          </a:xfrm>
          <a:custGeom>
            <a:avLst/>
            <a:gdLst/>
            <a:ahLst/>
            <a:cxnLst/>
            <a:rect l="l" t="t" r="r" b="b"/>
            <a:pathLst>
              <a:path w="1086281" h="1105629" extrusionOk="0">
                <a:moveTo>
                  <a:pt x="0" y="0"/>
                </a:moveTo>
                <a:lnTo>
                  <a:pt x="1086281" y="0"/>
                </a:lnTo>
                <a:lnTo>
                  <a:pt x="1086281" y="1105629"/>
                </a:lnTo>
                <a:lnTo>
                  <a:pt x="0" y="1105629"/>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159867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ppt_w</p:attrName>
                                        </p:attrNameLst>
                                      </p:cBhvr>
                                      <p:tavLst>
                                        <p:tav tm="0">
                                          <p:val>
                                            <p:strVal val="0"/>
                                          </p:val>
                                        </p:tav>
                                        <p:tav tm="100000">
                                          <p:val>
                                            <p:strVal val="#ppt_w"/>
                                          </p:val>
                                        </p:tav>
                                      </p:tavLst>
                                    </p:anim>
                                    <p:anim calcmode="lin" valueType="num">
                                      <p:cBhvr additive="base">
                                        <p:cTn id="16" dur="500"/>
                                        <p:tgtEl>
                                          <p:spTgt spid="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237;p16">
            <a:extLst>
              <a:ext uri="{FF2B5EF4-FFF2-40B4-BE49-F238E27FC236}">
                <a16:creationId xmlns:a16="http://schemas.microsoft.com/office/drawing/2014/main" id="{1CE0B274-25B4-3E3D-9030-2F77FA2662A0}"/>
              </a:ext>
            </a:extLst>
          </p:cNvPr>
          <p:cNvSpPr/>
          <p:nvPr/>
        </p:nvSpPr>
        <p:spPr>
          <a:xfrm>
            <a:off x="3356630" y="1630081"/>
            <a:ext cx="2127527" cy="752484"/>
          </a:xfrm>
          <a:custGeom>
            <a:avLst/>
            <a:gdLst/>
            <a:ahLst/>
            <a:cxnLst/>
            <a:rect l="l" t="t" r="r" b="b"/>
            <a:pathLst>
              <a:path w="10540385" h="2781349" extrusionOk="0">
                <a:moveTo>
                  <a:pt x="10511683" y="1466930"/>
                </a:moveTo>
                <a:cubicBezTo>
                  <a:pt x="10497205" y="1573579"/>
                  <a:pt x="10469646" y="1686482"/>
                  <a:pt x="10425451" y="1790368"/>
                </a:cubicBezTo>
                <a:cubicBezTo>
                  <a:pt x="10392812" y="1866949"/>
                  <a:pt x="10347727" y="1938323"/>
                  <a:pt x="10302133" y="2007792"/>
                </a:cubicBezTo>
                <a:cubicBezTo>
                  <a:pt x="10202819" y="2159303"/>
                  <a:pt x="10094869" y="2320339"/>
                  <a:pt x="9949581" y="2431464"/>
                </a:cubicBezTo>
                <a:cubicBezTo>
                  <a:pt x="9766067" y="2571672"/>
                  <a:pt x="9536831" y="2639109"/>
                  <a:pt x="9311406" y="2673145"/>
                </a:cubicBezTo>
                <a:cubicBezTo>
                  <a:pt x="9050041" y="2712642"/>
                  <a:pt x="8785373" y="2709721"/>
                  <a:pt x="8521720" y="2715690"/>
                </a:cubicBezTo>
                <a:cubicBezTo>
                  <a:pt x="8251211" y="2721913"/>
                  <a:pt x="7981081" y="2737788"/>
                  <a:pt x="7710953" y="2752393"/>
                </a:cubicBezTo>
                <a:cubicBezTo>
                  <a:pt x="2582291" y="2781349"/>
                  <a:pt x="1825117" y="2771951"/>
                  <a:pt x="1292479" y="2701720"/>
                </a:cubicBezTo>
                <a:cubicBezTo>
                  <a:pt x="841502" y="2642284"/>
                  <a:pt x="587502" y="2531921"/>
                  <a:pt x="286639" y="2170098"/>
                </a:cubicBezTo>
                <a:cubicBezTo>
                  <a:pt x="151130" y="2007157"/>
                  <a:pt x="54610" y="1810688"/>
                  <a:pt x="28702" y="1599106"/>
                </a:cubicBezTo>
                <a:cubicBezTo>
                  <a:pt x="0" y="1382689"/>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361423" y="7620"/>
                </a:cubicBezTo>
                <a:cubicBezTo>
                  <a:pt x="7843287" y="0"/>
                  <a:pt x="8168788" y="39624"/>
                  <a:pt x="8444632" y="32004"/>
                </a:cubicBezTo>
                <a:cubicBezTo>
                  <a:pt x="8708283" y="24765"/>
                  <a:pt x="9053089" y="42672"/>
                  <a:pt x="9315725" y="72771"/>
                </a:cubicBezTo>
                <a:cubicBezTo>
                  <a:pt x="9750827" y="122428"/>
                  <a:pt x="9997842" y="161163"/>
                  <a:pt x="10248920" y="540258"/>
                </a:cubicBezTo>
                <a:cubicBezTo>
                  <a:pt x="10312929" y="638302"/>
                  <a:pt x="10370206" y="740664"/>
                  <a:pt x="10415926" y="848614"/>
                </a:cubicBezTo>
                <a:cubicBezTo>
                  <a:pt x="10502158" y="1052957"/>
                  <a:pt x="10540386" y="1273937"/>
                  <a:pt x="10511683" y="1466930"/>
                </a:cubicBezTo>
                <a:close/>
              </a:path>
            </a:pathLst>
          </a:custGeom>
          <a:solidFill>
            <a:schemeClr val="accent4">
              <a:lumMod val="60000"/>
              <a:lumOff val="40000"/>
            </a:schemeClr>
          </a:solidFill>
          <a:ln>
            <a:noFill/>
          </a:ln>
        </p:spPr>
        <p:txBody>
          <a:bodyPr spcFirstLastPara="1" wrap="square" lIns="60950" tIns="30467" rIns="60950" bIns="30467" anchor="ctr" anchorCtr="0">
            <a:noAutofit/>
          </a:bodyPr>
          <a:lstStyle/>
          <a:p>
            <a:pPr algn="ctr"/>
            <a:r>
              <a:rPr lang="vi-VN" sz="2400" b="1">
                <a:solidFill>
                  <a:schemeClr val="bg1"/>
                </a:solidFill>
                <a:latin typeface="UTM Avo" panose="02040603050506020204" pitchFamily="18"/>
              </a:rPr>
              <a:t>Gợi ý</a:t>
            </a:r>
            <a:endParaRPr sz="2400">
              <a:solidFill>
                <a:schemeClr val="bg1"/>
              </a:solidFill>
              <a:latin typeface="UTM Avo" panose="02040603050506020204" pitchFamily="18"/>
            </a:endParaRPr>
          </a:p>
        </p:txBody>
      </p:sp>
      <p:sp>
        <p:nvSpPr>
          <p:cNvPr id="5" name="Google Shape;238;p16">
            <a:extLst>
              <a:ext uri="{FF2B5EF4-FFF2-40B4-BE49-F238E27FC236}">
                <a16:creationId xmlns:a16="http://schemas.microsoft.com/office/drawing/2014/main" id="{71211604-8DCB-AB10-D8D7-3B46F312CA14}"/>
              </a:ext>
            </a:extLst>
          </p:cNvPr>
          <p:cNvSpPr txBox="1"/>
          <p:nvPr/>
        </p:nvSpPr>
        <p:spPr>
          <a:xfrm>
            <a:off x="864393" y="2509565"/>
            <a:ext cx="7112000" cy="3385516"/>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dirty="0">
                <a:solidFill>
                  <a:schemeClr val="bg1"/>
                </a:solidFill>
                <a:latin typeface="UTM Avo" panose="02040603050506020204" pitchFamily="18"/>
              </a:rPr>
              <a:t>a, Em định tả con vật nào?</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b, Em quan sát bằng những cách nào?</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 Quan sát hình dáng, hoạt động của con vật bằng mắt; cảm nhận bằng tay, nếu có thể.</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 Cảm nhận tiếng kêu của con vật bằng tai.</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c, Ghi lại vắn tắt kết quả quan sát.</a:t>
            </a:r>
            <a:endParaRPr sz="2400" dirty="0">
              <a:solidFill>
                <a:schemeClr val="bg1"/>
              </a:solidFill>
              <a:latin typeface="UTM Avo" panose="02040603050506020204" pitchFamily="18"/>
            </a:endParaRPr>
          </a:p>
        </p:txBody>
      </p:sp>
      <p:sp>
        <p:nvSpPr>
          <p:cNvPr id="7" name="Freeform 21">
            <a:extLst>
              <a:ext uri="{FF2B5EF4-FFF2-40B4-BE49-F238E27FC236}">
                <a16:creationId xmlns:a16="http://schemas.microsoft.com/office/drawing/2014/main" id="{C70D74D0-B0C6-3DA5-09F0-9B5FCA973C95}"/>
              </a:ext>
            </a:extLst>
          </p:cNvPr>
          <p:cNvSpPr>
            <a:spLocks noChangeAspect="1"/>
          </p:cNvSpPr>
          <p:nvPr/>
        </p:nvSpPr>
        <p:spPr>
          <a:xfrm flipH="1">
            <a:off x="8065294" y="2075926"/>
            <a:ext cx="3808270" cy="4782074"/>
          </a:xfrm>
          <a:custGeom>
            <a:avLst/>
            <a:gdLst/>
            <a:ahLst/>
            <a:cxnLst/>
            <a:rect l="l" t="t" r="r" b="b"/>
            <a:pathLst>
              <a:path w="1306134" h="1640123">
                <a:moveTo>
                  <a:pt x="0" y="0"/>
                </a:moveTo>
                <a:lnTo>
                  <a:pt x="1306135" y="0"/>
                </a:lnTo>
                <a:lnTo>
                  <a:pt x="1306135" y="1640123"/>
                </a:lnTo>
                <a:lnTo>
                  <a:pt x="0" y="1640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256930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44;p17">
            <a:extLst>
              <a:ext uri="{FF2B5EF4-FFF2-40B4-BE49-F238E27FC236}">
                <a16:creationId xmlns:a16="http://schemas.microsoft.com/office/drawing/2014/main" id="{2EF9AA7E-6A25-37C5-85E4-6564578BE7A8}"/>
              </a:ext>
            </a:extLst>
          </p:cNvPr>
          <p:cNvSpPr/>
          <p:nvPr/>
        </p:nvSpPr>
        <p:spPr>
          <a:xfrm>
            <a:off x="959247" y="1389353"/>
            <a:ext cx="7315200" cy="965200"/>
          </a:xfrm>
          <a:custGeom>
            <a:avLst/>
            <a:gdLst/>
            <a:ahLst/>
            <a:cxnLst/>
            <a:rect l="l" t="t" r="r" b="b"/>
            <a:pathLst>
              <a:path w="10540385" h="2781349" extrusionOk="0">
                <a:moveTo>
                  <a:pt x="10511683" y="1466930"/>
                </a:moveTo>
                <a:cubicBezTo>
                  <a:pt x="10497205" y="1573579"/>
                  <a:pt x="10469646" y="1686482"/>
                  <a:pt x="10425451" y="1790368"/>
                </a:cubicBezTo>
                <a:cubicBezTo>
                  <a:pt x="10392812" y="1866949"/>
                  <a:pt x="10347727" y="1938323"/>
                  <a:pt x="10302133" y="2007792"/>
                </a:cubicBezTo>
                <a:cubicBezTo>
                  <a:pt x="10202819" y="2159303"/>
                  <a:pt x="10094869" y="2320339"/>
                  <a:pt x="9949581" y="2431464"/>
                </a:cubicBezTo>
                <a:cubicBezTo>
                  <a:pt x="9766067" y="2571672"/>
                  <a:pt x="9536831" y="2639109"/>
                  <a:pt x="9311406" y="2673145"/>
                </a:cubicBezTo>
                <a:cubicBezTo>
                  <a:pt x="9050041" y="2712642"/>
                  <a:pt x="8785373" y="2709721"/>
                  <a:pt x="8521720" y="2715690"/>
                </a:cubicBezTo>
                <a:cubicBezTo>
                  <a:pt x="8251211" y="2721913"/>
                  <a:pt x="7981081" y="2737788"/>
                  <a:pt x="7710953" y="2752393"/>
                </a:cubicBezTo>
                <a:cubicBezTo>
                  <a:pt x="2582291" y="2781349"/>
                  <a:pt x="1825117" y="2771951"/>
                  <a:pt x="1292479" y="2701720"/>
                </a:cubicBezTo>
                <a:cubicBezTo>
                  <a:pt x="841502" y="2642284"/>
                  <a:pt x="587502" y="2531921"/>
                  <a:pt x="286639" y="2170098"/>
                </a:cubicBezTo>
                <a:cubicBezTo>
                  <a:pt x="151130" y="2007157"/>
                  <a:pt x="54610" y="1810688"/>
                  <a:pt x="28702" y="1599106"/>
                </a:cubicBezTo>
                <a:cubicBezTo>
                  <a:pt x="0" y="1382689"/>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361423" y="7620"/>
                </a:cubicBezTo>
                <a:cubicBezTo>
                  <a:pt x="7843287" y="0"/>
                  <a:pt x="8168788" y="39624"/>
                  <a:pt x="8444632" y="32004"/>
                </a:cubicBezTo>
                <a:cubicBezTo>
                  <a:pt x="8708283" y="24765"/>
                  <a:pt x="9053089" y="42672"/>
                  <a:pt x="9315725" y="72771"/>
                </a:cubicBezTo>
                <a:cubicBezTo>
                  <a:pt x="9750827" y="122428"/>
                  <a:pt x="9997842" y="161163"/>
                  <a:pt x="10248920" y="540258"/>
                </a:cubicBezTo>
                <a:cubicBezTo>
                  <a:pt x="10312929" y="638302"/>
                  <a:pt x="10370206" y="740664"/>
                  <a:pt x="10415926" y="848614"/>
                </a:cubicBezTo>
                <a:cubicBezTo>
                  <a:pt x="10502158" y="1052957"/>
                  <a:pt x="10540386" y="1273937"/>
                  <a:pt x="10511683" y="1466930"/>
                </a:cubicBezTo>
                <a:close/>
              </a:path>
            </a:pathLst>
          </a:custGeom>
          <a:noFill/>
          <a:ln>
            <a:noFill/>
          </a:ln>
        </p:spPr>
        <p:txBody>
          <a:bodyPr spcFirstLastPara="1" wrap="square" lIns="60950" tIns="30467" rIns="60950" bIns="30467" anchor="ctr" anchorCtr="0">
            <a:noAutofit/>
          </a:bodyPr>
          <a:lstStyle/>
          <a:p>
            <a:pPr algn="ctr"/>
            <a:r>
              <a:rPr lang="vi-VN" sz="2400" b="1" dirty="0">
                <a:solidFill>
                  <a:schemeClr val="dk1"/>
                </a:solidFill>
                <a:latin typeface="UTM Avo" panose="02040603050506020204" pitchFamily="18"/>
              </a:rPr>
              <a:t>Tham khảo kết quả quan sát con mèo</a:t>
            </a:r>
            <a:endParaRPr sz="2400" b="1" dirty="0">
              <a:solidFill>
                <a:schemeClr val="dk1"/>
              </a:solidFill>
              <a:latin typeface="UTM Avo" panose="02040603050506020204" pitchFamily="18"/>
            </a:endParaRPr>
          </a:p>
        </p:txBody>
      </p:sp>
      <p:sp>
        <p:nvSpPr>
          <p:cNvPr id="4" name="Google Shape;245;p17">
            <a:extLst>
              <a:ext uri="{FF2B5EF4-FFF2-40B4-BE49-F238E27FC236}">
                <a16:creationId xmlns:a16="http://schemas.microsoft.com/office/drawing/2014/main" id="{E72BC0A1-4E92-84D3-8054-A7AFB4E983FE}"/>
              </a:ext>
            </a:extLst>
          </p:cNvPr>
          <p:cNvSpPr txBox="1"/>
          <p:nvPr/>
        </p:nvSpPr>
        <p:spPr>
          <a:xfrm>
            <a:off x="925354" y="3083233"/>
            <a:ext cx="7101046" cy="3293183"/>
          </a:xfrm>
          <a:prstGeom prst="rect">
            <a:avLst/>
          </a:prstGeom>
          <a:noFill/>
          <a:ln>
            <a:noFill/>
          </a:ln>
        </p:spPr>
        <p:txBody>
          <a:bodyPr spcFirstLastPara="1" wrap="square" lIns="60950" tIns="30467" rIns="60950" bIns="30467" anchor="t" anchorCtr="0">
            <a:spAutoFit/>
          </a:bodyPr>
          <a:lstStyle/>
          <a:p>
            <a:pPr marL="381019" indent="-381019" algn="just">
              <a:lnSpc>
                <a:spcPct val="150000"/>
              </a:lnSpc>
              <a:buClr>
                <a:schemeClr val="dk1"/>
              </a:buClr>
              <a:buSzPct val="130000"/>
              <a:buFont typeface="Arial"/>
              <a:buChar char="•"/>
            </a:pPr>
            <a:r>
              <a:rPr lang="vi-VN" sz="2000" dirty="0">
                <a:solidFill>
                  <a:schemeClr val="dk1"/>
                </a:solidFill>
                <a:latin typeface="UTM Avo" panose="02040603050506020204" pitchFamily="18"/>
              </a:rPr>
              <a:t>Đó là chú mèo thuộc giống mèo mun, năm nay đã gần hai tuổi.</a:t>
            </a:r>
            <a:endParaRPr sz="2000" dirty="0">
              <a:latin typeface="UTM Avo" panose="02040603050506020204" pitchFamily="18"/>
            </a:endParaRPr>
          </a:p>
          <a:p>
            <a:pPr marL="381019" indent="-381019" algn="just">
              <a:lnSpc>
                <a:spcPct val="150000"/>
              </a:lnSpc>
              <a:buClr>
                <a:schemeClr val="dk1"/>
              </a:buClr>
              <a:buSzPct val="130000"/>
              <a:buFont typeface="Arial"/>
              <a:buChar char="•"/>
            </a:pPr>
            <a:r>
              <a:rPr lang="vi-VN" sz="2000" dirty="0">
                <a:solidFill>
                  <a:schemeClr val="dk1"/>
                </a:solidFill>
                <a:latin typeface="UTM Avo" panose="02040603050506020204" pitchFamily="18"/>
              </a:rPr>
              <a:t>Chú nặng gần 5kg, lớn như quả dưa hấu - kích thước khá to lớn so với các chú mèo cùng giống khác.</a:t>
            </a:r>
            <a:endParaRPr sz="2000" dirty="0">
              <a:latin typeface="UTM Avo" panose="02040603050506020204" pitchFamily="18"/>
            </a:endParaRPr>
          </a:p>
          <a:p>
            <a:pPr marL="381019" indent="-381019" algn="just">
              <a:lnSpc>
                <a:spcPct val="150000"/>
              </a:lnSpc>
              <a:buClr>
                <a:schemeClr val="dk1"/>
              </a:buClr>
              <a:buSzPct val="130000"/>
              <a:buFont typeface="Arial"/>
              <a:buChar char="•"/>
            </a:pPr>
            <a:r>
              <a:rPr lang="vi-VN" sz="2000" dirty="0">
                <a:solidFill>
                  <a:schemeClr val="dk1"/>
                </a:solidFill>
                <a:latin typeface="UTM Avo" panose="02040603050506020204" pitchFamily="18"/>
              </a:rPr>
              <a:t>Bộ lông màu đen tuyền từ đầu đến chân, không một sợi khác - nếu đứng im trong bóng tối và nhắm mắt thì không thể tìm thấy được.</a:t>
            </a:r>
            <a:endParaRPr sz="2000" dirty="0">
              <a:latin typeface="UTM Avo" panose="02040603050506020204" pitchFamily="18"/>
            </a:endParaRPr>
          </a:p>
        </p:txBody>
      </p:sp>
      <p:sp>
        <p:nvSpPr>
          <p:cNvPr id="5" name="Google Shape;246;p17">
            <a:extLst>
              <a:ext uri="{FF2B5EF4-FFF2-40B4-BE49-F238E27FC236}">
                <a16:creationId xmlns:a16="http://schemas.microsoft.com/office/drawing/2014/main" id="{BCDA2E2A-AA2A-DA80-6246-F218AF9197AE}"/>
              </a:ext>
            </a:extLst>
          </p:cNvPr>
          <p:cNvSpPr/>
          <p:nvPr/>
        </p:nvSpPr>
        <p:spPr>
          <a:xfrm>
            <a:off x="3133884" y="2245033"/>
            <a:ext cx="2683986" cy="711200"/>
          </a:xfrm>
          <a:prstGeom prst="flowChartAlternateProcess">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60950" tIns="30467" rIns="60950" bIns="30467" anchor="ctr" anchorCtr="0">
            <a:noAutofit/>
          </a:bodyPr>
          <a:lstStyle/>
          <a:p>
            <a:pPr algn="ctr"/>
            <a:r>
              <a:rPr lang="vi-VN" sz="2400" b="1" dirty="0">
                <a:solidFill>
                  <a:schemeClr val="dk1"/>
                </a:solidFill>
                <a:latin typeface="UTM Avo" panose="02040603050506020204" pitchFamily="18"/>
              </a:rPr>
              <a:t>Ngoại hình</a:t>
            </a:r>
            <a:endParaRPr sz="2400" dirty="0">
              <a:latin typeface="UTM Avo" panose="02040603050506020204" pitchFamily="18"/>
            </a:endParaRPr>
          </a:p>
        </p:txBody>
      </p:sp>
      <p:pic>
        <p:nvPicPr>
          <p:cNvPr id="6" name="Google Shape;247;p17">
            <a:extLst>
              <a:ext uri="{FF2B5EF4-FFF2-40B4-BE49-F238E27FC236}">
                <a16:creationId xmlns:a16="http://schemas.microsoft.com/office/drawing/2014/main" id="{5A1F879B-D689-817B-6113-9A95F41BF42E}"/>
              </a:ext>
            </a:extLst>
          </p:cNvPr>
          <p:cNvPicPr preferRelativeResize="0"/>
          <p:nvPr/>
        </p:nvPicPr>
        <p:blipFill rotWithShape="1">
          <a:blip r:embed="rId3">
            <a:alphaModFix/>
          </a:blip>
          <a:srcRect l="3750" t="4747" r="19999"/>
          <a:stretch/>
        </p:blipFill>
        <p:spPr>
          <a:xfrm>
            <a:off x="8522494" y="2354553"/>
            <a:ext cx="3098800" cy="3871103"/>
          </a:xfrm>
          <a:prstGeom prst="rect">
            <a:avLst/>
          </a:prstGeom>
          <a:noFill/>
          <a:ln>
            <a:noFill/>
          </a:ln>
        </p:spPr>
      </p:pic>
    </p:spTree>
    <p:extLst>
      <p:ext uri="{BB962C8B-B14F-4D97-AF65-F5344CB8AC3E}">
        <p14:creationId xmlns:p14="http://schemas.microsoft.com/office/powerpoint/2010/main" val="210828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44;p17">
            <a:extLst>
              <a:ext uri="{FF2B5EF4-FFF2-40B4-BE49-F238E27FC236}">
                <a16:creationId xmlns:a16="http://schemas.microsoft.com/office/drawing/2014/main" id="{2EF9AA7E-6A25-37C5-85E4-6564578BE7A8}"/>
              </a:ext>
            </a:extLst>
          </p:cNvPr>
          <p:cNvSpPr/>
          <p:nvPr/>
        </p:nvSpPr>
        <p:spPr>
          <a:xfrm>
            <a:off x="959247" y="1389353"/>
            <a:ext cx="7315200" cy="965200"/>
          </a:xfrm>
          <a:custGeom>
            <a:avLst/>
            <a:gdLst/>
            <a:ahLst/>
            <a:cxnLst/>
            <a:rect l="l" t="t" r="r" b="b"/>
            <a:pathLst>
              <a:path w="10540385" h="2781349" extrusionOk="0">
                <a:moveTo>
                  <a:pt x="10511683" y="1466930"/>
                </a:moveTo>
                <a:cubicBezTo>
                  <a:pt x="10497205" y="1573579"/>
                  <a:pt x="10469646" y="1686482"/>
                  <a:pt x="10425451" y="1790368"/>
                </a:cubicBezTo>
                <a:cubicBezTo>
                  <a:pt x="10392812" y="1866949"/>
                  <a:pt x="10347727" y="1938323"/>
                  <a:pt x="10302133" y="2007792"/>
                </a:cubicBezTo>
                <a:cubicBezTo>
                  <a:pt x="10202819" y="2159303"/>
                  <a:pt x="10094869" y="2320339"/>
                  <a:pt x="9949581" y="2431464"/>
                </a:cubicBezTo>
                <a:cubicBezTo>
                  <a:pt x="9766067" y="2571672"/>
                  <a:pt x="9536831" y="2639109"/>
                  <a:pt x="9311406" y="2673145"/>
                </a:cubicBezTo>
                <a:cubicBezTo>
                  <a:pt x="9050041" y="2712642"/>
                  <a:pt x="8785373" y="2709721"/>
                  <a:pt x="8521720" y="2715690"/>
                </a:cubicBezTo>
                <a:cubicBezTo>
                  <a:pt x="8251211" y="2721913"/>
                  <a:pt x="7981081" y="2737788"/>
                  <a:pt x="7710953" y="2752393"/>
                </a:cubicBezTo>
                <a:cubicBezTo>
                  <a:pt x="2582291" y="2781349"/>
                  <a:pt x="1825117" y="2771951"/>
                  <a:pt x="1292479" y="2701720"/>
                </a:cubicBezTo>
                <a:cubicBezTo>
                  <a:pt x="841502" y="2642284"/>
                  <a:pt x="587502" y="2531921"/>
                  <a:pt x="286639" y="2170098"/>
                </a:cubicBezTo>
                <a:cubicBezTo>
                  <a:pt x="151130" y="2007157"/>
                  <a:pt x="54610" y="1810688"/>
                  <a:pt x="28702" y="1599106"/>
                </a:cubicBezTo>
                <a:cubicBezTo>
                  <a:pt x="0" y="1382689"/>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361423" y="7620"/>
                </a:cubicBezTo>
                <a:cubicBezTo>
                  <a:pt x="7843287" y="0"/>
                  <a:pt x="8168788" y="39624"/>
                  <a:pt x="8444632" y="32004"/>
                </a:cubicBezTo>
                <a:cubicBezTo>
                  <a:pt x="8708283" y="24765"/>
                  <a:pt x="9053089" y="42672"/>
                  <a:pt x="9315725" y="72771"/>
                </a:cubicBezTo>
                <a:cubicBezTo>
                  <a:pt x="9750827" y="122428"/>
                  <a:pt x="9997842" y="161163"/>
                  <a:pt x="10248920" y="540258"/>
                </a:cubicBezTo>
                <a:cubicBezTo>
                  <a:pt x="10312929" y="638302"/>
                  <a:pt x="10370206" y="740664"/>
                  <a:pt x="10415926" y="848614"/>
                </a:cubicBezTo>
                <a:cubicBezTo>
                  <a:pt x="10502158" y="1052957"/>
                  <a:pt x="10540386" y="1273937"/>
                  <a:pt x="10511683" y="1466930"/>
                </a:cubicBezTo>
                <a:close/>
              </a:path>
            </a:pathLst>
          </a:custGeom>
          <a:noFill/>
          <a:ln>
            <a:noFill/>
          </a:ln>
        </p:spPr>
        <p:txBody>
          <a:bodyPr spcFirstLastPara="1" wrap="square" lIns="60950" tIns="30467" rIns="60950" bIns="30467" anchor="ctr" anchorCtr="0">
            <a:noAutofit/>
          </a:bodyPr>
          <a:lstStyle/>
          <a:p>
            <a:pPr algn="ctr"/>
            <a:r>
              <a:rPr lang="vi-VN" sz="2400" b="1" dirty="0">
                <a:solidFill>
                  <a:schemeClr val="dk1"/>
                </a:solidFill>
                <a:latin typeface="UTM Avo" panose="02040603050506020204" pitchFamily="18"/>
              </a:rPr>
              <a:t>Tham khảo kết quả quan sát con mèo</a:t>
            </a:r>
            <a:endParaRPr sz="2400" b="1" dirty="0">
              <a:solidFill>
                <a:schemeClr val="dk1"/>
              </a:solidFill>
              <a:latin typeface="UTM Avo" panose="02040603050506020204" pitchFamily="18"/>
            </a:endParaRPr>
          </a:p>
        </p:txBody>
      </p:sp>
      <p:pic>
        <p:nvPicPr>
          <p:cNvPr id="6" name="Google Shape;247;p17">
            <a:extLst>
              <a:ext uri="{FF2B5EF4-FFF2-40B4-BE49-F238E27FC236}">
                <a16:creationId xmlns:a16="http://schemas.microsoft.com/office/drawing/2014/main" id="{5A1F879B-D689-817B-6113-9A95F41BF42E}"/>
              </a:ext>
            </a:extLst>
          </p:cNvPr>
          <p:cNvPicPr preferRelativeResize="0"/>
          <p:nvPr/>
        </p:nvPicPr>
        <p:blipFill rotWithShape="1">
          <a:blip r:embed="rId3">
            <a:alphaModFix/>
          </a:blip>
          <a:srcRect l="3750" t="4747" r="19999"/>
          <a:stretch/>
        </p:blipFill>
        <p:spPr>
          <a:xfrm>
            <a:off x="8522494" y="2354553"/>
            <a:ext cx="3098800" cy="3871103"/>
          </a:xfrm>
          <a:prstGeom prst="rect">
            <a:avLst/>
          </a:prstGeom>
          <a:noFill/>
          <a:ln>
            <a:noFill/>
          </a:ln>
        </p:spPr>
      </p:pic>
      <p:sp>
        <p:nvSpPr>
          <p:cNvPr id="2" name="Google Shape;254;p18">
            <a:extLst>
              <a:ext uri="{FF2B5EF4-FFF2-40B4-BE49-F238E27FC236}">
                <a16:creationId xmlns:a16="http://schemas.microsoft.com/office/drawing/2014/main" id="{C95B61FD-5B0D-5008-88E2-43611F65965A}"/>
              </a:ext>
            </a:extLst>
          </p:cNvPr>
          <p:cNvSpPr txBox="1"/>
          <p:nvPr/>
        </p:nvSpPr>
        <p:spPr>
          <a:xfrm>
            <a:off x="640874" y="3057198"/>
            <a:ext cx="7951946" cy="2831518"/>
          </a:xfrm>
          <a:prstGeom prst="rect">
            <a:avLst/>
          </a:prstGeom>
          <a:noFill/>
          <a:ln>
            <a:noFill/>
          </a:ln>
        </p:spPr>
        <p:txBody>
          <a:bodyPr spcFirstLastPara="1" wrap="square" lIns="60950" tIns="30467" rIns="60950" bIns="30467" anchor="t" anchorCtr="0">
            <a:spAutoFit/>
          </a:bodyPr>
          <a:lstStyle/>
          <a:p>
            <a:pPr marL="381019" indent="-381019" algn="just">
              <a:lnSpc>
                <a:spcPct val="150000"/>
              </a:lnSpc>
              <a:buClr>
                <a:schemeClr val="dk1"/>
              </a:buClr>
              <a:buSzPct val="130000"/>
              <a:buFont typeface="Arial"/>
              <a:buChar char="•"/>
            </a:pPr>
            <a:r>
              <a:rPr lang="vi-VN" sz="2000" dirty="0">
                <a:solidFill>
                  <a:schemeClr val="dk1"/>
                </a:solidFill>
                <a:latin typeface="UTM Avo" panose="02040603050506020204" pitchFamily="18"/>
              </a:rPr>
              <a:t>Thích ngủ vào ban ngày và hoạt động vào ban đêm.</a:t>
            </a:r>
            <a:endParaRPr sz="2000" dirty="0">
              <a:latin typeface="UTM Avo" panose="02040603050506020204" pitchFamily="18"/>
            </a:endParaRPr>
          </a:p>
          <a:p>
            <a:pPr marL="381019" indent="-381019" algn="just">
              <a:lnSpc>
                <a:spcPct val="150000"/>
              </a:lnSpc>
              <a:buClr>
                <a:schemeClr val="dk1"/>
              </a:buClr>
              <a:buSzPct val="130000"/>
              <a:buFont typeface="Arial"/>
              <a:buChar char="•"/>
            </a:pPr>
            <a:r>
              <a:rPr lang="vi-VN" sz="2000" dirty="0">
                <a:solidFill>
                  <a:schemeClr val="dk1"/>
                </a:solidFill>
                <a:latin typeface="UTM Avo" panose="02040603050506020204" pitchFamily="18"/>
              </a:rPr>
              <a:t>Thích nằm ngủ và sưởi nắng ở nơi cao, ít người qua lại.</a:t>
            </a:r>
            <a:endParaRPr sz="2000" dirty="0">
              <a:latin typeface="UTM Avo" panose="02040603050506020204" pitchFamily="18"/>
            </a:endParaRPr>
          </a:p>
          <a:p>
            <a:pPr marL="381019" indent="-381019" algn="just">
              <a:lnSpc>
                <a:spcPct val="150000"/>
              </a:lnSpc>
              <a:buClr>
                <a:schemeClr val="dk1"/>
              </a:buClr>
              <a:buSzPct val="130000"/>
              <a:buFont typeface="Arial"/>
              <a:buChar char="•"/>
            </a:pPr>
            <a:r>
              <a:rPr lang="vi-VN" sz="2000" dirty="0">
                <a:solidFill>
                  <a:schemeClr val="dk1"/>
                </a:solidFill>
                <a:latin typeface="UTM Avo" panose="02040603050506020204" pitchFamily="18"/>
              </a:rPr>
              <a:t>Thích được vuốt ve, ôm ấp và chơi với các đồ vật có thể di chuyển như lá khô, túi bóng…</a:t>
            </a:r>
            <a:endParaRPr sz="2000" dirty="0">
              <a:latin typeface="UTM Avo" panose="02040603050506020204" pitchFamily="18"/>
            </a:endParaRPr>
          </a:p>
          <a:p>
            <a:pPr marL="381019" indent="-381019" algn="just">
              <a:lnSpc>
                <a:spcPct val="150000"/>
              </a:lnSpc>
              <a:buClr>
                <a:schemeClr val="dk1"/>
              </a:buClr>
              <a:buSzPct val="130000"/>
              <a:buFont typeface="Arial"/>
              <a:buChar char="•"/>
            </a:pPr>
            <a:r>
              <a:rPr lang="vi-VN" sz="2000" dirty="0">
                <a:solidFill>
                  <a:schemeClr val="dk1"/>
                </a:solidFill>
                <a:latin typeface="UTM Avo" panose="02040603050506020204" pitchFamily="18"/>
              </a:rPr>
              <a:t>Thích ăn các loại cá khô, thịt xé nhỏ.</a:t>
            </a:r>
            <a:endParaRPr sz="2000" dirty="0">
              <a:latin typeface="UTM Avo" panose="02040603050506020204" pitchFamily="18"/>
            </a:endParaRPr>
          </a:p>
          <a:p>
            <a:pPr marL="381019" indent="-381019" algn="just">
              <a:lnSpc>
                <a:spcPct val="150000"/>
              </a:lnSpc>
              <a:buClr>
                <a:schemeClr val="dk1"/>
              </a:buClr>
              <a:buSzPct val="130000"/>
              <a:buFont typeface="Arial"/>
              <a:buChar char="•"/>
            </a:pPr>
            <a:r>
              <a:rPr lang="vi-VN" sz="2000" dirty="0">
                <a:solidFill>
                  <a:schemeClr val="dk1"/>
                </a:solidFill>
                <a:latin typeface="UTM Avo" panose="02040603050506020204" pitchFamily="18"/>
              </a:rPr>
              <a:t>Có thể chạy nhảy rất nhanh, bắt chuột và thằn lằn rất giỏi.</a:t>
            </a:r>
            <a:endParaRPr sz="2000" dirty="0">
              <a:latin typeface="UTM Avo" panose="02040603050506020204" pitchFamily="18"/>
            </a:endParaRPr>
          </a:p>
        </p:txBody>
      </p:sp>
      <p:sp>
        <p:nvSpPr>
          <p:cNvPr id="7" name="Google Shape;255;p18">
            <a:extLst>
              <a:ext uri="{FF2B5EF4-FFF2-40B4-BE49-F238E27FC236}">
                <a16:creationId xmlns:a16="http://schemas.microsoft.com/office/drawing/2014/main" id="{896327AE-2D88-FEC4-6F3D-F611AE9969DE}"/>
              </a:ext>
            </a:extLst>
          </p:cNvPr>
          <p:cNvSpPr/>
          <p:nvPr/>
        </p:nvSpPr>
        <p:spPr>
          <a:xfrm>
            <a:off x="3118247" y="2258849"/>
            <a:ext cx="2997200" cy="711200"/>
          </a:xfrm>
          <a:prstGeom prst="flowChartAlternateProcess">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60950" tIns="30467" rIns="60950" bIns="30467" anchor="ctr" anchorCtr="0">
            <a:noAutofit/>
          </a:bodyPr>
          <a:lstStyle/>
          <a:p>
            <a:pPr algn="ctr"/>
            <a:r>
              <a:rPr lang="en-US" sz="2400" b="1" dirty="0" err="1">
                <a:solidFill>
                  <a:schemeClr val="bg1"/>
                </a:solidFill>
                <a:latin typeface="UTM Avo" panose="02040603050506020204" pitchFamily="18" charset="0"/>
              </a:rPr>
              <a:t>Hoạt</a:t>
            </a:r>
            <a:r>
              <a:rPr lang="en-US" sz="2400" b="1" dirty="0">
                <a:solidFill>
                  <a:schemeClr val="bg1"/>
                </a:solidFill>
                <a:latin typeface="UTM Avo" panose="02040603050506020204" pitchFamily="18" charset="0"/>
              </a:rPr>
              <a:t> </a:t>
            </a:r>
            <a:r>
              <a:rPr lang="en-US" sz="2400" b="1" dirty="0" err="1">
                <a:solidFill>
                  <a:schemeClr val="bg1"/>
                </a:solidFill>
                <a:latin typeface="UTM Avo" panose="02040603050506020204" pitchFamily="18" charset="0"/>
              </a:rPr>
              <a:t>động</a:t>
            </a:r>
            <a:endParaRPr lang="en-US" sz="2400" b="1" dirty="0">
              <a:solidFill>
                <a:schemeClr val="bg1"/>
              </a:solidFill>
              <a:latin typeface="UTM Avo" panose="02040603050506020204" pitchFamily="18" charset="0"/>
            </a:endParaRPr>
          </a:p>
        </p:txBody>
      </p:sp>
    </p:spTree>
    <p:extLst>
      <p:ext uri="{BB962C8B-B14F-4D97-AF65-F5344CB8AC3E}">
        <p14:creationId xmlns:p14="http://schemas.microsoft.com/office/powerpoint/2010/main" val="367963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BB6D13CA-154C-8D9E-6B98-4999502B6953}"/>
              </a:ext>
            </a:extLst>
          </p:cNvPr>
          <p:cNvPicPr>
            <a:picLocks noChangeAspect="1"/>
          </p:cNvPicPr>
          <p:nvPr/>
        </p:nvPicPr>
        <p:blipFill>
          <a:blip r:embed="rId5"/>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267;p28">
            <a:extLst>
              <a:ext uri="{FF2B5EF4-FFF2-40B4-BE49-F238E27FC236}">
                <a16:creationId xmlns:a16="http://schemas.microsoft.com/office/drawing/2014/main" id="{7A6AA3DC-F914-4527-6E4F-5D7BF2EAD621}"/>
              </a:ext>
            </a:extLst>
          </p:cNvPr>
          <p:cNvSpPr/>
          <p:nvPr/>
        </p:nvSpPr>
        <p:spPr>
          <a:xfrm>
            <a:off x="5795761" y="2269471"/>
            <a:ext cx="5316738" cy="897805"/>
          </a:xfrm>
          <a:prstGeom prst="wedgeRoundRectCallout">
            <a:avLst>
              <a:gd name="adj1" fmla="val -20037"/>
              <a:gd name="adj2" fmla="val 42696"/>
              <a:gd name="adj3" fmla="val 0"/>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60950" tIns="30467" rIns="60950" bIns="30467" anchor="ctr" anchorCtr="0">
            <a:noAutofit/>
          </a:bodyPr>
          <a:lstStyle/>
          <a:p>
            <a:pPr algn="ctr"/>
            <a:r>
              <a:rPr lang="vi-VN" sz="2400">
                <a:solidFill>
                  <a:schemeClr val="bg1"/>
                </a:solidFill>
                <a:latin typeface="UTM Avo" panose="02040603050506020204" pitchFamily="18"/>
              </a:rPr>
              <a:t>Ôn lại kiến thức đã học</a:t>
            </a:r>
            <a:endParaRPr sz="2400">
              <a:solidFill>
                <a:schemeClr val="bg1"/>
              </a:solidFill>
              <a:latin typeface="UTM Avo" panose="02040603050506020204" pitchFamily="18"/>
            </a:endParaRPr>
          </a:p>
        </p:txBody>
      </p:sp>
      <p:sp>
        <p:nvSpPr>
          <p:cNvPr id="9" name="Google Shape;268;p28">
            <a:extLst>
              <a:ext uri="{FF2B5EF4-FFF2-40B4-BE49-F238E27FC236}">
                <a16:creationId xmlns:a16="http://schemas.microsoft.com/office/drawing/2014/main" id="{27282B65-7264-3B8E-D3C2-A9E22A765B1B}"/>
              </a:ext>
            </a:extLst>
          </p:cNvPr>
          <p:cNvSpPr/>
          <p:nvPr/>
        </p:nvSpPr>
        <p:spPr>
          <a:xfrm>
            <a:off x="5795760" y="3429000"/>
            <a:ext cx="5316739" cy="1574800"/>
          </a:xfrm>
          <a:prstGeom prst="wedgeRoundRectCallout">
            <a:avLst>
              <a:gd name="adj1" fmla="val -20087"/>
              <a:gd name="adj2" fmla="val 46476"/>
              <a:gd name="adj3" fmla="val 0"/>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400" dirty="0">
                <a:solidFill>
                  <a:schemeClr val="bg1"/>
                </a:solidFill>
                <a:latin typeface="UTM Avo" panose="02040603050506020204" pitchFamily="18"/>
              </a:rPr>
              <a:t>Chuẩn bị </a:t>
            </a:r>
            <a:endParaRPr sz="2400" dirty="0">
              <a:solidFill>
                <a:schemeClr val="bg1"/>
              </a:solidFill>
              <a:latin typeface="UTM Avo" panose="02040603050506020204" pitchFamily="18"/>
            </a:endParaRPr>
          </a:p>
          <a:p>
            <a:pPr algn="ctr">
              <a:lnSpc>
                <a:spcPct val="150000"/>
              </a:lnSpc>
            </a:pPr>
            <a:r>
              <a:rPr lang="vi-VN" sz="2400" b="1" dirty="0">
                <a:solidFill>
                  <a:schemeClr val="bg1"/>
                </a:solidFill>
                <a:latin typeface="UTM Avo" panose="02040603050506020204" pitchFamily="18"/>
              </a:rPr>
              <a:t>Bài đọc 4:</a:t>
            </a:r>
            <a:r>
              <a:rPr lang="vi-VN" sz="2400" b="1" i="1" dirty="0">
                <a:solidFill>
                  <a:schemeClr val="bg1"/>
                </a:solidFill>
                <a:latin typeface="UTM Avo" panose="02040603050506020204" pitchFamily="18"/>
              </a:rPr>
              <a:t> Người lính dũng cảm</a:t>
            </a:r>
            <a:endParaRPr sz="2400" dirty="0">
              <a:solidFill>
                <a:schemeClr val="bg1"/>
              </a:solidFill>
              <a:latin typeface="UTM Avo" panose="02040603050506020204" pitchFamily="18"/>
            </a:endParaRPr>
          </a:p>
        </p:txBody>
      </p:sp>
      <p:grpSp>
        <p:nvGrpSpPr>
          <p:cNvPr id="13" name="Group 12">
            <a:extLst>
              <a:ext uri="{FF2B5EF4-FFF2-40B4-BE49-F238E27FC236}">
                <a16:creationId xmlns:a16="http://schemas.microsoft.com/office/drawing/2014/main" id="{9F00647D-B7DE-911F-3CE4-A90B190EA97B}"/>
              </a:ext>
            </a:extLst>
          </p:cNvPr>
          <p:cNvGrpSpPr>
            <a:grpSpLocks noChangeAspect="1"/>
          </p:cNvGrpSpPr>
          <p:nvPr/>
        </p:nvGrpSpPr>
        <p:grpSpPr>
          <a:xfrm>
            <a:off x="323726" y="1775882"/>
            <a:ext cx="5611736" cy="4881035"/>
            <a:chOff x="285625" y="714205"/>
            <a:chExt cx="6873335" cy="5978362"/>
          </a:xfrm>
        </p:grpSpPr>
        <p:sp>
          <p:nvSpPr>
            <p:cNvPr id="10" name="Freeform 8">
              <a:extLst>
                <a:ext uri="{FF2B5EF4-FFF2-40B4-BE49-F238E27FC236}">
                  <a16:creationId xmlns:a16="http://schemas.microsoft.com/office/drawing/2014/main" id="{FF9F9A29-75E0-C3BC-ECD5-10CD06DEE8F7}"/>
                </a:ext>
              </a:extLst>
            </p:cNvPr>
            <p:cNvSpPr>
              <a:spLocks noChangeAspect="1"/>
            </p:cNvSpPr>
            <p:nvPr/>
          </p:nvSpPr>
          <p:spPr>
            <a:xfrm flipH="1">
              <a:off x="2569742" y="4122605"/>
              <a:ext cx="4589218" cy="2569962"/>
            </a:xfrm>
            <a:custGeom>
              <a:avLst/>
              <a:gdLst/>
              <a:ahLst/>
              <a:cxnLst/>
              <a:rect l="l" t="t" r="r" b="b"/>
              <a:pathLst>
                <a:path w="5623911" h="3149390">
                  <a:moveTo>
                    <a:pt x="0" y="0"/>
                  </a:moveTo>
                  <a:lnTo>
                    <a:pt x="5623910" y="0"/>
                  </a:lnTo>
                  <a:lnTo>
                    <a:pt x="5623910" y="3149390"/>
                  </a:lnTo>
                  <a:lnTo>
                    <a:pt x="0" y="31493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5">
              <a:extLst>
                <a:ext uri="{FF2B5EF4-FFF2-40B4-BE49-F238E27FC236}">
                  <a16:creationId xmlns:a16="http://schemas.microsoft.com/office/drawing/2014/main" id="{1661753C-DC07-C611-AC25-E031F537519B}"/>
                </a:ext>
              </a:extLst>
            </p:cNvPr>
            <p:cNvSpPr/>
            <p:nvPr/>
          </p:nvSpPr>
          <p:spPr>
            <a:xfrm>
              <a:off x="2892120" y="714205"/>
              <a:ext cx="3489505" cy="3957171"/>
            </a:xfrm>
            <a:custGeom>
              <a:avLst/>
              <a:gdLst/>
              <a:ahLst/>
              <a:cxnLst/>
              <a:rect l="l" t="t" r="r" b="b"/>
              <a:pathLst>
                <a:path w="5234258" h="5935756">
                  <a:moveTo>
                    <a:pt x="0" y="0"/>
                  </a:moveTo>
                  <a:lnTo>
                    <a:pt x="5234258" y="0"/>
                  </a:lnTo>
                  <a:lnTo>
                    <a:pt x="5234258" y="5935756"/>
                  </a:lnTo>
                  <a:lnTo>
                    <a:pt x="0" y="59357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6">
              <a:extLst>
                <a:ext uri="{FF2B5EF4-FFF2-40B4-BE49-F238E27FC236}">
                  <a16:creationId xmlns:a16="http://schemas.microsoft.com/office/drawing/2014/main" id="{437D1A22-E603-29C6-AB6D-F71D6EAF9D1F}"/>
                </a:ext>
              </a:extLst>
            </p:cNvPr>
            <p:cNvSpPr/>
            <p:nvPr/>
          </p:nvSpPr>
          <p:spPr>
            <a:xfrm flipH="1">
              <a:off x="285625" y="1591770"/>
              <a:ext cx="3815424" cy="4552025"/>
            </a:xfrm>
            <a:custGeom>
              <a:avLst/>
              <a:gdLst/>
              <a:ahLst/>
              <a:cxnLst/>
              <a:rect l="l" t="t" r="r" b="b"/>
              <a:pathLst>
                <a:path w="5723136" h="6828037">
                  <a:moveTo>
                    <a:pt x="5723136" y="0"/>
                  </a:moveTo>
                  <a:lnTo>
                    <a:pt x="0" y="0"/>
                  </a:lnTo>
                  <a:lnTo>
                    <a:pt x="0" y="6828037"/>
                  </a:lnTo>
                  <a:lnTo>
                    <a:pt x="5723136" y="6828037"/>
                  </a:lnTo>
                  <a:lnTo>
                    <a:pt x="5723136"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screenshot of a qr code&#10;&#10;Description automatically generated">
            <a:hlinkClick r:id="rId3"/>
            <a:extLst>
              <a:ext uri="{FF2B5EF4-FFF2-40B4-BE49-F238E27FC236}">
                <a16:creationId xmlns:a16="http://schemas.microsoft.com/office/drawing/2014/main" id="{A1382E7C-772B-3E4B-6B90-C16D2D822DC8}"/>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34AB001-DB7C-2648-D96A-E441455BEB94}"/>
              </a:ext>
            </a:extLst>
          </p:cNvPr>
          <p:cNvGrpSpPr>
            <a:grpSpLocks noChangeAspect="1"/>
          </p:cNvGrpSpPr>
          <p:nvPr/>
        </p:nvGrpSpPr>
        <p:grpSpPr>
          <a:xfrm>
            <a:off x="245433" y="1929654"/>
            <a:ext cx="5977567" cy="4651604"/>
            <a:chOff x="4612643" y="479216"/>
            <a:chExt cx="8690672" cy="6762880"/>
          </a:xfrm>
        </p:grpSpPr>
        <p:sp>
          <p:nvSpPr>
            <p:cNvPr id="7" name="Freeform 5">
              <a:extLst>
                <a:ext uri="{FF2B5EF4-FFF2-40B4-BE49-F238E27FC236}">
                  <a16:creationId xmlns:a16="http://schemas.microsoft.com/office/drawing/2014/main" id="{5EB58507-FBFB-8198-ABED-E3A2BCE91472}"/>
                </a:ext>
              </a:extLst>
            </p:cNvPr>
            <p:cNvSpPr/>
            <p:nvPr/>
          </p:nvSpPr>
          <p:spPr>
            <a:xfrm>
              <a:off x="4612643" y="2375318"/>
              <a:ext cx="8690672" cy="4866778"/>
            </a:xfrm>
            <a:custGeom>
              <a:avLst/>
              <a:gdLst/>
              <a:ahLst/>
              <a:cxnLst/>
              <a:rect l="l" t="t" r="r" b="b"/>
              <a:pathLst>
                <a:path w="13036009" h="7300165">
                  <a:moveTo>
                    <a:pt x="0" y="0"/>
                  </a:moveTo>
                  <a:lnTo>
                    <a:pt x="13036009" y="0"/>
                  </a:lnTo>
                  <a:lnTo>
                    <a:pt x="13036009" y="7300164"/>
                  </a:lnTo>
                  <a:lnTo>
                    <a:pt x="0" y="7300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6">
              <a:extLst>
                <a:ext uri="{FF2B5EF4-FFF2-40B4-BE49-F238E27FC236}">
                  <a16:creationId xmlns:a16="http://schemas.microsoft.com/office/drawing/2014/main" id="{0F24EDD5-523F-D671-8FF2-17233D3DEF50}"/>
                </a:ext>
              </a:extLst>
            </p:cNvPr>
            <p:cNvSpPr/>
            <p:nvPr/>
          </p:nvSpPr>
          <p:spPr>
            <a:xfrm>
              <a:off x="6096794" y="479216"/>
              <a:ext cx="4105734" cy="3792205"/>
            </a:xfrm>
            <a:custGeom>
              <a:avLst/>
              <a:gdLst/>
              <a:ahLst/>
              <a:cxnLst/>
              <a:rect l="l" t="t" r="r" b="b"/>
              <a:pathLst>
                <a:path w="6158601" h="5688308">
                  <a:moveTo>
                    <a:pt x="0" y="0"/>
                  </a:moveTo>
                  <a:lnTo>
                    <a:pt x="6158601" y="0"/>
                  </a:lnTo>
                  <a:lnTo>
                    <a:pt x="6158601" y="5688308"/>
                  </a:lnTo>
                  <a:lnTo>
                    <a:pt x="0" y="56883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7">
              <a:extLst>
                <a:ext uri="{FF2B5EF4-FFF2-40B4-BE49-F238E27FC236}">
                  <a16:creationId xmlns:a16="http://schemas.microsoft.com/office/drawing/2014/main" id="{A0DA37BA-6925-C967-D559-2F7185825706}"/>
                </a:ext>
              </a:extLst>
            </p:cNvPr>
            <p:cNvSpPr/>
            <p:nvPr/>
          </p:nvSpPr>
          <p:spPr>
            <a:xfrm>
              <a:off x="8155444" y="2586580"/>
              <a:ext cx="4390975" cy="3792205"/>
            </a:xfrm>
            <a:custGeom>
              <a:avLst/>
              <a:gdLst/>
              <a:ahLst/>
              <a:cxnLst/>
              <a:rect l="l" t="t" r="r" b="b"/>
              <a:pathLst>
                <a:path w="6586462" h="5688308">
                  <a:moveTo>
                    <a:pt x="0" y="0"/>
                  </a:moveTo>
                  <a:lnTo>
                    <a:pt x="6586461" y="0"/>
                  </a:lnTo>
                  <a:lnTo>
                    <a:pt x="6586461" y="5688308"/>
                  </a:lnTo>
                  <a:lnTo>
                    <a:pt x="0" y="56883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
        <p:nvSpPr>
          <p:cNvPr id="6" name="Google Shape;94;p2">
            <a:extLst>
              <a:ext uri="{FF2B5EF4-FFF2-40B4-BE49-F238E27FC236}">
                <a16:creationId xmlns:a16="http://schemas.microsoft.com/office/drawing/2014/main" id="{C33B7ECF-A353-EB8A-B783-F301D779DE94}"/>
              </a:ext>
            </a:extLst>
          </p:cNvPr>
          <p:cNvSpPr/>
          <p:nvPr/>
        </p:nvSpPr>
        <p:spPr>
          <a:xfrm>
            <a:off x="5702397" y="2286592"/>
            <a:ext cx="5067853" cy="2529757"/>
          </a:xfrm>
          <a:prstGeom prst="wedgeRoundRectCallout">
            <a:avLst>
              <a:gd name="adj1" fmla="val -20035"/>
              <a:gd name="adj2" fmla="val 48945"/>
              <a:gd name="adj3" fmla="val 0"/>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933" dirty="0">
                <a:solidFill>
                  <a:schemeClr val="bg1"/>
                </a:solidFill>
                <a:latin typeface="UTM Avo" panose="02040603050506020204" pitchFamily="18"/>
              </a:rPr>
              <a:t>Em hãy nhắc lại cấu tạo của bài văn tả con vật?</a:t>
            </a:r>
            <a:endParaRPr sz="2933" dirty="0">
              <a:solidFill>
                <a:schemeClr val="bg1"/>
              </a:solidFill>
              <a:latin typeface="UTM Avo" panose="02040603050506020204" pitchFamily="18"/>
            </a:endParaRPr>
          </a:p>
        </p:txBody>
      </p:sp>
    </p:spTree>
    <p:extLst>
      <p:ext uri="{BB962C8B-B14F-4D97-AF65-F5344CB8AC3E}">
        <p14:creationId xmlns:p14="http://schemas.microsoft.com/office/powerpoint/2010/main" val="41961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99;p3">
            <a:extLst>
              <a:ext uri="{FF2B5EF4-FFF2-40B4-BE49-F238E27FC236}">
                <a16:creationId xmlns:a16="http://schemas.microsoft.com/office/drawing/2014/main" id="{DE99708B-5ECD-14A1-BBF2-AD56110126F1}"/>
              </a:ext>
            </a:extLst>
          </p:cNvPr>
          <p:cNvSpPr/>
          <p:nvPr/>
        </p:nvSpPr>
        <p:spPr>
          <a:xfrm>
            <a:off x="2621645" y="1716929"/>
            <a:ext cx="8920048" cy="800175"/>
          </a:xfrm>
          <a:prstGeom prst="rect">
            <a:avLst/>
          </a:prstGeom>
          <a:solidFill>
            <a:schemeClr val="accent4">
              <a:lumMod val="60000"/>
              <a:lumOff val="40000"/>
            </a:schemeClr>
          </a:solidFill>
          <a:ln>
            <a:noFill/>
          </a:ln>
          <a:effectLst>
            <a:outerShdw blurRad="50800" dist="38100" dir="5400000" algn="t" rotWithShape="0">
              <a:srgbClr val="000000">
                <a:alpha val="40000"/>
              </a:srgbClr>
            </a:outerShdw>
          </a:effectLst>
        </p:spPr>
        <p:txBody>
          <a:bodyPr spcFirstLastPara="1" wrap="square" lIns="60950" tIns="30467" rIns="60950" bIns="30467" anchor="ctr" anchorCtr="0">
            <a:noAutofit/>
          </a:bodyPr>
          <a:lstStyle/>
          <a:p>
            <a:pPr algn="ctr"/>
            <a:r>
              <a:rPr lang="vi-VN" sz="2400" dirty="0">
                <a:solidFill>
                  <a:schemeClr val="bg1"/>
                </a:solidFill>
                <a:latin typeface="UTM Avo" panose="02040603050506020204" pitchFamily="18"/>
              </a:rPr>
              <a:t>Giới thiệu đối tượng miêu tả (một con vật, một số con </a:t>
            </a:r>
            <a:r>
              <a:rPr lang="vi-VN" sz="2400">
                <a:solidFill>
                  <a:schemeClr val="bg1"/>
                </a:solidFill>
                <a:latin typeface="UTM Avo" panose="02040603050506020204" pitchFamily="18"/>
              </a:rPr>
              <a:t>vật)</a:t>
            </a:r>
            <a:endParaRPr sz="2400" dirty="0">
              <a:solidFill>
                <a:schemeClr val="bg1"/>
              </a:solidFill>
              <a:latin typeface="UTM Avo" panose="02040603050506020204" pitchFamily="18"/>
            </a:endParaRPr>
          </a:p>
        </p:txBody>
      </p:sp>
      <p:sp>
        <p:nvSpPr>
          <p:cNvPr id="5" name="Google Shape;102;p3">
            <a:extLst>
              <a:ext uri="{FF2B5EF4-FFF2-40B4-BE49-F238E27FC236}">
                <a16:creationId xmlns:a16="http://schemas.microsoft.com/office/drawing/2014/main" id="{573CDBB2-4CCB-DF6A-1362-8558524076F0}"/>
              </a:ext>
            </a:extLst>
          </p:cNvPr>
          <p:cNvSpPr txBox="1"/>
          <p:nvPr/>
        </p:nvSpPr>
        <p:spPr>
          <a:xfrm>
            <a:off x="2624872" y="1113941"/>
            <a:ext cx="6942255" cy="421013"/>
          </a:xfrm>
          <a:prstGeom prst="rect">
            <a:avLst/>
          </a:prstGeom>
          <a:noFill/>
          <a:ln>
            <a:noFill/>
          </a:ln>
        </p:spPr>
        <p:txBody>
          <a:bodyPr spcFirstLastPara="1" wrap="square" lIns="0" tIns="0" rIns="0" bIns="0" anchor="t" anchorCtr="0">
            <a:spAutoFit/>
          </a:bodyPr>
          <a:lstStyle/>
          <a:p>
            <a:pPr algn="ctr">
              <a:lnSpc>
                <a:spcPct val="114000"/>
              </a:lnSpc>
            </a:pPr>
            <a:r>
              <a:rPr lang="vi-VN" sz="2400" b="1" dirty="0">
                <a:solidFill>
                  <a:schemeClr val="bg1"/>
                </a:solidFill>
                <a:latin typeface="UTM Avo" panose="02040603050506020204" pitchFamily="18"/>
              </a:rPr>
              <a:t>Cấu tạo của bài văn tả con vật</a:t>
            </a:r>
            <a:endParaRPr sz="2400" dirty="0">
              <a:solidFill>
                <a:schemeClr val="bg1"/>
              </a:solidFill>
              <a:latin typeface="UTM Avo" panose="02040603050506020204" pitchFamily="18"/>
            </a:endParaRPr>
          </a:p>
        </p:txBody>
      </p:sp>
      <p:sp>
        <p:nvSpPr>
          <p:cNvPr id="6" name="Google Shape;103;p3">
            <a:extLst>
              <a:ext uri="{FF2B5EF4-FFF2-40B4-BE49-F238E27FC236}">
                <a16:creationId xmlns:a16="http://schemas.microsoft.com/office/drawing/2014/main" id="{6D8ACB6F-4838-BE09-FA11-9ABEB9A22F6F}"/>
              </a:ext>
            </a:extLst>
          </p:cNvPr>
          <p:cNvSpPr/>
          <p:nvPr/>
        </p:nvSpPr>
        <p:spPr>
          <a:xfrm>
            <a:off x="587168" y="1861037"/>
            <a:ext cx="1548775" cy="511957"/>
          </a:xfrm>
          <a:custGeom>
            <a:avLst/>
            <a:gdLst/>
            <a:ahLst/>
            <a:cxnLst/>
            <a:rect l="l" t="t" r="r" b="b"/>
            <a:pathLst>
              <a:path w="1261742" h="1940596" extrusionOk="0">
                <a:moveTo>
                  <a:pt x="0" y="0"/>
                </a:moveTo>
                <a:lnTo>
                  <a:pt x="1261742" y="0"/>
                </a:lnTo>
                <a:lnTo>
                  <a:pt x="1261742" y="1940596"/>
                </a:lnTo>
                <a:lnTo>
                  <a:pt x="0" y="1940596"/>
                </a:lnTo>
                <a:close/>
              </a:path>
            </a:pathLst>
          </a:custGeom>
          <a:solidFill>
            <a:schemeClr val="accent4">
              <a:lumMod val="60000"/>
              <a:lumOff val="40000"/>
            </a:schemeClr>
          </a:solidFill>
          <a:ln w="28575" cap="sq" cmpd="sng">
            <a:noFill/>
            <a:prstDash val="solid"/>
            <a:miter lim="8000"/>
            <a:headEnd type="none" w="sm" len="sm"/>
            <a:tailEnd type="none" w="sm" len="sm"/>
          </a:ln>
        </p:spPr>
        <p:txBody>
          <a:bodyPr spcFirstLastPara="1" wrap="square" lIns="60950" tIns="30467" rIns="60950" bIns="216000" anchor="t" anchorCtr="0">
            <a:noAutofit/>
          </a:bodyPr>
          <a:lstStyle/>
          <a:p>
            <a:pPr algn="ctr">
              <a:lnSpc>
                <a:spcPct val="150000"/>
              </a:lnSpc>
            </a:pPr>
            <a:r>
              <a:rPr lang="vi-VN" sz="2400" b="1" dirty="0">
                <a:solidFill>
                  <a:schemeClr val="bg1"/>
                </a:solidFill>
                <a:latin typeface="UTM Avo" panose="02040603050506020204" pitchFamily="18"/>
              </a:rPr>
              <a:t>Mở bài</a:t>
            </a:r>
            <a:endParaRPr sz="2400" b="1" dirty="0">
              <a:solidFill>
                <a:schemeClr val="bg1"/>
              </a:solidFill>
              <a:latin typeface="UTM Avo" panose="02040603050506020204" pitchFamily="18"/>
            </a:endParaRPr>
          </a:p>
        </p:txBody>
      </p:sp>
      <p:sp>
        <p:nvSpPr>
          <p:cNvPr id="7" name="Google Shape;104;p3">
            <a:extLst>
              <a:ext uri="{FF2B5EF4-FFF2-40B4-BE49-F238E27FC236}">
                <a16:creationId xmlns:a16="http://schemas.microsoft.com/office/drawing/2014/main" id="{8B0C37D0-F3C3-13C1-9150-EDF289A6D706}"/>
              </a:ext>
            </a:extLst>
          </p:cNvPr>
          <p:cNvSpPr/>
          <p:nvPr/>
        </p:nvSpPr>
        <p:spPr>
          <a:xfrm>
            <a:off x="2621644" y="2808682"/>
            <a:ext cx="8920048" cy="800175"/>
          </a:xfrm>
          <a:prstGeom prst="rect">
            <a:avLst/>
          </a:prstGeom>
          <a:solidFill>
            <a:schemeClr val="accent6">
              <a:lumMod val="60000"/>
              <a:lumOff val="40000"/>
            </a:schemeClr>
          </a:solidFill>
          <a:ln>
            <a:noFill/>
          </a:ln>
          <a:effectLst>
            <a:outerShdw blurRad="50800" dist="38100" dir="5400000" algn="t" rotWithShape="0">
              <a:srgbClr val="000000">
                <a:alpha val="40000"/>
              </a:srgbClr>
            </a:outerShdw>
          </a:effectLst>
        </p:spPr>
        <p:txBody>
          <a:bodyPr spcFirstLastPara="1" wrap="square" lIns="60950" tIns="30467" rIns="60950" bIns="120000" anchor="ctr" anchorCtr="0">
            <a:noAutofit/>
          </a:bodyPr>
          <a:lstStyle/>
          <a:p>
            <a:pPr algn="ctr">
              <a:lnSpc>
                <a:spcPct val="150000"/>
              </a:lnSpc>
            </a:pPr>
            <a:r>
              <a:rPr lang="vi-VN" sz="2400">
                <a:solidFill>
                  <a:schemeClr val="bg1"/>
                </a:solidFill>
                <a:latin typeface="UTM Avo" panose="02040603050506020204" pitchFamily="18"/>
              </a:rPr>
              <a:t>Tả hình dáng con vật</a:t>
            </a:r>
            <a:endParaRPr sz="2400">
              <a:solidFill>
                <a:schemeClr val="bg1"/>
              </a:solidFill>
              <a:latin typeface="UTM Avo" panose="02040603050506020204" pitchFamily="18"/>
            </a:endParaRPr>
          </a:p>
        </p:txBody>
      </p:sp>
      <p:sp>
        <p:nvSpPr>
          <p:cNvPr id="8" name="Google Shape;105;p3">
            <a:extLst>
              <a:ext uri="{FF2B5EF4-FFF2-40B4-BE49-F238E27FC236}">
                <a16:creationId xmlns:a16="http://schemas.microsoft.com/office/drawing/2014/main" id="{4D12D603-398B-1B37-848D-EEC63EC0F77F}"/>
              </a:ext>
            </a:extLst>
          </p:cNvPr>
          <p:cNvSpPr/>
          <p:nvPr/>
        </p:nvSpPr>
        <p:spPr>
          <a:xfrm>
            <a:off x="587168" y="3890645"/>
            <a:ext cx="1548775" cy="511957"/>
          </a:xfrm>
          <a:custGeom>
            <a:avLst/>
            <a:gdLst/>
            <a:ahLst/>
            <a:cxnLst/>
            <a:rect l="l" t="t" r="r" b="b"/>
            <a:pathLst>
              <a:path w="1261742" h="1940596" extrusionOk="0">
                <a:moveTo>
                  <a:pt x="0" y="0"/>
                </a:moveTo>
                <a:lnTo>
                  <a:pt x="1261742" y="0"/>
                </a:lnTo>
                <a:lnTo>
                  <a:pt x="1261742" y="1940596"/>
                </a:lnTo>
                <a:lnTo>
                  <a:pt x="0" y="1940596"/>
                </a:lnTo>
                <a:close/>
              </a:path>
            </a:pathLst>
          </a:custGeom>
          <a:solidFill>
            <a:schemeClr val="accent6">
              <a:lumMod val="60000"/>
              <a:lumOff val="40000"/>
            </a:schemeClr>
          </a:solidFill>
          <a:ln w="28575" cap="sq" cmpd="sng">
            <a:noFill/>
            <a:prstDash val="solid"/>
            <a:miter lim="8000"/>
            <a:headEnd type="none" w="sm" len="sm"/>
            <a:tailEnd type="none" w="sm" len="sm"/>
          </a:ln>
        </p:spPr>
        <p:txBody>
          <a:bodyPr spcFirstLastPara="1" wrap="square" lIns="60950" tIns="30467" rIns="60950" bIns="216000" anchor="t" anchorCtr="0">
            <a:noAutofit/>
          </a:bodyPr>
          <a:lstStyle/>
          <a:p>
            <a:pPr algn="ctr">
              <a:lnSpc>
                <a:spcPct val="150000"/>
              </a:lnSpc>
            </a:pPr>
            <a:r>
              <a:rPr lang="vi-VN" sz="2400" b="1" dirty="0">
                <a:solidFill>
                  <a:schemeClr val="bg1"/>
                </a:solidFill>
                <a:latin typeface="UTM Avo" panose="02040603050506020204" pitchFamily="18"/>
              </a:rPr>
              <a:t>Thân bài</a:t>
            </a:r>
            <a:endParaRPr sz="2400" b="1" dirty="0">
              <a:solidFill>
                <a:schemeClr val="bg1"/>
              </a:solidFill>
              <a:latin typeface="UTM Avo" panose="02040603050506020204" pitchFamily="18"/>
            </a:endParaRPr>
          </a:p>
        </p:txBody>
      </p:sp>
      <p:sp>
        <p:nvSpPr>
          <p:cNvPr id="9" name="Google Shape;106;p3">
            <a:extLst>
              <a:ext uri="{FF2B5EF4-FFF2-40B4-BE49-F238E27FC236}">
                <a16:creationId xmlns:a16="http://schemas.microsoft.com/office/drawing/2014/main" id="{D67C897F-D41F-D180-32CE-05AEA31556E7}"/>
              </a:ext>
            </a:extLst>
          </p:cNvPr>
          <p:cNvSpPr/>
          <p:nvPr/>
        </p:nvSpPr>
        <p:spPr>
          <a:xfrm>
            <a:off x="2621643" y="5826945"/>
            <a:ext cx="8920048" cy="800176"/>
          </a:xfrm>
          <a:prstGeom prst="rect">
            <a:avLst/>
          </a:prstGeom>
          <a:solidFill>
            <a:schemeClr val="accent2">
              <a:lumMod val="60000"/>
              <a:lumOff val="40000"/>
            </a:schemeClr>
          </a:solidFill>
          <a:ln>
            <a:noFill/>
          </a:ln>
          <a:effectLst>
            <a:outerShdw blurRad="50800" dist="38100" dir="5400000" algn="t" rotWithShape="0">
              <a:srgbClr val="000000">
                <a:alpha val="40000"/>
              </a:srgbClr>
            </a:outerShdw>
          </a:effectLst>
        </p:spPr>
        <p:txBody>
          <a:bodyPr spcFirstLastPara="1" wrap="square" lIns="60950" tIns="30467" rIns="60950" bIns="120000" anchor="ctr" anchorCtr="0">
            <a:noAutofit/>
          </a:bodyPr>
          <a:lstStyle/>
          <a:p>
            <a:pPr algn="ctr">
              <a:lnSpc>
                <a:spcPct val="150000"/>
              </a:lnSpc>
            </a:pPr>
            <a:r>
              <a:rPr lang="vi-VN" sz="2400">
                <a:solidFill>
                  <a:schemeClr val="bg1"/>
                </a:solidFill>
                <a:latin typeface="UTM Avo" panose="02040603050506020204" pitchFamily="18"/>
              </a:rPr>
              <a:t>Nêu cảm nghĩ về con vật</a:t>
            </a:r>
            <a:endParaRPr sz="2400">
              <a:solidFill>
                <a:schemeClr val="bg1"/>
              </a:solidFill>
              <a:latin typeface="UTM Avo" panose="02040603050506020204" pitchFamily="18"/>
            </a:endParaRPr>
          </a:p>
        </p:txBody>
      </p:sp>
      <p:sp>
        <p:nvSpPr>
          <p:cNvPr id="10" name="Google Shape;107;p3">
            <a:extLst>
              <a:ext uri="{FF2B5EF4-FFF2-40B4-BE49-F238E27FC236}">
                <a16:creationId xmlns:a16="http://schemas.microsoft.com/office/drawing/2014/main" id="{C3720612-8C47-2700-EFBC-1BCAA73CE025}"/>
              </a:ext>
            </a:extLst>
          </p:cNvPr>
          <p:cNvSpPr/>
          <p:nvPr/>
        </p:nvSpPr>
        <p:spPr>
          <a:xfrm>
            <a:off x="587167" y="5971054"/>
            <a:ext cx="1548775" cy="511957"/>
          </a:xfrm>
          <a:custGeom>
            <a:avLst/>
            <a:gdLst/>
            <a:ahLst/>
            <a:cxnLst/>
            <a:rect l="l" t="t" r="r" b="b"/>
            <a:pathLst>
              <a:path w="1261742" h="1940596" extrusionOk="0">
                <a:moveTo>
                  <a:pt x="0" y="0"/>
                </a:moveTo>
                <a:lnTo>
                  <a:pt x="1261742" y="0"/>
                </a:lnTo>
                <a:lnTo>
                  <a:pt x="1261742" y="1940596"/>
                </a:lnTo>
                <a:lnTo>
                  <a:pt x="0" y="1940596"/>
                </a:lnTo>
                <a:close/>
              </a:path>
            </a:pathLst>
          </a:custGeom>
          <a:solidFill>
            <a:schemeClr val="accent2">
              <a:lumMod val="60000"/>
              <a:lumOff val="40000"/>
            </a:schemeClr>
          </a:solidFill>
          <a:ln w="28575" cap="sq" cmpd="sng">
            <a:noFill/>
            <a:prstDash val="solid"/>
            <a:miter lim="8000"/>
            <a:headEnd type="none" w="sm" len="sm"/>
            <a:tailEnd type="none" w="sm" len="sm"/>
          </a:ln>
        </p:spPr>
        <p:txBody>
          <a:bodyPr spcFirstLastPara="1" wrap="square" lIns="60950" tIns="30467" rIns="60950" bIns="216000" anchor="t" anchorCtr="0">
            <a:noAutofit/>
          </a:bodyPr>
          <a:lstStyle/>
          <a:p>
            <a:pPr algn="ctr">
              <a:lnSpc>
                <a:spcPct val="150000"/>
              </a:lnSpc>
            </a:pPr>
            <a:r>
              <a:rPr lang="vi-VN" sz="2400" b="1" dirty="0">
                <a:solidFill>
                  <a:schemeClr val="bg1"/>
                </a:solidFill>
                <a:latin typeface="UTM Avo" panose="02040603050506020204" pitchFamily="18"/>
              </a:rPr>
              <a:t>Kết bài</a:t>
            </a:r>
            <a:endParaRPr sz="2400" b="1" dirty="0">
              <a:solidFill>
                <a:schemeClr val="bg1"/>
              </a:solidFill>
              <a:latin typeface="UTM Avo" panose="02040603050506020204" pitchFamily="18"/>
            </a:endParaRPr>
          </a:p>
        </p:txBody>
      </p:sp>
      <p:sp>
        <p:nvSpPr>
          <p:cNvPr id="11" name="Google Shape;108;p3">
            <a:extLst>
              <a:ext uri="{FF2B5EF4-FFF2-40B4-BE49-F238E27FC236}">
                <a16:creationId xmlns:a16="http://schemas.microsoft.com/office/drawing/2014/main" id="{9FA3F73D-46DC-8214-70B0-C37E7D973954}"/>
              </a:ext>
            </a:extLst>
          </p:cNvPr>
          <p:cNvSpPr/>
          <p:nvPr/>
        </p:nvSpPr>
        <p:spPr>
          <a:xfrm>
            <a:off x="2621643" y="3764679"/>
            <a:ext cx="8920048" cy="800175"/>
          </a:xfrm>
          <a:prstGeom prst="rect">
            <a:avLst/>
          </a:prstGeom>
          <a:solidFill>
            <a:schemeClr val="accent6">
              <a:lumMod val="60000"/>
              <a:lumOff val="40000"/>
            </a:schemeClr>
          </a:solidFill>
          <a:ln>
            <a:noFill/>
          </a:ln>
          <a:effectLst>
            <a:outerShdw blurRad="50800" dist="38100" dir="5400000" algn="t" rotWithShape="0">
              <a:srgbClr val="000000">
                <a:alpha val="40000"/>
              </a:srgbClr>
            </a:outerShdw>
          </a:effectLst>
        </p:spPr>
        <p:txBody>
          <a:bodyPr spcFirstLastPara="1" wrap="square" lIns="60950" tIns="30467" rIns="60950" bIns="120000" anchor="ctr" anchorCtr="0">
            <a:noAutofit/>
          </a:bodyPr>
          <a:lstStyle/>
          <a:p>
            <a:pPr algn="ctr">
              <a:lnSpc>
                <a:spcPct val="150000"/>
              </a:lnSpc>
            </a:pPr>
            <a:r>
              <a:rPr lang="vi-VN" sz="2400">
                <a:solidFill>
                  <a:schemeClr val="bg1"/>
                </a:solidFill>
                <a:latin typeface="UTM Avo" panose="02040603050506020204" pitchFamily="18"/>
              </a:rPr>
              <a:t>Tả hình dáng con vật</a:t>
            </a:r>
            <a:endParaRPr sz="2400">
              <a:solidFill>
                <a:schemeClr val="bg1"/>
              </a:solidFill>
              <a:latin typeface="UTM Avo" panose="02040603050506020204" pitchFamily="18"/>
            </a:endParaRPr>
          </a:p>
        </p:txBody>
      </p:sp>
      <p:sp>
        <p:nvSpPr>
          <p:cNvPr id="12" name="Google Shape;109;p3">
            <a:extLst>
              <a:ext uri="{FF2B5EF4-FFF2-40B4-BE49-F238E27FC236}">
                <a16:creationId xmlns:a16="http://schemas.microsoft.com/office/drawing/2014/main" id="{A5B8F95B-B41A-DD99-26CF-F75FD7EFA0C2}"/>
              </a:ext>
            </a:extLst>
          </p:cNvPr>
          <p:cNvSpPr/>
          <p:nvPr/>
        </p:nvSpPr>
        <p:spPr>
          <a:xfrm>
            <a:off x="2621641" y="4720677"/>
            <a:ext cx="8920048" cy="800175"/>
          </a:xfrm>
          <a:prstGeom prst="rect">
            <a:avLst/>
          </a:prstGeom>
          <a:solidFill>
            <a:schemeClr val="accent6">
              <a:lumMod val="60000"/>
              <a:lumOff val="40000"/>
            </a:schemeClr>
          </a:solidFill>
          <a:ln>
            <a:noFill/>
          </a:ln>
          <a:effectLst>
            <a:outerShdw blurRad="50800" dist="38100" dir="5400000" algn="t" rotWithShape="0">
              <a:srgbClr val="000000">
                <a:alpha val="40000"/>
              </a:srgbClr>
            </a:outerShdw>
          </a:effectLst>
        </p:spPr>
        <p:txBody>
          <a:bodyPr spcFirstLastPara="1" wrap="square" lIns="60950" tIns="30467" rIns="60950" bIns="120000" anchor="ctr" anchorCtr="0">
            <a:noAutofit/>
          </a:bodyPr>
          <a:lstStyle/>
          <a:p>
            <a:pPr algn="ctr">
              <a:lnSpc>
                <a:spcPct val="150000"/>
              </a:lnSpc>
            </a:pPr>
            <a:r>
              <a:rPr lang="vi-VN" sz="2400">
                <a:solidFill>
                  <a:schemeClr val="bg1"/>
                </a:solidFill>
                <a:latin typeface="UTM Avo" panose="02040603050506020204" pitchFamily="18"/>
              </a:rPr>
              <a:t>Tả hình dáng con vật</a:t>
            </a:r>
            <a:endParaRPr sz="2400">
              <a:solidFill>
                <a:schemeClr val="bg1"/>
              </a:solidFill>
              <a:latin typeface="UTM Avo" panose="02040603050506020204" pitchFamily="18"/>
            </a:endParaRPr>
          </a:p>
        </p:txBody>
      </p:sp>
      <p:cxnSp>
        <p:nvCxnSpPr>
          <p:cNvPr id="13" name="Google Shape;110;p3">
            <a:extLst>
              <a:ext uri="{FF2B5EF4-FFF2-40B4-BE49-F238E27FC236}">
                <a16:creationId xmlns:a16="http://schemas.microsoft.com/office/drawing/2014/main" id="{A6A04EE4-64C2-D009-36A6-5FF718C82A79}"/>
              </a:ext>
            </a:extLst>
          </p:cNvPr>
          <p:cNvCxnSpPr>
            <a:cxnSpLocks/>
          </p:cNvCxnSpPr>
          <p:nvPr/>
        </p:nvCxnSpPr>
        <p:spPr>
          <a:xfrm flipV="1">
            <a:off x="2123242" y="2115116"/>
            <a:ext cx="504000" cy="3799"/>
          </a:xfrm>
          <a:prstGeom prst="straightConnector1">
            <a:avLst/>
          </a:prstGeom>
          <a:noFill/>
          <a:ln w="9525" cap="flat" cmpd="sng">
            <a:solidFill>
              <a:srgbClr val="254B43"/>
            </a:solidFill>
            <a:prstDash val="solid"/>
            <a:round/>
            <a:headEnd type="none" w="sm" len="sm"/>
            <a:tailEnd type="none" w="sm" len="sm"/>
          </a:ln>
        </p:spPr>
      </p:cxnSp>
      <p:cxnSp>
        <p:nvCxnSpPr>
          <p:cNvPr id="14" name="Google Shape;111;p3">
            <a:extLst>
              <a:ext uri="{FF2B5EF4-FFF2-40B4-BE49-F238E27FC236}">
                <a16:creationId xmlns:a16="http://schemas.microsoft.com/office/drawing/2014/main" id="{92AEC5BD-258A-1FF7-55A6-A9A2149320BB}"/>
              </a:ext>
            </a:extLst>
          </p:cNvPr>
          <p:cNvCxnSpPr>
            <a:cxnSpLocks/>
          </p:cNvCxnSpPr>
          <p:nvPr/>
        </p:nvCxnSpPr>
        <p:spPr>
          <a:xfrm rot="5400000" flipH="1" flipV="1">
            <a:off x="1995044" y="3549670"/>
            <a:ext cx="929400" cy="323800"/>
          </a:xfrm>
          <a:prstGeom prst="bentConnector2">
            <a:avLst/>
          </a:prstGeom>
          <a:noFill/>
          <a:ln w="9525" cap="flat" cmpd="sng">
            <a:solidFill>
              <a:srgbClr val="254B43"/>
            </a:solidFill>
            <a:prstDash val="solid"/>
            <a:round/>
            <a:headEnd type="none" w="sm" len="sm"/>
            <a:tailEnd type="triangle" w="med" len="med"/>
          </a:ln>
        </p:spPr>
      </p:cxnSp>
      <p:cxnSp>
        <p:nvCxnSpPr>
          <p:cNvPr id="15" name="Google Shape;112;p3">
            <a:extLst>
              <a:ext uri="{FF2B5EF4-FFF2-40B4-BE49-F238E27FC236}">
                <a16:creationId xmlns:a16="http://schemas.microsoft.com/office/drawing/2014/main" id="{952C511F-C66A-CFF4-9B5F-39EA541DA6AF}"/>
              </a:ext>
            </a:extLst>
          </p:cNvPr>
          <p:cNvCxnSpPr/>
          <p:nvPr/>
        </p:nvCxnSpPr>
        <p:spPr>
          <a:xfrm rot="10800000" flipH="1">
            <a:off x="2135105" y="4181373"/>
            <a:ext cx="468000" cy="3884"/>
          </a:xfrm>
          <a:prstGeom prst="straightConnector1">
            <a:avLst/>
          </a:prstGeom>
          <a:noFill/>
          <a:ln w="9525" cap="flat" cmpd="sng">
            <a:solidFill>
              <a:srgbClr val="254B43"/>
            </a:solidFill>
            <a:prstDash val="solid"/>
            <a:round/>
            <a:headEnd type="none" w="sm" len="sm"/>
            <a:tailEnd type="none" w="sm" len="sm"/>
          </a:ln>
        </p:spPr>
      </p:cxnSp>
      <p:cxnSp>
        <p:nvCxnSpPr>
          <p:cNvPr id="16" name="Google Shape;113;p3">
            <a:extLst>
              <a:ext uri="{FF2B5EF4-FFF2-40B4-BE49-F238E27FC236}">
                <a16:creationId xmlns:a16="http://schemas.microsoft.com/office/drawing/2014/main" id="{6491C28C-7E0A-281D-1D5F-02E45EE9CF18}"/>
              </a:ext>
            </a:extLst>
          </p:cNvPr>
          <p:cNvCxnSpPr>
            <a:cxnSpLocks/>
            <a:endCxn id="12" idx="1"/>
          </p:cNvCxnSpPr>
          <p:nvPr/>
        </p:nvCxnSpPr>
        <p:spPr>
          <a:xfrm rot="16200000" flipH="1">
            <a:off x="1991040" y="4490164"/>
            <a:ext cx="937402" cy="323800"/>
          </a:xfrm>
          <a:prstGeom prst="bentConnector2">
            <a:avLst/>
          </a:prstGeom>
          <a:noFill/>
          <a:ln w="9525" cap="flat" cmpd="sng">
            <a:solidFill>
              <a:srgbClr val="254B43"/>
            </a:solidFill>
            <a:prstDash val="solid"/>
            <a:round/>
            <a:headEnd type="none" w="sm" len="sm"/>
            <a:tailEnd type="triangle" w="med" len="med"/>
          </a:ln>
        </p:spPr>
      </p:cxnSp>
      <p:cxnSp>
        <p:nvCxnSpPr>
          <p:cNvPr id="17" name="Google Shape;114;p3">
            <a:extLst>
              <a:ext uri="{FF2B5EF4-FFF2-40B4-BE49-F238E27FC236}">
                <a16:creationId xmlns:a16="http://schemas.microsoft.com/office/drawing/2014/main" id="{067EF13D-818C-E09F-00FC-353B45C04F32}"/>
              </a:ext>
            </a:extLst>
          </p:cNvPr>
          <p:cNvCxnSpPr/>
          <p:nvPr/>
        </p:nvCxnSpPr>
        <p:spPr>
          <a:xfrm rot="10800000" flipH="1">
            <a:off x="2124504" y="6227033"/>
            <a:ext cx="504000" cy="3884"/>
          </a:xfrm>
          <a:prstGeom prst="straightConnector1">
            <a:avLst/>
          </a:prstGeom>
          <a:noFill/>
          <a:ln w="9525" cap="flat" cmpd="sng">
            <a:solidFill>
              <a:srgbClr val="254B43"/>
            </a:solidFill>
            <a:prstDash val="solid"/>
            <a:round/>
            <a:headEnd type="none" w="sm" len="sm"/>
            <a:tailEnd type="none" w="sm" len="sm"/>
          </a:ln>
        </p:spPr>
      </p:cxnSp>
    </p:spTree>
    <p:extLst>
      <p:ext uri="{BB962C8B-B14F-4D97-AF65-F5344CB8AC3E}">
        <p14:creationId xmlns:p14="http://schemas.microsoft.com/office/powerpoint/2010/main" val="370388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Tiếng việt (1)">
            <a:extLst>
              <a:ext uri="{FF2B5EF4-FFF2-40B4-BE49-F238E27FC236}">
                <a16:creationId xmlns:a16="http://schemas.microsoft.com/office/drawing/2014/main" id="{2561DA70-C5C3-4B1C-BCF1-5AE58EB49A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6413"/>
          </a:xfrm>
          <a:prstGeom prst="rect">
            <a:avLst/>
          </a:prstGeom>
        </p:spPr>
      </p:pic>
      <p:pic>
        <p:nvPicPr>
          <p:cNvPr id="2" name="Picture 1">
            <a:hlinkClick r:id="rId3"/>
            <a:extLst>
              <a:ext uri="{FF2B5EF4-FFF2-40B4-BE49-F238E27FC236}">
                <a16:creationId xmlns:a16="http://schemas.microsoft.com/office/drawing/2014/main" id="{80D24BC7-DE3D-8236-F540-8678144D5A38}"/>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6216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41;p6">
            <a:extLst>
              <a:ext uri="{FF2B5EF4-FFF2-40B4-BE49-F238E27FC236}">
                <a16:creationId xmlns:a16="http://schemas.microsoft.com/office/drawing/2014/main" id="{BD729A82-C89A-B83D-D01F-70A0707D4508}"/>
              </a:ext>
            </a:extLst>
          </p:cNvPr>
          <p:cNvSpPr txBox="1"/>
          <p:nvPr/>
        </p:nvSpPr>
        <p:spPr>
          <a:xfrm>
            <a:off x="1473994" y="3378200"/>
            <a:ext cx="4025106" cy="2031325"/>
          </a:xfrm>
          <a:prstGeom prst="rect">
            <a:avLst/>
          </a:prstGeom>
          <a:noFill/>
          <a:ln>
            <a:noFill/>
          </a:ln>
        </p:spPr>
        <p:txBody>
          <a:bodyPr spcFirstLastPara="1" wrap="square" lIns="0" tIns="0" rIns="0" bIns="0" anchor="t" anchorCtr="0">
            <a:spAutoFit/>
          </a:bodyPr>
          <a:lstStyle/>
          <a:p>
            <a:pPr algn="ctr">
              <a:lnSpc>
                <a:spcPct val="150000"/>
              </a:lnSpc>
            </a:pPr>
            <a:r>
              <a:rPr lang="vi-VN" sz="4400" b="1" dirty="0">
                <a:solidFill>
                  <a:schemeClr val="bg1"/>
                </a:solidFill>
                <a:latin typeface="UTM Avo" panose="02040603050506020204" pitchFamily="18"/>
              </a:rPr>
              <a:t>Đọc và trả lời câu hỏi</a:t>
            </a:r>
            <a:endParaRPr sz="4400" b="1" dirty="0">
              <a:solidFill>
                <a:schemeClr val="bg1"/>
              </a:solidFill>
              <a:latin typeface="UTM Avo" panose="02040603050506020204" pitchFamily="18"/>
            </a:endParaRPr>
          </a:p>
        </p:txBody>
      </p:sp>
      <p:sp>
        <p:nvSpPr>
          <p:cNvPr id="4" name="Google Shape;142;p6">
            <a:extLst>
              <a:ext uri="{FF2B5EF4-FFF2-40B4-BE49-F238E27FC236}">
                <a16:creationId xmlns:a16="http://schemas.microsoft.com/office/drawing/2014/main" id="{6FC0BFBB-D4C1-D0CA-9BFC-2D8365297445}"/>
              </a:ext>
            </a:extLst>
          </p:cNvPr>
          <p:cNvSpPr/>
          <p:nvPr/>
        </p:nvSpPr>
        <p:spPr>
          <a:xfrm>
            <a:off x="2775347" y="1955800"/>
            <a:ext cx="1422400" cy="14224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7669"/>
          </a:solidFill>
          <a:ln>
            <a:noFill/>
          </a:ln>
        </p:spPr>
        <p:txBody>
          <a:bodyPr spcFirstLastPara="1" wrap="square" lIns="60950" tIns="30467" rIns="60950" bIns="30467" anchor="ctr" anchorCtr="0">
            <a:noAutofit/>
          </a:bodyPr>
          <a:lstStyle/>
          <a:p>
            <a:pPr algn="ctr"/>
            <a:r>
              <a:rPr lang="vi-VN" sz="4400" b="1">
                <a:solidFill>
                  <a:schemeClr val="bg1"/>
                </a:solidFill>
                <a:latin typeface="UTM Avo" panose="02040603050506020204" pitchFamily="18"/>
              </a:rPr>
              <a:t>1</a:t>
            </a:r>
            <a:endParaRPr sz="4400" b="1">
              <a:solidFill>
                <a:schemeClr val="bg1"/>
              </a:solidFill>
              <a:latin typeface="UTM Avo" panose="02040603050506020204" pitchFamily="18"/>
            </a:endParaRPr>
          </a:p>
        </p:txBody>
      </p:sp>
      <p:sp>
        <p:nvSpPr>
          <p:cNvPr id="5" name="Freeform 6">
            <a:extLst>
              <a:ext uri="{FF2B5EF4-FFF2-40B4-BE49-F238E27FC236}">
                <a16:creationId xmlns:a16="http://schemas.microsoft.com/office/drawing/2014/main" id="{AFF9433A-6C60-8B0B-0863-8B7BC7900E4E}"/>
              </a:ext>
            </a:extLst>
          </p:cNvPr>
          <p:cNvSpPr/>
          <p:nvPr/>
        </p:nvSpPr>
        <p:spPr>
          <a:xfrm>
            <a:off x="6169288" y="1318530"/>
            <a:ext cx="4411933" cy="4805076"/>
          </a:xfrm>
          <a:custGeom>
            <a:avLst/>
            <a:gdLst/>
            <a:ahLst/>
            <a:cxnLst/>
            <a:rect l="l" t="t" r="r" b="b"/>
            <a:pathLst>
              <a:path w="6617900" h="7207614">
                <a:moveTo>
                  <a:pt x="0" y="0"/>
                </a:moveTo>
                <a:lnTo>
                  <a:pt x="6617900" y="0"/>
                </a:lnTo>
                <a:lnTo>
                  <a:pt x="6617900" y="7207614"/>
                </a:lnTo>
                <a:lnTo>
                  <a:pt x="0" y="7207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53137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48;p7">
            <a:extLst>
              <a:ext uri="{FF2B5EF4-FFF2-40B4-BE49-F238E27FC236}">
                <a16:creationId xmlns:a16="http://schemas.microsoft.com/office/drawing/2014/main" id="{ADD87B68-806E-7505-1F04-AC6E3BE89AA3}"/>
              </a:ext>
            </a:extLst>
          </p:cNvPr>
          <p:cNvSpPr/>
          <p:nvPr/>
        </p:nvSpPr>
        <p:spPr>
          <a:xfrm>
            <a:off x="6166853" y="1600819"/>
            <a:ext cx="3901823" cy="670762"/>
          </a:xfrm>
          <a:custGeom>
            <a:avLst/>
            <a:gdLst/>
            <a:ahLst/>
            <a:cxnLst/>
            <a:rect l="l" t="t" r="r" b="b"/>
            <a:pathLst>
              <a:path w="10540385" h="2781349" extrusionOk="0">
                <a:moveTo>
                  <a:pt x="10511683" y="1466930"/>
                </a:moveTo>
                <a:cubicBezTo>
                  <a:pt x="10497205" y="1573579"/>
                  <a:pt x="10469646" y="1686482"/>
                  <a:pt x="10425451" y="1790368"/>
                </a:cubicBezTo>
                <a:cubicBezTo>
                  <a:pt x="10392812" y="1866949"/>
                  <a:pt x="10347727" y="1938323"/>
                  <a:pt x="10302133" y="2007792"/>
                </a:cubicBezTo>
                <a:cubicBezTo>
                  <a:pt x="10202819" y="2159303"/>
                  <a:pt x="10094869" y="2320339"/>
                  <a:pt x="9949581" y="2431464"/>
                </a:cubicBezTo>
                <a:cubicBezTo>
                  <a:pt x="9766067" y="2571672"/>
                  <a:pt x="9536831" y="2639109"/>
                  <a:pt x="9311406" y="2673145"/>
                </a:cubicBezTo>
                <a:cubicBezTo>
                  <a:pt x="9050041" y="2712642"/>
                  <a:pt x="8785373" y="2709721"/>
                  <a:pt x="8521720" y="2715690"/>
                </a:cubicBezTo>
                <a:cubicBezTo>
                  <a:pt x="8251211" y="2721913"/>
                  <a:pt x="7981081" y="2737788"/>
                  <a:pt x="7710953" y="2752393"/>
                </a:cubicBezTo>
                <a:cubicBezTo>
                  <a:pt x="2582291" y="2781349"/>
                  <a:pt x="1825117" y="2771951"/>
                  <a:pt x="1292479" y="2701720"/>
                </a:cubicBezTo>
                <a:cubicBezTo>
                  <a:pt x="841502" y="2642284"/>
                  <a:pt x="587502" y="2531921"/>
                  <a:pt x="286639" y="2170098"/>
                </a:cubicBezTo>
                <a:cubicBezTo>
                  <a:pt x="151130" y="2007157"/>
                  <a:pt x="54610" y="1810688"/>
                  <a:pt x="28702" y="1599106"/>
                </a:cubicBezTo>
                <a:cubicBezTo>
                  <a:pt x="0" y="1382689"/>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361423" y="7620"/>
                </a:cubicBezTo>
                <a:cubicBezTo>
                  <a:pt x="7843287" y="0"/>
                  <a:pt x="8168788" y="39624"/>
                  <a:pt x="8444632" y="32004"/>
                </a:cubicBezTo>
                <a:cubicBezTo>
                  <a:pt x="8708283" y="24765"/>
                  <a:pt x="9053089" y="42672"/>
                  <a:pt x="9315725" y="72771"/>
                </a:cubicBezTo>
                <a:cubicBezTo>
                  <a:pt x="9750827" y="122428"/>
                  <a:pt x="9997842" y="161163"/>
                  <a:pt x="10248920" y="540258"/>
                </a:cubicBezTo>
                <a:cubicBezTo>
                  <a:pt x="10312929" y="638302"/>
                  <a:pt x="10370206" y="740664"/>
                  <a:pt x="10415926" y="848614"/>
                </a:cubicBezTo>
                <a:cubicBezTo>
                  <a:pt x="10502158" y="1052957"/>
                  <a:pt x="10540386" y="1273937"/>
                  <a:pt x="10511683" y="1466930"/>
                </a:cubicBezTo>
                <a:close/>
              </a:path>
            </a:pathLst>
          </a:custGeom>
          <a:noFill/>
          <a:ln>
            <a:noFill/>
          </a:ln>
        </p:spPr>
        <p:txBody>
          <a:bodyPr spcFirstLastPara="1" wrap="square" lIns="60950" tIns="30467" rIns="60950" bIns="30467" anchor="ctr" anchorCtr="0">
            <a:noAutofit/>
          </a:bodyPr>
          <a:lstStyle/>
          <a:p>
            <a:pPr algn="ctr"/>
            <a:r>
              <a:rPr lang="vi-VN" sz="2400" b="1" dirty="0">
                <a:solidFill>
                  <a:schemeClr val="bg1"/>
                </a:solidFill>
                <a:latin typeface="UTM Avo" panose="02040603050506020204" pitchFamily="18"/>
              </a:rPr>
              <a:t>Giải nghĩa từ khó</a:t>
            </a:r>
            <a:endParaRPr sz="2400" dirty="0">
              <a:solidFill>
                <a:schemeClr val="bg1"/>
              </a:solidFill>
              <a:latin typeface="UTM Avo" panose="02040603050506020204" pitchFamily="18"/>
            </a:endParaRPr>
          </a:p>
        </p:txBody>
      </p:sp>
      <p:sp>
        <p:nvSpPr>
          <p:cNvPr id="4" name="Google Shape;149;p7">
            <a:extLst>
              <a:ext uri="{FF2B5EF4-FFF2-40B4-BE49-F238E27FC236}">
                <a16:creationId xmlns:a16="http://schemas.microsoft.com/office/drawing/2014/main" id="{685E9A9C-8A2B-2A4A-3282-29037D6A167A}"/>
              </a:ext>
            </a:extLst>
          </p:cNvPr>
          <p:cNvSpPr/>
          <p:nvPr/>
        </p:nvSpPr>
        <p:spPr>
          <a:xfrm>
            <a:off x="5058735" y="2342969"/>
            <a:ext cx="6118057" cy="4335512"/>
          </a:xfrm>
          <a:custGeom>
            <a:avLst/>
            <a:gdLst/>
            <a:ahLst/>
            <a:cxnLst/>
            <a:rect l="l" t="t" r="r" b="b"/>
            <a:pathLst>
              <a:path w="873422" h="793770" extrusionOk="0">
                <a:moveTo>
                  <a:pt x="827333" y="0"/>
                </a:moveTo>
                <a:lnTo>
                  <a:pt x="46089" y="0"/>
                </a:lnTo>
                <a:cubicBezTo>
                  <a:pt x="33865" y="0"/>
                  <a:pt x="22142" y="4856"/>
                  <a:pt x="13499" y="13499"/>
                </a:cubicBezTo>
                <a:cubicBezTo>
                  <a:pt x="4856" y="22142"/>
                  <a:pt x="0" y="33865"/>
                  <a:pt x="0" y="46089"/>
                </a:cubicBezTo>
                <a:lnTo>
                  <a:pt x="0" y="578751"/>
                </a:lnTo>
                <a:cubicBezTo>
                  <a:pt x="0" y="590975"/>
                  <a:pt x="4856" y="602698"/>
                  <a:pt x="13499" y="611341"/>
                </a:cubicBezTo>
                <a:cubicBezTo>
                  <a:pt x="22142" y="619984"/>
                  <a:pt x="33865" y="624840"/>
                  <a:pt x="46089" y="624840"/>
                </a:cubicBezTo>
                <a:lnTo>
                  <a:pt x="111391" y="624840"/>
                </a:lnTo>
                <a:cubicBezTo>
                  <a:pt x="123615" y="624840"/>
                  <a:pt x="135338" y="629696"/>
                  <a:pt x="143981" y="638339"/>
                </a:cubicBezTo>
                <a:cubicBezTo>
                  <a:pt x="152624" y="646982"/>
                  <a:pt x="157480" y="658705"/>
                  <a:pt x="157480" y="670929"/>
                </a:cubicBezTo>
                <a:lnTo>
                  <a:pt x="157480" y="766711"/>
                </a:lnTo>
                <a:cubicBezTo>
                  <a:pt x="157480" y="776047"/>
                  <a:pt x="162527" y="784654"/>
                  <a:pt x="170675" y="789212"/>
                </a:cubicBezTo>
                <a:cubicBezTo>
                  <a:pt x="178823" y="793770"/>
                  <a:pt x="188799" y="793567"/>
                  <a:pt x="196754" y="788681"/>
                </a:cubicBezTo>
                <a:lnTo>
                  <a:pt x="424276" y="648959"/>
                </a:lnTo>
                <a:cubicBezTo>
                  <a:pt x="449956" y="633188"/>
                  <a:pt x="479503" y="624840"/>
                  <a:pt x="509639" y="624840"/>
                </a:cubicBezTo>
                <a:lnTo>
                  <a:pt x="827333" y="624840"/>
                </a:lnTo>
                <a:cubicBezTo>
                  <a:pt x="839557" y="624840"/>
                  <a:pt x="851280" y="619984"/>
                  <a:pt x="859923" y="611341"/>
                </a:cubicBezTo>
                <a:cubicBezTo>
                  <a:pt x="868566" y="602698"/>
                  <a:pt x="873422" y="590975"/>
                  <a:pt x="873422" y="578751"/>
                </a:cubicBezTo>
                <a:lnTo>
                  <a:pt x="873422" y="46089"/>
                </a:lnTo>
                <a:cubicBezTo>
                  <a:pt x="873422" y="33865"/>
                  <a:pt x="868566" y="22142"/>
                  <a:pt x="859923" y="13499"/>
                </a:cubicBezTo>
                <a:cubicBezTo>
                  <a:pt x="851280" y="4856"/>
                  <a:pt x="839557" y="0"/>
                  <a:pt x="827333" y="0"/>
                </a:cubicBezTo>
                <a:close/>
              </a:path>
            </a:pathLst>
          </a:custGeom>
          <a:solidFill>
            <a:schemeClr val="accent4">
              <a:lumMod val="60000"/>
              <a:lumOff val="40000"/>
            </a:schemeClr>
          </a:solidFill>
          <a:ln>
            <a:noFill/>
          </a:ln>
        </p:spPr>
        <p:txBody>
          <a:bodyPr spcFirstLastPara="1" wrap="square" lIns="240000" tIns="30467" rIns="240000" bIns="30467" anchor="t" anchorCtr="0">
            <a:noAutofit/>
          </a:bodyPr>
          <a:lstStyle/>
          <a:p>
            <a:pPr marL="381019" indent="-381019" algn="just">
              <a:lnSpc>
                <a:spcPct val="150000"/>
              </a:lnSpc>
              <a:buClr>
                <a:schemeClr val="dk1"/>
              </a:buClr>
              <a:buSzPct val="130000"/>
              <a:buFont typeface="Arial"/>
              <a:buChar char="•"/>
            </a:pPr>
            <a:r>
              <a:rPr lang="vi-VN" sz="2400" b="1" dirty="0">
                <a:solidFill>
                  <a:schemeClr val="bg1"/>
                </a:solidFill>
                <a:latin typeface="UTM Avo" panose="02040603050506020204" pitchFamily="18"/>
              </a:rPr>
              <a:t>Tạp dề: </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Tấm vải có dây buộc, đeo trước người để giữ cho quần áo khỏi bẩn khi làm một số việc.</a:t>
            </a:r>
            <a:endParaRPr sz="2400" dirty="0">
              <a:solidFill>
                <a:schemeClr val="bg1"/>
              </a:solidFill>
              <a:latin typeface="UTM Avo" panose="02040603050506020204" pitchFamily="18"/>
            </a:endParaRPr>
          </a:p>
          <a:p>
            <a:pPr marL="381019" indent="-381019" algn="just">
              <a:lnSpc>
                <a:spcPct val="150000"/>
              </a:lnSpc>
              <a:buClr>
                <a:schemeClr val="dk1"/>
              </a:buClr>
              <a:buSzPct val="130000"/>
              <a:buFont typeface="Arial"/>
              <a:buChar char="•"/>
            </a:pPr>
            <a:r>
              <a:rPr lang="vi-VN" sz="2400" b="1" dirty="0">
                <a:solidFill>
                  <a:schemeClr val="bg1"/>
                </a:solidFill>
                <a:latin typeface="UTM Avo" panose="02040603050506020204" pitchFamily="18"/>
              </a:rPr>
              <a:t>Vẩn quanh: </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Quẩn quanh.</a:t>
            </a:r>
            <a:endParaRPr sz="2400" dirty="0">
              <a:solidFill>
                <a:schemeClr val="bg1"/>
              </a:solidFill>
              <a:latin typeface="UTM Avo" panose="02040603050506020204" pitchFamily="18"/>
            </a:endParaRPr>
          </a:p>
        </p:txBody>
      </p:sp>
      <p:sp>
        <p:nvSpPr>
          <p:cNvPr id="7" name="Google Shape;152;p7">
            <a:extLst>
              <a:ext uri="{FF2B5EF4-FFF2-40B4-BE49-F238E27FC236}">
                <a16:creationId xmlns:a16="http://schemas.microsoft.com/office/drawing/2014/main" id="{D03026FE-9BB0-3A37-7C24-F4B15C4A2F83}"/>
              </a:ext>
            </a:extLst>
          </p:cNvPr>
          <p:cNvSpPr txBox="1"/>
          <p:nvPr/>
        </p:nvSpPr>
        <p:spPr>
          <a:xfrm>
            <a:off x="1171897" y="1758206"/>
            <a:ext cx="2676204" cy="1169525"/>
          </a:xfrm>
          <a:prstGeom prst="rect">
            <a:avLst/>
          </a:prstGeom>
          <a:noFill/>
          <a:ln>
            <a:noFill/>
          </a:ln>
        </p:spPr>
        <p:txBody>
          <a:bodyPr spcFirstLastPara="1" wrap="square" lIns="60950" tIns="30467" rIns="60950" bIns="30467" anchor="t" anchorCtr="0">
            <a:spAutoFit/>
          </a:bodyPr>
          <a:lstStyle/>
          <a:p>
            <a:pPr algn="ctr">
              <a:lnSpc>
                <a:spcPct val="150000"/>
              </a:lnSpc>
            </a:pPr>
            <a:r>
              <a:rPr lang="vi-VN" sz="2400" b="1" dirty="0">
                <a:solidFill>
                  <a:schemeClr val="bg1"/>
                </a:solidFill>
                <a:latin typeface="UTM Avo" panose="02040603050506020204" pitchFamily="18"/>
              </a:rPr>
              <a:t>Đọc bài văn </a:t>
            </a:r>
            <a:r>
              <a:rPr lang="vi-VN" sz="2400" b="1" i="1" dirty="0">
                <a:solidFill>
                  <a:schemeClr val="bg1"/>
                </a:solidFill>
                <a:latin typeface="UTM Avo" panose="02040603050506020204" pitchFamily="18"/>
              </a:rPr>
              <a:t>Đàn chim gáy</a:t>
            </a:r>
            <a:endParaRPr sz="2400" b="1" dirty="0">
              <a:solidFill>
                <a:schemeClr val="bg1"/>
              </a:solidFill>
              <a:latin typeface="UTM Avo" panose="02040603050506020204" pitchFamily="18"/>
            </a:endParaRPr>
          </a:p>
        </p:txBody>
      </p:sp>
      <p:sp>
        <p:nvSpPr>
          <p:cNvPr id="9" name="Freeform 9">
            <a:extLst>
              <a:ext uri="{FF2B5EF4-FFF2-40B4-BE49-F238E27FC236}">
                <a16:creationId xmlns:a16="http://schemas.microsoft.com/office/drawing/2014/main" id="{15FC5E6C-4F34-2C5E-FBFE-526FDE1411C5}"/>
              </a:ext>
            </a:extLst>
          </p:cNvPr>
          <p:cNvSpPr>
            <a:spLocks noChangeAspect="1"/>
          </p:cNvSpPr>
          <p:nvPr/>
        </p:nvSpPr>
        <p:spPr>
          <a:xfrm flipH="1">
            <a:off x="1266149" y="2988590"/>
            <a:ext cx="2581952" cy="3869410"/>
          </a:xfrm>
          <a:custGeom>
            <a:avLst/>
            <a:gdLst/>
            <a:ahLst/>
            <a:cxnLst/>
            <a:rect l="l" t="t" r="r" b="b"/>
            <a:pathLst>
              <a:path w="1094409" h="1640123">
                <a:moveTo>
                  <a:pt x="0" y="0"/>
                </a:moveTo>
                <a:lnTo>
                  <a:pt x="1094410" y="0"/>
                </a:lnTo>
                <a:lnTo>
                  <a:pt x="1094410" y="1640123"/>
                </a:lnTo>
                <a:lnTo>
                  <a:pt x="0" y="1640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2523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157;p8">
            <a:extLst>
              <a:ext uri="{FF2B5EF4-FFF2-40B4-BE49-F238E27FC236}">
                <a16:creationId xmlns:a16="http://schemas.microsoft.com/office/drawing/2014/main" id="{CD333F2A-5D9B-75EE-8A11-BAC6E563D36C}"/>
              </a:ext>
            </a:extLst>
          </p:cNvPr>
          <p:cNvSpPr/>
          <p:nvPr/>
        </p:nvSpPr>
        <p:spPr>
          <a:xfrm>
            <a:off x="7462423" y="1304916"/>
            <a:ext cx="3640775" cy="638184"/>
          </a:xfrm>
          <a:custGeom>
            <a:avLst/>
            <a:gdLst/>
            <a:ahLst/>
            <a:cxnLst/>
            <a:rect l="l" t="t" r="r" b="b"/>
            <a:pathLst>
              <a:path w="10540385" h="2781349" extrusionOk="0">
                <a:moveTo>
                  <a:pt x="10511683" y="1466930"/>
                </a:moveTo>
                <a:cubicBezTo>
                  <a:pt x="10497205" y="1573579"/>
                  <a:pt x="10469646" y="1686482"/>
                  <a:pt x="10425451" y="1790368"/>
                </a:cubicBezTo>
                <a:cubicBezTo>
                  <a:pt x="10392812" y="1866949"/>
                  <a:pt x="10347727" y="1938323"/>
                  <a:pt x="10302133" y="2007792"/>
                </a:cubicBezTo>
                <a:cubicBezTo>
                  <a:pt x="10202819" y="2159303"/>
                  <a:pt x="10094869" y="2320339"/>
                  <a:pt x="9949581" y="2431464"/>
                </a:cubicBezTo>
                <a:cubicBezTo>
                  <a:pt x="9766067" y="2571672"/>
                  <a:pt x="9536831" y="2639109"/>
                  <a:pt x="9311406" y="2673145"/>
                </a:cubicBezTo>
                <a:cubicBezTo>
                  <a:pt x="9050041" y="2712642"/>
                  <a:pt x="8785373" y="2709721"/>
                  <a:pt x="8521720" y="2715690"/>
                </a:cubicBezTo>
                <a:cubicBezTo>
                  <a:pt x="8251211" y="2721913"/>
                  <a:pt x="7981081" y="2737788"/>
                  <a:pt x="7710953" y="2752393"/>
                </a:cubicBezTo>
                <a:cubicBezTo>
                  <a:pt x="2582291" y="2781349"/>
                  <a:pt x="1825117" y="2771951"/>
                  <a:pt x="1292479" y="2701720"/>
                </a:cubicBezTo>
                <a:cubicBezTo>
                  <a:pt x="841502" y="2642284"/>
                  <a:pt x="587502" y="2531921"/>
                  <a:pt x="286639" y="2170098"/>
                </a:cubicBezTo>
                <a:cubicBezTo>
                  <a:pt x="151130" y="2007157"/>
                  <a:pt x="54610" y="1810688"/>
                  <a:pt x="28702" y="1599106"/>
                </a:cubicBezTo>
                <a:cubicBezTo>
                  <a:pt x="0" y="1382689"/>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361423" y="7620"/>
                </a:cubicBezTo>
                <a:cubicBezTo>
                  <a:pt x="7843287" y="0"/>
                  <a:pt x="8168788" y="39624"/>
                  <a:pt x="8444632" y="32004"/>
                </a:cubicBezTo>
                <a:cubicBezTo>
                  <a:pt x="8708283" y="24765"/>
                  <a:pt x="9053089" y="42672"/>
                  <a:pt x="9315725" y="72771"/>
                </a:cubicBezTo>
                <a:cubicBezTo>
                  <a:pt x="9750827" y="122428"/>
                  <a:pt x="9997842" y="161163"/>
                  <a:pt x="10248920" y="540258"/>
                </a:cubicBezTo>
                <a:cubicBezTo>
                  <a:pt x="10312929" y="638302"/>
                  <a:pt x="10370206" y="740664"/>
                  <a:pt x="10415926" y="848614"/>
                </a:cubicBezTo>
                <a:cubicBezTo>
                  <a:pt x="10502158" y="1052957"/>
                  <a:pt x="10540386" y="1273937"/>
                  <a:pt x="10511683" y="1466930"/>
                </a:cubicBezTo>
                <a:close/>
              </a:path>
            </a:pathLst>
          </a:custGeom>
          <a:solidFill>
            <a:schemeClr val="accent2">
              <a:lumMod val="60000"/>
              <a:lumOff val="40000"/>
            </a:schemeClr>
          </a:solidFill>
          <a:ln>
            <a:noFill/>
          </a:ln>
        </p:spPr>
        <p:txBody>
          <a:bodyPr spcFirstLastPara="1" wrap="square" lIns="60950" tIns="30467" rIns="60950" bIns="30467" anchor="ctr" anchorCtr="0">
            <a:noAutofit/>
          </a:bodyPr>
          <a:lstStyle/>
          <a:p>
            <a:pPr algn="ctr"/>
            <a:r>
              <a:rPr lang="vi-VN" sz="2400" b="1" dirty="0">
                <a:solidFill>
                  <a:schemeClr val="bg1"/>
                </a:solidFill>
                <a:latin typeface="UTM Avo" panose="02040603050506020204" pitchFamily="18"/>
              </a:rPr>
              <a:t>THẢO LUẬN NHÓM</a:t>
            </a:r>
            <a:endParaRPr sz="400" dirty="0">
              <a:solidFill>
                <a:schemeClr val="bg1"/>
              </a:solidFill>
              <a:latin typeface="UTM Avo" panose="02040603050506020204" pitchFamily="18"/>
            </a:endParaRPr>
          </a:p>
        </p:txBody>
      </p:sp>
      <p:sp>
        <p:nvSpPr>
          <p:cNvPr id="9" name="Google Shape;158;p8">
            <a:extLst>
              <a:ext uri="{FF2B5EF4-FFF2-40B4-BE49-F238E27FC236}">
                <a16:creationId xmlns:a16="http://schemas.microsoft.com/office/drawing/2014/main" id="{91922871-C96D-9CC7-D331-58199EA8F065}"/>
              </a:ext>
            </a:extLst>
          </p:cNvPr>
          <p:cNvSpPr/>
          <p:nvPr/>
        </p:nvSpPr>
        <p:spPr>
          <a:xfrm>
            <a:off x="6924516" y="2057400"/>
            <a:ext cx="4716590" cy="4800600"/>
          </a:xfrm>
          <a:custGeom>
            <a:avLst/>
            <a:gdLst/>
            <a:ahLst/>
            <a:cxnLst/>
            <a:rect l="l" t="t" r="r" b="b"/>
            <a:pathLst>
              <a:path w="1086281" h="1105629" extrusionOk="0">
                <a:moveTo>
                  <a:pt x="0" y="0"/>
                </a:moveTo>
                <a:lnTo>
                  <a:pt x="1086281" y="0"/>
                </a:lnTo>
                <a:lnTo>
                  <a:pt x="1086281" y="1105629"/>
                </a:lnTo>
                <a:lnTo>
                  <a:pt x="0" y="1105629"/>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59;p8">
            <a:extLst>
              <a:ext uri="{FF2B5EF4-FFF2-40B4-BE49-F238E27FC236}">
                <a16:creationId xmlns:a16="http://schemas.microsoft.com/office/drawing/2014/main" id="{8E0E748B-1395-0C46-A1D5-FA0820A5C469}"/>
              </a:ext>
            </a:extLst>
          </p:cNvPr>
          <p:cNvSpPr txBox="1"/>
          <p:nvPr/>
        </p:nvSpPr>
        <p:spPr>
          <a:xfrm>
            <a:off x="758602" y="1943100"/>
            <a:ext cx="6045200" cy="4216513"/>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000" dirty="0">
                <a:solidFill>
                  <a:schemeClr val="bg1"/>
                </a:solidFill>
                <a:latin typeface="UTM Avo" panose="02040603050506020204" pitchFamily="18"/>
              </a:rPr>
              <a:t>a) Tác giả miêu tả những đặc điểm nổi bật nào về hình dáng con chim gáy? Để miêu tả được đúng, tác giả đã quan sát bằng cách nào?</a:t>
            </a:r>
            <a:endParaRPr sz="2000" dirty="0">
              <a:solidFill>
                <a:schemeClr val="bg1"/>
              </a:solidFill>
              <a:latin typeface="UTM Avo" panose="02040603050506020204" pitchFamily="18"/>
            </a:endParaRPr>
          </a:p>
          <a:p>
            <a:pPr algn="just">
              <a:lnSpc>
                <a:spcPct val="150000"/>
              </a:lnSpc>
            </a:pPr>
            <a:r>
              <a:rPr lang="vi-VN" sz="2000" dirty="0">
                <a:solidFill>
                  <a:schemeClr val="bg1"/>
                </a:solidFill>
                <a:latin typeface="UTM Avo" panose="02040603050506020204" pitchFamily="18"/>
              </a:rPr>
              <a:t>b) Tác giả miêu tả những đặc điểm nổi bật nào về thói quen và hoạt động của con chim gáy? Để miêu tả được đúng, tác giả đã quan sát bằng những cách nào?</a:t>
            </a:r>
            <a:endParaRPr sz="2000" dirty="0">
              <a:solidFill>
                <a:schemeClr val="bg1"/>
              </a:solidFill>
              <a:latin typeface="UTM Avo" panose="02040603050506020204" pitchFamily="18"/>
            </a:endParaRPr>
          </a:p>
          <a:p>
            <a:pPr algn="just">
              <a:lnSpc>
                <a:spcPct val="150000"/>
              </a:lnSpc>
            </a:pPr>
            <a:r>
              <a:rPr lang="vi-VN" sz="2000" dirty="0">
                <a:solidFill>
                  <a:schemeClr val="bg1"/>
                </a:solidFill>
                <a:latin typeface="UTM Avo" panose="02040603050506020204" pitchFamily="18"/>
              </a:rPr>
              <a:t>c) Tác giả đã sử dụng các biện pháp so sánh, nhân hoá như thế nào?</a:t>
            </a:r>
            <a:endParaRPr sz="2000" dirty="0">
              <a:solidFill>
                <a:schemeClr val="bg1"/>
              </a:solidFill>
              <a:latin typeface="UTM Avo" panose="02040603050506020204" pitchFamily="18"/>
            </a:endParaRPr>
          </a:p>
        </p:txBody>
      </p:sp>
    </p:spTree>
    <p:extLst>
      <p:ext uri="{BB962C8B-B14F-4D97-AF65-F5344CB8AC3E}">
        <p14:creationId xmlns:p14="http://schemas.microsoft.com/office/powerpoint/2010/main" val="342325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ppt_w</p:attrName>
                                        </p:attrNameLst>
                                      </p:cBhvr>
                                      <p:tavLst>
                                        <p:tav tm="0">
                                          <p:val>
                                            <p:strVal val="0"/>
                                          </p:val>
                                        </p:tav>
                                        <p:tav tm="100000">
                                          <p:val>
                                            <p:strVal val="#ppt_w"/>
                                          </p:val>
                                        </p:tav>
                                      </p:tavLst>
                                    </p:anim>
                                    <p:anim calcmode="lin" valueType="num">
                                      <p:cBhvr additive="base">
                                        <p:cTn id="8" dur="500"/>
                                        <p:tgtEl>
                                          <p:spTgt spid="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ppt_w</p:attrName>
                                        </p:attrNameLst>
                                      </p:cBhvr>
                                      <p:tavLst>
                                        <p:tav tm="0">
                                          <p:val>
                                            <p:strVal val="0"/>
                                          </p:val>
                                        </p:tav>
                                        <p:tav tm="100000">
                                          <p:val>
                                            <p:strVal val="#ppt_w"/>
                                          </p:val>
                                        </p:tav>
                                      </p:tavLst>
                                    </p:anim>
                                    <p:anim calcmode="lin" valueType="num">
                                      <p:cBhvr additive="base">
                                        <p:cTn id="12" dur="500"/>
                                        <p:tgtEl>
                                          <p:spTgt spid="9"/>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66;p9">
            <a:extLst>
              <a:ext uri="{FF2B5EF4-FFF2-40B4-BE49-F238E27FC236}">
                <a16:creationId xmlns:a16="http://schemas.microsoft.com/office/drawing/2014/main" id="{E00D41A0-985A-D7E0-EEDD-E3F38CDB4761}"/>
              </a:ext>
            </a:extLst>
          </p:cNvPr>
          <p:cNvSpPr txBox="1"/>
          <p:nvPr/>
        </p:nvSpPr>
        <p:spPr>
          <a:xfrm>
            <a:off x="888817" y="1717984"/>
            <a:ext cx="10623479" cy="1077192"/>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200" dirty="0">
                <a:solidFill>
                  <a:schemeClr val="bg1"/>
                </a:solidFill>
                <a:latin typeface="UTM Avo" panose="02040603050506020204" pitchFamily="18"/>
              </a:rPr>
              <a:t>a) Tác giả miêu tả những đặc điểm nổi bật nào về hình dáng con chim g</a:t>
            </a:r>
            <a:r>
              <a:rPr lang="en-US" sz="2200" dirty="0">
                <a:solidFill>
                  <a:schemeClr val="bg1"/>
                </a:solidFill>
                <a:latin typeface="UTM Avo" panose="02040603050506020204" pitchFamily="18"/>
              </a:rPr>
              <a:t>á</a:t>
            </a:r>
            <a:r>
              <a:rPr lang="vi-VN" sz="2200" dirty="0">
                <a:solidFill>
                  <a:schemeClr val="bg1"/>
                </a:solidFill>
                <a:latin typeface="UTM Avo" panose="02040603050506020204" pitchFamily="18"/>
              </a:rPr>
              <a:t>y? Để miêu tả được đúng, tác giả đã quan sát bằng cách nào?</a:t>
            </a:r>
            <a:endParaRPr sz="2200" dirty="0">
              <a:solidFill>
                <a:schemeClr val="bg1"/>
              </a:solidFill>
              <a:latin typeface="UTM Avo" panose="02040603050506020204" pitchFamily="18"/>
            </a:endParaRPr>
          </a:p>
        </p:txBody>
      </p:sp>
      <p:pic>
        <p:nvPicPr>
          <p:cNvPr id="5" name="Google Shape;167;p9">
            <a:extLst>
              <a:ext uri="{FF2B5EF4-FFF2-40B4-BE49-F238E27FC236}">
                <a16:creationId xmlns:a16="http://schemas.microsoft.com/office/drawing/2014/main" id="{8FB38F1D-72F1-80BB-4181-154EF64ACB74}"/>
              </a:ext>
            </a:extLst>
          </p:cNvPr>
          <p:cNvPicPr preferRelativeResize="0">
            <a:picLocks noChangeAspect="1"/>
          </p:cNvPicPr>
          <p:nvPr/>
        </p:nvPicPr>
        <p:blipFill rotWithShape="1">
          <a:blip r:embed="rId3">
            <a:alphaModFix/>
          </a:blip>
          <a:srcRect l="8257" t="41235" r="58714" b="3647"/>
          <a:stretch/>
        </p:blipFill>
        <p:spPr>
          <a:xfrm>
            <a:off x="507206" y="3171174"/>
            <a:ext cx="2693194" cy="2861518"/>
          </a:xfrm>
          <a:prstGeom prst="roundRect">
            <a:avLst>
              <a:gd name="adj" fmla="val 11667"/>
            </a:avLst>
          </a:prstGeom>
          <a:noFill/>
          <a:ln>
            <a:noFill/>
          </a:ln>
          <a:effectLst>
            <a:outerShdw blurRad="76200" dist="38100" dir="7800000" algn="tl" rotWithShape="0">
              <a:srgbClr val="000000">
                <a:alpha val="40000"/>
              </a:srgbClr>
            </a:outerShdw>
          </a:effectLst>
        </p:spPr>
      </p:pic>
      <p:sp>
        <p:nvSpPr>
          <p:cNvPr id="6" name="Google Shape;168;p9">
            <a:extLst>
              <a:ext uri="{FF2B5EF4-FFF2-40B4-BE49-F238E27FC236}">
                <a16:creationId xmlns:a16="http://schemas.microsoft.com/office/drawing/2014/main" id="{C306E8BF-6913-3FF8-C4FA-571345743392}"/>
              </a:ext>
            </a:extLst>
          </p:cNvPr>
          <p:cNvSpPr/>
          <p:nvPr/>
        </p:nvSpPr>
        <p:spPr>
          <a:xfrm>
            <a:off x="3842544" y="3171174"/>
            <a:ext cx="7994650" cy="1723522"/>
          </a:xfrm>
          <a:prstGeom prst="wedgeRoundRectCallout">
            <a:avLst>
              <a:gd name="adj1" fmla="val -54236"/>
              <a:gd name="adj2" fmla="val 36374"/>
              <a:gd name="adj3"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144000" anchor="ctr" anchorCtr="0">
            <a:noAutofit/>
          </a:bodyPr>
          <a:lstStyle/>
          <a:p>
            <a:pPr algn="ctr">
              <a:lnSpc>
                <a:spcPct val="150000"/>
              </a:lnSpc>
            </a:pPr>
            <a:r>
              <a:rPr lang="vi-VN" sz="2200" b="1" dirty="0">
                <a:solidFill>
                  <a:schemeClr val="bg1"/>
                </a:solidFill>
                <a:latin typeface="UTM Avo" panose="02040603050506020204" pitchFamily="18"/>
              </a:rPr>
              <a:t>Những đặc điểm nổi bật về hình dáng con chim gáy</a:t>
            </a:r>
            <a:r>
              <a:rPr lang="vi-VN" sz="2200" dirty="0">
                <a:solidFill>
                  <a:schemeClr val="bg1"/>
                </a:solidFill>
                <a:latin typeface="UTM Avo" panose="02040603050506020204" pitchFamily="18"/>
              </a:rPr>
              <a:t>: </a:t>
            </a:r>
            <a:endParaRPr sz="2200" dirty="0">
              <a:solidFill>
                <a:schemeClr val="bg1"/>
              </a:solidFill>
              <a:latin typeface="UTM Avo" panose="02040603050506020204" pitchFamily="18"/>
            </a:endParaRPr>
          </a:p>
          <a:p>
            <a:pPr algn="ctr">
              <a:lnSpc>
                <a:spcPct val="150000"/>
              </a:lnSpc>
            </a:pPr>
            <a:r>
              <a:rPr lang="vi-VN" sz="2200" dirty="0">
                <a:solidFill>
                  <a:schemeClr val="bg1"/>
                </a:solidFill>
                <a:latin typeface="UTM Avo" panose="02040603050506020204" pitchFamily="18"/>
              </a:rPr>
              <a:t>béo nục; đôi mắt nâu trầm ngâm, ngơ ngác; bụng mịn mượt, cổ </a:t>
            </a:r>
            <a:r>
              <a:rPr lang="vi-VN" sz="2200">
                <a:solidFill>
                  <a:schemeClr val="bg1"/>
                </a:solidFill>
                <a:latin typeface="UTM Avo" panose="02040603050506020204" pitchFamily="18"/>
              </a:rPr>
              <a:t>như qu</a:t>
            </a:r>
            <a:r>
              <a:rPr lang="en-US" sz="2200">
                <a:solidFill>
                  <a:schemeClr val="bg1"/>
                </a:solidFill>
                <a:latin typeface="UTM Avo" panose="02040603050506020204" pitchFamily="18"/>
              </a:rPr>
              <a:t>à</a:t>
            </a:r>
            <a:r>
              <a:rPr lang="vi-VN" sz="2200">
                <a:solidFill>
                  <a:schemeClr val="bg1"/>
                </a:solidFill>
                <a:latin typeface="UTM Avo" panose="02040603050506020204" pitchFamily="18"/>
              </a:rPr>
              <a:t>ng </a:t>
            </a:r>
            <a:r>
              <a:rPr lang="vi-VN" sz="2200" dirty="0">
                <a:solidFill>
                  <a:schemeClr val="bg1"/>
                </a:solidFill>
                <a:latin typeface="UTM Avo" panose="02040603050506020204" pitchFamily="18"/>
              </a:rPr>
              <a:t>chiếc yếm có chuỗi hạt cườm.</a:t>
            </a:r>
            <a:endParaRPr sz="2200" dirty="0">
              <a:solidFill>
                <a:schemeClr val="bg1"/>
              </a:solidFill>
              <a:latin typeface="UTM Avo" panose="02040603050506020204" pitchFamily="18"/>
            </a:endParaRPr>
          </a:p>
        </p:txBody>
      </p:sp>
      <p:sp>
        <p:nvSpPr>
          <p:cNvPr id="7" name="Google Shape;169;p9">
            <a:extLst>
              <a:ext uri="{FF2B5EF4-FFF2-40B4-BE49-F238E27FC236}">
                <a16:creationId xmlns:a16="http://schemas.microsoft.com/office/drawing/2014/main" id="{064A80EA-A7EA-DC6C-5DDA-3B0A095129B9}"/>
              </a:ext>
            </a:extLst>
          </p:cNvPr>
          <p:cNvSpPr/>
          <p:nvPr/>
        </p:nvSpPr>
        <p:spPr>
          <a:xfrm>
            <a:off x="3842544" y="5140016"/>
            <a:ext cx="7994650" cy="828983"/>
          </a:xfrm>
          <a:prstGeom prst="wedgeRoundRectCallout">
            <a:avLst>
              <a:gd name="adj1" fmla="val -53311"/>
              <a:gd name="adj2" fmla="val 35537"/>
              <a:gd name="adj3"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144000" anchor="ctr" anchorCtr="0">
            <a:noAutofit/>
          </a:bodyPr>
          <a:lstStyle/>
          <a:p>
            <a:pPr algn="ctr">
              <a:lnSpc>
                <a:spcPct val="150000"/>
              </a:lnSpc>
            </a:pPr>
            <a:r>
              <a:rPr lang="vi-VN" sz="2200" b="1" dirty="0">
                <a:solidFill>
                  <a:schemeClr val="bg1"/>
                </a:solidFill>
                <a:latin typeface="UTM Avo" panose="02040603050506020204" pitchFamily="18"/>
              </a:rPr>
              <a:t>Cách quan sát của tác giả: </a:t>
            </a:r>
            <a:r>
              <a:rPr lang="vi-VN" sz="2200" dirty="0">
                <a:solidFill>
                  <a:schemeClr val="bg1"/>
                </a:solidFill>
                <a:latin typeface="UTM Avo" panose="02040603050506020204" pitchFamily="18"/>
              </a:rPr>
              <a:t>quan sát bằng mắt.</a:t>
            </a:r>
            <a:endParaRPr sz="2200" dirty="0">
              <a:solidFill>
                <a:schemeClr val="bg1"/>
              </a:solidFill>
              <a:latin typeface="UTM Avo" panose="02040603050506020204" pitchFamily="18"/>
            </a:endParaRPr>
          </a:p>
        </p:txBody>
      </p:sp>
    </p:spTree>
    <p:extLst>
      <p:ext uri="{BB962C8B-B14F-4D97-AF65-F5344CB8AC3E}">
        <p14:creationId xmlns:p14="http://schemas.microsoft.com/office/powerpoint/2010/main" val="301012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843</Words>
  <Application>Microsoft Office PowerPoint</Application>
  <PresentationFormat>Widescreen</PresentationFormat>
  <Paragraphs>78</Paragraphs>
  <Slides>22</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UTM Avo</vt:lpstr>
      <vt:lpstr>Calibri Light</vt:lpstr>
      <vt:lpstr>Arial</vt:lpstr>
      <vt:lpstr>Calibri</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Monkey</cp:lastModifiedBy>
  <cp:revision>43</cp:revision>
  <dcterms:created xsi:type="dcterms:W3CDTF">2023-10-19T01:39:18Z</dcterms:created>
  <dcterms:modified xsi:type="dcterms:W3CDTF">2025-01-08T08:14:06Z</dcterms:modified>
</cp:coreProperties>
</file>