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</p:sldMasterIdLst>
  <p:sldIdLst>
    <p:sldId id="281" r:id="rId4"/>
    <p:sldId id="259" r:id="rId5"/>
    <p:sldId id="273" r:id="rId6"/>
    <p:sldId id="260" r:id="rId7"/>
    <p:sldId id="271" r:id="rId8"/>
    <p:sldId id="288" r:id="rId9"/>
    <p:sldId id="289" r:id="rId10"/>
    <p:sldId id="290" r:id="rId11"/>
    <p:sldId id="291" r:id="rId12"/>
    <p:sldId id="292" r:id="rId13"/>
    <p:sldId id="294" r:id="rId14"/>
    <p:sldId id="263" r:id="rId15"/>
    <p:sldId id="270" r:id="rId16"/>
    <p:sldId id="279" r:id="rId17"/>
    <p:sldId id="280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04"/>
  </p:normalViewPr>
  <p:slideViewPr>
    <p:cSldViewPr snapToGrid="0">
      <p:cViewPr varScale="1">
        <p:scale>
          <a:sx n="68" d="100"/>
          <a:sy n="68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29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2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2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042729" y="2034474"/>
            <a:ext cx="10106542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22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Luyện từ và câu:</a:t>
            </a:r>
            <a:b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</a:b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Mở rộng </a:t>
            </a:r>
            <a:r>
              <a:rPr kumimoji="0" lang="vi-VN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vốn từ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: </a:t>
            </a:r>
            <a:r>
              <a:rPr kumimoji="0" lang="vi-VN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Dũng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cảm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277475" y="771178"/>
            <a:ext cx="167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1;p13">
            <a:extLst>
              <a:ext uri="{FF2B5EF4-FFF2-40B4-BE49-F238E27FC236}">
                <a16:creationId xmlns:a16="http://schemas.microsoft.com/office/drawing/2014/main" id="{7028369C-83E5-70FC-7AC7-ED45CA3F1A2D}"/>
              </a:ext>
            </a:extLst>
          </p:cNvPr>
          <p:cNvSpPr txBox="1"/>
          <p:nvPr/>
        </p:nvSpPr>
        <p:spPr>
          <a:xfrm>
            <a:off x="-390006" y="1806469"/>
            <a:ext cx="10128800" cy="48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Bài tập 4. Đặt câu với từ hoặc thành ngữ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" name="Google Shape;252;p13">
            <a:extLst>
              <a:ext uri="{FF2B5EF4-FFF2-40B4-BE49-F238E27FC236}">
                <a16:creationId xmlns:a16="http://schemas.microsoft.com/office/drawing/2014/main" id="{3742E87B-372B-C020-6C07-9221458FA2E4}"/>
              </a:ext>
            </a:extLst>
          </p:cNvPr>
          <p:cNvSpPr/>
          <p:nvPr/>
        </p:nvSpPr>
        <p:spPr>
          <a:xfrm>
            <a:off x="1816893" y="2474126"/>
            <a:ext cx="5715001" cy="6771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 b="1">
                <a:solidFill>
                  <a:schemeClr val="bg1"/>
                </a:solidFill>
                <a:latin typeface="UTM Avo" panose="02040603050506020204" pitchFamily="18"/>
              </a:rPr>
              <a:t>Chọn 1 trong 2 nhiệm vụ sau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4" name="Google Shape;253;p13">
            <a:extLst>
              <a:ext uri="{FF2B5EF4-FFF2-40B4-BE49-F238E27FC236}">
                <a16:creationId xmlns:a16="http://schemas.microsoft.com/office/drawing/2014/main" id="{FE45F5DB-A837-1635-E697-6E7C1D4D23D3}"/>
              </a:ext>
            </a:extLst>
          </p:cNvPr>
          <p:cNvSpPr/>
          <p:nvPr/>
        </p:nvSpPr>
        <p:spPr>
          <a:xfrm>
            <a:off x="465783" y="3592760"/>
            <a:ext cx="4114799" cy="2489200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a) Đặt câu với một từ ngữ thể hiện lòng dũng cảm ở bài tập 1 hoặc bài tập 2.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254;p13">
            <a:extLst>
              <a:ext uri="{FF2B5EF4-FFF2-40B4-BE49-F238E27FC236}">
                <a16:creationId xmlns:a16="http://schemas.microsoft.com/office/drawing/2014/main" id="{768E6AA6-7CB5-7782-738B-095F7A55E4FF}"/>
              </a:ext>
            </a:extLst>
          </p:cNvPr>
          <p:cNvSpPr/>
          <p:nvPr/>
        </p:nvSpPr>
        <p:spPr>
          <a:xfrm>
            <a:off x="4775995" y="3592760"/>
            <a:ext cx="4114799" cy="2489200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b) Đặt câu với một thành ngữ ở bài tập 3.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6" name="Google Shape;255;p13">
            <a:extLst>
              <a:ext uri="{FF2B5EF4-FFF2-40B4-BE49-F238E27FC236}">
                <a16:creationId xmlns:a16="http://schemas.microsoft.com/office/drawing/2014/main" id="{5F125839-8168-A0DF-9889-0DF798CF6E41}"/>
              </a:ext>
            </a:extLst>
          </p:cNvPr>
          <p:cNvSpPr/>
          <p:nvPr/>
        </p:nvSpPr>
        <p:spPr>
          <a:xfrm rot="-98307">
            <a:off x="9244223" y="1527092"/>
            <a:ext cx="2325567" cy="2071869"/>
          </a:xfrm>
          <a:custGeom>
            <a:avLst/>
            <a:gdLst/>
            <a:ahLst/>
            <a:cxnLst/>
            <a:rect l="l" t="t" r="r" b="b"/>
            <a:pathLst>
              <a:path w="3488350" h="3107803" extrusionOk="0">
                <a:moveTo>
                  <a:pt x="0" y="0"/>
                </a:moveTo>
                <a:lnTo>
                  <a:pt x="3488351" y="0"/>
                </a:lnTo>
                <a:lnTo>
                  <a:pt x="3488351" y="3107803"/>
                </a:lnTo>
                <a:lnTo>
                  <a:pt x="0" y="3107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Google Shape;256;p13">
            <a:extLst>
              <a:ext uri="{FF2B5EF4-FFF2-40B4-BE49-F238E27FC236}">
                <a16:creationId xmlns:a16="http://schemas.microsoft.com/office/drawing/2014/main" id="{5F05C58F-01B8-C39C-652D-3D445897AC0F}"/>
              </a:ext>
            </a:extLst>
          </p:cNvPr>
          <p:cNvSpPr/>
          <p:nvPr/>
        </p:nvSpPr>
        <p:spPr>
          <a:xfrm>
            <a:off x="8890794" y="3906497"/>
            <a:ext cx="3368255" cy="1861726"/>
          </a:xfrm>
          <a:custGeom>
            <a:avLst/>
            <a:gdLst/>
            <a:ahLst/>
            <a:cxnLst/>
            <a:rect l="l" t="t" r="r" b="b"/>
            <a:pathLst>
              <a:path w="5052382" h="2792589" extrusionOk="0">
                <a:moveTo>
                  <a:pt x="0" y="0"/>
                </a:moveTo>
                <a:lnTo>
                  <a:pt x="5052382" y="0"/>
                </a:lnTo>
                <a:lnTo>
                  <a:pt x="5052382" y="2792589"/>
                </a:lnTo>
                <a:lnTo>
                  <a:pt x="0" y="2792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7;p14">
            <a:extLst>
              <a:ext uri="{FF2B5EF4-FFF2-40B4-BE49-F238E27FC236}">
                <a16:creationId xmlns:a16="http://schemas.microsoft.com/office/drawing/2014/main" id="{0B933E7F-CB18-EA9B-0946-935AEECDC413}"/>
              </a:ext>
            </a:extLst>
          </p:cNvPr>
          <p:cNvSpPr>
            <a:spLocks noChangeAspect="1"/>
          </p:cNvSpPr>
          <p:nvPr/>
        </p:nvSpPr>
        <p:spPr>
          <a:xfrm flipH="1">
            <a:off x="279802" y="3188318"/>
            <a:ext cx="3494012" cy="2929969"/>
          </a:xfrm>
          <a:custGeom>
            <a:avLst/>
            <a:gdLst/>
            <a:ahLst/>
            <a:cxnLst/>
            <a:rect l="l" t="t" r="r" b="b"/>
            <a:pathLst>
              <a:path w="8552452" h="6810862" extrusionOk="0">
                <a:moveTo>
                  <a:pt x="8552452" y="0"/>
                </a:moveTo>
                <a:lnTo>
                  <a:pt x="0" y="0"/>
                </a:lnTo>
                <a:lnTo>
                  <a:pt x="0" y="6810862"/>
                </a:lnTo>
                <a:lnTo>
                  <a:pt x="8552452" y="6810862"/>
                </a:lnTo>
                <a:lnTo>
                  <a:pt x="855245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268;p14">
            <a:extLst>
              <a:ext uri="{FF2B5EF4-FFF2-40B4-BE49-F238E27FC236}">
                <a16:creationId xmlns:a16="http://schemas.microsoft.com/office/drawing/2014/main" id="{B350B6EB-A80D-569F-6961-7C222492DD5E}"/>
              </a:ext>
            </a:extLst>
          </p:cNvPr>
          <p:cNvSpPr/>
          <p:nvPr/>
        </p:nvSpPr>
        <p:spPr>
          <a:xfrm>
            <a:off x="698903" y="1831349"/>
            <a:ext cx="2387599" cy="677109"/>
          </a:xfrm>
          <a:prstGeom prst="homePlat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 b="1">
                <a:solidFill>
                  <a:schemeClr val="bg1"/>
                </a:solidFill>
                <a:latin typeface="UTM Avo" panose="02040603050506020204" pitchFamily="18"/>
              </a:rPr>
              <a:t>Tham khảo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4" name="Google Shape;269;p14">
            <a:extLst>
              <a:ext uri="{FF2B5EF4-FFF2-40B4-BE49-F238E27FC236}">
                <a16:creationId xmlns:a16="http://schemas.microsoft.com/office/drawing/2014/main" id="{7BCC8FED-8B3B-87F7-01C0-6E0970D18B35}"/>
              </a:ext>
            </a:extLst>
          </p:cNvPr>
          <p:cNvSpPr/>
          <p:nvPr/>
        </p:nvSpPr>
        <p:spPr>
          <a:xfrm>
            <a:off x="4176552" y="1752939"/>
            <a:ext cx="7622149" cy="115355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120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a) Đặt câu với một từ ngữ thể hiện lòng dũng cảm ở bài tập 1 hoặc bài tập 2.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270;p14">
            <a:extLst>
              <a:ext uri="{FF2B5EF4-FFF2-40B4-BE49-F238E27FC236}">
                <a16:creationId xmlns:a16="http://schemas.microsoft.com/office/drawing/2014/main" id="{8C3A4738-9804-9519-7E2C-7446581C19FE}"/>
              </a:ext>
            </a:extLst>
          </p:cNvPr>
          <p:cNvSpPr/>
          <p:nvPr/>
        </p:nvSpPr>
        <p:spPr>
          <a:xfrm>
            <a:off x="4205384" y="4783089"/>
            <a:ext cx="7622150" cy="750435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120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b) Đặt câu với một thành ngữ ở bài tập 3.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6" name="Google Shape;271;p14">
            <a:extLst>
              <a:ext uri="{FF2B5EF4-FFF2-40B4-BE49-F238E27FC236}">
                <a16:creationId xmlns:a16="http://schemas.microsoft.com/office/drawing/2014/main" id="{B00B371B-0B38-3164-88CF-F4E0ACBBE234}"/>
              </a:ext>
            </a:extLst>
          </p:cNvPr>
          <p:cNvSpPr txBox="1"/>
          <p:nvPr/>
        </p:nvSpPr>
        <p:spPr>
          <a:xfrm>
            <a:off x="4126556" y="3009073"/>
            <a:ext cx="7672145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190510" indent="-190510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Mặc cho những nguy hiểm, các chiến sĩ của ta vẫn dũng cảm xông lên.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7" name="Google Shape;272;p14">
            <a:extLst>
              <a:ext uri="{FF2B5EF4-FFF2-40B4-BE49-F238E27FC236}">
                <a16:creationId xmlns:a16="http://schemas.microsoft.com/office/drawing/2014/main" id="{720E0E73-89E3-1DC7-7EA6-2076926BBEF2}"/>
              </a:ext>
            </a:extLst>
          </p:cNvPr>
          <p:cNvSpPr txBox="1"/>
          <p:nvPr/>
        </p:nvSpPr>
        <p:spPr>
          <a:xfrm>
            <a:off x="4151554" y="5533524"/>
            <a:ext cx="7647147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190510" indent="-190510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Tôi ngưỡng mộ những người dám nghĩ dám làm, người xoay chuyển tình thế khiến tôi khâm phục.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237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E866CEE-4663-363F-C4D9-B92095B6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83;p15">
            <a:extLst>
              <a:ext uri="{FF2B5EF4-FFF2-40B4-BE49-F238E27FC236}">
                <a16:creationId xmlns:a16="http://schemas.microsoft.com/office/drawing/2014/main" id="{BBFA2471-873E-3CC3-DC3F-8CB0887596B8}"/>
              </a:ext>
            </a:extLst>
          </p:cNvPr>
          <p:cNvSpPr>
            <a:spLocks noChangeAspect="1"/>
          </p:cNvSpPr>
          <p:nvPr/>
        </p:nvSpPr>
        <p:spPr>
          <a:xfrm>
            <a:off x="250039" y="2190601"/>
            <a:ext cx="4131461" cy="3635687"/>
          </a:xfrm>
          <a:custGeom>
            <a:avLst/>
            <a:gdLst/>
            <a:ahLst/>
            <a:cxnLst/>
            <a:rect l="l" t="t" r="r" b="b"/>
            <a:pathLst>
              <a:path w="7739615" h="6810862" extrusionOk="0">
                <a:moveTo>
                  <a:pt x="0" y="0"/>
                </a:moveTo>
                <a:lnTo>
                  <a:pt x="7739616" y="0"/>
                </a:lnTo>
                <a:lnTo>
                  <a:pt x="7739616" y="6810862"/>
                </a:lnTo>
                <a:lnTo>
                  <a:pt x="0" y="681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Google Shape;285;p15">
            <a:extLst>
              <a:ext uri="{FF2B5EF4-FFF2-40B4-BE49-F238E27FC236}">
                <a16:creationId xmlns:a16="http://schemas.microsoft.com/office/drawing/2014/main" id="{0D0FA20C-D285-8A33-9387-C7959803CBCA}"/>
              </a:ext>
            </a:extLst>
          </p:cNvPr>
          <p:cNvSpPr/>
          <p:nvPr/>
        </p:nvSpPr>
        <p:spPr>
          <a:xfrm>
            <a:off x="4775994" y="2694100"/>
            <a:ext cx="6554946" cy="6771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 dirty="0">
                <a:solidFill>
                  <a:schemeClr val="dk1"/>
                </a:solidFill>
                <a:latin typeface="UTM Avo" panose="02040603050506020204" pitchFamily="18"/>
              </a:rPr>
              <a:t>Ôn lại kiến thức đã học về lòng dũng cảm 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11" name="Google Shape;286;p15">
            <a:extLst>
              <a:ext uri="{FF2B5EF4-FFF2-40B4-BE49-F238E27FC236}">
                <a16:creationId xmlns:a16="http://schemas.microsoft.com/office/drawing/2014/main" id="{31C89AE4-1284-BFDF-1815-E121110D4BE6}"/>
              </a:ext>
            </a:extLst>
          </p:cNvPr>
          <p:cNvSpPr/>
          <p:nvPr/>
        </p:nvSpPr>
        <p:spPr>
          <a:xfrm>
            <a:off x="4775994" y="3677692"/>
            <a:ext cx="6554946" cy="135316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120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dk1"/>
                </a:solidFill>
                <a:latin typeface="UTM Avo" panose="02040603050506020204" pitchFamily="18"/>
              </a:rPr>
              <a:t>Chuẩn bị cho tiết học sau:</a:t>
            </a:r>
            <a:endParaRPr sz="2400"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chemeClr val="dk1"/>
                </a:solidFill>
                <a:latin typeface="UTM Avo" panose="02040603050506020204" pitchFamily="18"/>
              </a:rPr>
              <a:t>Góc sáng tạo:</a:t>
            </a:r>
            <a:r>
              <a:rPr lang="vi-VN" sz="2400" b="1" i="1">
                <a:solidFill>
                  <a:schemeClr val="dk1"/>
                </a:solidFill>
                <a:latin typeface="UTM Avo" panose="02040603050506020204" pitchFamily="18"/>
              </a:rPr>
              <a:t> Gương dũng cảm</a:t>
            </a:r>
            <a:endParaRPr sz="2400">
              <a:solidFill>
                <a:schemeClr val="dk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;p2">
            <a:extLst>
              <a:ext uri="{FF2B5EF4-FFF2-40B4-BE49-F238E27FC236}">
                <a16:creationId xmlns:a16="http://schemas.microsoft.com/office/drawing/2014/main" id="{3D16A1B5-8BC6-973A-66AB-0AB1A860A336}"/>
              </a:ext>
            </a:extLst>
          </p:cNvPr>
          <p:cNvGrpSpPr/>
          <p:nvPr/>
        </p:nvGrpSpPr>
        <p:grpSpPr>
          <a:xfrm>
            <a:off x="826294" y="1749793"/>
            <a:ext cx="4769274" cy="5066957"/>
            <a:chOff x="1295400" y="2476500"/>
            <a:chExt cx="7153911" cy="7600435"/>
          </a:xfrm>
        </p:grpSpPr>
        <p:sp>
          <p:nvSpPr>
            <p:cNvPr id="3" name="Google Shape;100;p2">
              <a:extLst>
                <a:ext uri="{FF2B5EF4-FFF2-40B4-BE49-F238E27FC236}">
                  <a16:creationId xmlns:a16="http://schemas.microsoft.com/office/drawing/2014/main" id="{B4B22377-16E5-928F-1760-B85E56CDC010}"/>
                </a:ext>
              </a:extLst>
            </p:cNvPr>
            <p:cNvSpPr/>
            <p:nvPr/>
          </p:nvSpPr>
          <p:spPr>
            <a:xfrm>
              <a:off x="1295400" y="2476500"/>
              <a:ext cx="7153911" cy="7600435"/>
            </a:xfrm>
            <a:custGeom>
              <a:avLst/>
              <a:gdLst/>
              <a:ahLst/>
              <a:cxnLst/>
              <a:rect l="l" t="t" r="r" b="b"/>
              <a:pathLst>
                <a:path w="1405824" h="1493571" extrusionOk="0">
                  <a:moveTo>
                    <a:pt x="0" y="0"/>
                  </a:moveTo>
                  <a:lnTo>
                    <a:pt x="1405824" y="0"/>
                  </a:lnTo>
                  <a:lnTo>
                    <a:pt x="1405824" y="1493572"/>
                  </a:lnTo>
                  <a:lnTo>
                    <a:pt x="0" y="1493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Google Shape;101;p2">
              <a:extLst>
                <a:ext uri="{FF2B5EF4-FFF2-40B4-BE49-F238E27FC236}">
                  <a16:creationId xmlns:a16="http://schemas.microsoft.com/office/drawing/2014/main" id="{BA2DB6C6-9289-490C-36A5-D7F4E1314E96}"/>
                </a:ext>
              </a:extLst>
            </p:cNvPr>
            <p:cNvSpPr txBox="1"/>
            <p:nvPr/>
          </p:nvSpPr>
          <p:spPr>
            <a:xfrm>
              <a:off x="1789073" y="3218326"/>
              <a:ext cx="616656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UTM Avo" panose="02040603050506020204" pitchFamily="18"/>
                </a:rPr>
                <a:t>Trò chơi </a:t>
              </a:r>
              <a:r>
                <a:rPr lang="vi-VN" sz="3600" b="1" i="1" dirty="0">
                  <a:solidFill>
                    <a:schemeClr val="bg1"/>
                  </a:solidFill>
                  <a:latin typeface="UTM Avo" panose="02040603050506020204" pitchFamily="18"/>
                </a:rPr>
                <a:t>Thò thụt</a:t>
              </a:r>
              <a:endParaRPr sz="3600" b="1" i="1" dirty="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2805C4D8-45AB-DEF4-A1D0-24A6A5D3B765}"/>
              </a:ext>
            </a:extLst>
          </p:cNvPr>
          <p:cNvSpPr/>
          <p:nvPr/>
        </p:nvSpPr>
        <p:spPr>
          <a:xfrm>
            <a:off x="7111603" y="2121233"/>
            <a:ext cx="2794000" cy="6771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Luật chơi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0" name="Google Shape;107;p2">
            <a:extLst>
              <a:ext uri="{FF2B5EF4-FFF2-40B4-BE49-F238E27FC236}">
                <a16:creationId xmlns:a16="http://schemas.microsoft.com/office/drawing/2014/main" id="{0E792D95-0B50-DBBD-0627-567FB4265DD7}"/>
              </a:ext>
            </a:extLst>
          </p:cNvPr>
          <p:cNvSpPr txBox="1"/>
          <p:nvPr/>
        </p:nvSpPr>
        <p:spPr>
          <a:xfrm>
            <a:off x="5651500" y="3004913"/>
            <a:ext cx="5714206" cy="338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Quản trò chỉ cần hô thụt thò và các bạn trong lớp phải làm theo lời nói của người quản trò.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Lúc đầu nên hô chậm để các bạn quen dần, và sau đó tăng tốc độ Bạn nào làm sai thì sẽ bị phạt.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7038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85D423D-81E2-AB7A-5FA7-EDF7DB879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3;p6">
            <a:extLst>
              <a:ext uri="{FF2B5EF4-FFF2-40B4-BE49-F238E27FC236}">
                <a16:creationId xmlns:a16="http://schemas.microsoft.com/office/drawing/2014/main" id="{1D1AADE8-4C8F-B315-41F1-185A44CC7051}"/>
              </a:ext>
            </a:extLst>
          </p:cNvPr>
          <p:cNvSpPr txBox="1"/>
          <p:nvPr/>
        </p:nvSpPr>
        <p:spPr>
          <a:xfrm>
            <a:off x="912857" y="1650877"/>
            <a:ext cx="10479600" cy="48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Bài tập 1. Xếp các từ dưới đây vào nhóm thích hợp</a:t>
            </a:r>
            <a:endParaRPr sz="24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pSp>
        <p:nvGrpSpPr>
          <p:cNvPr id="9" name="Google Shape;134;p6">
            <a:extLst>
              <a:ext uri="{FF2B5EF4-FFF2-40B4-BE49-F238E27FC236}">
                <a16:creationId xmlns:a16="http://schemas.microsoft.com/office/drawing/2014/main" id="{D04F393F-E3B6-50E5-D32D-DB6460341DB4}"/>
              </a:ext>
            </a:extLst>
          </p:cNvPr>
          <p:cNvGrpSpPr/>
          <p:nvPr/>
        </p:nvGrpSpPr>
        <p:grpSpPr>
          <a:xfrm>
            <a:off x="0" y="2468714"/>
            <a:ext cx="3949700" cy="3316157"/>
            <a:chOff x="0" y="3703071"/>
            <a:chExt cx="5924550" cy="4974235"/>
          </a:xfrm>
        </p:grpSpPr>
        <p:sp>
          <p:nvSpPr>
            <p:cNvPr id="10" name="Google Shape;135;p6">
              <a:extLst>
                <a:ext uri="{FF2B5EF4-FFF2-40B4-BE49-F238E27FC236}">
                  <a16:creationId xmlns:a16="http://schemas.microsoft.com/office/drawing/2014/main" id="{67FEBA1E-F9DA-B5FA-0B85-C51C497C9B02}"/>
                </a:ext>
              </a:extLst>
            </p:cNvPr>
            <p:cNvSpPr/>
            <p:nvPr/>
          </p:nvSpPr>
          <p:spPr>
            <a:xfrm>
              <a:off x="0" y="7661642"/>
              <a:ext cx="5924550" cy="1015664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7692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/>
                </a:rPr>
                <a:t>THẢO LUẬN NHÓM ĐÔI</a:t>
              </a:r>
              <a:endParaRPr sz="2400" dirty="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11" name="Google Shape;136;p6">
              <a:extLst>
                <a:ext uri="{FF2B5EF4-FFF2-40B4-BE49-F238E27FC236}">
                  <a16:creationId xmlns:a16="http://schemas.microsoft.com/office/drawing/2014/main" id="{0CC03B56-5547-1A77-AA26-F60A08A9F6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592" y="3703071"/>
              <a:ext cx="4969589" cy="3935710"/>
            </a:xfrm>
            <a:custGeom>
              <a:avLst/>
              <a:gdLst/>
              <a:ahLst/>
              <a:cxnLst/>
              <a:rect l="l" t="t" r="r" b="b"/>
              <a:pathLst>
                <a:path w="2865843" h="755866" extrusionOk="0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79333" t="756" r="-120921" b="-756"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37;p6">
            <a:extLst>
              <a:ext uri="{FF2B5EF4-FFF2-40B4-BE49-F238E27FC236}">
                <a16:creationId xmlns:a16="http://schemas.microsoft.com/office/drawing/2014/main" id="{4AA71E45-39ED-E63C-05A7-E1387D029123}"/>
              </a:ext>
            </a:extLst>
          </p:cNvPr>
          <p:cNvSpPr/>
          <p:nvPr/>
        </p:nvSpPr>
        <p:spPr>
          <a:xfrm>
            <a:off x="4144508" y="2279545"/>
            <a:ext cx="181764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gan dạ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3" name="Google Shape;138;p6">
            <a:extLst>
              <a:ext uri="{FF2B5EF4-FFF2-40B4-BE49-F238E27FC236}">
                <a16:creationId xmlns:a16="http://schemas.microsoft.com/office/drawing/2014/main" id="{5620AF42-4148-CC3B-794E-1A0E3CFBAFF2}"/>
              </a:ext>
            </a:extLst>
          </p:cNvPr>
          <p:cNvSpPr/>
          <p:nvPr/>
        </p:nvSpPr>
        <p:spPr>
          <a:xfrm>
            <a:off x="6068558" y="2279547"/>
            <a:ext cx="181764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anh hùng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4" name="Google Shape;139;p6">
            <a:extLst>
              <a:ext uri="{FF2B5EF4-FFF2-40B4-BE49-F238E27FC236}">
                <a16:creationId xmlns:a16="http://schemas.microsoft.com/office/drawing/2014/main" id="{BBAE7B88-A682-0460-C76F-35AA91AFB494}"/>
              </a:ext>
            </a:extLst>
          </p:cNvPr>
          <p:cNvSpPr/>
          <p:nvPr/>
        </p:nvSpPr>
        <p:spPr>
          <a:xfrm>
            <a:off x="7992608" y="2279545"/>
            <a:ext cx="181764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anh dũng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5" name="Google Shape;140;p6">
            <a:extLst>
              <a:ext uri="{FF2B5EF4-FFF2-40B4-BE49-F238E27FC236}">
                <a16:creationId xmlns:a16="http://schemas.microsoft.com/office/drawing/2014/main" id="{DF5793D8-4523-B75F-61F8-544281E1FE75}"/>
              </a:ext>
            </a:extLst>
          </p:cNvPr>
          <p:cNvSpPr/>
          <p:nvPr/>
        </p:nvSpPr>
        <p:spPr>
          <a:xfrm>
            <a:off x="9916659" y="2279545"/>
            <a:ext cx="2048986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hèn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6" name="Google Shape;141;p6">
            <a:extLst>
              <a:ext uri="{FF2B5EF4-FFF2-40B4-BE49-F238E27FC236}">
                <a16:creationId xmlns:a16="http://schemas.microsoft.com/office/drawing/2014/main" id="{E5FAC562-8C6F-5B5E-7D1C-E9700A1BCCFE}"/>
              </a:ext>
            </a:extLst>
          </p:cNvPr>
          <p:cNvSpPr/>
          <p:nvPr/>
        </p:nvSpPr>
        <p:spPr>
          <a:xfrm>
            <a:off x="4144508" y="3149289"/>
            <a:ext cx="181764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hèn nhát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7" name="Google Shape;142;p6">
            <a:extLst>
              <a:ext uri="{FF2B5EF4-FFF2-40B4-BE49-F238E27FC236}">
                <a16:creationId xmlns:a16="http://schemas.microsoft.com/office/drawing/2014/main" id="{887243E8-F358-1B28-7E69-FE9250DDDA9C}"/>
              </a:ext>
            </a:extLst>
          </p:cNvPr>
          <p:cNvSpPr/>
          <p:nvPr/>
        </p:nvSpPr>
        <p:spPr>
          <a:xfrm>
            <a:off x="6068558" y="3149290"/>
            <a:ext cx="181764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can đảm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8" name="Google Shape;143;p6">
            <a:extLst>
              <a:ext uri="{FF2B5EF4-FFF2-40B4-BE49-F238E27FC236}">
                <a16:creationId xmlns:a16="http://schemas.microsoft.com/office/drawing/2014/main" id="{FEB792E3-F68B-E2DF-84DF-F6D5FA7CF654}"/>
              </a:ext>
            </a:extLst>
          </p:cNvPr>
          <p:cNvSpPr/>
          <p:nvPr/>
        </p:nvSpPr>
        <p:spPr>
          <a:xfrm>
            <a:off x="7992608" y="3149288"/>
            <a:ext cx="181764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nhát gan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9" name="Google Shape;144;p6">
            <a:extLst>
              <a:ext uri="{FF2B5EF4-FFF2-40B4-BE49-F238E27FC236}">
                <a16:creationId xmlns:a16="http://schemas.microsoft.com/office/drawing/2014/main" id="{12628F46-C530-AFFB-8EDA-A44F09C64604}"/>
              </a:ext>
            </a:extLst>
          </p:cNvPr>
          <p:cNvSpPr/>
          <p:nvPr/>
        </p:nvSpPr>
        <p:spPr>
          <a:xfrm>
            <a:off x="9916659" y="3149289"/>
            <a:ext cx="2048986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can trường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0" name="Google Shape;145;p6">
            <a:extLst>
              <a:ext uri="{FF2B5EF4-FFF2-40B4-BE49-F238E27FC236}">
                <a16:creationId xmlns:a16="http://schemas.microsoft.com/office/drawing/2014/main" id="{7319528E-D618-714F-4984-C6DAAACFB95A}"/>
              </a:ext>
            </a:extLst>
          </p:cNvPr>
          <p:cNvSpPr/>
          <p:nvPr/>
        </p:nvSpPr>
        <p:spPr>
          <a:xfrm>
            <a:off x="4144508" y="4019032"/>
            <a:ext cx="181764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nhút nhát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1" name="Google Shape;146;p6">
            <a:extLst>
              <a:ext uri="{FF2B5EF4-FFF2-40B4-BE49-F238E27FC236}">
                <a16:creationId xmlns:a16="http://schemas.microsoft.com/office/drawing/2014/main" id="{80878658-DD7E-360C-8C3B-7BFF334B00DF}"/>
              </a:ext>
            </a:extLst>
          </p:cNvPr>
          <p:cNvSpPr/>
          <p:nvPr/>
        </p:nvSpPr>
        <p:spPr>
          <a:xfrm>
            <a:off x="6068558" y="4019033"/>
            <a:ext cx="181764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gan góc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2" name="Google Shape;147;p6">
            <a:extLst>
              <a:ext uri="{FF2B5EF4-FFF2-40B4-BE49-F238E27FC236}">
                <a16:creationId xmlns:a16="http://schemas.microsoft.com/office/drawing/2014/main" id="{3B12546E-FFCD-D141-719C-F9DF93D99B30}"/>
              </a:ext>
            </a:extLst>
          </p:cNvPr>
          <p:cNvSpPr/>
          <p:nvPr/>
        </p:nvSpPr>
        <p:spPr>
          <a:xfrm>
            <a:off x="7992608" y="4019032"/>
            <a:ext cx="181764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bạo gan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3" name="Google Shape;148;p6">
            <a:extLst>
              <a:ext uri="{FF2B5EF4-FFF2-40B4-BE49-F238E27FC236}">
                <a16:creationId xmlns:a16="http://schemas.microsoft.com/office/drawing/2014/main" id="{AE939FA4-1559-CD4A-F17A-8A563A00F8EC}"/>
              </a:ext>
            </a:extLst>
          </p:cNvPr>
          <p:cNvSpPr/>
          <p:nvPr/>
        </p:nvSpPr>
        <p:spPr>
          <a:xfrm>
            <a:off x="9916659" y="4019032"/>
            <a:ext cx="2048986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quả cảm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4" name="Google Shape;149;p6">
            <a:extLst>
              <a:ext uri="{FF2B5EF4-FFF2-40B4-BE49-F238E27FC236}">
                <a16:creationId xmlns:a16="http://schemas.microsoft.com/office/drawing/2014/main" id="{96A94598-281E-D730-689B-118903D9C762}"/>
              </a:ext>
            </a:extLst>
          </p:cNvPr>
          <p:cNvSpPr/>
          <p:nvPr/>
        </p:nvSpPr>
        <p:spPr>
          <a:xfrm>
            <a:off x="4144508" y="4959455"/>
            <a:ext cx="3702408" cy="1652936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Từ có nghĩa giống với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2400" i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5" name="Google Shape;150;p6">
            <a:extLst>
              <a:ext uri="{FF2B5EF4-FFF2-40B4-BE49-F238E27FC236}">
                <a16:creationId xmlns:a16="http://schemas.microsoft.com/office/drawing/2014/main" id="{E36B6ADD-FD45-44CA-9069-A159131D8CE6}"/>
              </a:ext>
            </a:extLst>
          </p:cNvPr>
          <p:cNvSpPr/>
          <p:nvPr/>
        </p:nvSpPr>
        <p:spPr>
          <a:xfrm>
            <a:off x="8061231" y="4959455"/>
            <a:ext cx="3702408" cy="1652936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Từ có nghĩa trái ngược với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2400" i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935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7">
            <a:extLst>
              <a:ext uri="{FF2B5EF4-FFF2-40B4-BE49-F238E27FC236}">
                <a16:creationId xmlns:a16="http://schemas.microsoft.com/office/drawing/2014/main" id="{C6131A1D-307A-7E30-0793-7F0BCFE540F2}"/>
              </a:ext>
            </a:extLst>
          </p:cNvPr>
          <p:cNvSpPr/>
          <p:nvPr/>
        </p:nvSpPr>
        <p:spPr>
          <a:xfrm>
            <a:off x="689457" y="2730551"/>
            <a:ext cx="2046915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gan dạ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" name="Google Shape;162;p7">
            <a:extLst>
              <a:ext uri="{FF2B5EF4-FFF2-40B4-BE49-F238E27FC236}">
                <a16:creationId xmlns:a16="http://schemas.microsoft.com/office/drawing/2014/main" id="{1C13401E-DAE9-146D-4D8F-B839FFC72593}"/>
              </a:ext>
            </a:extLst>
          </p:cNvPr>
          <p:cNvSpPr/>
          <p:nvPr/>
        </p:nvSpPr>
        <p:spPr>
          <a:xfrm>
            <a:off x="3036093" y="2730550"/>
            <a:ext cx="188976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anh hùng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4" name="Google Shape;163;p7">
            <a:extLst>
              <a:ext uri="{FF2B5EF4-FFF2-40B4-BE49-F238E27FC236}">
                <a16:creationId xmlns:a16="http://schemas.microsoft.com/office/drawing/2014/main" id="{382E4BF0-CB64-EB16-690E-3F1604240737}"/>
              </a:ext>
            </a:extLst>
          </p:cNvPr>
          <p:cNvSpPr/>
          <p:nvPr/>
        </p:nvSpPr>
        <p:spPr>
          <a:xfrm>
            <a:off x="3025933" y="3698510"/>
            <a:ext cx="188976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anh dũng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164;p7">
            <a:extLst>
              <a:ext uri="{FF2B5EF4-FFF2-40B4-BE49-F238E27FC236}">
                <a16:creationId xmlns:a16="http://schemas.microsoft.com/office/drawing/2014/main" id="{071D8EF2-F388-C23F-096B-80793DCE19EC}"/>
              </a:ext>
            </a:extLst>
          </p:cNvPr>
          <p:cNvSpPr/>
          <p:nvPr/>
        </p:nvSpPr>
        <p:spPr>
          <a:xfrm>
            <a:off x="6928972" y="2735270"/>
            <a:ext cx="188976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hèn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6" name="Google Shape;165;p7">
            <a:extLst>
              <a:ext uri="{FF2B5EF4-FFF2-40B4-BE49-F238E27FC236}">
                <a16:creationId xmlns:a16="http://schemas.microsoft.com/office/drawing/2014/main" id="{19EAEA82-810C-FEAA-61B1-D6C2CD1AE0F8}"/>
              </a:ext>
            </a:extLst>
          </p:cNvPr>
          <p:cNvSpPr/>
          <p:nvPr/>
        </p:nvSpPr>
        <p:spPr>
          <a:xfrm>
            <a:off x="6928972" y="3707603"/>
            <a:ext cx="188976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hèn nhát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7" name="Google Shape;166;p7">
            <a:extLst>
              <a:ext uri="{FF2B5EF4-FFF2-40B4-BE49-F238E27FC236}">
                <a16:creationId xmlns:a16="http://schemas.microsoft.com/office/drawing/2014/main" id="{83ACD93A-2081-00C7-DFAE-40EED5858A1A}"/>
              </a:ext>
            </a:extLst>
          </p:cNvPr>
          <p:cNvSpPr/>
          <p:nvPr/>
        </p:nvSpPr>
        <p:spPr>
          <a:xfrm>
            <a:off x="679297" y="3698510"/>
            <a:ext cx="2046916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can đảm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6" name="Google Shape;167;p7">
            <a:extLst>
              <a:ext uri="{FF2B5EF4-FFF2-40B4-BE49-F238E27FC236}">
                <a16:creationId xmlns:a16="http://schemas.microsoft.com/office/drawing/2014/main" id="{66BEAC04-EB31-6502-99B0-D3179266D5FB}"/>
              </a:ext>
            </a:extLst>
          </p:cNvPr>
          <p:cNvSpPr/>
          <p:nvPr/>
        </p:nvSpPr>
        <p:spPr>
          <a:xfrm>
            <a:off x="9118453" y="2759689"/>
            <a:ext cx="188975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nhát gan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7" name="Google Shape;168;p7">
            <a:extLst>
              <a:ext uri="{FF2B5EF4-FFF2-40B4-BE49-F238E27FC236}">
                <a16:creationId xmlns:a16="http://schemas.microsoft.com/office/drawing/2014/main" id="{CC2293B4-156D-9DD8-DCCA-09CB5D29A283}"/>
              </a:ext>
            </a:extLst>
          </p:cNvPr>
          <p:cNvSpPr/>
          <p:nvPr/>
        </p:nvSpPr>
        <p:spPr>
          <a:xfrm>
            <a:off x="679296" y="4729535"/>
            <a:ext cx="2046916" cy="597428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can trường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8" name="Google Shape;169;p7">
            <a:extLst>
              <a:ext uri="{FF2B5EF4-FFF2-40B4-BE49-F238E27FC236}">
                <a16:creationId xmlns:a16="http://schemas.microsoft.com/office/drawing/2014/main" id="{4D3E55E2-E91D-92B0-14A4-9C7372EDD417}"/>
              </a:ext>
            </a:extLst>
          </p:cNvPr>
          <p:cNvSpPr/>
          <p:nvPr/>
        </p:nvSpPr>
        <p:spPr>
          <a:xfrm>
            <a:off x="9118453" y="3691719"/>
            <a:ext cx="188975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nhút nhát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29" name="Google Shape;170;p7">
            <a:extLst>
              <a:ext uri="{FF2B5EF4-FFF2-40B4-BE49-F238E27FC236}">
                <a16:creationId xmlns:a16="http://schemas.microsoft.com/office/drawing/2014/main" id="{3C660596-0340-2765-A383-537EEF024361}"/>
              </a:ext>
            </a:extLst>
          </p:cNvPr>
          <p:cNvSpPr/>
          <p:nvPr/>
        </p:nvSpPr>
        <p:spPr>
          <a:xfrm>
            <a:off x="3023393" y="5701724"/>
            <a:ext cx="190245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gan góc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0" name="Google Shape;171;p7">
            <a:extLst>
              <a:ext uri="{FF2B5EF4-FFF2-40B4-BE49-F238E27FC236}">
                <a16:creationId xmlns:a16="http://schemas.microsoft.com/office/drawing/2014/main" id="{85258C6A-668F-84E0-2CA7-64D1D44E7560}"/>
              </a:ext>
            </a:extLst>
          </p:cNvPr>
          <p:cNvSpPr/>
          <p:nvPr/>
        </p:nvSpPr>
        <p:spPr>
          <a:xfrm>
            <a:off x="3023393" y="4729534"/>
            <a:ext cx="190246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bạo gan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1" name="Google Shape;172;p7">
            <a:extLst>
              <a:ext uri="{FF2B5EF4-FFF2-40B4-BE49-F238E27FC236}">
                <a16:creationId xmlns:a16="http://schemas.microsoft.com/office/drawing/2014/main" id="{98FDEAF7-90E4-524C-F2C8-E5F47D2E92E3}"/>
              </a:ext>
            </a:extLst>
          </p:cNvPr>
          <p:cNvSpPr/>
          <p:nvPr/>
        </p:nvSpPr>
        <p:spPr>
          <a:xfrm>
            <a:off x="689456" y="5697495"/>
            <a:ext cx="2046916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quả cảm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2" name="Google Shape;173;p7">
            <a:extLst>
              <a:ext uri="{FF2B5EF4-FFF2-40B4-BE49-F238E27FC236}">
                <a16:creationId xmlns:a16="http://schemas.microsoft.com/office/drawing/2014/main" id="{675AF122-BF78-AF70-90BB-47AD25AB8608}"/>
              </a:ext>
            </a:extLst>
          </p:cNvPr>
          <p:cNvSpPr/>
          <p:nvPr/>
        </p:nvSpPr>
        <p:spPr>
          <a:xfrm>
            <a:off x="185632" y="1736655"/>
            <a:ext cx="5467562" cy="7381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Từ có nghĩa giống với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2400" i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3" name="Google Shape;174;p7">
            <a:extLst>
              <a:ext uri="{FF2B5EF4-FFF2-40B4-BE49-F238E27FC236}">
                <a16:creationId xmlns:a16="http://schemas.microsoft.com/office/drawing/2014/main" id="{C3542DCA-3062-C605-C9F2-0B932E4E3980}"/>
              </a:ext>
            </a:extLst>
          </p:cNvPr>
          <p:cNvSpPr/>
          <p:nvPr/>
        </p:nvSpPr>
        <p:spPr>
          <a:xfrm>
            <a:off x="5903544" y="1736654"/>
            <a:ext cx="6102824" cy="738101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Từ có nghĩa trái ngược với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2400" i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4" name="Google Shape;175;p7">
            <a:extLst>
              <a:ext uri="{FF2B5EF4-FFF2-40B4-BE49-F238E27FC236}">
                <a16:creationId xmlns:a16="http://schemas.microsoft.com/office/drawing/2014/main" id="{40DA2C5F-EAAE-1DCC-2C89-AB40E0436884}"/>
              </a:ext>
            </a:extLst>
          </p:cNvPr>
          <p:cNvSpPr>
            <a:spLocks noChangeAspect="1"/>
          </p:cNvSpPr>
          <p:nvPr/>
        </p:nvSpPr>
        <p:spPr>
          <a:xfrm>
            <a:off x="9153366" y="4133667"/>
            <a:ext cx="2759233" cy="2819138"/>
          </a:xfrm>
          <a:custGeom>
            <a:avLst/>
            <a:gdLst/>
            <a:ahLst/>
            <a:cxnLst/>
            <a:rect l="l" t="t" r="r" b="b"/>
            <a:pathLst>
              <a:path w="1354484" h="1383891" extrusionOk="0">
                <a:moveTo>
                  <a:pt x="0" y="0"/>
                </a:moveTo>
                <a:lnTo>
                  <a:pt x="1354484" y="0"/>
                </a:lnTo>
                <a:lnTo>
                  <a:pt x="1354484" y="1383892"/>
                </a:lnTo>
                <a:lnTo>
                  <a:pt x="0" y="138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2400">
              <a:solidFill>
                <a:schemeClr val="bg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2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9">
            <a:extLst>
              <a:ext uri="{FF2B5EF4-FFF2-40B4-BE49-F238E27FC236}">
                <a16:creationId xmlns:a16="http://schemas.microsoft.com/office/drawing/2014/main" id="{1681DB15-B2D8-FBDF-86A1-37262E010590}"/>
              </a:ext>
            </a:extLst>
          </p:cNvPr>
          <p:cNvSpPr txBox="1"/>
          <p:nvPr/>
        </p:nvSpPr>
        <p:spPr>
          <a:xfrm>
            <a:off x="2182867" y="1651907"/>
            <a:ext cx="7826265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Bài tập 2. Thêm từ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/>
              </a:rPr>
              <a:t>dũng cảm 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vào vị trí thích hợp (trước hoặc sau) mỗi từ ngữ dưới đây:</a:t>
            </a:r>
            <a:endParaRPr sz="24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pSp>
        <p:nvGrpSpPr>
          <p:cNvPr id="3" name="Google Shape;187;p9">
            <a:extLst>
              <a:ext uri="{FF2B5EF4-FFF2-40B4-BE49-F238E27FC236}">
                <a16:creationId xmlns:a16="http://schemas.microsoft.com/office/drawing/2014/main" id="{3772DA56-22B5-35B9-69B0-49C263955B99}"/>
              </a:ext>
            </a:extLst>
          </p:cNvPr>
          <p:cNvGrpSpPr/>
          <p:nvPr/>
        </p:nvGrpSpPr>
        <p:grpSpPr>
          <a:xfrm>
            <a:off x="794" y="2905007"/>
            <a:ext cx="4050506" cy="3263895"/>
            <a:chOff x="0" y="3781463"/>
            <a:chExt cx="6075759" cy="4895842"/>
          </a:xfrm>
        </p:grpSpPr>
        <p:sp>
          <p:nvSpPr>
            <p:cNvPr id="4" name="Google Shape;188;p9">
              <a:extLst>
                <a:ext uri="{FF2B5EF4-FFF2-40B4-BE49-F238E27FC236}">
                  <a16:creationId xmlns:a16="http://schemas.microsoft.com/office/drawing/2014/main" id="{72F1855E-1767-265A-EE6B-F0B3A6A51862}"/>
                </a:ext>
              </a:extLst>
            </p:cNvPr>
            <p:cNvSpPr/>
            <p:nvPr/>
          </p:nvSpPr>
          <p:spPr>
            <a:xfrm>
              <a:off x="0" y="7661642"/>
              <a:ext cx="6075759" cy="1015663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7692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r>
                <a:rPr lang="vi-VN" sz="2400" b="1">
                  <a:solidFill>
                    <a:schemeClr val="bg1"/>
                  </a:solidFill>
                  <a:latin typeface="UTM Avo" panose="02040603050506020204" pitchFamily="18"/>
                </a:rPr>
                <a:t>THẢO LUẬN NHÓM ĐÔI</a:t>
              </a:r>
              <a:endParaRPr sz="24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5" name="Google Shape;189;p9">
              <a:extLst>
                <a:ext uri="{FF2B5EF4-FFF2-40B4-BE49-F238E27FC236}">
                  <a16:creationId xmlns:a16="http://schemas.microsoft.com/office/drawing/2014/main" id="{9AD0783A-E0DA-D88F-DB8D-DC606F848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950" y="3781463"/>
              <a:ext cx="4894659" cy="3876369"/>
            </a:xfrm>
            <a:custGeom>
              <a:avLst/>
              <a:gdLst/>
              <a:ahLst/>
              <a:cxnLst/>
              <a:rect l="l" t="t" r="r" b="b"/>
              <a:pathLst>
                <a:path w="2865843" h="755866" extrusionOk="0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79333" t="756" r="-120921" b="-756"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6" name="Google Shape;190;p9">
            <a:extLst>
              <a:ext uri="{FF2B5EF4-FFF2-40B4-BE49-F238E27FC236}">
                <a16:creationId xmlns:a16="http://schemas.microsoft.com/office/drawing/2014/main" id="{F117D53C-29B6-0F9E-830A-6BFBD923A224}"/>
              </a:ext>
            </a:extLst>
          </p:cNvPr>
          <p:cNvSpPr/>
          <p:nvPr/>
        </p:nvSpPr>
        <p:spPr>
          <a:xfrm>
            <a:off x="9401334" y="3945842"/>
            <a:ext cx="207264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xông lên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7" name="Google Shape;191;p9">
            <a:extLst>
              <a:ext uri="{FF2B5EF4-FFF2-40B4-BE49-F238E27FC236}">
                <a16:creationId xmlns:a16="http://schemas.microsoft.com/office/drawing/2014/main" id="{F147F9E5-5A8E-EEA6-45C0-25B99E382932}"/>
              </a:ext>
            </a:extLst>
          </p:cNvPr>
          <p:cNvSpPr/>
          <p:nvPr/>
        </p:nvSpPr>
        <p:spPr>
          <a:xfrm>
            <a:off x="7130147" y="3945842"/>
            <a:ext cx="207264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hành động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8" name="Google Shape;192;p9">
            <a:extLst>
              <a:ext uri="{FF2B5EF4-FFF2-40B4-BE49-F238E27FC236}">
                <a16:creationId xmlns:a16="http://schemas.microsoft.com/office/drawing/2014/main" id="{09DD8E4D-3E0B-87E5-BA55-F1A6781176B1}"/>
              </a:ext>
            </a:extLst>
          </p:cNvPr>
          <p:cNvSpPr/>
          <p:nvPr/>
        </p:nvSpPr>
        <p:spPr>
          <a:xfrm>
            <a:off x="4858960" y="3945842"/>
            <a:ext cx="207264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tinh thần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9" name="Google Shape;193;p9">
            <a:extLst>
              <a:ext uri="{FF2B5EF4-FFF2-40B4-BE49-F238E27FC236}">
                <a16:creationId xmlns:a16="http://schemas.microsoft.com/office/drawing/2014/main" id="{18F90834-1091-B113-5BBE-477A76132A0C}"/>
              </a:ext>
            </a:extLst>
          </p:cNvPr>
          <p:cNvSpPr/>
          <p:nvPr/>
        </p:nvSpPr>
        <p:spPr>
          <a:xfrm>
            <a:off x="4858960" y="4924587"/>
            <a:ext cx="207264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chiến sĩ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0" name="Google Shape;194;p9">
            <a:extLst>
              <a:ext uri="{FF2B5EF4-FFF2-40B4-BE49-F238E27FC236}">
                <a16:creationId xmlns:a16="http://schemas.microsoft.com/office/drawing/2014/main" id="{DCD76CE1-DE1E-9690-1F47-3087C349C48D}"/>
              </a:ext>
            </a:extLst>
          </p:cNvPr>
          <p:cNvSpPr/>
          <p:nvPr/>
        </p:nvSpPr>
        <p:spPr>
          <a:xfrm>
            <a:off x="7130147" y="4922891"/>
            <a:ext cx="207264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cứu bạn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1" name="Google Shape;195;p9">
            <a:extLst>
              <a:ext uri="{FF2B5EF4-FFF2-40B4-BE49-F238E27FC236}">
                <a16:creationId xmlns:a16="http://schemas.microsoft.com/office/drawing/2014/main" id="{4496CBAE-6A92-BB69-2878-D7D2A04072FA}"/>
              </a:ext>
            </a:extLst>
          </p:cNvPr>
          <p:cNvSpPr/>
          <p:nvPr/>
        </p:nvSpPr>
        <p:spPr>
          <a:xfrm>
            <a:off x="8405654" y="5860156"/>
            <a:ext cx="306832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nhận khuyết điểm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2" name="Google Shape;196;p9">
            <a:extLst>
              <a:ext uri="{FF2B5EF4-FFF2-40B4-BE49-F238E27FC236}">
                <a16:creationId xmlns:a16="http://schemas.microsoft.com/office/drawing/2014/main" id="{F5EA240C-2267-5A60-B3B3-1232A6F56CA7}"/>
              </a:ext>
            </a:extLst>
          </p:cNvPr>
          <p:cNvSpPr/>
          <p:nvPr/>
        </p:nvSpPr>
        <p:spPr>
          <a:xfrm>
            <a:off x="4858960" y="5860157"/>
            <a:ext cx="2942603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nói lên sự thật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3" name="Google Shape;197;p9">
            <a:extLst>
              <a:ext uri="{FF2B5EF4-FFF2-40B4-BE49-F238E27FC236}">
                <a16:creationId xmlns:a16="http://schemas.microsoft.com/office/drawing/2014/main" id="{FB245AE7-6DAB-1456-ACCF-D33838233F16}"/>
              </a:ext>
            </a:extLst>
          </p:cNvPr>
          <p:cNvSpPr/>
          <p:nvPr/>
        </p:nvSpPr>
        <p:spPr>
          <a:xfrm>
            <a:off x="9401334" y="4902999"/>
            <a:ext cx="2072640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UTM Avo" panose="02040603050506020204" pitchFamily="18"/>
              </a:rPr>
              <a:t>b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ảo vệ bạn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4" name="Google Shape;198;p9">
            <a:extLst>
              <a:ext uri="{FF2B5EF4-FFF2-40B4-BE49-F238E27FC236}">
                <a16:creationId xmlns:a16="http://schemas.microsoft.com/office/drawing/2014/main" id="{AD84BC19-C829-B96D-6AA6-6A88CD48AA96}"/>
              </a:ext>
            </a:extLst>
          </p:cNvPr>
          <p:cNvSpPr/>
          <p:nvPr/>
        </p:nvSpPr>
        <p:spPr>
          <a:xfrm>
            <a:off x="6931600" y="2912158"/>
            <a:ext cx="2534920" cy="76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5170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9;p10">
            <a:extLst>
              <a:ext uri="{FF2B5EF4-FFF2-40B4-BE49-F238E27FC236}">
                <a16:creationId xmlns:a16="http://schemas.microsoft.com/office/drawing/2014/main" id="{D8DF442E-FC92-EB5A-2A9F-912B102851CF}"/>
              </a:ext>
            </a:extLst>
          </p:cNvPr>
          <p:cNvSpPr/>
          <p:nvPr/>
        </p:nvSpPr>
        <p:spPr>
          <a:xfrm>
            <a:off x="9076666" y="2799543"/>
            <a:ext cx="2023133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xông lên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" name="Google Shape;210;p10">
            <a:extLst>
              <a:ext uri="{FF2B5EF4-FFF2-40B4-BE49-F238E27FC236}">
                <a16:creationId xmlns:a16="http://schemas.microsoft.com/office/drawing/2014/main" id="{2629713A-2D97-522E-2D74-9CE913793A12}"/>
              </a:ext>
            </a:extLst>
          </p:cNvPr>
          <p:cNvSpPr/>
          <p:nvPr/>
        </p:nvSpPr>
        <p:spPr>
          <a:xfrm>
            <a:off x="1134916" y="2799544"/>
            <a:ext cx="2023133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hành động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4" name="Google Shape;211;p10">
            <a:extLst>
              <a:ext uri="{FF2B5EF4-FFF2-40B4-BE49-F238E27FC236}">
                <a16:creationId xmlns:a16="http://schemas.microsoft.com/office/drawing/2014/main" id="{B3ABE40A-5FBE-6AE9-D973-EE01FF92F9A7}"/>
              </a:ext>
            </a:extLst>
          </p:cNvPr>
          <p:cNvSpPr/>
          <p:nvPr/>
        </p:nvSpPr>
        <p:spPr>
          <a:xfrm>
            <a:off x="1134916" y="1780198"/>
            <a:ext cx="2023133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tinh thần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212;p10">
            <a:extLst>
              <a:ext uri="{FF2B5EF4-FFF2-40B4-BE49-F238E27FC236}">
                <a16:creationId xmlns:a16="http://schemas.microsoft.com/office/drawing/2014/main" id="{BD07115D-BDEA-93F0-0A07-5EBA7F8829D3}"/>
              </a:ext>
            </a:extLst>
          </p:cNvPr>
          <p:cNvSpPr/>
          <p:nvPr/>
        </p:nvSpPr>
        <p:spPr>
          <a:xfrm>
            <a:off x="1134916" y="3818198"/>
            <a:ext cx="2023133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chiến sĩ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6" name="Google Shape;213;p10">
            <a:extLst>
              <a:ext uri="{FF2B5EF4-FFF2-40B4-BE49-F238E27FC236}">
                <a16:creationId xmlns:a16="http://schemas.microsoft.com/office/drawing/2014/main" id="{FB47F2BF-F1B1-3487-A3C5-FC28A9911703}"/>
              </a:ext>
            </a:extLst>
          </p:cNvPr>
          <p:cNvSpPr/>
          <p:nvPr/>
        </p:nvSpPr>
        <p:spPr>
          <a:xfrm>
            <a:off x="9076666" y="1780198"/>
            <a:ext cx="2023133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cứu bạn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7" name="Google Shape;214;p10">
            <a:extLst>
              <a:ext uri="{FF2B5EF4-FFF2-40B4-BE49-F238E27FC236}">
                <a16:creationId xmlns:a16="http://schemas.microsoft.com/office/drawing/2014/main" id="{6EB4D8DA-B2BC-F7F4-E5A7-456DF01DEB61}"/>
              </a:ext>
            </a:extLst>
          </p:cNvPr>
          <p:cNvSpPr/>
          <p:nvPr/>
        </p:nvSpPr>
        <p:spPr>
          <a:xfrm>
            <a:off x="3268516" y="1696519"/>
            <a:ext cx="2418936" cy="76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8" name="Google Shape;215;p10">
            <a:extLst>
              <a:ext uri="{FF2B5EF4-FFF2-40B4-BE49-F238E27FC236}">
                <a16:creationId xmlns:a16="http://schemas.microsoft.com/office/drawing/2014/main" id="{3D180730-F3B7-A90F-2D09-4BE2B7787E10}"/>
              </a:ext>
            </a:extLst>
          </p:cNvPr>
          <p:cNvSpPr/>
          <p:nvPr/>
        </p:nvSpPr>
        <p:spPr>
          <a:xfrm>
            <a:off x="3268516" y="2715865"/>
            <a:ext cx="2418935" cy="764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9" name="Google Shape;216;p10">
            <a:extLst>
              <a:ext uri="{FF2B5EF4-FFF2-40B4-BE49-F238E27FC236}">
                <a16:creationId xmlns:a16="http://schemas.microsoft.com/office/drawing/2014/main" id="{0A63E50B-FEA5-A1B9-384B-972F69E987AC}"/>
              </a:ext>
            </a:extLst>
          </p:cNvPr>
          <p:cNvSpPr/>
          <p:nvPr/>
        </p:nvSpPr>
        <p:spPr>
          <a:xfrm>
            <a:off x="3244399" y="3733379"/>
            <a:ext cx="2418948" cy="76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0" name="Google Shape;217;p10">
            <a:extLst>
              <a:ext uri="{FF2B5EF4-FFF2-40B4-BE49-F238E27FC236}">
                <a16:creationId xmlns:a16="http://schemas.microsoft.com/office/drawing/2014/main" id="{B839DC24-C8A1-4600-EFF8-426AC801D645}"/>
              </a:ext>
            </a:extLst>
          </p:cNvPr>
          <p:cNvSpPr/>
          <p:nvPr/>
        </p:nvSpPr>
        <p:spPr>
          <a:xfrm>
            <a:off x="6567821" y="1696519"/>
            <a:ext cx="2418936" cy="76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1" name="Google Shape;218;p10">
            <a:extLst>
              <a:ext uri="{FF2B5EF4-FFF2-40B4-BE49-F238E27FC236}">
                <a16:creationId xmlns:a16="http://schemas.microsoft.com/office/drawing/2014/main" id="{05D2C368-12EE-BAC9-35F2-9EB235B31ECB}"/>
              </a:ext>
            </a:extLst>
          </p:cNvPr>
          <p:cNvSpPr/>
          <p:nvPr/>
        </p:nvSpPr>
        <p:spPr>
          <a:xfrm>
            <a:off x="6567821" y="2726700"/>
            <a:ext cx="2418936" cy="7539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2" name="Google Shape;219;p10">
            <a:extLst>
              <a:ext uri="{FF2B5EF4-FFF2-40B4-BE49-F238E27FC236}">
                <a16:creationId xmlns:a16="http://schemas.microsoft.com/office/drawing/2014/main" id="{C4604374-9048-96F0-70A4-309F83A68FB6}"/>
              </a:ext>
            </a:extLst>
          </p:cNvPr>
          <p:cNvSpPr/>
          <p:nvPr/>
        </p:nvSpPr>
        <p:spPr>
          <a:xfrm>
            <a:off x="9066506" y="3816257"/>
            <a:ext cx="2023133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bảo vệ bạn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3" name="Google Shape;220;p10">
            <a:extLst>
              <a:ext uri="{FF2B5EF4-FFF2-40B4-BE49-F238E27FC236}">
                <a16:creationId xmlns:a16="http://schemas.microsoft.com/office/drawing/2014/main" id="{D0AD7C50-80E1-13B3-3B3A-E53755315B84}"/>
              </a:ext>
            </a:extLst>
          </p:cNvPr>
          <p:cNvSpPr/>
          <p:nvPr/>
        </p:nvSpPr>
        <p:spPr>
          <a:xfrm>
            <a:off x="6557661" y="3743414"/>
            <a:ext cx="2418936" cy="7539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4" name="Google Shape;221;p10">
            <a:extLst>
              <a:ext uri="{FF2B5EF4-FFF2-40B4-BE49-F238E27FC236}">
                <a16:creationId xmlns:a16="http://schemas.microsoft.com/office/drawing/2014/main" id="{6C4E0C33-6529-E8BF-49DA-6F864DA53D96}"/>
              </a:ext>
            </a:extLst>
          </p:cNvPr>
          <p:cNvSpPr/>
          <p:nvPr/>
        </p:nvSpPr>
        <p:spPr>
          <a:xfrm>
            <a:off x="5776352" y="4973966"/>
            <a:ext cx="361209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nhận khuyết điểm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5" name="Google Shape;222;p10">
            <a:extLst>
              <a:ext uri="{FF2B5EF4-FFF2-40B4-BE49-F238E27FC236}">
                <a16:creationId xmlns:a16="http://schemas.microsoft.com/office/drawing/2014/main" id="{0B6B654F-ED39-800E-9625-03C1A1157B78}"/>
              </a:ext>
            </a:extLst>
          </p:cNvPr>
          <p:cNvSpPr/>
          <p:nvPr/>
        </p:nvSpPr>
        <p:spPr>
          <a:xfrm>
            <a:off x="3268516" y="4901124"/>
            <a:ext cx="2418948" cy="7539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6" name="Google Shape;223;p10">
            <a:extLst>
              <a:ext uri="{FF2B5EF4-FFF2-40B4-BE49-F238E27FC236}">
                <a16:creationId xmlns:a16="http://schemas.microsoft.com/office/drawing/2014/main" id="{85DD9832-B14A-3414-8A5A-128A07770FF8}"/>
              </a:ext>
            </a:extLst>
          </p:cNvPr>
          <p:cNvSpPr/>
          <p:nvPr/>
        </p:nvSpPr>
        <p:spPr>
          <a:xfrm>
            <a:off x="5766192" y="6001515"/>
            <a:ext cx="3612099" cy="597429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nói lên sự thật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7" name="Google Shape;224;p10">
            <a:extLst>
              <a:ext uri="{FF2B5EF4-FFF2-40B4-BE49-F238E27FC236}">
                <a16:creationId xmlns:a16="http://schemas.microsoft.com/office/drawing/2014/main" id="{D2D5F684-F795-63C4-ED9F-8C98CE201823}"/>
              </a:ext>
            </a:extLst>
          </p:cNvPr>
          <p:cNvSpPr/>
          <p:nvPr/>
        </p:nvSpPr>
        <p:spPr>
          <a:xfrm>
            <a:off x="3258356" y="5928672"/>
            <a:ext cx="2418948" cy="7539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dũng cảm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877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12">
            <a:extLst>
              <a:ext uri="{FF2B5EF4-FFF2-40B4-BE49-F238E27FC236}">
                <a16:creationId xmlns:a16="http://schemas.microsoft.com/office/drawing/2014/main" id="{659996EF-9EC2-783D-380C-68344B4EAED3}"/>
              </a:ext>
            </a:extLst>
          </p:cNvPr>
          <p:cNvSpPr txBox="1"/>
          <p:nvPr/>
        </p:nvSpPr>
        <p:spPr>
          <a:xfrm>
            <a:off x="687400" y="1766091"/>
            <a:ext cx="108172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Bài tập 3. Tìm nghĩa của mỗi thành ngữ dưới đây</a:t>
            </a:r>
            <a:endParaRPr sz="24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aphicFrame>
        <p:nvGraphicFramePr>
          <p:cNvPr id="3" name="Google Shape;236;p12">
            <a:extLst>
              <a:ext uri="{FF2B5EF4-FFF2-40B4-BE49-F238E27FC236}">
                <a16:creationId xmlns:a16="http://schemas.microsoft.com/office/drawing/2014/main" id="{BECD325D-51EC-0084-B751-D1822544A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13541"/>
              </p:ext>
            </p:extLst>
          </p:nvPr>
        </p:nvGraphicFramePr>
        <p:xfrm>
          <a:off x="458317" y="2386353"/>
          <a:ext cx="11275365" cy="395132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3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3900968897"/>
                    </a:ext>
                  </a:extLst>
                </a:gridCol>
                <a:gridCol w="7013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1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b="1" u="none" strike="noStrike" cap="none" dirty="0">
                          <a:latin typeface="UTM Avo" panose="02040603050506020204" pitchFamily="18"/>
                          <a:sym typeface="Arial"/>
                        </a:rPr>
                        <a:t>Thành ngữ</a:t>
                      </a:r>
                      <a:endParaRPr sz="1900" dirty="0">
                        <a:latin typeface="UTM Avo" panose="02040603050506020204" pitchFamily="18"/>
                      </a:endParaRPr>
                    </a:p>
                  </a:txBody>
                  <a:tcPr marL="43050" marR="4305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UTM Avo" panose="02040603050506020204" pitchFamily="18"/>
                      </a:endParaRPr>
                    </a:p>
                  </a:txBody>
                  <a:tcPr marL="43050" marR="4305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b="1" u="none" strike="noStrike" cap="none" dirty="0">
                          <a:latin typeface="UTM Avo" panose="02040603050506020204" pitchFamily="18"/>
                          <a:sym typeface="Arial"/>
                        </a:rPr>
                        <a:t>Nghĩa</a:t>
                      </a:r>
                      <a:endParaRPr sz="1900" dirty="0">
                        <a:latin typeface="UTM Avo" panose="02040603050506020204" pitchFamily="18"/>
                      </a:endParaRPr>
                    </a:p>
                  </a:txBody>
                  <a:tcPr marL="43050" marR="4305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u="none" strike="noStrike" cap="none" dirty="0">
                          <a:latin typeface="UTM Avo" panose="02040603050506020204" pitchFamily="18"/>
                          <a:sym typeface="Arial"/>
                        </a:rPr>
                        <a:t>a. Gan vàng dạ sắt</a:t>
                      </a:r>
                      <a:endParaRPr sz="1900" dirty="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u="none" strike="noStrike" cap="none" dirty="0">
                          <a:latin typeface="UTM Avo" panose="02040603050506020204" pitchFamily="18"/>
                          <a:sym typeface="Arial"/>
                        </a:rPr>
                        <a:t>1. nói năng bạo dạn, thẳng thắn, không kiêng nể</a:t>
                      </a:r>
                      <a:endParaRPr sz="1900" dirty="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5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u="none" strike="noStrike" cap="none">
                          <a:latin typeface="UTM Avo" panose="02040603050506020204" pitchFamily="18"/>
                          <a:sym typeface="Arial"/>
                        </a:rPr>
                        <a:t>b. To gan lớn mật</a:t>
                      </a:r>
                      <a:endParaRPr sz="1900" u="none" strike="noStrike" cap="none"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u="none" strike="noStrike" cap="none" dirty="0">
                          <a:latin typeface="UTM Avo" panose="02040603050506020204" pitchFamily="18"/>
                          <a:sym typeface="Arial"/>
                        </a:rPr>
                        <a:t>2. gan dạ, kiên cường, không nao núng trước khó khăn, nguy hiểm</a:t>
                      </a:r>
                      <a:endParaRPr sz="1900" dirty="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u="none" strike="noStrike" cap="none">
                          <a:latin typeface="UTM Avo" panose="02040603050506020204" pitchFamily="18"/>
                          <a:sym typeface="Arial"/>
                        </a:rPr>
                        <a:t>c. Dám nghĩ dám làm</a:t>
                      </a:r>
                      <a:endParaRPr sz="190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u="none" strike="noStrike" cap="none" dirty="0">
                          <a:latin typeface="UTM Avo" panose="02040603050506020204" pitchFamily="18"/>
                          <a:sym typeface="Arial"/>
                        </a:rPr>
                        <a:t>3. mạnh bạo, có phần ương bướng, liều lĩnh</a:t>
                      </a:r>
                      <a:endParaRPr sz="1900" dirty="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u="none" strike="noStrike" cap="none">
                          <a:latin typeface="UTM Avo" panose="02040603050506020204" pitchFamily="18"/>
                          <a:sym typeface="Arial"/>
                        </a:rPr>
                        <a:t>d. Dám ăn dám nói</a:t>
                      </a:r>
                      <a:endParaRPr sz="190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900" u="none" strike="noStrike" cap="none" dirty="0">
                          <a:latin typeface="UTM Avo" panose="02040603050506020204" pitchFamily="18"/>
                          <a:sym typeface="Arial"/>
                        </a:rPr>
                        <a:t>4. có cách nghĩ, cách làm sáng tạo, mạnh dạn</a:t>
                      </a:r>
                      <a:endParaRPr sz="1900" dirty="0">
                        <a:latin typeface="UTM Avo" panose="02040603050506020204" pitchFamily="18"/>
                      </a:endParaRPr>
                    </a:p>
                  </a:txBody>
                  <a:tcPr marL="120000" marR="120000" marT="21517" marB="21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Google Shape;237;p12">
            <a:extLst>
              <a:ext uri="{FF2B5EF4-FFF2-40B4-BE49-F238E27FC236}">
                <a16:creationId xmlns:a16="http://schemas.microsoft.com/office/drawing/2014/main" id="{B1FBF3D5-E78D-5B6C-978A-47421F7668AD}"/>
              </a:ext>
            </a:extLst>
          </p:cNvPr>
          <p:cNvCxnSpPr>
            <a:cxnSpLocks/>
          </p:cNvCxnSpPr>
          <p:nvPr/>
        </p:nvCxnSpPr>
        <p:spPr>
          <a:xfrm>
            <a:off x="3293083" y="3306932"/>
            <a:ext cx="1563122" cy="1015284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" name="Google Shape;238;p12">
            <a:extLst>
              <a:ext uri="{FF2B5EF4-FFF2-40B4-BE49-F238E27FC236}">
                <a16:creationId xmlns:a16="http://schemas.microsoft.com/office/drawing/2014/main" id="{40ED3B41-0595-1CDA-0870-CCA3C2F6E804}"/>
              </a:ext>
            </a:extLst>
          </p:cNvPr>
          <p:cNvCxnSpPr>
            <a:cxnSpLocks/>
          </p:cNvCxnSpPr>
          <p:nvPr/>
        </p:nvCxnSpPr>
        <p:spPr>
          <a:xfrm>
            <a:off x="3416850" y="4269695"/>
            <a:ext cx="1402485" cy="1005238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" name="Google Shape;239;p12">
            <a:extLst>
              <a:ext uri="{FF2B5EF4-FFF2-40B4-BE49-F238E27FC236}">
                <a16:creationId xmlns:a16="http://schemas.microsoft.com/office/drawing/2014/main" id="{184645F1-E486-75CE-249D-C80B9DC93611}"/>
              </a:ext>
            </a:extLst>
          </p:cNvPr>
          <p:cNvCxnSpPr>
            <a:cxnSpLocks/>
          </p:cNvCxnSpPr>
          <p:nvPr/>
        </p:nvCxnSpPr>
        <p:spPr>
          <a:xfrm>
            <a:off x="3445315" y="5274933"/>
            <a:ext cx="1374020" cy="78240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240;p12">
            <a:extLst>
              <a:ext uri="{FF2B5EF4-FFF2-40B4-BE49-F238E27FC236}">
                <a16:creationId xmlns:a16="http://schemas.microsoft.com/office/drawing/2014/main" id="{4C10D73C-FE00-D8F4-071C-ECE8816EFA71}"/>
              </a:ext>
            </a:extLst>
          </p:cNvPr>
          <p:cNvCxnSpPr>
            <a:cxnSpLocks/>
          </p:cNvCxnSpPr>
          <p:nvPr/>
        </p:nvCxnSpPr>
        <p:spPr>
          <a:xfrm flipV="1">
            <a:off x="3445315" y="3306932"/>
            <a:ext cx="1374020" cy="2750401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102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542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 Light</vt:lpstr>
      <vt:lpstr>UTM Avo</vt:lpstr>
      <vt:lpstr>Calibri</vt:lpstr>
      <vt:lpstr>Arial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OnePercent</cp:lastModifiedBy>
  <cp:revision>23</cp:revision>
  <dcterms:created xsi:type="dcterms:W3CDTF">2023-10-19T01:39:18Z</dcterms:created>
  <dcterms:modified xsi:type="dcterms:W3CDTF">2024-01-09T09:23:00Z</dcterms:modified>
</cp:coreProperties>
</file>