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96" r:id="rId2"/>
    <p:sldMasterId id="2147483708" r:id="rId3"/>
    <p:sldMasterId id="2147483720" r:id="rId4"/>
    <p:sldMasterId id="2147483732" r:id="rId5"/>
    <p:sldMasterId id="2147483744" r:id="rId6"/>
    <p:sldMasterId id="2147483756" r:id="rId7"/>
    <p:sldMasterId id="2147483768" r:id="rId8"/>
    <p:sldMasterId id="2147483780" r:id="rId9"/>
    <p:sldMasterId id="2147483792" r:id="rId10"/>
  </p:sldMasterIdLst>
  <p:sldIdLst>
    <p:sldId id="310" r:id="rId11"/>
    <p:sldId id="301" r:id="rId12"/>
    <p:sldId id="302" r:id="rId13"/>
    <p:sldId id="285" r:id="rId14"/>
    <p:sldId id="303" r:id="rId15"/>
    <p:sldId id="304" r:id="rId16"/>
    <p:sldId id="305" r:id="rId17"/>
    <p:sldId id="306" r:id="rId18"/>
    <p:sldId id="291" r:id="rId19"/>
    <p:sldId id="307" r:id="rId20"/>
    <p:sldId id="308" r:id="rId21"/>
    <p:sldId id="309" r:id="rId22"/>
    <p:sldId id="270" r:id="rId23"/>
  </p:sldIdLst>
  <p:sldSz cx="12192000" cy="6858000"/>
  <p:notesSz cx="6858000" cy="9144000"/>
  <p:embeddedFontLst>
    <p:embeddedFont>
      <p:font typeface="Calibri" pitchFamily="34" charset="0"/>
      <p:regular r:id="rId24"/>
      <p:bold r:id="rId25"/>
      <p:italic r:id="rId26"/>
      <p:boldItalic r:id="rId27"/>
    </p:embeddedFont>
    <p:embeddedFont>
      <p:font typeface="Calibri Light" pitchFamily="34" charset="0"/>
      <p:regular r:id="rId28"/>
      <p:italic r:id="rId29"/>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04"/>
  </p:normalViewPr>
  <p:slideViewPr>
    <p:cSldViewPr snapToGrid="0">
      <p:cViewPr>
        <p:scale>
          <a:sx n="71" d="100"/>
          <a:sy n="71" d="100"/>
        </p:scale>
        <p:origin x="-594"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font" Target="fonts/font5.fntdata"/><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font" Target="fonts/font4.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0EBAB38-F9B1-12E8-4194-CD76A9D9AD36}"/>
              </a:ext>
            </a:extLst>
          </p:cNvPr>
          <p:cNvSpPr>
            <a:spLocks noGrp="1"/>
          </p:cNvSpPr>
          <p:nvPr>
            <p:ph type="dt" sz="half" idx="10"/>
          </p:nvPr>
        </p:nvSpPr>
        <p:spPr/>
        <p:txBody>
          <a:bodyPr/>
          <a:lstStyle/>
          <a:p>
            <a:fld id="{9B35F583-0148-4553-964E-C48E0D09F0A7}" type="datetimeFigureOut">
              <a:rPr lang="en-US" smtClean="0"/>
              <a:t>2/27/2025</a:t>
            </a:fld>
            <a:endParaRPr lang="en-US"/>
          </a:p>
        </p:txBody>
      </p:sp>
      <p:sp>
        <p:nvSpPr>
          <p:cNvPr id="5" name="Footer Placeholder 4">
            <a:extLst>
              <a:ext uri="{FF2B5EF4-FFF2-40B4-BE49-F238E27FC236}">
                <a16:creationId xmlns:a16="http://schemas.microsoft.com/office/drawing/2014/main" xmlns=""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8BC5C8-39F6-6DD7-9FBA-7C02F011CA7E}"/>
              </a:ext>
            </a:extLst>
          </p:cNvPr>
          <p:cNvSpPr>
            <a:spLocks noGrp="1"/>
          </p:cNvSpPr>
          <p:nvPr>
            <p:ph type="dt" sz="half" idx="10"/>
          </p:nvPr>
        </p:nvSpPr>
        <p:spPr/>
        <p:txBody>
          <a:bodyPr/>
          <a:lstStyle/>
          <a:p>
            <a:fld id="{9B35F583-0148-4553-964E-C48E0D09F0A7}" type="datetimeFigureOut">
              <a:rPr lang="en-US" smtClean="0"/>
              <a:t>2/27/2025</a:t>
            </a:fld>
            <a:endParaRPr lang="en-US"/>
          </a:p>
        </p:txBody>
      </p:sp>
      <p:sp>
        <p:nvSpPr>
          <p:cNvPr id="5" name="Footer Placeholder 4">
            <a:extLst>
              <a:ext uri="{FF2B5EF4-FFF2-40B4-BE49-F238E27FC236}">
                <a16:creationId xmlns:a16="http://schemas.microsoft.com/office/drawing/2014/main" xmlns=""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7510F5B9-0BBA-6237-AA41-7C8A68FB5B5A}"/>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6435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CB217C64-8BD3-3E2A-43D6-03E9842166B8}"/>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6503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F5FE3999-2E2F-4649-76D3-B231DD65282E}"/>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3717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6" name="Footer Placeholder 5">
            <a:extLst>
              <a:ext uri="{FF2B5EF4-FFF2-40B4-BE49-F238E27FC236}">
                <a16:creationId xmlns="" xmlns:a16="http://schemas.microsoft.com/office/drawing/2014/main" id="{36C4B400-062F-F623-23E7-2F390EBF3686}"/>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542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8" name="Footer Placeholder 7">
            <a:extLst>
              <a:ext uri="{FF2B5EF4-FFF2-40B4-BE49-F238E27FC236}">
                <a16:creationId xmlns="" xmlns:a16="http://schemas.microsoft.com/office/drawing/2014/main" id="{62B8C339-1E2E-D100-3748-06F1DA82AFC7}"/>
              </a:ext>
            </a:extLst>
          </p:cNvPr>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a:extLst>
              <a:ext uri="{FF2B5EF4-FFF2-40B4-BE49-F238E27FC236}">
                <a16:creationId xmlns=""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2045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4" name="Footer Placeholder 3">
            <a:extLst>
              <a:ext uri="{FF2B5EF4-FFF2-40B4-BE49-F238E27FC236}">
                <a16:creationId xmlns="" xmlns:a16="http://schemas.microsoft.com/office/drawing/2014/main" id="{2AC00131-E27D-75AB-A7EA-C5355539F7DC}"/>
              </a:ext>
            </a:extLst>
          </p:cNvPr>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a:extLst>
              <a:ext uri="{FF2B5EF4-FFF2-40B4-BE49-F238E27FC236}">
                <a16:creationId xmlns=""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0722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3" name="Footer Placeholder 2">
            <a:extLst>
              <a:ext uri="{FF2B5EF4-FFF2-40B4-BE49-F238E27FC236}">
                <a16:creationId xmlns="" xmlns:a16="http://schemas.microsoft.com/office/drawing/2014/main" id="{F14E3FDD-3A6C-B024-AEC6-BED99AB03C85}"/>
              </a:ext>
            </a:extLst>
          </p:cNvPr>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a:extLst>
              <a:ext uri="{FF2B5EF4-FFF2-40B4-BE49-F238E27FC236}">
                <a16:creationId xmlns=""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3250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6" name="Footer Placeholder 5">
            <a:extLst>
              <a:ext uri="{FF2B5EF4-FFF2-40B4-BE49-F238E27FC236}">
                <a16:creationId xmlns="" xmlns:a16="http://schemas.microsoft.com/office/drawing/2014/main" id="{D1DFD70F-5533-0BBF-9AEF-91CAC5B0FEC6}"/>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2333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6" name="Footer Placeholder 5">
            <a:extLst>
              <a:ext uri="{FF2B5EF4-FFF2-40B4-BE49-F238E27FC236}">
                <a16:creationId xmlns="" xmlns:a16="http://schemas.microsoft.com/office/drawing/2014/main" id="{375C2917-4D78-E2C5-B240-2C83A2A028BC}"/>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0236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BEADA172-8CFC-0C43-AABF-1121A5E1CD17}"/>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11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E9B3290-4B06-5823-1D14-C03BE4FA6A47}"/>
              </a:ext>
            </a:extLst>
          </p:cNvPr>
          <p:cNvSpPr>
            <a:spLocks noGrp="1"/>
          </p:cNvSpPr>
          <p:nvPr>
            <p:ph type="dt" sz="half" idx="10"/>
          </p:nvPr>
        </p:nvSpPr>
        <p:spPr/>
        <p:txBody>
          <a:bodyPr/>
          <a:lstStyle/>
          <a:p>
            <a:fld id="{9B35F583-0148-4553-964E-C48E0D09F0A7}" type="datetimeFigureOut">
              <a:rPr lang="en-US" smtClean="0"/>
              <a:t>2/27/2025</a:t>
            </a:fld>
            <a:endParaRPr lang="en-US"/>
          </a:p>
        </p:txBody>
      </p:sp>
      <p:sp>
        <p:nvSpPr>
          <p:cNvPr id="5" name="Footer Placeholder 4">
            <a:extLst>
              <a:ext uri="{FF2B5EF4-FFF2-40B4-BE49-F238E27FC236}">
                <a16:creationId xmlns:a16="http://schemas.microsoft.com/office/drawing/2014/main" xmlns=""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647E6A11-9C61-AEB0-DA00-C59F4DD3A145}"/>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5884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7510F5B9-0BBA-6237-AA41-7C8A68FB5B5A}"/>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0055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CB217C64-8BD3-3E2A-43D6-03E9842166B8}"/>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005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F5FE3999-2E2F-4649-76D3-B231DD65282E}"/>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9256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6" name="Footer Placeholder 5">
            <a:extLst>
              <a:ext uri="{FF2B5EF4-FFF2-40B4-BE49-F238E27FC236}">
                <a16:creationId xmlns="" xmlns:a16="http://schemas.microsoft.com/office/drawing/2014/main" id="{36C4B400-062F-F623-23E7-2F390EBF3686}"/>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7726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8" name="Footer Placeholder 7">
            <a:extLst>
              <a:ext uri="{FF2B5EF4-FFF2-40B4-BE49-F238E27FC236}">
                <a16:creationId xmlns="" xmlns:a16="http://schemas.microsoft.com/office/drawing/2014/main" id="{62B8C339-1E2E-D100-3748-06F1DA82AFC7}"/>
              </a:ext>
            </a:extLst>
          </p:cNvPr>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a:extLst>
              <a:ext uri="{FF2B5EF4-FFF2-40B4-BE49-F238E27FC236}">
                <a16:creationId xmlns=""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680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4" name="Footer Placeholder 3">
            <a:extLst>
              <a:ext uri="{FF2B5EF4-FFF2-40B4-BE49-F238E27FC236}">
                <a16:creationId xmlns="" xmlns:a16="http://schemas.microsoft.com/office/drawing/2014/main" id="{2AC00131-E27D-75AB-A7EA-C5355539F7DC}"/>
              </a:ext>
            </a:extLst>
          </p:cNvPr>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a:extLst>
              <a:ext uri="{FF2B5EF4-FFF2-40B4-BE49-F238E27FC236}">
                <a16:creationId xmlns=""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7362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3" name="Footer Placeholder 2">
            <a:extLst>
              <a:ext uri="{FF2B5EF4-FFF2-40B4-BE49-F238E27FC236}">
                <a16:creationId xmlns="" xmlns:a16="http://schemas.microsoft.com/office/drawing/2014/main" id="{F14E3FDD-3A6C-B024-AEC6-BED99AB03C85}"/>
              </a:ext>
            </a:extLst>
          </p:cNvPr>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a:extLst>
              <a:ext uri="{FF2B5EF4-FFF2-40B4-BE49-F238E27FC236}">
                <a16:creationId xmlns=""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4856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6" name="Footer Placeholder 5">
            <a:extLst>
              <a:ext uri="{FF2B5EF4-FFF2-40B4-BE49-F238E27FC236}">
                <a16:creationId xmlns="" xmlns:a16="http://schemas.microsoft.com/office/drawing/2014/main" id="{D1DFD70F-5533-0BBF-9AEF-91CAC5B0FEC6}"/>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4520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E2AE65-1C31-E61D-C80A-17679EA4FBF9}"/>
              </a:ext>
            </a:extLst>
          </p:cNvPr>
          <p:cNvSpPr>
            <a:spLocks noGrp="1"/>
          </p:cNvSpPr>
          <p:nvPr>
            <p:ph type="dt" sz="half" idx="10"/>
          </p:nvPr>
        </p:nvSpPr>
        <p:spPr/>
        <p:txBody>
          <a:bodyPr/>
          <a:lstStyle/>
          <a:p>
            <a:fld id="{9B35F583-0148-4553-964E-C48E0D09F0A7}" type="datetimeFigureOut">
              <a:rPr lang="en-US" smtClean="0"/>
              <a:t>2/27/2025</a:t>
            </a:fld>
            <a:endParaRPr lang="en-US"/>
          </a:p>
        </p:txBody>
      </p:sp>
      <p:sp>
        <p:nvSpPr>
          <p:cNvPr id="5" name="Footer Placeholder 4">
            <a:extLst>
              <a:ext uri="{FF2B5EF4-FFF2-40B4-BE49-F238E27FC236}">
                <a16:creationId xmlns:a16="http://schemas.microsoft.com/office/drawing/2014/main" xmlns=""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6" name="Footer Placeholder 5">
            <a:extLst>
              <a:ext uri="{FF2B5EF4-FFF2-40B4-BE49-F238E27FC236}">
                <a16:creationId xmlns="" xmlns:a16="http://schemas.microsoft.com/office/drawing/2014/main" id="{375C2917-4D78-E2C5-B240-2C83A2A028BC}"/>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5886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BEADA172-8CFC-0C43-AABF-1121A5E1CD17}"/>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863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647E6A11-9C61-AEB0-DA00-C59F4DD3A145}"/>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8043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7510F5B9-0BBA-6237-AA41-7C8A68FB5B5A}"/>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0293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CB217C64-8BD3-3E2A-43D6-03E9842166B8}"/>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5661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F5FE3999-2E2F-4649-76D3-B231DD65282E}"/>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3145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6" name="Footer Placeholder 5">
            <a:extLst>
              <a:ext uri="{FF2B5EF4-FFF2-40B4-BE49-F238E27FC236}">
                <a16:creationId xmlns="" xmlns:a16="http://schemas.microsoft.com/office/drawing/2014/main" id="{36C4B400-062F-F623-23E7-2F390EBF3686}"/>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9602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8" name="Footer Placeholder 7">
            <a:extLst>
              <a:ext uri="{FF2B5EF4-FFF2-40B4-BE49-F238E27FC236}">
                <a16:creationId xmlns="" xmlns:a16="http://schemas.microsoft.com/office/drawing/2014/main" id="{62B8C339-1E2E-D100-3748-06F1DA82AFC7}"/>
              </a:ext>
            </a:extLst>
          </p:cNvPr>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a:extLst>
              <a:ext uri="{FF2B5EF4-FFF2-40B4-BE49-F238E27FC236}">
                <a16:creationId xmlns=""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508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4" name="Footer Placeholder 3">
            <a:extLst>
              <a:ext uri="{FF2B5EF4-FFF2-40B4-BE49-F238E27FC236}">
                <a16:creationId xmlns="" xmlns:a16="http://schemas.microsoft.com/office/drawing/2014/main" id="{2AC00131-E27D-75AB-A7EA-C5355539F7DC}"/>
              </a:ext>
            </a:extLst>
          </p:cNvPr>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a:extLst>
              <a:ext uri="{FF2B5EF4-FFF2-40B4-BE49-F238E27FC236}">
                <a16:creationId xmlns=""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3872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3" name="Footer Placeholder 2">
            <a:extLst>
              <a:ext uri="{FF2B5EF4-FFF2-40B4-BE49-F238E27FC236}">
                <a16:creationId xmlns="" xmlns:a16="http://schemas.microsoft.com/office/drawing/2014/main" id="{F14E3FDD-3A6C-B024-AEC6-BED99AB03C85}"/>
              </a:ext>
            </a:extLst>
          </p:cNvPr>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a:extLst>
              <a:ext uri="{FF2B5EF4-FFF2-40B4-BE49-F238E27FC236}">
                <a16:creationId xmlns=""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4591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D7FD8D4-E3E9-3387-ECDD-20703B5339EC}"/>
              </a:ext>
            </a:extLst>
          </p:cNvPr>
          <p:cNvSpPr>
            <a:spLocks noGrp="1"/>
          </p:cNvSpPr>
          <p:nvPr>
            <p:ph type="dt" sz="half" idx="10"/>
          </p:nvPr>
        </p:nvSpPr>
        <p:spPr/>
        <p:txBody>
          <a:bodyPr/>
          <a:lstStyle/>
          <a:p>
            <a:fld id="{9B35F583-0148-4553-964E-C48E0D09F0A7}" type="datetimeFigureOut">
              <a:rPr lang="en-US" smtClean="0"/>
              <a:t>2/27/2025</a:t>
            </a:fld>
            <a:endParaRPr lang="en-US"/>
          </a:p>
        </p:txBody>
      </p:sp>
      <p:sp>
        <p:nvSpPr>
          <p:cNvPr id="5" name="Footer Placeholder 4">
            <a:extLst>
              <a:ext uri="{FF2B5EF4-FFF2-40B4-BE49-F238E27FC236}">
                <a16:creationId xmlns:a16="http://schemas.microsoft.com/office/drawing/2014/main" xmlns=""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6" name="Footer Placeholder 5">
            <a:extLst>
              <a:ext uri="{FF2B5EF4-FFF2-40B4-BE49-F238E27FC236}">
                <a16:creationId xmlns="" xmlns:a16="http://schemas.microsoft.com/office/drawing/2014/main" id="{D1DFD70F-5533-0BBF-9AEF-91CAC5B0FEC6}"/>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5111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6" name="Footer Placeholder 5">
            <a:extLst>
              <a:ext uri="{FF2B5EF4-FFF2-40B4-BE49-F238E27FC236}">
                <a16:creationId xmlns="" xmlns:a16="http://schemas.microsoft.com/office/drawing/2014/main" id="{375C2917-4D78-E2C5-B240-2C83A2A028BC}"/>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2244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BEADA172-8CFC-0C43-AABF-1121A5E1CD17}"/>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5150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647E6A11-9C61-AEB0-DA00-C59F4DD3A145}"/>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9994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7510F5B9-0BBA-6237-AA41-7C8A68FB5B5A}"/>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8439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CB217C64-8BD3-3E2A-43D6-03E9842166B8}"/>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5380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F5FE3999-2E2F-4649-76D3-B231DD65282E}"/>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5367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6" name="Footer Placeholder 5">
            <a:extLst>
              <a:ext uri="{FF2B5EF4-FFF2-40B4-BE49-F238E27FC236}">
                <a16:creationId xmlns="" xmlns:a16="http://schemas.microsoft.com/office/drawing/2014/main" id="{36C4B400-062F-F623-23E7-2F390EBF3686}"/>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9757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8" name="Footer Placeholder 7">
            <a:extLst>
              <a:ext uri="{FF2B5EF4-FFF2-40B4-BE49-F238E27FC236}">
                <a16:creationId xmlns="" xmlns:a16="http://schemas.microsoft.com/office/drawing/2014/main" id="{62B8C339-1E2E-D100-3748-06F1DA82AFC7}"/>
              </a:ext>
            </a:extLst>
          </p:cNvPr>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a:extLst>
              <a:ext uri="{FF2B5EF4-FFF2-40B4-BE49-F238E27FC236}">
                <a16:creationId xmlns=""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7407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4" name="Footer Placeholder 3">
            <a:extLst>
              <a:ext uri="{FF2B5EF4-FFF2-40B4-BE49-F238E27FC236}">
                <a16:creationId xmlns="" xmlns:a16="http://schemas.microsoft.com/office/drawing/2014/main" id="{2AC00131-E27D-75AB-A7EA-C5355539F7DC}"/>
              </a:ext>
            </a:extLst>
          </p:cNvPr>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a:extLst>
              <a:ext uri="{FF2B5EF4-FFF2-40B4-BE49-F238E27FC236}">
                <a16:creationId xmlns=""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9115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643B5F6-C21A-532C-A7A0-20FFA9B88BCF}"/>
              </a:ext>
            </a:extLst>
          </p:cNvPr>
          <p:cNvSpPr>
            <a:spLocks noGrp="1"/>
          </p:cNvSpPr>
          <p:nvPr>
            <p:ph type="dt" sz="half" idx="10"/>
          </p:nvPr>
        </p:nvSpPr>
        <p:spPr/>
        <p:txBody>
          <a:bodyPr/>
          <a:lstStyle/>
          <a:p>
            <a:fld id="{9B35F583-0148-4553-964E-C48E0D09F0A7}" type="datetimeFigureOut">
              <a:rPr lang="en-US" smtClean="0"/>
              <a:t>2/27/2025</a:t>
            </a:fld>
            <a:endParaRPr lang="en-US"/>
          </a:p>
        </p:txBody>
      </p:sp>
      <p:sp>
        <p:nvSpPr>
          <p:cNvPr id="6" name="Footer Placeholder 5">
            <a:extLst>
              <a:ext uri="{FF2B5EF4-FFF2-40B4-BE49-F238E27FC236}">
                <a16:creationId xmlns:a16="http://schemas.microsoft.com/office/drawing/2014/main" xmlns=""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3" name="Footer Placeholder 2">
            <a:extLst>
              <a:ext uri="{FF2B5EF4-FFF2-40B4-BE49-F238E27FC236}">
                <a16:creationId xmlns="" xmlns:a16="http://schemas.microsoft.com/office/drawing/2014/main" id="{F14E3FDD-3A6C-B024-AEC6-BED99AB03C85}"/>
              </a:ext>
            </a:extLst>
          </p:cNvPr>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a:extLst>
              <a:ext uri="{FF2B5EF4-FFF2-40B4-BE49-F238E27FC236}">
                <a16:creationId xmlns=""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1454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6" name="Footer Placeholder 5">
            <a:extLst>
              <a:ext uri="{FF2B5EF4-FFF2-40B4-BE49-F238E27FC236}">
                <a16:creationId xmlns="" xmlns:a16="http://schemas.microsoft.com/office/drawing/2014/main" id="{D1DFD70F-5533-0BBF-9AEF-91CAC5B0FEC6}"/>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6474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6" name="Footer Placeholder 5">
            <a:extLst>
              <a:ext uri="{FF2B5EF4-FFF2-40B4-BE49-F238E27FC236}">
                <a16:creationId xmlns="" xmlns:a16="http://schemas.microsoft.com/office/drawing/2014/main" id="{375C2917-4D78-E2C5-B240-2C83A2A028BC}"/>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7901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BEADA172-8CFC-0C43-AABF-1121A5E1CD17}"/>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4086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647E6A11-9C61-AEB0-DA00-C59F4DD3A145}"/>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8582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7510F5B9-0BBA-6237-AA41-7C8A68FB5B5A}"/>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8440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CB217C64-8BD3-3E2A-43D6-03E9842166B8}"/>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7607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F5FE3999-2E2F-4649-76D3-B231DD65282E}"/>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3297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6" name="Footer Placeholder 5">
            <a:extLst>
              <a:ext uri="{FF2B5EF4-FFF2-40B4-BE49-F238E27FC236}">
                <a16:creationId xmlns="" xmlns:a16="http://schemas.microsoft.com/office/drawing/2014/main" id="{36C4B400-062F-F623-23E7-2F390EBF3686}"/>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7728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8" name="Footer Placeholder 7">
            <a:extLst>
              <a:ext uri="{FF2B5EF4-FFF2-40B4-BE49-F238E27FC236}">
                <a16:creationId xmlns="" xmlns:a16="http://schemas.microsoft.com/office/drawing/2014/main" id="{62B8C339-1E2E-D100-3748-06F1DA82AFC7}"/>
              </a:ext>
            </a:extLst>
          </p:cNvPr>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a:extLst>
              <a:ext uri="{FF2B5EF4-FFF2-40B4-BE49-F238E27FC236}">
                <a16:creationId xmlns=""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1035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453256E-39DB-9C33-4E7F-391F27F04C47}"/>
              </a:ext>
            </a:extLst>
          </p:cNvPr>
          <p:cNvSpPr>
            <a:spLocks noGrp="1"/>
          </p:cNvSpPr>
          <p:nvPr>
            <p:ph type="dt" sz="half" idx="10"/>
          </p:nvPr>
        </p:nvSpPr>
        <p:spPr/>
        <p:txBody>
          <a:bodyPr/>
          <a:lstStyle/>
          <a:p>
            <a:fld id="{9B35F583-0148-4553-964E-C48E0D09F0A7}" type="datetimeFigureOut">
              <a:rPr lang="en-US" smtClean="0"/>
              <a:t>2/27/2025</a:t>
            </a:fld>
            <a:endParaRPr lang="en-US"/>
          </a:p>
        </p:txBody>
      </p:sp>
      <p:sp>
        <p:nvSpPr>
          <p:cNvPr id="8" name="Footer Placeholder 7">
            <a:extLst>
              <a:ext uri="{FF2B5EF4-FFF2-40B4-BE49-F238E27FC236}">
                <a16:creationId xmlns:a16="http://schemas.microsoft.com/office/drawing/2014/main" xmlns=""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4" name="Footer Placeholder 3">
            <a:extLst>
              <a:ext uri="{FF2B5EF4-FFF2-40B4-BE49-F238E27FC236}">
                <a16:creationId xmlns="" xmlns:a16="http://schemas.microsoft.com/office/drawing/2014/main" id="{2AC00131-E27D-75AB-A7EA-C5355539F7DC}"/>
              </a:ext>
            </a:extLst>
          </p:cNvPr>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a:extLst>
              <a:ext uri="{FF2B5EF4-FFF2-40B4-BE49-F238E27FC236}">
                <a16:creationId xmlns=""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3391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3" name="Footer Placeholder 2">
            <a:extLst>
              <a:ext uri="{FF2B5EF4-FFF2-40B4-BE49-F238E27FC236}">
                <a16:creationId xmlns="" xmlns:a16="http://schemas.microsoft.com/office/drawing/2014/main" id="{F14E3FDD-3A6C-B024-AEC6-BED99AB03C85}"/>
              </a:ext>
            </a:extLst>
          </p:cNvPr>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a:extLst>
              <a:ext uri="{FF2B5EF4-FFF2-40B4-BE49-F238E27FC236}">
                <a16:creationId xmlns=""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3774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6" name="Footer Placeholder 5">
            <a:extLst>
              <a:ext uri="{FF2B5EF4-FFF2-40B4-BE49-F238E27FC236}">
                <a16:creationId xmlns="" xmlns:a16="http://schemas.microsoft.com/office/drawing/2014/main" id="{D1DFD70F-5533-0BBF-9AEF-91CAC5B0FEC6}"/>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3835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6" name="Footer Placeholder 5">
            <a:extLst>
              <a:ext uri="{FF2B5EF4-FFF2-40B4-BE49-F238E27FC236}">
                <a16:creationId xmlns="" xmlns:a16="http://schemas.microsoft.com/office/drawing/2014/main" id="{375C2917-4D78-E2C5-B240-2C83A2A028BC}"/>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6785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BEADA172-8CFC-0C43-AABF-1121A5E1CD17}"/>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6563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647E6A11-9C61-AEB0-DA00-C59F4DD3A145}"/>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4358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7510F5B9-0BBA-6237-AA41-7C8A68FB5B5A}"/>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2973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CB217C64-8BD3-3E2A-43D6-03E9842166B8}"/>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8747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F5FE3999-2E2F-4649-76D3-B231DD65282E}"/>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3134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6" name="Footer Placeholder 5">
            <a:extLst>
              <a:ext uri="{FF2B5EF4-FFF2-40B4-BE49-F238E27FC236}">
                <a16:creationId xmlns="" xmlns:a16="http://schemas.microsoft.com/office/drawing/2014/main" id="{36C4B400-062F-F623-23E7-2F390EBF3686}"/>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8025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28AF172-E041-99AC-255A-8B5AB21FC198}"/>
              </a:ext>
            </a:extLst>
          </p:cNvPr>
          <p:cNvSpPr>
            <a:spLocks noGrp="1"/>
          </p:cNvSpPr>
          <p:nvPr>
            <p:ph type="dt" sz="half" idx="10"/>
          </p:nvPr>
        </p:nvSpPr>
        <p:spPr/>
        <p:txBody>
          <a:bodyPr/>
          <a:lstStyle/>
          <a:p>
            <a:fld id="{9B35F583-0148-4553-964E-C48E0D09F0A7}" type="datetimeFigureOut">
              <a:rPr lang="en-US" smtClean="0"/>
              <a:t>2/27/2025</a:t>
            </a:fld>
            <a:endParaRPr lang="en-US"/>
          </a:p>
        </p:txBody>
      </p:sp>
      <p:sp>
        <p:nvSpPr>
          <p:cNvPr id="4" name="Footer Placeholder 3">
            <a:extLst>
              <a:ext uri="{FF2B5EF4-FFF2-40B4-BE49-F238E27FC236}">
                <a16:creationId xmlns:a16="http://schemas.microsoft.com/office/drawing/2014/main" xmlns=""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8" name="Footer Placeholder 7">
            <a:extLst>
              <a:ext uri="{FF2B5EF4-FFF2-40B4-BE49-F238E27FC236}">
                <a16:creationId xmlns="" xmlns:a16="http://schemas.microsoft.com/office/drawing/2014/main" id="{62B8C339-1E2E-D100-3748-06F1DA82AFC7}"/>
              </a:ext>
            </a:extLst>
          </p:cNvPr>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a:extLst>
              <a:ext uri="{FF2B5EF4-FFF2-40B4-BE49-F238E27FC236}">
                <a16:creationId xmlns=""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8561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4" name="Footer Placeholder 3">
            <a:extLst>
              <a:ext uri="{FF2B5EF4-FFF2-40B4-BE49-F238E27FC236}">
                <a16:creationId xmlns="" xmlns:a16="http://schemas.microsoft.com/office/drawing/2014/main" id="{2AC00131-E27D-75AB-A7EA-C5355539F7DC}"/>
              </a:ext>
            </a:extLst>
          </p:cNvPr>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a:extLst>
              <a:ext uri="{FF2B5EF4-FFF2-40B4-BE49-F238E27FC236}">
                <a16:creationId xmlns=""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209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3" name="Footer Placeholder 2">
            <a:extLst>
              <a:ext uri="{FF2B5EF4-FFF2-40B4-BE49-F238E27FC236}">
                <a16:creationId xmlns="" xmlns:a16="http://schemas.microsoft.com/office/drawing/2014/main" id="{F14E3FDD-3A6C-B024-AEC6-BED99AB03C85}"/>
              </a:ext>
            </a:extLst>
          </p:cNvPr>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a:extLst>
              <a:ext uri="{FF2B5EF4-FFF2-40B4-BE49-F238E27FC236}">
                <a16:creationId xmlns=""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5932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6" name="Footer Placeholder 5">
            <a:extLst>
              <a:ext uri="{FF2B5EF4-FFF2-40B4-BE49-F238E27FC236}">
                <a16:creationId xmlns="" xmlns:a16="http://schemas.microsoft.com/office/drawing/2014/main" id="{D1DFD70F-5533-0BBF-9AEF-91CAC5B0FEC6}"/>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1694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6" name="Footer Placeholder 5">
            <a:extLst>
              <a:ext uri="{FF2B5EF4-FFF2-40B4-BE49-F238E27FC236}">
                <a16:creationId xmlns="" xmlns:a16="http://schemas.microsoft.com/office/drawing/2014/main" id="{375C2917-4D78-E2C5-B240-2C83A2A028BC}"/>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6488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BEADA172-8CFC-0C43-AABF-1121A5E1CD17}"/>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7269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647E6A11-9C61-AEB0-DA00-C59F4DD3A145}"/>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4150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7510F5B9-0BBA-6237-AA41-7C8A68FB5B5A}"/>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9782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CB217C64-8BD3-3E2A-43D6-03E9842166B8}"/>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7900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F5FE3999-2E2F-4649-76D3-B231DD65282E}"/>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6619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6801730-6A3E-18EC-47DD-A614769CD06C}"/>
              </a:ext>
            </a:extLst>
          </p:cNvPr>
          <p:cNvSpPr>
            <a:spLocks noGrp="1"/>
          </p:cNvSpPr>
          <p:nvPr>
            <p:ph type="dt" sz="half" idx="10"/>
          </p:nvPr>
        </p:nvSpPr>
        <p:spPr/>
        <p:txBody>
          <a:bodyPr/>
          <a:lstStyle/>
          <a:p>
            <a:fld id="{9B35F583-0148-4553-964E-C48E0D09F0A7}" type="datetimeFigureOut">
              <a:rPr lang="en-US" smtClean="0"/>
              <a:t>2/27/2025</a:t>
            </a:fld>
            <a:endParaRPr lang="en-US"/>
          </a:p>
        </p:txBody>
      </p:sp>
      <p:sp>
        <p:nvSpPr>
          <p:cNvPr id="3" name="Footer Placeholder 2">
            <a:extLst>
              <a:ext uri="{FF2B5EF4-FFF2-40B4-BE49-F238E27FC236}">
                <a16:creationId xmlns:a16="http://schemas.microsoft.com/office/drawing/2014/main" xmlns=""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6" name="Footer Placeholder 5">
            <a:extLst>
              <a:ext uri="{FF2B5EF4-FFF2-40B4-BE49-F238E27FC236}">
                <a16:creationId xmlns="" xmlns:a16="http://schemas.microsoft.com/office/drawing/2014/main" id="{36C4B400-062F-F623-23E7-2F390EBF3686}"/>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4097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8" name="Footer Placeholder 7">
            <a:extLst>
              <a:ext uri="{FF2B5EF4-FFF2-40B4-BE49-F238E27FC236}">
                <a16:creationId xmlns="" xmlns:a16="http://schemas.microsoft.com/office/drawing/2014/main" id="{62B8C339-1E2E-D100-3748-06F1DA82AFC7}"/>
              </a:ext>
            </a:extLst>
          </p:cNvPr>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a:extLst>
              <a:ext uri="{FF2B5EF4-FFF2-40B4-BE49-F238E27FC236}">
                <a16:creationId xmlns=""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2793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4" name="Footer Placeholder 3">
            <a:extLst>
              <a:ext uri="{FF2B5EF4-FFF2-40B4-BE49-F238E27FC236}">
                <a16:creationId xmlns="" xmlns:a16="http://schemas.microsoft.com/office/drawing/2014/main" id="{2AC00131-E27D-75AB-A7EA-C5355539F7DC}"/>
              </a:ext>
            </a:extLst>
          </p:cNvPr>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a:extLst>
              <a:ext uri="{FF2B5EF4-FFF2-40B4-BE49-F238E27FC236}">
                <a16:creationId xmlns=""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1071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3" name="Footer Placeholder 2">
            <a:extLst>
              <a:ext uri="{FF2B5EF4-FFF2-40B4-BE49-F238E27FC236}">
                <a16:creationId xmlns="" xmlns:a16="http://schemas.microsoft.com/office/drawing/2014/main" id="{F14E3FDD-3A6C-B024-AEC6-BED99AB03C85}"/>
              </a:ext>
            </a:extLst>
          </p:cNvPr>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a:extLst>
              <a:ext uri="{FF2B5EF4-FFF2-40B4-BE49-F238E27FC236}">
                <a16:creationId xmlns=""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2371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6" name="Footer Placeholder 5">
            <a:extLst>
              <a:ext uri="{FF2B5EF4-FFF2-40B4-BE49-F238E27FC236}">
                <a16:creationId xmlns="" xmlns:a16="http://schemas.microsoft.com/office/drawing/2014/main" id="{D1DFD70F-5533-0BBF-9AEF-91CAC5B0FEC6}"/>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1834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6" name="Footer Placeholder 5">
            <a:extLst>
              <a:ext uri="{FF2B5EF4-FFF2-40B4-BE49-F238E27FC236}">
                <a16:creationId xmlns="" xmlns:a16="http://schemas.microsoft.com/office/drawing/2014/main" id="{375C2917-4D78-E2C5-B240-2C83A2A028BC}"/>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6919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BEADA172-8CFC-0C43-AABF-1121A5E1CD17}"/>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228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647E6A11-9C61-AEB0-DA00-C59F4DD3A145}"/>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3391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7510F5B9-0BBA-6237-AA41-7C8A68FB5B5A}"/>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2824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CB217C64-8BD3-3E2A-43D6-03E9842166B8}"/>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9689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B22BBB5-2CDF-8FC1-981F-4A0C5518ABC3}"/>
              </a:ext>
            </a:extLst>
          </p:cNvPr>
          <p:cNvSpPr>
            <a:spLocks noGrp="1"/>
          </p:cNvSpPr>
          <p:nvPr>
            <p:ph type="dt" sz="half" idx="10"/>
          </p:nvPr>
        </p:nvSpPr>
        <p:spPr/>
        <p:txBody>
          <a:bodyPr/>
          <a:lstStyle/>
          <a:p>
            <a:fld id="{9B35F583-0148-4553-964E-C48E0D09F0A7}" type="datetimeFigureOut">
              <a:rPr lang="en-US" smtClean="0"/>
              <a:t>2/27/2025</a:t>
            </a:fld>
            <a:endParaRPr lang="en-US"/>
          </a:p>
        </p:txBody>
      </p:sp>
      <p:sp>
        <p:nvSpPr>
          <p:cNvPr id="6" name="Footer Placeholder 5">
            <a:extLst>
              <a:ext uri="{FF2B5EF4-FFF2-40B4-BE49-F238E27FC236}">
                <a16:creationId xmlns:a16="http://schemas.microsoft.com/office/drawing/2014/main" xmlns=""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F5FE3999-2E2F-4649-76D3-B231DD65282E}"/>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4083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6" name="Footer Placeholder 5">
            <a:extLst>
              <a:ext uri="{FF2B5EF4-FFF2-40B4-BE49-F238E27FC236}">
                <a16:creationId xmlns="" xmlns:a16="http://schemas.microsoft.com/office/drawing/2014/main" id="{36C4B400-062F-F623-23E7-2F390EBF3686}"/>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633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8" name="Footer Placeholder 7">
            <a:extLst>
              <a:ext uri="{FF2B5EF4-FFF2-40B4-BE49-F238E27FC236}">
                <a16:creationId xmlns="" xmlns:a16="http://schemas.microsoft.com/office/drawing/2014/main" id="{62B8C339-1E2E-D100-3748-06F1DA82AFC7}"/>
              </a:ext>
            </a:extLst>
          </p:cNvPr>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a:extLst>
              <a:ext uri="{FF2B5EF4-FFF2-40B4-BE49-F238E27FC236}">
                <a16:creationId xmlns=""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9472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4" name="Footer Placeholder 3">
            <a:extLst>
              <a:ext uri="{FF2B5EF4-FFF2-40B4-BE49-F238E27FC236}">
                <a16:creationId xmlns="" xmlns:a16="http://schemas.microsoft.com/office/drawing/2014/main" id="{2AC00131-E27D-75AB-A7EA-C5355539F7DC}"/>
              </a:ext>
            </a:extLst>
          </p:cNvPr>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a:extLst>
              <a:ext uri="{FF2B5EF4-FFF2-40B4-BE49-F238E27FC236}">
                <a16:creationId xmlns=""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300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3" name="Footer Placeholder 2">
            <a:extLst>
              <a:ext uri="{FF2B5EF4-FFF2-40B4-BE49-F238E27FC236}">
                <a16:creationId xmlns="" xmlns:a16="http://schemas.microsoft.com/office/drawing/2014/main" id="{F14E3FDD-3A6C-B024-AEC6-BED99AB03C85}"/>
              </a:ext>
            </a:extLst>
          </p:cNvPr>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a:extLst>
              <a:ext uri="{FF2B5EF4-FFF2-40B4-BE49-F238E27FC236}">
                <a16:creationId xmlns=""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3891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6" name="Footer Placeholder 5">
            <a:extLst>
              <a:ext uri="{FF2B5EF4-FFF2-40B4-BE49-F238E27FC236}">
                <a16:creationId xmlns="" xmlns:a16="http://schemas.microsoft.com/office/drawing/2014/main" id="{D1DFD70F-5533-0BBF-9AEF-91CAC5B0FEC6}"/>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1472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6" name="Footer Placeholder 5">
            <a:extLst>
              <a:ext uri="{FF2B5EF4-FFF2-40B4-BE49-F238E27FC236}">
                <a16:creationId xmlns="" xmlns:a16="http://schemas.microsoft.com/office/drawing/2014/main" id="{375C2917-4D78-E2C5-B240-2C83A2A028BC}"/>
              </a:ext>
            </a:extLst>
          </p:cNvPr>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a:extLst>
              <a:ext uri="{FF2B5EF4-FFF2-40B4-BE49-F238E27FC236}">
                <a16:creationId xmlns=""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5797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BEADA172-8CFC-0C43-AABF-1121A5E1CD17}"/>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6698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647E6A11-9C61-AEB0-DA00-C59F4DD3A145}"/>
              </a:ext>
            </a:extLst>
          </p:cNvPr>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0939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172070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0D62789-07EF-DBB0-122A-BEA8179E60B0}"/>
              </a:ext>
            </a:extLst>
          </p:cNvPr>
          <p:cNvSpPr>
            <a:spLocks noGrp="1"/>
          </p:cNvSpPr>
          <p:nvPr>
            <p:ph type="dt" sz="half" idx="10"/>
          </p:nvPr>
        </p:nvSpPr>
        <p:spPr/>
        <p:txBody>
          <a:bodyPr/>
          <a:lstStyle/>
          <a:p>
            <a:fld id="{9B35F583-0148-4553-964E-C48E0D09F0A7}" type="datetimeFigureOut">
              <a:rPr lang="en-US" smtClean="0"/>
              <a:t>2/27/2025</a:t>
            </a:fld>
            <a:endParaRPr lang="en-US"/>
          </a:p>
        </p:txBody>
      </p:sp>
      <p:sp>
        <p:nvSpPr>
          <p:cNvPr id="6" name="Footer Placeholder 5">
            <a:extLst>
              <a:ext uri="{FF2B5EF4-FFF2-40B4-BE49-F238E27FC236}">
                <a16:creationId xmlns:a16="http://schemas.microsoft.com/office/drawing/2014/main" xmlns=""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3" name="Google Shape;2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4" name="Google Shape;2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3693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9" name="Google Shape;2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0" name="Google Shape;3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88215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5" name="Google Shape;3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6" name="Google Shape;3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06614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2" name="Google Shape;4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3" name="Google Shape;4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18681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1" name="Google Shape;5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2" name="Google Shape;5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60171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6" name="Google Shape;5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7" name="Google Shape;5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90251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9070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4"/>
          <p:cNvSpPr>
            <a:spLocks noGrp="1"/>
          </p:cNvSpPr>
          <p:nvPr>
            <p:ph type="pic" idx="2"/>
          </p:nvPr>
        </p:nvSpPr>
        <p:spPr>
          <a:xfrm>
            <a:off x="5183188" y="987425"/>
            <a:ext cx="6172200" cy="4873625"/>
          </a:xfrm>
          <a:prstGeom prst="rect">
            <a:avLst/>
          </a:prstGeom>
          <a:noFill/>
          <a:ln>
            <a:noFill/>
          </a:ln>
        </p:spPr>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33560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147529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44096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2/27/2025</a:t>
            </a:fld>
            <a:endParaRPr lang="en-US"/>
          </a:p>
        </p:txBody>
      </p:sp>
      <p:sp>
        <p:nvSpPr>
          <p:cNvPr id="5" name="Footer Placeholder 4">
            <a:extLst>
              <a:ext uri="{FF2B5EF4-FFF2-40B4-BE49-F238E27FC236}">
                <a16:creationId xmlns:a16="http://schemas.microsoft.com/office/drawing/2014/main" xmlns=""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79234600"/>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7516771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4043414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3095615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9772715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73668268"/>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19778596"/>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solidFill>
                  <a:prstClr val="white">
                    <a:tint val="75000"/>
                  </a:prstClr>
                </a:solidFill>
              </a:rPr>
              <a:pPr/>
              <a:t>2/27/2025</a:t>
            </a:fld>
            <a:endParaRPr lang="en-US">
              <a:solidFill>
                <a:prstClr val="white">
                  <a:tint val="75000"/>
                </a:prstClr>
              </a:solidFill>
            </a:endParaRPr>
          </a:p>
        </p:txBody>
      </p:sp>
      <p:sp>
        <p:nvSpPr>
          <p:cNvPr id="5" name="Footer Placeholder 4">
            <a:extLst>
              <a:ext uri="{FF2B5EF4-FFF2-40B4-BE49-F238E27FC236}">
                <a16:creationId xmlns=""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a:extLst>
              <a:ext uri="{FF2B5EF4-FFF2-40B4-BE49-F238E27FC236}">
                <a16:creationId xmlns=""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30927725"/>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kern="0"/>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kern="0"/>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kern="0"/>
              <a:pPr/>
              <a:t>‹#›</a:t>
            </a:fld>
            <a:endParaRPr kern="0"/>
          </a:p>
        </p:txBody>
      </p:sp>
    </p:spTree>
    <p:extLst>
      <p:ext uri="{BB962C8B-B14F-4D97-AF65-F5344CB8AC3E}">
        <p14:creationId xmlns:p14="http://schemas.microsoft.com/office/powerpoint/2010/main" val="1275241042"/>
      </p:ext>
    </p:extLst>
  </p:cSld>
  <p:clrMap bg1="lt1" tx1="dk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6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03412" y="1911062"/>
            <a:ext cx="11438964" cy="1481175"/>
          </a:xfrm>
          <a:prstGeom prst="rect">
            <a:avLst/>
          </a:prstGeom>
        </p:spPr>
        <p:txBody>
          <a:bodyPr wrap="square">
            <a:spAutoFit/>
          </a:bodyPr>
          <a:lstStyle/>
          <a:p>
            <a:pPr>
              <a:lnSpc>
                <a:spcPct val="150000"/>
              </a:lnSpc>
            </a:pPr>
            <a:r>
              <a:rPr lang="en-US" sz="3200" b="1" dirty="0" smtClean="0">
                <a:solidFill>
                  <a:schemeClr val="dk1"/>
                </a:solidFill>
                <a:latin typeface="UTM Avo" panose="02040603050506020204" pitchFamily="18"/>
              </a:rPr>
              <a:t>       </a:t>
            </a:r>
            <a:r>
              <a:rPr lang="en-US" sz="3200" b="1" dirty="0" err="1" smtClean="0">
                <a:solidFill>
                  <a:schemeClr val="dk1"/>
                </a:solidFill>
                <a:latin typeface="UTM Avo" panose="02040603050506020204" pitchFamily="18"/>
              </a:rPr>
              <a:t>Em</a:t>
            </a:r>
            <a:r>
              <a:rPr lang="en-US" sz="3200" b="1" dirty="0" smtClean="0">
                <a:solidFill>
                  <a:schemeClr val="dk1"/>
                </a:solidFill>
                <a:latin typeface="UTM Avo" panose="02040603050506020204" pitchFamily="18"/>
              </a:rPr>
              <a:t> </a:t>
            </a:r>
            <a:r>
              <a:rPr lang="en-US" sz="3200" b="1" dirty="0" err="1" smtClean="0">
                <a:solidFill>
                  <a:schemeClr val="dk1"/>
                </a:solidFill>
                <a:latin typeface="UTM Avo" panose="02040603050506020204" pitchFamily="18"/>
              </a:rPr>
              <a:t>hãy</a:t>
            </a:r>
            <a:r>
              <a:rPr lang="en-US" sz="3200" b="1" dirty="0" smtClean="0">
                <a:solidFill>
                  <a:schemeClr val="dk1"/>
                </a:solidFill>
                <a:latin typeface="UTM Avo" panose="02040603050506020204" pitchFamily="18"/>
              </a:rPr>
              <a:t> chia </a:t>
            </a:r>
            <a:r>
              <a:rPr lang="en-US" sz="3200" b="1" dirty="0" err="1" smtClean="0">
                <a:solidFill>
                  <a:schemeClr val="dk1"/>
                </a:solidFill>
                <a:latin typeface="UTM Avo" panose="02040603050506020204" pitchFamily="18"/>
              </a:rPr>
              <a:t>sẻ</a:t>
            </a:r>
            <a:r>
              <a:rPr lang="en-US" sz="3200" b="1" dirty="0" smtClean="0">
                <a:solidFill>
                  <a:schemeClr val="dk1"/>
                </a:solidFill>
                <a:latin typeface="UTM Avo" panose="02040603050506020204" pitchFamily="18"/>
              </a:rPr>
              <a:t> </a:t>
            </a:r>
            <a:r>
              <a:rPr lang="vi-VN" sz="3200" b="1" dirty="0" smtClean="0">
                <a:solidFill>
                  <a:schemeClr val="dk1"/>
                </a:solidFill>
                <a:latin typeface="UTM Avo" panose="02040603050506020204" pitchFamily="18"/>
              </a:rPr>
              <a:t>về </a:t>
            </a:r>
            <a:r>
              <a:rPr lang="vi-VN" sz="3200" b="1" dirty="0">
                <a:solidFill>
                  <a:schemeClr val="dk1"/>
                </a:solidFill>
                <a:latin typeface="UTM Avo" panose="02040603050506020204" pitchFamily="18"/>
              </a:rPr>
              <a:t>một số biểu hiện của lòng dũng cảm ở học </a:t>
            </a:r>
            <a:r>
              <a:rPr lang="vi-VN" sz="3200" b="1" dirty="0" smtClean="0">
                <a:solidFill>
                  <a:schemeClr val="dk1"/>
                </a:solidFill>
                <a:latin typeface="UTM Avo" panose="02040603050506020204" pitchFamily="18"/>
              </a:rPr>
              <a:t>sinh</a:t>
            </a:r>
            <a:r>
              <a:rPr lang="en-US" sz="3200" b="1" dirty="0">
                <a:solidFill>
                  <a:schemeClr val="dk1"/>
                </a:solidFill>
                <a:latin typeface="UTM Avo" panose="02040603050506020204" pitchFamily="18"/>
              </a:rPr>
              <a:t> </a:t>
            </a:r>
            <a:r>
              <a:rPr lang="en-US" sz="3200" b="1" dirty="0" smtClean="0">
                <a:solidFill>
                  <a:schemeClr val="dk1"/>
                </a:solidFill>
                <a:latin typeface="UTM Avo" panose="02040603050506020204" pitchFamily="18"/>
              </a:rPr>
              <a:t>k</a:t>
            </a:r>
            <a:r>
              <a:rPr lang="vi-VN" sz="3200" b="1" dirty="0" smtClean="0">
                <a:solidFill>
                  <a:schemeClr val="dk1"/>
                </a:solidFill>
                <a:latin typeface="UTM Avo" panose="02040603050506020204" pitchFamily="18"/>
              </a:rPr>
              <a:t>hi </a:t>
            </a:r>
            <a:r>
              <a:rPr lang="vi-VN" sz="3200" b="1" dirty="0">
                <a:solidFill>
                  <a:schemeClr val="dk1"/>
                </a:solidFill>
                <a:latin typeface="UTM Avo" panose="02040603050506020204" pitchFamily="18"/>
              </a:rPr>
              <a:t>thấy bản thân mình mắc lỗi.</a:t>
            </a:r>
          </a:p>
        </p:txBody>
      </p:sp>
      <p:sp>
        <p:nvSpPr>
          <p:cNvPr id="4" name="TextBox 3"/>
          <p:cNvSpPr txBox="1"/>
          <p:nvPr/>
        </p:nvSpPr>
        <p:spPr>
          <a:xfrm>
            <a:off x="1305901" y="3594846"/>
            <a:ext cx="7685117" cy="1569660"/>
          </a:xfrm>
          <a:prstGeom prst="rect">
            <a:avLst/>
          </a:prstGeom>
          <a:noFill/>
        </p:spPr>
        <p:txBody>
          <a:bodyPr wrap="none" rtlCol="0">
            <a:spAutoFit/>
          </a:bodyPr>
          <a:lstStyle/>
          <a:p>
            <a:pPr algn="just">
              <a:lnSpc>
                <a:spcPct val="150000"/>
              </a:lnSpc>
              <a:buClr>
                <a:schemeClr val="dk1"/>
              </a:buClr>
              <a:buSzPts val="3600"/>
            </a:pPr>
            <a:r>
              <a:rPr lang="en-US" dirty="0" smtClean="0">
                <a:solidFill>
                  <a:schemeClr val="dk1"/>
                </a:solidFill>
                <a:latin typeface="UTM Avo" panose="02040603050506020204" pitchFamily="18"/>
              </a:rPr>
              <a:t> </a:t>
            </a:r>
            <a:r>
              <a:rPr lang="en-US" sz="3200" b="1" dirty="0" smtClean="0">
                <a:solidFill>
                  <a:srgbClr val="FF0000"/>
                </a:solidFill>
                <a:latin typeface="Times New Roman" pitchFamily="18" charset="0"/>
                <a:cs typeface="Times New Roman" pitchFamily="18" charset="0"/>
              </a:rPr>
              <a:t>-</a:t>
            </a:r>
            <a:r>
              <a:rPr lang="vi-VN" sz="3200" b="1" dirty="0" smtClean="0">
                <a:solidFill>
                  <a:srgbClr val="FF0000"/>
                </a:solidFill>
                <a:latin typeface="Times New Roman" pitchFamily="18" charset="0"/>
                <a:cs typeface="Times New Roman" pitchFamily="18" charset="0"/>
              </a:rPr>
              <a:t>Tự </a:t>
            </a:r>
            <a:r>
              <a:rPr lang="vi-VN" sz="3200" b="1" dirty="0">
                <a:solidFill>
                  <a:srgbClr val="FF0000"/>
                </a:solidFill>
                <a:latin typeface="Times New Roman" pitchFamily="18" charset="0"/>
                <a:cs typeface="Times New Roman" pitchFamily="18" charset="0"/>
              </a:rPr>
              <a:t>nhận lỗi, không đổ lỗi cho người khác.</a:t>
            </a:r>
          </a:p>
          <a:p>
            <a:pPr>
              <a:lnSpc>
                <a:spcPct val="150000"/>
              </a:lnSpc>
              <a:buClr>
                <a:schemeClr val="dk1"/>
              </a:buClr>
              <a:buSzPts val="3600"/>
            </a:pPr>
            <a:r>
              <a:rPr lang="en-US" sz="3200" b="1" dirty="0" smtClean="0">
                <a:solidFill>
                  <a:srgbClr val="FF0000"/>
                </a:solidFill>
                <a:latin typeface="Times New Roman" pitchFamily="18" charset="0"/>
                <a:cs typeface="Times New Roman" pitchFamily="18" charset="0"/>
              </a:rPr>
              <a:t>- </a:t>
            </a:r>
            <a:r>
              <a:rPr lang="vi-VN" sz="3200" b="1" dirty="0" smtClean="0">
                <a:solidFill>
                  <a:srgbClr val="FF0000"/>
                </a:solidFill>
                <a:latin typeface="Times New Roman" pitchFamily="18" charset="0"/>
                <a:cs typeface="Times New Roman" pitchFamily="18" charset="0"/>
              </a:rPr>
              <a:t>Xin lỗi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khắc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phục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lỗi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gây</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ra</a:t>
            </a:r>
            <a:r>
              <a:rPr lang="en-US" sz="3200" b="1" dirty="0" smtClean="0">
                <a:solidFill>
                  <a:srgbClr val="FF0000"/>
                </a:solidFill>
                <a:latin typeface="Times New Roman" pitchFamily="18" charset="0"/>
                <a:cs typeface="Times New Roman" pitchFamily="18" charset="0"/>
              </a:rPr>
              <a:t>,…</a:t>
            </a:r>
            <a:endParaRPr lang="vi-VN"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3636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73368" y="1703294"/>
            <a:ext cx="7444667" cy="584775"/>
          </a:xfrm>
          <a:prstGeom prst="rect">
            <a:avLst/>
          </a:prstGeom>
          <a:noFill/>
        </p:spPr>
        <p:txBody>
          <a:bodyPr wrap="none" rtlCol="0">
            <a:spAutoFit/>
          </a:bodyPr>
          <a:lstStyle/>
          <a:p>
            <a:pPr algn="just"/>
            <a:r>
              <a:rPr lang="en-US" sz="3200" b="1" i="1" dirty="0" err="1">
                <a:solidFill>
                  <a:srgbClr val="000000"/>
                </a:solidFill>
                <a:latin typeface="Times New Roman" pitchFamily="18" charset="0"/>
                <a:cs typeface="Times New Roman" pitchFamily="18" charset="0"/>
              </a:rPr>
              <a:t>Em</a:t>
            </a:r>
            <a:r>
              <a:rPr lang="en-US" sz="3200" b="1" i="1" dirty="0">
                <a:solidFill>
                  <a:srgbClr val="000000"/>
                </a:solidFill>
                <a:latin typeface="Times New Roman" pitchFamily="18" charset="0"/>
                <a:cs typeface="Times New Roman" pitchFamily="18" charset="0"/>
              </a:rPr>
              <a:t> </a:t>
            </a:r>
            <a:r>
              <a:rPr lang="en-US" sz="3200" b="1" i="1" dirty="0" err="1">
                <a:solidFill>
                  <a:srgbClr val="000000"/>
                </a:solidFill>
                <a:latin typeface="Times New Roman" pitchFamily="18" charset="0"/>
                <a:cs typeface="Times New Roman" pitchFamily="18" charset="0"/>
              </a:rPr>
              <a:t>hiểu</a:t>
            </a:r>
            <a:r>
              <a:rPr lang="en-US" sz="3200" b="1" i="1" dirty="0">
                <a:solidFill>
                  <a:srgbClr val="000000"/>
                </a:solidFill>
                <a:latin typeface="Times New Roman" pitchFamily="18" charset="0"/>
                <a:cs typeface="Times New Roman" pitchFamily="18" charset="0"/>
              </a:rPr>
              <a:t> </a:t>
            </a:r>
            <a:r>
              <a:rPr lang="en-US" sz="3200" b="1" i="1" dirty="0" err="1">
                <a:solidFill>
                  <a:srgbClr val="000000"/>
                </a:solidFill>
                <a:latin typeface="Times New Roman" pitchFamily="18" charset="0"/>
                <a:cs typeface="Times New Roman" pitchFamily="18" charset="0"/>
              </a:rPr>
              <a:t>bài</a:t>
            </a:r>
            <a:r>
              <a:rPr lang="en-US" sz="3200" b="1" i="1" dirty="0">
                <a:solidFill>
                  <a:srgbClr val="000000"/>
                </a:solidFill>
                <a:latin typeface="Times New Roman" pitchFamily="18" charset="0"/>
                <a:cs typeface="Times New Roman" pitchFamily="18" charset="0"/>
              </a:rPr>
              <a:t> </a:t>
            </a:r>
            <a:r>
              <a:rPr lang="en-US" sz="3200" b="1" i="1" dirty="0" err="1">
                <a:solidFill>
                  <a:srgbClr val="000000"/>
                </a:solidFill>
                <a:latin typeface="Times New Roman" pitchFamily="18" charset="0"/>
                <a:cs typeface="Times New Roman" pitchFamily="18" charset="0"/>
              </a:rPr>
              <a:t>đọc</a:t>
            </a:r>
            <a:r>
              <a:rPr lang="en-US" sz="3200" b="1" i="1" dirty="0">
                <a:solidFill>
                  <a:srgbClr val="000000"/>
                </a:solidFill>
                <a:latin typeface="Times New Roman" pitchFamily="18" charset="0"/>
                <a:cs typeface="Times New Roman" pitchFamily="18" charset="0"/>
              </a:rPr>
              <a:t> </a:t>
            </a:r>
            <a:r>
              <a:rPr lang="en-US" sz="3200" b="1" i="1" dirty="0" err="1" smtClean="0">
                <a:solidFill>
                  <a:srgbClr val="000000"/>
                </a:solidFill>
                <a:latin typeface="Times New Roman" pitchFamily="18" charset="0"/>
                <a:cs typeface="Times New Roman" pitchFamily="18" charset="0"/>
              </a:rPr>
              <a:t>cho</a:t>
            </a:r>
            <a:r>
              <a:rPr lang="en-US" sz="3200" b="1" i="1" dirty="0" smtClean="0">
                <a:solidFill>
                  <a:srgbClr val="000000"/>
                </a:solidFill>
                <a:latin typeface="Times New Roman" pitchFamily="18" charset="0"/>
                <a:cs typeface="Times New Roman" pitchFamily="18" charset="0"/>
              </a:rPr>
              <a:t> </a:t>
            </a:r>
            <a:r>
              <a:rPr lang="en-US" sz="3200" b="1" i="1" dirty="0" err="1" smtClean="0">
                <a:solidFill>
                  <a:srgbClr val="000000"/>
                </a:solidFill>
                <a:latin typeface="Times New Roman" pitchFamily="18" charset="0"/>
                <a:cs typeface="Times New Roman" pitchFamily="18" charset="0"/>
              </a:rPr>
              <a:t>chúng</a:t>
            </a:r>
            <a:r>
              <a:rPr lang="en-US" sz="3200" b="1" i="1" dirty="0" smtClean="0">
                <a:solidFill>
                  <a:srgbClr val="000000"/>
                </a:solidFill>
                <a:latin typeface="Times New Roman" pitchFamily="18" charset="0"/>
                <a:cs typeface="Times New Roman" pitchFamily="18" charset="0"/>
              </a:rPr>
              <a:t> ta </a:t>
            </a:r>
            <a:r>
              <a:rPr lang="en-US" sz="3200" b="1" i="1" dirty="0" err="1" smtClean="0">
                <a:solidFill>
                  <a:srgbClr val="000000"/>
                </a:solidFill>
                <a:latin typeface="Times New Roman" pitchFamily="18" charset="0"/>
                <a:cs typeface="Times New Roman" pitchFamily="18" charset="0"/>
              </a:rPr>
              <a:t>biết</a:t>
            </a:r>
            <a:r>
              <a:rPr lang="en-US" sz="3200" b="1" i="1" dirty="0" smtClean="0">
                <a:solidFill>
                  <a:srgbClr val="000000"/>
                </a:solidFill>
                <a:latin typeface="Times New Roman" pitchFamily="18" charset="0"/>
                <a:cs typeface="Times New Roman" pitchFamily="18" charset="0"/>
              </a:rPr>
              <a:t> </a:t>
            </a:r>
            <a:r>
              <a:rPr lang="en-US" sz="3200" b="1" i="1" dirty="0" err="1" smtClean="0">
                <a:solidFill>
                  <a:srgbClr val="000000"/>
                </a:solidFill>
                <a:latin typeface="Times New Roman" pitchFamily="18" charset="0"/>
                <a:cs typeface="Times New Roman" pitchFamily="18" charset="0"/>
              </a:rPr>
              <a:t>điều</a:t>
            </a:r>
            <a:r>
              <a:rPr lang="en-US" sz="3200" b="1" i="1" dirty="0" smtClean="0">
                <a:solidFill>
                  <a:srgbClr val="000000"/>
                </a:solidFill>
                <a:latin typeface="Times New Roman" pitchFamily="18" charset="0"/>
                <a:cs typeface="Times New Roman" pitchFamily="18" charset="0"/>
              </a:rPr>
              <a:t> </a:t>
            </a:r>
            <a:r>
              <a:rPr lang="en-US" sz="3200" b="1" i="1" dirty="0" err="1">
                <a:solidFill>
                  <a:srgbClr val="000000"/>
                </a:solidFill>
                <a:latin typeface="Times New Roman" pitchFamily="18" charset="0"/>
                <a:cs typeface="Times New Roman" pitchFamily="18" charset="0"/>
              </a:rPr>
              <a:t>gì</a:t>
            </a:r>
            <a:r>
              <a:rPr lang="en-US" sz="3200" b="1" i="1" dirty="0">
                <a:solidFill>
                  <a:srgbClr val="000000"/>
                </a:solidFill>
                <a:latin typeface="Times New Roman" pitchFamily="18" charset="0"/>
                <a:cs typeface="Times New Roman" pitchFamily="18" charset="0"/>
              </a:rPr>
              <a:t>?</a:t>
            </a:r>
            <a:endParaRPr lang="en-US" sz="3200" b="1" dirty="0">
              <a:solidFill>
                <a:prstClr val="white"/>
              </a:solidFill>
              <a:latin typeface="Times New Roman" pitchFamily="18" charset="0"/>
              <a:cs typeface="Times New Roman" pitchFamily="18" charset="0"/>
            </a:endParaRPr>
          </a:p>
        </p:txBody>
      </p:sp>
      <p:sp>
        <p:nvSpPr>
          <p:cNvPr id="2" name="TextBox 1"/>
          <p:cNvSpPr txBox="1"/>
          <p:nvPr/>
        </p:nvSpPr>
        <p:spPr>
          <a:xfrm>
            <a:off x="2088776" y="2608729"/>
            <a:ext cx="4446496" cy="3416320"/>
          </a:xfrm>
          <a:prstGeom prst="rect">
            <a:avLst/>
          </a:prstGeom>
          <a:noFill/>
        </p:spPr>
        <p:txBody>
          <a:bodyPr wrap="square" rtlCol="0">
            <a:spAutoFit/>
          </a:bodyPr>
          <a:lstStyle/>
          <a:p>
            <a:pPr>
              <a:lnSpc>
                <a:spcPct val="150000"/>
              </a:lnSpc>
            </a:pPr>
            <a:r>
              <a:rPr lang="en-US" sz="2400" dirty="0" smtClean="0">
                <a:solidFill>
                  <a:schemeClr val="bg1"/>
                </a:solidFill>
                <a:latin typeface="UTM Avo" panose="02040603050506020204" pitchFamily="18"/>
              </a:rPr>
              <a:t>   </a:t>
            </a:r>
            <a:r>
              <a:rPr lang="vi-VN" sz="2400" b="1" dirty="0" smtClean="0">
                <a:solidFill>
                  <a:srgbClr val="FF0000"/>
                </a:solidFill>
                <a:latin typeface="UTM Avo" panose="02040603050506020204" pitchFamily="18"/>
              </a:rPr>
              <a:t>Bài </a:t>
            </a:r>
            <a:r>
              <a:rPr lang="vi-VN" sz="2400" b="1" dirty="0">
                <a:solidFill>
                  <a:srgbClr val="FF0000"/>
                </a:solidFill>
                <a:latin typeface="UTM Avo" panose="02040603050506020204" pitchFamily="18"/>
              </a:rPr>
              <a:t>đọc khen ngợi nhân vật “chú lính nhỏ” dũng cảm nhận ra khuyết điểm của mình, quyết tâm khắc phục hậu quả do trò chơi của mình và các bạn gây ra.</a:t>
            </a:r>
            <a:endParaRPr lang="en-US" sz="2400" b="1" dirty="0">
              <a:solidFill>
                <a:srgbClr val="FF0000"/>
              </a:solidFill>
            </a:endParaRPr>
          </a:p>
        </p:txBody>
      </p:sp>
      <p:pic>
        <p:nvPicPr>
          <p:cNvPr id="7" name="Google Shape;341;p20">
            <a:extLst>
              <a:ext uri="{FF2B5EF4-FFF2-40B4-BE49-F238E27FC236}">
                <a16:creationId xmlns:a16="http://schemas.microsoft.com/office/drawing/2014/main" xmlns="" id="{80C778A5-FF0A-63C6-B72D-0397C6138173}"/>
              </a:ext>
            </a:extLst>
          </p:cNvPr>
          <p:cNvPicPr preferRelativeResize="0"/>
          <p:nvPr/>
        </p:nvPicPr>
        <p:blipFill rotWithShape="1">
          <a:blip r:embed="rId3">
            <a:alphaModFix/>
          </a:blip>
          <a:srcRect l="19999" r="17499"/>
          <a:stretch/>
        </p:blipFill>
        <p:spPr>
          <a:xfrm>
            <a:off x="7096303" y="2465294"/>
            <a:ext cx="2540000" cy="3478306"/>
          </a:xfrm>
          <a:prstGeom prst="rect">
            <a:avLst/>
          </a:prstGeom>
          <a:noFill/>
          <a:ln>
            <a:noFill/>
          </a:ln>
        </p:spPr>
      </p:pic>
    </p:spTree>
    <p:extLst>
      <p:ext uri="{BB962C8B-B14F-4D97-AF65-F5344CB8AC3E}">
        <p14:creationId xmlns:p14="http://schemas.microsoft.com/office/powerpoint/2010/main" val="225924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C:\Users\Admin\Desktop\bảng xan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93" y="-166223"/>
            <a:ext cx="12128500" cy="6994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51288" y="390110"/>
            <a:ext cx="1951175" cy="584775"/>
          </a:xfrm>
          <a:prstGeom prst="rect">
            <a:avLst/>
          </a:prstGeom>
          <a:noFill/>
        </p:spPr>
        <p:txBody>
          <a:bodyPr wrap="none" rtlCol="0">
            <a:spAutoFit/>
          </a:bodyPr>
          <a:lstStyle/>
          <a:p>
            <a:pPr>
              <a:buClr>
                <a:srgbClr val="000000"/>
              </a:buClr>
              <a:buFont typeface="Arial"/>
              <a:buNone/>
            </a:pPr>
            <a:r>
              <a:rPr lang="en-US" sz="3200" u="sng" kern="0" dirty="0" err="1" smtClean="0">
                <a:solidFill>
                  <a:srgbClr val="FFFFFF"/>
                </a:solidFill>
                <a:latin typeface="Times New Roman" pitchFamily="18" charset="0"/>
                <a:cs typeface="Times New Roman" pitchFamily="18" charset="0"/>
                <a:sym typeface="Arial"/>
              </a:rPr>
              <a:t>Tiếng</a:t>
            </a:r>
            <a:r>
              <a:rPr lang="en-US" sz="3200" u="sng" kern="0" dirty="0" smtClean="0">
                <a:solidFill>
                  <a:srgbClr val="FFFFFF"/>
                </a:solidFill>
                <a:latin typeface="Times New Roman" pitchFamily="18" charset="0"/>
                <a:cs typeface="Times New Roman" pitchFamily="18" charset="0"/>
                <a:sym typeface="Arial"/>
              </a:rPr>
              <a:t> </a:t>
            </a:r>
            <a:r>
              <a:rPr lang="en-US" sz="3200" u="sng" kern="0" dirty="0" err="1" smtClean="0">
                <a:solidFill>
                  <a:srgbClr val="FFFFFF"/>
                </a:solidFill>
                <a:latin typeface="Times New Roman" pitchFamily="18" charset="0"/>
                <a:cs typeface="Times New Roman" pitchFamily="18" charset="0"/>
                <a:sym typeface="Arial"/>
              </a:rPr>
              <a:t>Việt</a:t>
            </a:r>
            <a:endParaRPr lang="en-US" sz="3200" u="sng" kern="0" dirty="0">
              <a:solidFill>
                <a:srgbClr val="FFFFFF"/>
              </a:solidFill>
              <a:latin typeface="Times New Roman" pitchFamily="18" charset="0"/>
              <a:cs typeface="Times New Roman" pitchFamily="18" charset="0"/>
              <a:sym typeface="Arial"/>
            </a:endParaRPr>
          </a:p>
        </p:txBody>
      </p:sp>
      <p:sp>
        <p:nvSpPr>
          <p:cNvPr id="6" name="TextBox 5"/>
          <p:cNvSpPr txBox="1"/>
          <p:nvPr/>
        </p:nvSpPr>
        <p:spPr>
          <a:xfrm>
            <a:off x="1257373" y="1002338"/>
            <a:ext cx="10934627" cy="1067600"/>
          </a:xfrm>
          <a:prstGeom prst="rect">
            <a:avLst/>
          </a:prstGeom>
          <a:noFill/>
        </p:spPr>
        <p:txBody>
          <a:bodyPr wrap="square" rtlCol="0">
            <a:spAutoFit/>
          </a:bodyPr>
          <a:lstStyle/>
          <a:p>
            <a:pPr lvl="0" algn="ctr" defTabSz="914377">
              <a:lnSpc>
                <a:spcPct val="150000"/>
              </a:lnSpc>
              <a:buClr>
                <a:srgbClr val="000000"/>
              </a:buClr>
              <a:buSzPts val="4400"/>
              <a:defRPr/>
            </a:pPr>
            <a:r>
              <a:rPr lang="vi-VN" sz="4800" b="1" kern="0" dirty="0">
                <a:solidFill>
                  <a:srgbClr val="FF0000"/>
                </a:solidFill>
                <a:latin typeface="UTM Avo" panose="02040603050506020204" pitchFamily="18"/>
                <a:cs typeface="Arial" panose="020B0604020202020204" pitchFamily="34" charset="0"/>
                <a:sym typeface="Calibri"/>
              </a:rPr>
              <a:t>Bài đọc </a:t>
            </a:r>
            <a:r>
              <a:rPr lang="en-US" sz="4800" b="1" kern="0" dirty="0">
                <a:solidFill>
                  <a:srgbClr val="FF0000"/>
                </a:solidFill>
                <a:latin typeface="UTM Avo" panose="02040603050506020204" pitchFamily="18"/>
                <a:cs typeface="Arial" panose="020B0604020202020204" pitchFamily="34" charset="0"/>
                <a:sym typeface="Calibri"/>
              </a:rPr>
              <a:t>4:Người </a:t>
            </a:r>
            <a:r>
              <a:rPr lang="en-US" sz="4800" b="1" kern="0" dirty="0" err="1">
                <a:solidFill>
                  <a:srgbClr val="FF0000"/>
                </a:solidFill>
                <a:latin typeface="UTM Avo" panose="02040603050506020204" pitchFamily="18"/>
                <a:cs typeface="Arial" panose="020B0604020202020204" pitchFamily="34" charset="0"/>
                <a:sym typeface="Calibri"/>
              </a:rPr>
              <a:t>lính</a:t>
            </a:r>
            <a:r>
              <a:rPr lang="en-US" sz="4800" b="1" kern="0" dirty="0">
                <a:solidFill>
                  <a:srgbClr val="FF0000"/>
                </a:solidFill>
                <a:latin typeface="UTM Avo" panose="02040603050506020204" pitchFamily="18"/>
                <a:cs typeface="Arial" panose="020B0604020202020204" pitchFamily="34" charset="0"/>
                <a:sym typeface="Calibri"/>
              </a:rPr>
              <a:t> </a:t>
            </a:r>
            <a:r>
              <a:rPr lang="en-US" sz="4800" b="1" kern="0" dirty="0" err="1">
                <a:solidFill>
                  <a:srgbClr val="FF0000"/>
                </a:solidFill>
                <a:latin typeface="UTM Avo" panose="02040603050506020204" pitchFamily="18"/>
                <a:cs typeface="Arial" panose="020B0604020202020204" pitchFamily="34" charset="0"/>
                <a:sym typeface="Calibri"/>
              </a:rPr>
              <a:t>dũng</a:t>
            </a:r>
            <a:r>
              <a:rPr lang="en-US" sz="4800" b="1" kern="0" dirty="0">
                <a:solidFill>
                  <a:srgbClr val="FF0000"/>
                </a:solidFill>
                <a:latin typeface="UTM Avo" panose="02040603050506020204" pitchFamily="18"/>
                <a:cs typeface="Arial" panose="020B0604020202020204" pitchFamily="34" charset="0"/>
                <a:sym typeface="Calibri"/>
              </a:rPr>
              <a:t> </a:t>
            </a:r>
            <a:r>
              <a:rPr lang="en-US" sz="4800" b="1" kern="0" dirty="0" err="1">
                <a:solidFill>
                  <a:srgbClr val="FF0000"/>
                </a:solidFill>
                <a:latin typeface="UTM Avo" panose="02040603050506020204" pitchFamily="18"/>
                <a:cs typeface="Arial" panose="020B0604020202020204" pitchFamily="34" charset="0"/>
                <a:sym typeface="Calibri"/>
              </a:rPr>
              <a:t>cảm</a:t>
            </a:r>
            <a:endParaRPr lang="en-US" sz="4800" b="1" kern="0" dirty="0">
              <a:solidFill>
                <a:srgbClr val="FF0000"/>
              </a:solidFill>
              <a:latin typeface="UTM Avo" panose="02040603050506020204" pitchFamily="18"/>
              <a:cs typeface="Arial" panose="020B0604020202020204" pitchFamily="34" charset="0"/>
              <a:sym typeface="Calibri"/>
            </a:endParaRPr>
          </a:p>
        </p:txBody>
      </p:sp>
      <p:sp>
        <p:nvSpPr>
          <p:cNvPr id="9" name="TextBox 8"/>
          <p:cNvSpPr txBox="1"/>
          <p:nvPr/>
        </p:nvSpPr>
        <p:spPr>
          <a:xfrm>
            <a:off x="6298385" y="3797828"/>
            <a:ext cx="5956230" cy="3170099"/>
          </a:xfrm>
          <a:prstGeom prst="rect">
            <a:avLst/>
          </a:prstGeom>
          <a:noFill/>
        </p:spPr>
        <p:txBody>
          <a:bodyPr wrap="square" rtlCol="0">
            <a:spAutoFit/>
          </a:bodyPr>
          <a:lstStyle/>
          <a:p>
            <a:pPr marR="190500">
              <a:tabLst>
                <a:tab pos="527050" algn="l"/>
              </a:tabLst>
            </a:pPr>
            <a:r>
              <a:rPr lang="en-US" sz="3600" b="1" i="1" u="sng" dirty="0" err="1" smtClean="0">
                <a:solidFill>
                  <a:srgbClr val="00B0F0"/>
                </a:solidFill>
                <a:latin typeface="Times New Roman"/>
                <a:ea typeface="Times New Roman"/>
              </a:rPr>
              <a:t>Nội</a:t>
            </a:r>
            <a:r>
              <a:rPr lang="en-US" sz="3600" b="1" i="1" u="sng" dirty="0" smtClean="0">
                <a:solidFill>
                  <a:srgbClr val="00B0F0"/>
                </a:solidFill>
                <a:latin typeface="Times New Roman"/>
                <a:ea typeface="Times New Roman"/>
              </a:rPr>
              <a:t> </a:t>
            </a:r>
            <a:r>
              <a:rPr lang="en-US" sz="3600" b="1" i="1" u="sng" dirty="0" err="1" smtClean="0">
                <a:solidFill>
                  <a:srgbClr val="00B0F0"/>
                </a:solidFill>
                <a:latin typeface="Times New Roman"/>
                <a:ea typeface="Times New Roman"/>
              </a:rPr>
              <a:t>dung</a:t>
            </a:r>
            <a:r>
              <a:rPr lang="en-US" sz="3600" b="1" i="1" dirty="0" err="1" smtClean="0">
                <a:solidFill>
                  <a:srgbClr val="00B0F0"/>
                </a:solidFill>
                <a:latin typeface="Times New Roman"/>
                <a:ea typeface="Times New Roman"/>
              </a:rPr>
              <a:t>:</a:t>
            </a:r>
            <a:r>
              <a:rPr lang="en-US" sz="3200" b="1" i="1" dirty="0" err="1" smtClean="0">
                <a:solidFill>
                  <a:schemeClr val="bg1"/>
                </a:solidFill>
                <a:latin typeface="UTM Avo" panose="02040603050506020204" pitchFamily="18"/>
              </a:rPr>
              <a:t>K</a:t>
            </a:r>
            <a:r>
              <a:rPr lang="vi-VN" sz="3200" b="1" i="1" dirty="0" smtClean="0">
                <a:solidFill>
                  <a:schemeClr val="bg1"/>
                </a:solidFill>
                <a:latin typeface="UTM Avo" panose="02040603050506020204" pitchFamily="18"/>
              </a:rPr>
              <a:t>hen </a:t>
            </a:r>
            <a:r>
              <a:rPr lang="vi-VN" sz="3200" b="1" i="1" dirty="0">
                <a:solidFill>
                  <a:schemeClr val="bg1"/>
                </a:solidFill>
                <a:latin typeface="UTM Avo" panose="02040603050506020204" pitchFamily="18"/>
              </a:rPr>
              <a:t>ngợi nhân vật “chú lính nhỏ” dũng cảm nhận ra khuyết điểm của mình, quyết tâm khắc phục hậu quả do trò chơi của mình và các bạn gây ra.</a:t>
            </a:r>
            <a:endParaRPr lang="en-US" sz="3200" b="1" i="1" dirty="0">
              <a:solidFill>
                <a:schemeClr val="bg1"/>
              </a:solidFill>
            </a:endParaRPr>
          </a:p>
          <a:p>
            <a:pPr marR="190500">
              <a:tabLst>
                <a:tab pos="527050" algn="l"/>
              </a:tabLst>
            </a:pPr>
            <a:endParaRPr lang="en-US" sz="3600" dirty="0">
              <a:solidFill>
                <a:srgbClr val="FFFFFF"/>
              </a:solidFill>
              <a:latin typeface="Times New Roman"/>
              <a:ea typeface="Times New Roman"/>
            </a:endParaRPr>
          </a:p>
        </p:txBody>
      </p:sp>
      <p:sp>
        <p:nvSpPr>
          <p:cNvPr id="10" name="TextBox 9"/>
          <p:cNvSpPr txBox="1"/>
          <p:nvPr/>
        </p:nvSpPr>
        <p:spPr>
          <a:xfrm>
            <a:off x="1630017" y="2649165"/>
            <a:ext cx="2478564" cy="707886"/>
          </a:xfrm>
          <a:prstGeom prst="rect">
            <a:avLst/>
          </a:prstGeom>
          <a:noFill/>
        </p:spPr>
        <p:txBody>
          <a:bodyPr wrap="none" rtlCol="0">
            <a:spAutoFit/>
          </a:bodyPr>
          <a:lstStyle/>
          <a:p>
            <a:r>
              <a:rPr lang="en-US" sz="4000" b="1" u="sng" dirty="0" err="1" smtClean="0">
                <a:solidFill>
                  <a:srgbClr val="FFC000"/>
                </a:solidFill>
                <a:latin typeface="Times New Roman" pitchFamily="18" charset="0"/>
                <a:cs typeface="Times New Roman" pitchFamily="18" charset="0"/>
              </a:rPr>
              <a:t>Luyện</a:t>
            </a:r>
            <a:r>
              <a:rPr lang="en-US" sz="4000" b="1" u="sng" dirty="0" smtClean="0">
                <a:solidFill>
                  <a:srgbClr val="FFC000"/>
                </a:solidFill>
                <a:latin typeface="Times New Roman" pitchFamily="18" charset="0"/>
                <a:cs typeface="Times New Roman" pitchFamily="18" charset="0"/>
              </a:rPr>
              <a:t> </a:t>
            </a:r>
            <a:r>
              <a:rPr lang="en-US" sz="4000" b="1" u="sng" dirty="0" err="1" smtClean="0">
                <a:solidFill>
                  <a:srgbClr val="FFC000"/>
                </a:solidFill>
                <a:latin typeface="Times New Roman" pitchFamily="18" charset="0"/>
                <a:cs typeface="Times New Roman" pitchFamily="18" charset="0"/>
              </a:rPr>
              <a:t>đọc</a:t>
            </a:r>
            <a:endParaRPr lang="en-US" sz="4000" b="1" u="sng" dirty="0">
              <a:solidFill>
                <a:srgbClr val="FFC000"/>
              </a:solidFill>
              <a:latin typeface="Times New Roman" pitchFamily="18" charset="0"/>
              <a:cs typeface="Times New Roman" pitchFamily="18" charset="0"/>
            </a:endParaRPr>
          </a:p>
        </p:txBody>
      </p:sp>
      <p:sp>
        <p:nvSpPr>
          <p:cNvPr id="11" name="TextBox 10"/>
          <p:cNvSpPr txBox="1"/>
          <p:nvPr/>
        </p:nvSpPr>
        <p:spPr>
          <a:xfrm>
            <a:off x="7863044" y="2649165"/>
            <a:ext cx="2108269" cy="707886"/>
          </a:xfrm>
          <a:prstGeom prst="rect">
            <a:avLst/>
          </a:prstGeom>
          <a:noFill/>
        </p:spPr>
        <p:txBody>
          <a:bodyPr wrap="none" rtlCol="0">
            <a:spAutoFit/>
          </a:bodyPr>
          <a:lstStyle/>
          <a:p>
            <a:r>
              <a:rPr lang="en-US" sz="4000" b="1" u="sng" dirty="0" err="1" smtClean="0">
                <a:solidFill>
                  <a:srgbClr val="FFC000"/>
                </a:solidFill>
                <a:latin typeface="Times New Roman" pitchFamily="18" charset="0"/>
                <a:cs typeface="Times New Roman" pitchFamily="18" charset="0"/>
              </a:rPr>
              <a:t>Đọc</a:t>
            </a:r>
            <a:r>
              <a:rPr lang="en-US" sz="4000" b="1" u="sng" dirty="0" smtClean="0">
                <a:solidFill>
                  <a:srgbClr val="FFC000"/>
                </a:solidFill>
                <a:latin typeface="Times New Roman" pitchFamily="18" charset="0"/>
                <a:cs typeface="Times New Roman" pitchFamily="18" charset="0"/>
              </a:rPr>
              <a:t> </a:t>
            </a:r>
            <a:r>
              <a:rPr lang="en-US" sz="4000" b="1" u="sng" dirty="0" err="1" smtClean="0">
                <a:solidFill>
                  <a:srgbClr val="FFC000"/>
                </a:solidFill>
                <a:latin typeface="Times New Roman" pitchFamily="18" charset="0"/>
                <a:cs typeface="Times New Roman" pitchFamily="18" charset="0"/>
              </a:rPr>
              <a:t>hiểu</a:t>
            </a:r>
            <a:endParaRPr lang="en-US" sz="4000" b="1" u="sng" dirty="0">
              <a:solidFill>
                <a:srgbClr val="FFC000"/>
              </a:solidFill>
              <a:latin typeface="Times New Roman" pitchFamily="18" charset="0"/>
              <a:cs typeface="Times New Roman" pitchFamily="18" charset="0"/>
            </a:endParaRPr>
          </a:p>
        </p:txBody>
      </p:sp>
      <p:cxnSp>
        <p:nvCxnSpPr>
          <p:cNvPr id="16" name="Straight Connector 15"/>
          <p:cNvCxnSpPr/>
          <p:nvPr/>
        </p:nvCxnSpPr>
        <p:spPr>
          <a:xfrm flipH="1">
            <a:off x="6214780" y="2728841"/>
            <a:ext cx="29817" cy="38422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3740" y="3488175"/>
            <a:ext cx="5655949" cy="1077218"/>
          </a:xfrm>
          <a:prstGeom prst="rect">
            <a:avLst/>
          </a:prstGeom>
          <a:noFill/>
        </p:spPr>
        <p:txBody>
          <a:bodyPr wrap="square" rtlCol="0">
            <a:spAutoFit/>
          </a:bodyPr>
          <a:lstStyle/>
          <a:p>
            <a:pPr algn="just"/>
            <a:r>
              <a:rPr lang="en-US" sz="3200" b="1" dirty="0" err="1">
                <a:solidFill>
                  <a:schemeClr val="bg1"/>
                </a:solidFill>
                <a:latin typeface="Times New Roman" pitchFamily="18" charset="0"/>
                <a:cs typeface="Times New Roman" pitchFamily="18" charset="0"/>
              </a:rPr>
              <a:t>một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a:t>
            </a:r>
            <a:r>
              <a:rPr lang="en-US" sz="3200" b="1" u="sng" dirty="0" err="1">
                <a:solidFill>
                  <a:schemeClr val="bg1"/>
                </a:solidFill>
                <a:latin typeface="Times New Roman" pitchFamily="18" charset="0"/>
                <a:cs typeface="Times New Roman" pitchFamily="18" charset="0"/>
              </a:rPr>
              <a:t>oạt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d</a:t>
            </a:r>
            <a:r>
              <a:rPr lang="en-US" sz="3200" b="1" u="sng" dirty="0" err="1">
                <a:solidFill>
                  <a:schemeClr val="bg1"/>
                </a:solidFill>
                <a:latin typeface="Times New Roman" pitchFamily="18" charset="0"/>
                <a:cs typeface="Times New Roman" pitchFamily="18" charset="0"/>
              </a:rPr>
              <a:t>iệt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x</a:t>
            </a:r>
            <a:r>
              <a:rPr lang="en-US" sz="3200" b="1" u="sng" dirty="0" err="1">
                <a:solidFill>
                  <a:schemeClr val="bg1"/>
                </a:solidFill>
                <a:latin typeface="Times New Roman" pitchFamily="18" charset="0"/>
                <a:cs typeface="Times New Roman" pitchFamily="18" charset="0"/>
              </a:rPr>
              <a:t>iên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kh</a:t>
            </a:r>
            <a:r>
              <a:rPr lang="en-US" sz="3200" b="1" u="sng" dirty="0" err="1">
                <a:solidFill>
                  <a:schemeClr val="bg1"/>
                </a:solidFill>
                <a:latin typeface="Times New Roman" pitchFamily="18" charset="0"/>
                <a:cs typeface="Times New Roman" pitchFamily="18" charset="0"/>
              </a:rPr>
              <a:t>uôn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mặt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kh</a:t>
            </a:r>
            <a:r>
              <a:rPr lang="en-US" sz="3200" b="1" u="sng" dirty="0" err="1">
                <a:solidFill>
                  <a:schemeClr val="bg1"/>
                </a:solidFill>
                <a:latin typeface="Times New Roman" pitchFamily="18" charset="0"/>
                <a:cs typeface="Times New Roman" pitchFamily="18" charset="0"/>
              </a:rPr>
              <a:t>oát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tay</a:t>
            </a:r>
            <a:endParaRPr lang="vi-VN" sz="3200" b="1" dirty="0">
              <a:solidFill>
                <a:schemeClr val="bg1"/>
              </a:solidFill>
              <a:latin typeface="Times New Roman" pitchFamily="18" charset="0"/>
              <a:cs typeface="Times New Roman" pitchFamily="18" charset="0"/>
            </a:endParaRPr>
          </a:p>
        </p:txBody>
      </p:sp>
      <p:sp>
        <p:nvSpPr>
          <p:cNvPr id="13" name="TextBox 12"/>
          <p:cNvSpPr txBox="1"/>
          <p:nvPr/>
        </p:nvSpPr>
        <p:spPr>
          <a:xfrm>
            <a:off x="385483" y="4598048"/>
            <a:ext cx="5794560" cy="1569660"/>
          </a:xfrm>
          <a:prstGeom prst="rect">
            <a:avLst/>
          </a:prstGeom>
          <a:noFill/>
        </p:spPr>
        <p:txBody>
          <a:bodyPr wrap="square" rtlCol="0">
            <a:spAutoFit/>
          </a:bodyPr>
          <a:lstStyle/>
          <a:p>
            <a:r>
              <a:rPr lang="en-US" sz="3200" i="1" dirty="0" smtClean="0">
                <a:solidFill>
                  <a:schemeClr val="bg1"/>
                </a:solidFill>
                <a:latin typeface="+mj-lt"/>
              </a:rPr>
              <a:t>   </a:t>
            </a:r>
            <a:r>
              <a:rPr lang="vi-VN" sz="3200" i="1" dirty="0" smtClean="0">
                <a:solidFill>
                  <a:schemeClr val="bg1"/>
                </a:solidFill>
                <a:latin typeface="+mj-lt"/>
              </a:rPr>
              <a:t>Khi </a:t>
            </a:r>
            <a:r>
              <a:rPr lang="vi-VN" sz="3200" i="1" dirty="0">
                <a:solidFill>
                  <a:schemeClr val="bg1"/>
                </a:solidFill>
                <a:latin typeface="+mj-lt"/>
              </a:rPr>
              <a:t>tất cả </a:t>
            </a:r>
            <a:r>
              <a:rPr lang="vi-VN" sz="3200" b="1" i="1" dirty="0">
                <a:solidFill>
                  <a:schemeClr val="bg1"/>
                </a:solidFill>
                <a:latin typeface="+mj-lt"/>
              </a:rPr>
              <a:t>túa</a:t>
            </a:r>
            <a:r>
              <a:rPr lang="vi-VN" sz="3200" i="1" dirty="0">
                <a:solidFill>
                  <a:schemeClr val="bg1"/>
                </a:solidFill>
                <a:latin typeface="+mj-lt"/>
              </a:rPr>
              <a:t> ra khỏi lớp,/ chú lính nhỏ đợi viên tướng ở cửa,/ nói </a:t>
            </a:r>
            <a:r>
              <a:rPr lang="vi-VN" sz="3200" b="1" i="1" dirty="0">
                <a:solidFill>
                  <a:schemeClr val="bg1"/>
                </a:solidFill>
                <a:latin typeface="+mj-lt"/>
              </a:rPr>
              <a:t>khẽ</a:t>
            </a:r>
            <a:r>
              <a:rPr lang="vi-VN" sz="3200" i="1" dirty="0">
                <a:solidFill>
                  <a:schemeClr val="bg1"/>
                </a:solidFill>
                <a:latin typeface="+mj-lt"/>
              </a:rPr>
              <a:t>: "</a:t>
            </a:r>
            <a:r>
              <a:rPr lang="vi-VN" sz="3200" b="1" i="1" dirty="0">
                <a:solidFill>
                  <a:schemeClr val="bg1"/>
                </a:solidFill>
                <a:latin typeface="+mj-lt"/>
              </a:rPr>
              <a:t>Ra vườn đi</a:t>
            </a:r>
            <a:r>
              <a:rPr lang="vi-VN" sz="3200" i="1" dirty="0">
                <a:solidFill>
                  <a:schemeClr val="bg1"/>
                </a:solidFill>
                <a:latin typeface="+mj-lt"/>
              </a:rPr>
              <a:t>!".// </a:t>
            </a:r>
            <a:endParaRPr lang="en-US" sz="3200" dirty="0">
              <a:solidFill>
                <a:schemeClr val="bg1"/>
              </a:solidFill>
              <a:latin typeface="+mj-lt"/>
            </a:endParaRPr>
          </a:p>
        </p:txBody>
      </p:sp>
      <p:sp>
        <p:nvSpPr>
          <p:cNvPr id="17" name="TextBox 16"/>
          <p:cNvSpPr txBox="1"/>
          <p:nvPr/>
        </p:nvSpPr>
        <p:spPr>
          <a:xfrm>
            <a:off x="6516646" y="3357051"/>
            <a:ext cx="3095719" cy="584775"/>
          </a:xfrm>
          <a:prstGeom prst="rect">
            <a:avLst/>
          </a:prstGeom>
          <a:noFill/>
        </p:spPr>
        <p:txBody>
          <a:bodyPr wrap="none" rtlCol="0">
            <a:spAutoFit/>
          </a:bodyPr>
          <a:lstStyle/>
          <a:p>
            <a:r>
              <a:rPr lang="en-US" sz="3200" b="1" dirty="0" err="1">
                <a:solidFill>
                  <a:schemeClr val="bg1"/>
                </a:solidFill>
                <a:latin typeface="Times New Roman" pitchFamily="18" charset="0"/>
                <a:cs typeface="Times New Roman" pitchFamily="18" charset="0"/>
              </a:rPr>
              <a:t>t</a:t>
            </a:r>
            <a:r>
              <a:rPr lang="en-US" sz="3200" b="1" dirty="0" err="1" smtClean="0">
                <a:solidFill>
                  <a:schemeClr val="bg1"/>
                </a:solidFill>
                <a:latin typeface="Times New Roman" pitchFamily="18" charset="0"/>
                <a:cs typeface="Times New Roman" pitchFamily="18" charset="0"/>
              </a:rPr>
              <a:t>hủ</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lĩnh</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nứa</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tép</a:t>
            </a:r>
            <a:endParaRPr lang="en-US" sz="3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92727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63;p20">
            <a:extLst>
              <a:ext uri="{FF2B5EF4-FFF2-40B4-BE49-F238E27FC236}">
                <a16:creationId xmlns="" xmlns:a16="http://schemas.microsoft.com/office/drawing/2014/main" id="{36260F1D-FFDB-EB65-C8AA-C56FEA4D6813}"/>
              </a:ext>
            </a:extLst>
          </p:cNvPr>
          <p:cNvSpPr txBox="1"/>
          <p:nvPr/>
        </p:nvSpPr>
        <p:spPr>
          <a:xfrm>
            <a:off x="2959131" y="804664"/>
            <a:ext cx="8716617" cy="1046414"/>
          </a:xfrm>
          <a:prstGeom prst="rect">
            <a:avLst/>
          </a:prstGeom>
          <a:noFill/>
          <a:ln>
            <a:noFill/>
          </a:ln>
        </p:spPr>
        <p:txBody>
          <a:bodyPr spcFirstLastPara="1" wrap="square" lIns="60950" tIns="30467" rIns="60950" bIns="30467" anchor="t" anchorCtr="0">
            <a:spAutoFit/>
          </a:bodyPr>
          <a:lstStyle/>
          <a:p>
            <a:pPr algn="ctr"/>
            <a:r>
              <a:rPr lang="en-US" sz="2400" b="1" dirty="0" smtClean="0">
                <a:solidFill>
                  <a:srgbClr val="FFFFFF"/>
                </a:solidFill>
                <a:latin typeface="UTM Avo" panose="02040603050506020204" pitchFamily="18"/>
              </a:rPr>
              <a:t>          </a:t>
            </a:r>
            <a:r>
              <a:rPr lang="en-US" sz="3200" b="1" dirty="0" err="1" smtClean="0">
                <a:solidFill>
                  <a:srgbClr val="FF0000"/>
                </a:solidFill>
                <a:latin typeface="UTM Avo" panose="02040603050506020204" pitchFamily="18"/>
              </a:rPr>
              <a:t>Cần</a:t>
            </a:r>
            <a:r>
              <a:rPr lang="en-US" sz="3200" b="1" dirty="0" smtClean="0">
                <a:solidFill>
                  <a:srgbClr val="FF0000"/>
                </a:solidFill>
                <a:latin typeface="UTM Avo" panose="02040603050506020204" pitchFamily="18"/>
              </a:rPr>
              <a:t> </a:t>
            </a:r>
            <a:r>
              <a:rPr lang="en-US" sz="3200" b="1" dirty="0" err="1" smtClean="0">
                <a:solidFill>
                  <a:srgbClr val="FF0000"/>
                </a:solidFill>
                <a:latin typeface="UTM Avo" panose="02040603050506020204" pitchFamily="18"/>
              </a:rPr>
              <a:t>đọc</a:t>
            </a:r>
            <a:r>
              <a:rPr lang="en-US" sz="3200" b="1" dirty="0" smtClean="0">
                <a:solidFill>
                  <a:srgbClr val="FF0000"/>
                </a:solidFill>
                <a:latin typeface="UTM Avo" panose="02040603050506020204" pitchFamily="18"/>
              </a:rPr>
              <a:t> </a:t>
            </a:r>
            <a:r>
              <a:rPr lang="en-US" sz="3200" b="1" dirty="0" err="1" smtClean="0">
                <a:solidFill>
                  <a:srgbClr val="FF0000"/>
                </a:solidFill>
                <a:latin typeface="UTM Avo" panose="02040603050506020204" pitchFamily="18"/>
              </a:rPr>
              <a:t>diễn</a:t>
            </a:r>
            <a:r>
              <a:rPr lang="en-US" sz="3200" b="1" dirty="0" smtClean="0">
                <a:solidFill>
                  <a:srgbClr val="FF0000"/>
                </a:solidFill>
                <a:latin typeface="UTM Avo" panose="02040603050506020204" pitchFamily="18"/>
              </a:rPr>
              <a:t> </a:t>
            </a:r>
            <a:r>
              <a:rPr lang="en-US" sz="3200" b="1" dirty="0" err="1" smtClean="0">
                <a:solidFill>
                  <a:srgbClr val="FF0000"/>
                </a:solidFill>
                <a:latin typeface="UTM Avo" panose="02040603050506020204" pitchFamily="18"/>
              </a:rPr>
              <a:t>cảm</a:t>
            </a:r>
            <a:r>
              <a:rPr lang="en-US" sz="3200" b="1" dirty="0" smtClean="0">
                <a:solidFill>
                  <a:srgbClr val="FF0000"/>
                </a:solidFill>
                <a:latin typeface="UTM Avo" panose="02040603050506020204" pitchFamily="18"/>
              </a:rPr>
              <a:t>;</a:t>
            </a:r>
            <a:r>
              <a:rPr lang="vi-VN" sz="3200" b="1" dirty="0" smtClean="0">
                <a:solidFill>
                  <a:srgbClr val="FF0000"/>
                </a:solidFill>
                <a:latin typeface="UTM Avo" panose="02040603050506020204" pitchFamily="18"/>
              </a:rPr>
              <a:t> </a:t>
            </a:r>
            <a:r>
              <a:rPr lang="vi-VN" sz="3200" b="1" dirty="0">
                <a:solidFill>
                  <a:srgbClr val="FF0000"/>
                </a:solidFill>
                <a:latin typeface="UTM Avo" panose="02040603050506020204" pitchFamily="18"/>
              </a:rPr>
              <a:t>ngắt nghỉ </a:t>
            </a:r>
            <a:r>
              <a:rPr lang="vi-VN" sz="3200" b="1" dirty="0" smtClean="0">
                <a:solidFill>
                  <a:srgbClr val="FF0000"/>
                </a:solidFill>
                <a:latin typeface="UTM Avo" panose="02040603050506020204" pitchFamily="18"/>
              </a:rPr>
              <a:t>ở </a:t>
            </a:r>
            <a:r>
              <a:rPr lang="vi-VN" sz="3200" b="1" dirty="0">
                <a:solidFill>
                  <a:srgbClr val="FF0000"/>
                </a:solidFill>
                <a:latin typeface="UTM Avo" panose="02040603050506020204" pitchFamily="18"/>
              </a:rPr>
              <a:t>các câu</a:t>
            </a:r>
            <a:r>
              <a:rPr lang="vi-VN" sz="3200" b="1" dirty="0" smtClean="0">
                <a:solidFill>
                  <a:srgbClr val="FF0000"/>
                </a:solidFill>
                <a:latin typeface="UTM Avo" panose="02040603050506020204" pitchFamily="18"/>
              </a:rPr>
              <a:t>;</a:t>
            </a:r>
            <a:endParaRPr lang="en-US" sz="3200" b="1" dirty="0" smtClean="0">
              <a:solidFill>
                <a:srgbClr val="FF0000"/>
              </a:solidFill>
              <a:latin typeface="UTM Avo" panose="02040603050506020204" pitchFamily="18"/>
            </a:endParaRPr>
          </a:p>
          <a:p>
            <a:pPr algn="ctr"/>
            <a:r>
              <a:rPr lang="vi-VN" sz="3200" b="1" dirty="0" smtClean="0">
                <a:solidFill>
                  <a:srgbClr val="FF0000"/>
                </a:solidFill>
                <a:latin typeface="UTM Avo" panose="02040603050506020204" pitchFamily="18"/>
              </a:rPr>
              <a:t> </a:t>
            </a:r>
            <a:r>
              <a:rPr lang="vi-VN" sz="3200" b="1" dirty="0">
                <a:solidFill>
                  <a:srgbClr val="FF0000"/>
                </a:solidFill>
                <a:latin typeface="UTM Avo" panose="02040603050506020204" pitchFamily="18"/>
              </a:rPr>
              <a:t>nhấn mạnh các từ ngữ quan trọng trong </a:t>
            </a:r>
            <a:r>
              <a:rPr lang="vi-VN" sz="3200" b="1" dirty="0" smtClean="0">
                <a:solidFill>
                  <a:srgbClr val="FF0000"/>
                </a:solidFill>
                <a:latin typeface="UTM Avo" panose="02040603050506020204" pitchFamily="18"/>
              </a:rPr>
              <a:t>bài</a:t>
            </a:r>
            <a:r>
              <a:rPr lang="en-US" sz="3200" b="1" dirty="0" smtClean="0">
                <a:solidFill>
                  <a:srgbClr val="FF0000"/>
                </a:solidFill>
                <a:latin typeface="UTM Avo" panose="02040603050506020204" pitchFamily="18"/>
              </a:rPr>
              <a:t>.</a:t>
            </a:r>
            <a:endParaRPr sz="3200" b="1" dirty="0">
              <a:solidFill>
                <a:srgbClr val="FF0000"/>
              </a:solidFill>
              <a:latin typeface="UTM Avo" panose="02040603050506020204" pitchFamily="18"/>
            </a:endParaRPr>
          </a:p>
        </p:txBody>
      </p:sp>
      <p:sp>
        <p:nvSpPr>
          <p:cNvPr id="5" name="Google Shape;264;p20">
            <a:extLst>
              <a:ext uri="{FF2B5EF4-FFF2-40B4-BE49-F238E27FC236}">
                <a16:creationId xmlns="" xmlns:a16="http://schemas.microsoft.com/office/drawing/2014/main" id="{16446C33-9192-FEF4-D32C-044169F09D88}"/>
              </a:ext>
            </a:extLst>
          </p:cNvPr>
          <p:cNvSpPr/>
          <p:nvPr/>
        </p:nvSpPr>
        <p:spPr>
          <a:xfrm>
            <a:off x="0" y="0"/>
            <a:ext cx="2591969" cy="2590801"/>
          </a:xfrm>
          <a:custGeom>
            <a:avLst/>
            <a:gdLst/>
            <a:ahLst/>
            <a:cxnLst/>
            <a:rect l="l" t="t" r="r" b="b"/>
            <a:pathLst>
              <a:path w="1590592" h="916578" extrusionOk="0">
                <a:moveTo>
                  <a:pt x="0" y="0"/>
                </a:moveTo>
                <a:lnTo>
                  <a:pt x="1590591" y="0"/>
                </a:lnTo>
                <a:lnTo>
                  <a:pt x="1590591" y="916578"/>
                </a:lnTo>
                <a:lnTo>
                  <a:pt x="0" y="916578"/>
                </a:lnTo>
                <a:lnTo>
                  <a:pt x="0" y="0"/>
                </a:lnTo>
                <a:close/>
              </a:path>
            </a:pathLst>
          </a:custGeom>
          <a:blipFill rotWithShape="1">
            <a:blip r:embed="rId2">
              <a:alphaModFix/>
            </a:blip>
            <a:stretch>
              <a:fillRect/>
            </a:stretch>
          </a:blipFill>
          <a:ln>
            <a:noFill/>
          </a:ln>
        </p:spPr>
        <p:txBody>
          <a:bodyPr/>
          <a:lstStyle/>
          <a:p>
            <a:endParaRPr lang="en-US">
              <a:solidFill>
                <a:srgbClr val="000000"/>
              </a:solidFill>
            </a:endParaRPr>
          </a:p>
        </p:txBody>
      </p:sp>
      <p:sp>
        <p:nvSpPr>
          <p:cNvPr id="3" name="TextBox 2"/>
          <p:cNvSpPr txBox="1"/>
          <p:nvPr/>
        </p:nvSpPr>
        <p:spPr>
          <a:xfrm>
            <a:off x="4494306" y="0"/>
            <a:ext cx="4519186" cy="923330"/>
          </a:xfrm>
          <a:prstGeom prst="rect">
            <a:avLst/>
          </a:prstGeom>
          <a:noFill/>
        </p:spPr>
        <p:txBody>
          <a:bodyPr wrap="none" rtlCol="0">
            <a:spAutoFit/>
          </a:bodyPr>
          <a:lstStyle/>
          <a:p>
            <a:pPr algn="ctr">
              <a:lnSpc>
                <a:spcPct val="150000"/>
              </a:lnSpc>
            </a:pPr>
            <a:r>
              <a:rPr lang="en-US" sz="3600" b="1" dirty="0" smtClean="0">
                <a:solidFill>
                  <a:prstClr val="black"/>
                </a:solidFill>
                <a:latin typeface="Times New Roman" pitchFamily="18" charset="0"/>
                <a:cs typeface="Times New Roman" pitchFamily="18" charset="0"/>
              </a:rPr>
              <a:t>03. </a:t>
            </a:r>
            <a:r>
              <a:rPr lang="en-US" sz="3600" b="1" dirty="0" err="1" smtClean="0">
                <a:solidFill>
                  <a:prstClr val="black"/>
                </a:solidFill>
                <a:latin typeface="Times New Roman" pitchFamily="18" charset="0"/>
                <a:cs typeface="Times New Roman" pitchFamily="18" charset="0"/>
              </a:rPr>
              <a:t>ĐỌC</a:t>
            </a:r>
            <a:r>
              <a:rPr lang="en-US" sz="3600" b="1" dirty="0" smtClean="0">
                <a:solidFill>
                  <a:prstClr val="black"/>
                </a:solidFill>
                <a:latin typeface="Times New Roman" pitchFamily="18" charset="0"/>
                <a:cs typeface="Times New Roman" pitchFamily="18" charset="0"/>
              </a:rPr>
              <a:t> </a:t>
            </a:r>
            <a:r>
              <a:rPr lang="en-US" sz="3600" b="1" dirty="0" err="1" smtClean="0">
                <a:solidFill>
                  <a:prstClr val="black"/>
                </a:solidFill>
                <a:latin typeface="Times New Roman" pitchFamily="18" charset="0"/>
                <a:cs typeface="Times New Roman" pitchFamily="18" charset="0"/>
              </a:rPr>
              <a:t>NÂNG</a:t>
            </a:r>
            <a:r>
              <a:rPr lang="en-US" sz="3600" b="1" dirty="0" smtClean="0">
                <a:solidFill>
                  <a:prstClr val="black"/>
                </a:solidFill>
                <a:latin typeface="Times New Roman" pitchFamily="18" charset="0"/>
                <a:cs typeface="Times New Roman" pitchFamily="18" charset="0"/>
              </a:rPr>
              <a:t> </a:t>
            </a:r>
            <a:r>
              <a:rPr lang="en-US" sz="3600" b="1" dirty="0">
                <a:solidFill>
                  <a:prstClr val="black"/>
                </a:solidFill>
                <a:latin typeface="Times New Roman" pitchFamily="18" charset="0"/>
                <a:cs typeface="Times New Roman" pitchFamily="18" charset="0"/>
              </a:rPr>
              <a:t>CAO</a:t>
            </a:r>
          </a:p>
        </p:txBody>
      </p:sp>
      <p:sp>
        <p:nvSpPr>
          <p:cNvPr id="6" name="TextBox 5"/>
          <p:cNvSpPr txBox="1"/>
          <p:nvPr/>
        </p:nvSpPr>
        <p:spPr>
          <a:xfrm>
            <a:off x="484094" y="2263454"/>
            <a:ext cx="11707906" cy="584775"/>
          </a:xfrm>
          <a:prstGeom prst="rect">
            <a:avLst/>
          </a:prstGeom>
          <a:noFill/>
        </p:spPr>
        <p:txBody>
          <a:bodyPr wrap="square" rtlCol="0">
            <a:spAutoFit/>
          </a:bodyPr>
          <a:lstStyle/>
          <a:p>
            <a:pPr algn="just"/>
            <a:r>
              <a:rPr lang="en-US" sz="3200" dirty="0" smtClean="0">
                <a:solidFill>
                  <a:prstClr val="black"/>
                </a:solidFill>
                <a:latin typeface="UTM Avo" panose="02040603050506020204" pitchFamily="18"/>
                <a:ea typeface="Arial" panose="020B0604020202020204" pitchFamily="34" charset="0"/>
                <a:cs typeface="Arial" panose="020B0604020202020204" pitchFamily="34" charset="0"/>
              </a:rPr>
              <a:t>          </a:t>
            </a:r>
            <a:endParaRPr lang="x-none" sz="3200" dirty="0">
              <a:solidFill>
                <a:srgbClr val="FF0000"/>
              </a:solidFill>
              <a:latin typeface="UTM Avo" panose="02040603050506020204" pitchFamily="18"/>
            </a:endParaRPr>
          </a:p>
        </p:txBody>
      </p:sp>
      <p:sp>
        <p:nvSpPr>
          <p:cNvPr id="9" name="TextBox 8"/>
          <p:cNvSpPr txBox="1"/>
          <p:nvPr/>
        </p:nvSpPr>
        <p:spPr>
          <a:xfrm>
            <a:off x="340659" y="2774442"/>
            <a:ext cx="11761693" cy="4385816"/>
          </a:xfrm>
          <a:prstGeom prst="rect">
            <a:avLst/>
          </a:prstGeom>
          <a:noFill/>
        </p:spPr>
        <p:txBody>
          <a:bodyPr wrap="square" rtlCol="0">
            <a:spAutoFit/>
          </a:bodyPr>
          <a:lstStyle/>
          <a:p>
            <a:pPr algn="just">
              <a:lnSpc>
                <a:spcPct val="150000"/>
              </a:lnSpc>
            </a:pPr>
            <a:r>
              <a:rPr lang="vi-VN" sz="2400" b="1" dirty="0">
                <a:latin typeface="UTM Avo" panose="02040603050506020204" pitchFamily="18"/>
              </a:rPr>
              <a:t>Khi tất cả túa ra khỏi lớp,/ chú lính nhỏ đợi viên tướng ở cửa, nói khẽ: "Ra vườn đi!".// Viên tướng khoát tay: //</a:t>
            </a:r>
          </a:p>
          <a:p>
            <a:pPr algn="just">
              <a:lnSpc>
                <a:spcPct val="150000"/>
              </a:lnSpc>
            </a:pPr>
            <a:r>
              <a:rPr lang="vi-VN" sz="2400" b="1" dirty="0">
                <a:latin typeface="UTM Avo" panose="02040603050506020204" pitchFamily="18"/>
              </a:rPr>
              <a:t>Về thôi!//</a:t>
            </a:r>
          </a:p>
          <a:p>
            <a:pPr algn="just">
              <a:lnSpc>
                <a:spcPct val="150000"/>
              </a:lnSpc>
            </a:pPr>
            <a:r>
              <a:rPr lang="vi-VN" sz="2400" b="1" dirty="0">
                <a:latin typeface="UTM Avo" panose="02040603050506020204" pitchFamily="18"/>
              </a:rPr>
              <a:t>- Nhưng như vậy là hèn.//</a:t>
            </a:r>
          </a:p>
          <a:p>
            <a:pPr algn="just">
              <a:lnSpc>
                <a:spcPct val="150000"/>
              </a:lnSpc>
            </a:pPr>
            <a:r>
              <a:rPr lang="vi-VN" sz="2400" b="1" dirty="0">
                <a:latin typeface="UTM Avo" panose="02040603050506020204" pitchFamily="18"/>
              </a:rPr>
              <a:t>Nói rồi,/ chú lính quả quyết bước về phía vườn trường.//</a:t>
            </a:r>
          </a:p>
          <a:p>
            <a:pPr algn="just">
              <a:lnSpc>
                <a:spcPct val="150000"/>
              </a:lnSpc>
            </a:pPr>
            <a:r>
              <a:rPr lang="vi-VN" sz="2400" b="1" dirty="0">
                <a:latin typeface="UTM Avo" panose="02040603050506020204" pitchFamily="18"/>
              </a:rPr>
              <a:t>Những người lính và viên tướng đứng sững lại,/ nhìn chú lính nhỏ.//</a:t>
            </a:r>
          </a:p>
          <a:p>
            <a:pPr>
              <a:lnSpc>
                <a:spcPct val="150000"/>
              </a:lnSpc>
            </a:pPr>
            <a:r>
              <a:rPr lang="vi-VN" sz="2400" b="1" dirty="0">
                <a:latin typeface="UTM Avo" panose="02040603050506020204" pitchFamily="18"/>
              </a:rPr>
              <a:t>Rồi,/ cả đội bước nhanh theo chú,/ như là bước theo/ một người chỉ huy </a:t>
            </a:r>
            <a:r>
              <a:rPr lang="vi-VN" sz="2400" b="1" dirty="0" smtClean="0">
                <a:latin typeface="UTM Avo" panose="02040603050506020204" pitchFamily="18"/>
              </a:rPr>
              <a:t>d</a:t>
            </a:r>
            <a:r>
              <a:rPr lang="en-US" sz="2400" b="1" dirty="0" err="1" smtClean="0">
                <a:latin typeface="UTM Avo" panose="02040603050506020204" pitchFamily="18"/>
              </a:rPr>
              <a:t>ũng</a:t>
            </a:r>
            <a:r>
              <a:rPr lang="en-US" sz="2400" b="1" dirty="0" smtClean="0">
                <a:latin typeface="UTM Avo" panose="02040603050506020204" pitchFamily="18"/>
              </a:rPr>
              <a:t> </a:t>
            </a:r>
            <a:r>
              <a:rPr lang="en-US" sz="2400" b="1" dirty="0" err="1" smtClean="0">
                <a:latin typeface="UTM Avo" panose="02040603050506020204" pitchFamily="18"/>
              </a:rPr>
              <a:t>cảm</a:t>
            </a:r>
            <a:r>
              <a:rPr lang="en-US" sz="2400" b="1" dirty="0" smtClean="0">
                <a:latin typeface="UTM Avo" panose="02040603050506020204" pitchFamily="18"/>
              </a:rPr>
              <a:t>.//</a:t>
            </a:r>
            <a:r>
              <a:rPr lang="vi-VN" b="1" dirty="0" smtClean="0">
                <a:solidFill>
                  <a:schemeClr val="bg1"/>
                </a:solidFill>
                <a:latin typeface="UTM Avo" panose="02040603050506020204" pitchFamily="18"/>
              </a:rPr>
              <a:t>ũng </a:t>
            </a:r>
            <a:r>
              <a:rPr lang="vi-VN" dirty="0">
                <a:solidFill>
                  <a:schemeClr val="bg1"/>
                </a:solidFill>
                <a:latin typeface="UTM Avo" panose="02040603050506020204" pitchFamily="18"/>
              </a:rPr>
              <a:t>cảm.</a:t>
            </a:r>
          </a:p>
        </p:txBody>
      </p:sp>
    </p:spTree>
    <p:extLst>
      <p:ext uri="{BB962C8B-B14F-4D97-AF65-F5344CB8AC3E}">
        <p14:creationId xmlns:p14="http://schemas.microsoft.com/office/powerpoint/2010/main" val="113316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383;p24">
            <a:extLst>
              <a:ext uri="{FF2B5EF4-FFF2-40B4-BE49-F238E27FC236}">
                <a16:creationId xmlns:a16="http://schemas.microsoft.com/office/drawing/2014/main" xmlns="" id="{D6B5C934-A037-41ED-FC04-CFADF855E65F}"/>
              </a:ext>
            </a:extLst>
          </p:cNvPr>
          <p:cNvSpPr>
            <a:spLocks noChangeAspect="1"/>
          </p:cNvSpPr>
          <p:nvPr/>
        </p:nvSpPr>
        <p:spPr>
          <a:xfrm>
            <a:off x="1810737" y="4158284"/>
            <a:ext cx="8570526" cy="2699716"/>
          </a:xfrm>
          <a:custGeom>
            <a:avLst/>
            <a:gdLst/>
            <a:ahLst/>
            <a:cxnLst/>
            <a:rect l="l" t="t" r="r" b="b"/>
            <a:pathLst>
              <a:path w="3655348" h="1151435" extrusionOk="0">
                <a:moveTo>
                  <a:pt x="0" y="0"/>
                </a:moveTo>
                <a:lnTo>
                  <a:pt x="3655349" y="0"/>
                </a:lnTo>
                <a:lnTo>
                  <a:pt x="3655349" y="1151435"/>
                </a:lnTo>
                <a:lnTo>
                  <a:pt x="0" y="1151435"/>
                </a:lnTo>
                <a:lnTo>
                  <a:pt x="0" y="0"/>
                </a:lnTo>
                <a:close/>
              </a:path>
            </a:pathLst>
          </a:custGeom>
          <a:blipFill rotWithShape="1">
            <a:blip r:embed="rId3">
              <a:alphaModFix/>
            </a:blip>
            <a:stretch>
              <a:fillRect/>
            </a:stretch>
          </a:blipFill>
          <a:ln>
            <a:noFill/>
          </a:ln>
        </p:spPr>
        <p:txBody>
          <a:bodyPr/>
          <a:lstStyle/>
          <a:p>
            <a:endParaRPr lang="en-US"/>
          </a:p>
        </p:txBody>
      </p:sp>
      <p:sp>
        <p:nvSpPr>
          <p:cNvPr id="5" name="Google Shape;384;p24">
            <a:extLst>
              <a:ext uri="{FF2B5EF4-FFF2-40B4-BE49-F238E27FC236}">
                <a16:creationId xmlns:a16="http://schemas.microsoft.com/office/drawing/2014/main" xmlns="" id="{DCE7FEDD-4AA1-16C1-591F-5710B6745DE6}"/>
              </a:ext>
            </a:extLst>
          </p:cNvPr>
          <p:cNvSpPr/>
          <p:nvPr/>
        </p:nvSpPr>
        <p:spPr>
          <a:xfrm>
            <a:off x="851694" y="2096270"/>
            <a:ext cx="4237005" cy="1739127"/>
          </a:xfrm>
          <a:prstGeom prst="wedgeRoundRectCallout">
            <a:avLst>
              <a:gd name="adj1" fmla="val -20833"/>
              <a:gd name="adj2" fmla="val 62500"/>
              <a:gd name="adj3" fmla="val 0"/>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ctr"/>
            <a:r>
              <a:rPr lang="vi-VN" sz="2400">
                <a:solidFill>
                  <a:schemeClr val="bg1"/>
                </a:solidFill>
                <a:latin typeface="UTM Avo" panose="02040603050506020204" pitchFamily="18"/>
              </a:rPr>
              <a:t>Ôn lại kiến thức đã học</a:t>
            </a:r>
            <a:endParaRPr sz="2400">
              <a:solidFill>
                <a:schemeClr val="bg1"/>
              </a:solidFill>
              <a:latin typeface="UTM Avo" panose="02040603050506020204" pitchFamily="18"/>
            </a:endParaRPr>
          </a:p>
        </p:txBody>
      </p:sp>
      <p:sp>
        <p:nvSpPr>
          <p:cNvPr id="6" name="Google Shape;385;p24">
            <a:extLst>
              <a:ext uri="{FF2B5EF4-FFF2-40B4-BE49-F238E27FC236}">
                <a16:creationId xmlns:a16="http://schemas.microsoft.com/office/drawing/2014/main" xmlns="" id="{A0624277-019C-D069-8FE0-F0A5BA22CB31}"/>
              </a:ext>
            </a:extLst>
          </p:cNvPr>
          <p:cNvSpPr/>
          <p:nvPr/>
        </p:nvSpPr>
        <p:spPr>
          <a:xfrm>
            <a:off x="5666963" y="2096272"/>
            <a:ext cx="5649531" cy="1739128"/>
          </a:xfrm>
          <a:prstGeom prst="wedgeRoundRectCallout">
            <a:avLst>
              <a:gd name="adj1" fmla="val -20833"/>
              <a:gd name="adj2" fmla="val 62500"/>
              <a:gd name="adj3" fmla="val 0"/>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400" dirty="0">
                <a:solidFill>
                  <a:schemeClr val="bg1"/>
                </a:solidFill>
                <a:latin typeface="UTM Avo" panose="02040603050506020204" pitchFamily="18"/>
              </a:rPr>
              <a:t>Chuẩn bị</a:t>
            </a:r>
            <a:endParaRPr sz="2400" dirty="0">
              <a:solidFill>
                <a:schemeClr val="bg1"/>
              </a:solidFill>
              <a:latin typeface="UTM Avo" panose="02040603050506020204" pitchFamily="18"/>
            </a:endParaRPr>
          </a:p>
          <a:p>
            <a:pPr algn="ctr">
              <a:lnSpc>
                <a:spcPct val="150000"/>
              </a:lnSpc>
            </a:pPr>
            <a:r>
              <a:rPr lang="vi-VN" sz="2400" b="1" dirty="0">
                <a:solidFill>
                  <a:schemeClr val="bg1"/>
                </a:solidFill>
                <a:latin typeface="UTM Avo" panose="02040603050506020204" pitchFamily="18"/>
              </a:rPr>
              <a:t>Luyện từ và câu:</a:t>
            </a:r>
            <a:r>
              <a:rPr lang="vi-VN" sz="2400" b="1" i="1" dirty="0">
                <a:solidFill>
                  <a:schemeClr val="bg1"/>
                </a:solidFill>
                <a:latin typeface="UTM Avo" panose="02040603050506020204" pitchFamily="18"/>
              </a:rPr>
              <a:t> Mở rộng vốn từ: Dũng cảm</a:t>
            </a:r>
            <a:endParaRPr sz="2400" dirty="0">
              <a:solidFill>
                <a:schemeClr val="bg1"/>
              </a:solidFill>
              <a:latin typeface="UTM Avo" panose="02040603050506020204" pitchFamily="18"/>
            </a:endParaRPr>
          </a:p>
        </p:txBody>
      </p:sp>
    </p:spTree>
    <p:extLst>
      <p:ext uri="{BB962C8B-B14F-4D97-AF65-F5344CB8AC3E}">
        <p14:creationId xmlns:p14="http://schemas.microsoft.com/office/powerpoint/2010/main" val="51549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Google Shape;130;p6">
            <a:extLst>
              <a:ext uri="{FF2B5EF4-FFF2-40B4-BE49-F238E27FC236}">
                <a16:creationId xmlns="" xmlns:a16="http://schemas.microsoft.com/office/drawing/2014/main" id="{80810233-3DB9-43E6-A1D9-9EA41A99F547}"/>
              </a:ext>
            </a:extLst>
          </p:cNvPr>
          <p:cNvSpPr txBox="1"/>
          <p:nvPr/>
        </p:nvSpPr>
        <p:spPr>
          <a:xfrm>
            <a:off x="4618577" y="579490"/>
            <a:ext cx="6897645" cy="830997"/>
          </a:xfrm>
          <a:prstGeom prst="rect">
            <a:avLst/>
          </a:prstGeom>
          <a:noFill/>
          <a:ln>
            <a:noFill/>
          </a:ln>
        </p:spPr>
        <p:txBody>
          <a:bodyPr spcFirstLastPara="1" wrap="square" lIns="0" tIns="0" rIns="0" bIns="0" anchor="t" anchorCtr="0">
            <a:spAutoFit/>
          </a:bodyPr>
          <a:lstStyle/>
          <a:p>
            <a:pPr>
              <a:lnSpc>
                <a:spcPct val="150000"/>
              </a:lnSpc>
            </a:pPr>
            <a:r>
              <a:rPr lang="vi-VN" sz="3600" b="1" dirty="0">
                <a:solidFill>
                  <a:prstClr val="black"/>
                </a:solidFill>
                <a:latin typeface="UTM Avo" panose="02040603050506020204" pitchFamily="18"/>
              </a:rPr>
              <a:t>01. </a:t>
            </a:r>
            <a:r>
              <a:rPr lang="vi-VN" sz="3600" b="1" dirty="0" smtClean="0">
                <a:solidFill>
                  <a:prstClr val="black"/>
                </a:solidFill>
                <a:latin typeface="UTM Avo" panose="02040603050506020204" pitchFamily="18"/>
              </a:rPr>
              <a:t>ĐỌC </a:t>
            </a:r>
            <a:r>
              <a:rPr lang="vi-VN" sz="3600" b="1" dirty="0">
                <a:solidFill>
                  <a:prstClr val="black"/>
                </a:solidFill>
                <a:latin typeface="UTM Avo" panose="02040603050506020204" pitchFamily="18"/>
              </a:rPr>
              <a:t>THÀNH TIẾNG</a:t>
            </a:r>
            <a:endParaRPr sz="3600" b="1" dirty="0">
              <a:solidFill>
                <a:prstClr val="black"/>
              </a:solidFill>
              <a:latin typeface="UTM Avo" panose="02040603050506020204" pitchFamily="18"/>
            </a:endParaRPr>
          </a:p>
        </p:txBody>
      </p:sp>
      <p:sp>
        <p:nvSpPr>
          <p:cNvPr id="2" name="TextBox 1"/>
          <p:cNvSpPr txBox="1"/>
          <p:nvPr/>
        </p:nvSpPr>
        <p:spPr>
          <a:xfrm>
            <a:off x="3041322" y="1235677"/>
            <a:ext cx="9034138" cy="1446550"/>
          </a:xfrm>
          <a:prstGeom prst="rect">
            <a:avLst/>
          </a:prstGeom>
          <a:noFill/>
        </p:spPr>
        <p:txBody>
          <a:bodyPr wrap="square" rtlCol="0">
            <a:spAutoFit/>
          </a:bodyPr>
          <a:lstStyle/>
          <a:p>
            <a:pPr algn="ctr"/>
            <a:r>
              <a:rPr lang="vi-VN" sz="4400" b="1" dirty="0" smtClean="0">
                <a:solidFill>
                  <a:srgbClr val="ED7D31"/>
                </a:solidFill>
                <a:latin typeface="UTM Avo" panose="02040603050506020204" pitchFamily="18"/>
              </a:rPr>
              <a:t>Đọc </a:t>
            </a:r>
            <a:r>
              <a:rPr lang="vi-VN" sz="4400" b="1" dirty="0">
                <a:solidFill>
                  <a:srgbClr val="ED7D31"/>
                </a:solidFill>
                <a:latin typeface="UTM Avo" panose="02040603050506020204" pitchFamily="18"/>
              </a:rPr>
              <a:t>bài </a:t>
            </a:r>
            <a:r>
              <a:rPr lang="vi-VN" sz="4400" b="1" dirty="0" smtClean="0">
                <a:solidFill>
                  <a:prstClr val="black"/>
                </a:solidFill>
                <a:latin typeface="UTM Avo" panose="02040603050506020204" pitchFamily="18"/>
              </a:rPr>
              <a:t>“</a:t>
            </a:r>
            <a:r>
              <a:rPr lang="en-US" sz="4400" b="1" dirty="0" err="1" smtClean="0">
                <a:solidFill>
                  <a:prstClr val="black"/>
                </a:solidFill>
                <a:latin typeface="UTM Avo" panose="02040603050506020204" pitchFamily="18"/>
              </a:rPr>
              <a:t>Người</a:t>
            </a:r>
            <a:r>
              <a:rPr lang="en-US" sz="4400" b="1" dirty="0" smtClean="0">
                <a:solidFill>
                  <a:prstClr val="black"/>
                </a:solidFill>
                <a:latin typeface="UTM Avo" panose="02040603050506020204" pitchFamily="18"/>
              </a:rPr>
              <a:t> </a:t>
            </a:r>
            <a:r>
              <a:rPr lang="en-US" sz="4400" b="1" dirty="0" err="1" smtClean="0">
                <a:solidFill>
                  <a:prstClr val="black"/>
                </a:solidFill>
                <a:latin typeface="UTM Avo" panose="02040603050506020204" pitchFamily="18"/>
              </a:rPr>
              <a:t>lính</a:t>
            </a:r>
            <a:r>
              <a:rPr lang="en-US" sz="4400" b="1" dirty="0" smtClean="0">
                <a:solidFill>
                  <a:prstClr val="black"/>
                </a:solidFill>
                <a:latin typeface="UTM Avo" panose="02040603050506020204" pitchFamily="18"/>
              </a:rPr>
              <a:t> </a:t>
            </a:r>
            <a:r>
              <a:rPr lang="en-US" sz="4400" b="1" dirty="0" err="1" smtClean="0">
                <a:solidFill>
                  <a:prstClr val="black"/>
                </a:solidFill>
                <a:latin typeface="UTM Avo" panose="02040603050506020204" pitchFamily="18"/>
              </a:rPr>
              <a:t>dũng</a:t>
            </a:r>
            <a:r>
              <a:rPr lang="en-US" sz="4400" b="1" dirty="0" smtClean="0">
                <a:solidFill>
                  <a:prstClr val="black"/>
                </a:solidFill>
                <a:latin typeface="UTM Avo" panose="02040603050506020204" pitchFamily="18"/>
              </a:rPr>
              <a:t> </a:t>
            </a:r>
            <a:r>
              <a:rPr lang="en-US" sz="4400" b="1" dirty="0" err="1" smtClean="0">
                <a:solidFill>
                  <a:prstClr val="black"/>
                </a:solidFill>
                <a:latin typeface="UTM Avo" panose="02040603050506020204" pitchFamily="18"/>
              </a:rPr>
              <a:t>cảm</a:t>
            </a:r>
            <a:r>
              <a:rPr lang="vi-VN" sz="4400" b="1" dirty="0" smtClean="0">
                <a:solidFill>
                  <a:prstClr val="black"/>
                </a:solidFill>
                <a:latin typeface="UTM Avo" panose="02040603050506020204" pitchFamily="18"/>
              </a:rPr>
              <a:t>"</a:t>
            </a:r>
            <a:endParaRPr lang="vi-VN" sz="4400" b="1" dirty="0">
              <a:solidFill>
                <a:prstClr val="black"/>
              </a:solidFill>
              <a:latin typeface="UTM Avo" panose="02040603050506020204" pitchFamily="18"/>
            </a:endParaRPr>
          </a:p>
          <a:p>
            <a:pPr algn="ctr"/>
            <a:endParaRPr lang="vi-VN" sz="4400" b="1" i="1" dirty="0">
              <a:solidFill>
                <a:srgbClr val="ED7D31"/>
              </a:solidFill>
              <a:latin typeface="UTM Avo" panose="02040603050506020204" pitchFamily="18"/>
            </a:endParaRPr>
          </a:p>
        </p:txBody>
      </p:sp>
      <p:pic>
        <p:nvPicPr>
          <p:cNvPr id="3074" name="Picture 2" descr="https://png.pngtree.com/png-clipart/20190116/ourlarge/pngtree-reading-reading-cartoon-seriously-studying-girl-png-image_381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29" y="1571852"/>
            <a:ext cx="2041165" cy="24264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09074" y="1848525"/>
            <a:ext cx="1628972" cy="461665"/>
          </a:xfrm>
          <a:prstGeom prst="rect">
            <a:avLst/>
          </a:prstGeom>
          <a:noFill/>
        </p:spPr>
        <p:txBody>
          <a:bodyPr wrap="none" rtlCol="0">
            <a:spAutoFit/>
          </a:bodyPr>
          <a:lstStyle/>
          <a:p>
            <a:pPr algn="ctr"/>
            <a:r>
              <a:rPr lang="vi-VN" sz="2400" b="1" dirty="0">
                <a:solidFill>
                  <a:srgbClr val="FF0000"/>
                </a:solidFill>
                <a:latin typeface="UTM Avo" panose="02040603050506020204" pitchFamily="18"/>
              </a:rPr>
              <a:t>Giọng </a:t>
            </a:r>
            <a:r>
              <a:rPr lang="vi-VN" sz="2400" b="1" dirty="0" smtClean="0">
                <a:solidFill>
                  <a:srgbClr val="FF0000"/>
                </a:solidFill>
                <a:latin typeface="UTM Avo" panose="02040603050506020204" pitchFamily="18"/>
              </a:rPr>
              <a:t>đọc</a:t>
            </a:r>
            <a:r>
              <a:rPr lang="en-US" sz="2400" b="1" dirty="0" smtClean="0">
                <a:solidFill>
                  <a:srgbClr val="FF0000"/>
                </a:solidFill>
                <a:latin typeface="UTM Avo" panose="02040603050506020204" pitchFamily="18"/>
              </a:rPr>
              <a:t>:</a:t>
            </a:r>
            <a:endParaRPr lang="vi-VN" sz="2400" dirty="0">
              <a:solidFill>
                <a:srgbClr val="FF0000"/>
              </a:solidFill>
              <a:latin typeface="UTM Avo" panose="02040603050506020204" pitchFamily="18"/>
            </a:endParaRPr>
          </a:p>
        </p:txBody>
      </p:sp>
      <p:sp>
        <p:nvSpPr>
          <p:cNvPr id="5" name="TextBox 4"/>
          <p:cNvSpPr txBox="1"/>
          <p:nvPr/>
        </p:nvSpPr>
        <p:spPr>
          <a:xfrm>
            <a:off x="2074829" y="2310190"/>
            <a:ext cx="10224747" cy="830997"/>
          </a:xfrm>
          <a:prstGeom prst="rect">
            <a:avLst/>
          </a:prstGeom>
          <a:noFill/>
        </p:spPr>
        <p:txBody>
          <a:bodyPr wrap="square" rtlCol="0">
            <a:spAutoFit/>
          </a:bodyPr>
          <a:lstStyle/>
          <a:p>
            <a:pPr marL="304815" lvl="0"/>
            <a:r>
              <a:rPr lang="vi-VN" sz="2400" b="1" dirty="0" smtClean="0">
                <a:solidFill>
                  <a:schemeClr val="bg1"/>
                </a:solidFill>
                <a:latin typeface="UTM Avo" panose="02040603050506020204" pitchFamily="18"/>
              </a:rPr>
              <a:t>Đoạn 1 </a:t>
            </a:r>
            <a:r>
              <a:rPr lang="vi-VN" sz="2400" dirty="0" smtClean="0">
                <a:solidFill>
                  <a:schemeClr val="bg1"/>
                </a:solidFill>
                <a:latin typeface="UTM Avo" panose="02040603050506020204" pitchFamily="18"/>
              </a:rPr>
              <a:t>(từ đầu đến... </a:t>
            </a:r>
            <a:r>
              <a:rPr lang="vi-VN" sz="2400" i="1" dirty="0" smtClean="0">
                <a:solidFill>
                  <a:schemeClr val="bg1"/>
                </a:solidFill>
                <a:latin typeface="UTM Avo" panose="02040603050506020204" pitchFamily="18"/>
              </a:rPr>
              <a:t>lao ra khỏi vườn</a:t>
            </a:r>
            <a:r>
              <a:rPr lang="vi-VN" sz="2400" dirty="0" smtClean="0">
                <a:solidFill>
                  <a:schemeClr val="bg1"/>
                </a:solidFill>
                <a:latin typeface="UTM Avo" panose="02040603050506020204" pitchFamily="18"/>
              </a:rPr>
              <a:t>)</a:t>
            </a:r>
            <a:r>
              <a:rPr lang="en-US" sz="2400" dirty="0" smtClean="0">
                <a:solidFill>
                  <a:schemeClr val="bg1"/>
                </a:solidFill>
                <a:latin typeface="UTM Avo" panose="02040603050506020204" pitchFamily="18"/>
              </a:rPr>
              <a:t>: </a:t>
            </a:r>
            <a:r>
              <a:rPr lang="vi-VN" sz="2400" dirty="0" smtClean="0">
                <a:solidFill>
                  <a:prstClr val="black"/>
                </a:solidFill>
                <a:latin typeface="UTM Avo" panose="02040603050506020204" pitchFamily="18"/>
              </a:rPr>
              <a:t>Giọng </a:t>
            </a:r>
            <a:r>
              <a:rPr lang="vi-VN" sz="2400" dirty="0">
                <a:solidFill>
                  <a:prstClr val="black"/>
                </a:solidFill>
                <a:latin typeface="UTM Avo" panose="02040603050506020204" pitchFamily="18"/>
              </a:rPr>
              <a:t>hào hứng, vui tươi, nghịch ngợm.</a:t>
            </a:r>
          </a:p>
        </p:txBody>
      </p:sp>
      <p:sp>
        <p:nvSpPr>
          <p:cNvPr id="6" name="TextBox 5"/>
          <p:cNvSpPr txBox="1"/>
          <p:nvPr/>
        </p:nvSpPr>
        <p:spPr>
          <a:xfrm>
            <a:off x="1963270" y="2994211"/>
            <a:ext cx="9923930" cy="2169825"/>
          </a:xfrm>
          <a:prstGeom prst="rect">
            <a:avLst/>
          </a:prstGeom>
          <a:noFill/>
        </p:spPr>
        <p:txBody>
          <a:bodyPr wrap="square" rtlCol="0">
            <a:spAutoFit/>
          </a:bodyPr>
          <a:lstStyle/>
          <a:p>
            <a:pPr marL="381019" indent="-381019" algn="just">
              <a:lnSpc>
                <a:spcPct val="150000"/>
              </a:lnSpc>
              <a:buClr>
                <a:schemeClr val="lt1"/>
              </a:buClr>
              <a:buSzPts val="3600"/>
              <a:buFont typeface="Arial"/>
              <a:buChar char="•"/>
            </a:pPr>
            <a:r>
              <a:rPr lang="vi-VN" sz="2400" b="1" dirty="0">
                <a:solidFill>
                  <a:schemeClr val="bg1"/>
                </a:solidFill>
                <a:latin typeface="UTM Avo" panose="02040603050506020204" pitchFamily="18"/>
              </a:rPr>
              <a:t>Đoạn 2 </a:t>
            </a:r>
            <a:r>
              <a:rPr lang="vi-VN" sz="2400" dirty="0" smtClean="0">
                <a:solidFill>
                  <a:schemeClr val="bg1"/>
                </a:solidFill>
                <a:latin typeface="UTM Avo" panose="02040603050506020204" pitchFamily="18"/>
              </a:rPr>
              <a:t>(</a:t>
            </a:r>
            <a:r>
              <a:rPr lang="vi-VN" sz="2400" dirty="0">
                <a:solidFill>
                  <a:schemeClr val="bg1"/>
                </a:solidFill>
                <a:latin typeface="UTM Avo" panose="02040603050506020204" pitchFamily="18"/>
              </a:rPr>
              <a:t>từ </a:t>
            </a:r>
            <a:r>
              <a:rPr lang="vi-VN" sz="2400" i="1" dirty="0">
                <a:solidFill>
                  <a:schemeClr val="bg1"/>
                </a:solidFill>
                <a:latin typeface="UTM Avo" panose="02040603050506020204" pitchFamily="18"/>
              </a:rPr>
              <a:t>Giờ học hôm sau</a:t>
            </a:r>
            <a:r>
              <a:rPr lang="vi-VN" sz="2400" dirty="0">
                <a:solidFill>
                  <a:schemeClr val="bg1"/>
                </a:solidFill>
                <a:latin typeface="UTM Avo" panose="02040603050506020204" pitchFamily="18"/>
              </a:rPr>
              <a:t>,... đến ... </a:t>
            </a:r>
            <a:r>
              <a:rPr lang="vi-VN" sz="2400" i="1" dirty="0">
                <a:solidFill>
                  <a:schemeClr val="bg1"/>
                </a:solidFill>
                <a:latin typeface="UTM Avo" panose="02040603050506020204" pitchFamily="18"/>
              </a:rPr>
              <a:t>luống hoa</a:t>
            </a:r>
            <a:r>
              <a:rPr lang="vi-VN" sz="2400" dirty="0" smtClean="0">
                <a:solidFill>
                  <a:schemeClr val="bg1"/>
                </a:solidFill>
                <a:latin typeface="UTM Avo" panose="02040603050506020204" pitchFamily="18"/>
              </a:rPr>
              <a:t>)</a:t>
            </a:r>
            <a:r>
              <a:rPr lang="en-US" sz="2400" dirty="0" smtClean="0">
                <a:solidFill>
                  <a:schemeClr val="bg1"/>
                </a:solidFill>
                <a:latin typeface="UTM Avo" panose="02040603050506020204" pitchFamily="18"/>
              </a:rPr>
              <a:t>:</a:t>
            </a:r>
          </a:p>
          <a:p>
            <a:pPr marL="381019" indent="-381019" algn="just">
              <a:lnSpc>
                <a:spcPct val="150000"/>
              </a:lnSpc>
              <a:buClr>
                <a:schemeClr val="lt1"/>
              </a:buClr>
              <a:buSzPts val="3600"/>
              <a:buFont typeface="Arial"/>
              <a:buChar char="•"/>
            </a:pPr>
            <a:r>
              <a:rPr lang="vi-VN" sz="2400" dirty="0" smtClean="0">
                <a:solidFill>
                  <a:schemeClr val="bg1"/>
                </a:solidFill>
                <a:latin typeface="UTM Avo" panose="02040603050506020204" pitchFamily="18"/>
              </a:rPr>
              <a:t>- </a:t>
            </a:r>
            <a:r>
              <a:rPr lang="vi-VN" sz="2400" dirty="0">
                <a:solidFill>
                  <a:schemeClr val="bg1"/>
                </a:solidFill>
                <a:latin typeface="UTM Avo" panose="02040603050506020204" pitchFamily="18"/>
              </a:rPr>
              <a:t>Giọng thầy giáo nghiêm trang.</a:t>
            </a:r>
          </a:p>
          <a:p>
            <a:pPr marL="381019" indent="-381019" algn="just">
              <a:lnSpc>
                <a:spcPct val="150000"/>
              </a:lnSpc>
              <a:buClr>
                <a:schemeClr val="lt1"/>
              </a:buClr>
              <a:buSzPts val="3600"/>
              <a:buFont typeface="Arial"/>
              <a:buChar char="•"/>
            </a:pPr>
            <a:r>
              <a:rPr lang="vi-VN" sz="2400" dirty="0">
                <a:solidFill>
                  <a:schemeClr val="bg1"/>
                </a:solidFill>
                <a:latin typeface="UTM Avo" panose="02040603050506020204" pitchFamily="18"/>
              </a:rPr>
              <a:t>- Các câu còn lại đọc với giọng hồi hộp, xen chút lo lắng.</a:t>
            </a:r>
          </a:p>
          <a:p>
            <a:pPr>
              <a:lnSpc>
                <a:spcPct val="150000"/>
              </a:lnSpc>
            </a:pPr>
            <a:endParaRPr lang="vi-VN" dirty="0">
              <a:solidFill>
                <a:schemeClr val="bg1"/>
              </a:solidFill>
              <a:latin typeface="UTM Avo" panose="02040603050506020204" pitchFamily="18"/>
            </a:endParaRPr>
          </a:p>
        </p:txBody>
      </p:sp>
      <p:sp>
        <p:nvSpPr>
          <p:cNvPr id="7" name="TextBox 6"/>
          <p:cNvSpPr txBox="1"/>
          <p:nvPr/>
        </p:nvSpPr>
        <p:spPr>
          <a:xfrm>
            <a:off x="2263087" y="4572001"/>
            <a:ext cx="9848230" cy="3139321"/>
          </a:xfrm>
          <a:prstGeom prst="rect">
            <a:avLst/>
          </a:prstGeom>
          <a:noFill/>
        </p:spPr>
        <p:txBody>
          <a:bodyPr wrap="square" rtlCol="0">
            <a:spAutoFit/>
          </a:bodyPr>
          <a:lstStyle/>
          <a:p>
            <a:pPr>
              <a:lnSpc>
                <a:spcPct val="150000"/>
              </a:lnSpc>
            </a:pPr>
            <a:r>
              <a:rPr lang="vi-VN" sz="2400" b="1" dirty="0">
                <a:solidFill>
                  <a:schemeClr val="bg1"/>
                </a:solidFill>
                <a:latin typeface="UTM Avo" panose="02040603050506020204" pitchFamily="18"/>
              </a:rPr>
              <a:t>Đoạn 3 </a:t>
            </a:r>
            <a:r>
              <a:rPr lang="vi-VN" sz="2400" dirty="0" smtClean="0">
                <a:solidFill>
                  <a:schemeClr val="bg1"/>
                </a:solidFill>
                <a:latin typeface="UTM Avo" panose="02040603050506020204" pitchFamily="18"/>
              </a:rPr>
              <a:t>(</a:t>
            </a:r>
            <a:r>
              <a:rPr lang="vi-VN" sz="2400" dirty="0">
                <a:solidFill>
                  <a:schemeClr val="bg1"/>
                </a:solidFill>
                <a:latin typeface="UTM Avo" panose="02040603050506020204" pitchFamily="18"/>
              </a:rPr>
              <a:t>từ </a:t>
            </a:r>
            <a:r>
              <a:rPr lang="vi-VN" sz="2400" i="1" dirty="0">
                <a:solidFill>
                  <a:schemeClr val="bg1"/>
                </a:solidFill>
                <a:latin typeface="UTM Avo" panose="02040603050506020204" pitchFamily="18"/>
              </a:rPr>
              <a:t>Khi tất cả</a:t>
            </a:r>
            <a:r>
              <a:rPr lang="vi-VN" sz="2400" dirty="0">
                <a:solidFill>
                  <a:schemeClr val="bg1"/>
                </a:solidFill>
                <a:latin typeface="UTM Avo" panose="02040603050506020204" pitchFamily="18"/>
              </a:rPr>
              <a:t>... đến hết</a:t>
            </a:r>
            <a:r>
              <a:rPr lang="vi-VN" sz="2400" dirty="0" smtClean="0">
                <a:solidFill>
                  <a:schemeClr val="bg1"/>
                </a:solidFill>
                <a:latin typeface="UTM Avo" panose="02040603050506020204" pitchFamily="18"/>
              </a:rPr>
              <a:t>)</a:t>
            </a:r>
            <a:r>
              <a:rPr lang="en-US" sz="2400" dirty="0" smtClean="0">
                <a:solidFill>
                  <a:schemeClr val="bg1"/>
                </a:solidFill>
                <a:latin typeface="UTM Avo" panose="02040603050506020204" pitchFamily="18"/>
              </a:rPr>
              <a:t>:</a:t>
            </a:r>
          </a:p>
          <a:p>
            <a:pPr>
              <a:lnSpc>
                <a:spcPct val="150000"/>
              </a:lnSpc>
            </a:pPr>
            <a:r>
              <a:rPr lang="en-US" sz="2400" dirty="0" smtClean="0">
                <a:solidFill>
                  <a:schemeClr val="bg1"/>
                </a:solidFill>
                <a:latin typeface="UTM Avo" panose="02040603050506020204" pitchFamily="18"/>
              </a:rPr>
              <a:t>-</a:t>
            </a:r>
            <a:r>
              <a:rPr lang="vi-VN" sz="2400" dirty="0" smtClean="0">
                <a:solidFill>
                  <a:schemeClr val="bg1"/>
                </a:solidFill>
                <a:latin typeface="UTM Avo" panose="02040603050506020204" pitchFamily="18"/>
              </a:rPr>
              <a:t>Giọng </a:t>
            </a:r>
            <a:r>
              <a:rPr lang="vi-VN" sz="2400" dirty="0">
                <a:solidFill>
                  <a:schemeClr val="bg1"/>
                </a:solidFill>
                <a:latin typeface="UTM Avo" panose="02040603050506020204" pitchFamily="18"/>
              </a:rPr>
              <a:t>“chú lính nhỏ” và câu văn tả “chú lính nhỏ” nhẹ nhàng nhưng kiên quyết. </a:t>
            </a:r>
            <a:endParaRPr lang="en-US" sz="2400" dirty="0" smtClean="0">
              <a:solidFill>
                <a:schemeClr val="bg1"/>
              </a:solidFill>
              <a:latin typeface="UTM Avo" panose="02040603050506020204" pitchFamily="18"/>
            </a:endParaRPr>
          </a:p>
          <a:p>
            <a:pPr>
              <a:lnSpc>
                <a:spcPct val="150000"/>
              </a:lnSpc>
            </a:pPr>
            <a:r>
              <a:rPr lang="en-US" sz="2400" dirty="0" smtClean="0">
                <a:solidFill>
                  <a:schemeClr val="bg1"/>
                </a:solidFill>
                <a:latin typeface="UTM Avo" panose="02040603050506020204" pitchFamily="18"/>
              </a:rPr>
              <a:t>- </a:t>
            </a:r>
            <a:r>
              <a:rPr lang="vi-VN" sz="2400" dirty="0" smtClean="0">
                <a:solidFill>
                  <a:schemeClr val="bg1"/>
                </a:solidFill>
                <a:latin typeface="UTM Avo" panose="02040603050506020204" pitchFamily="18"/>
              </a:rPr>
              <a:t>Giọng </a:t>
            </a:r>
            <a:r>
              <a:rPr lang="vi-VN" sz="2400" dirty="0">
                <a:solidFill>
                  <a:schemeClr val="bg1"/>
                </a:solidFill>
                <a:latin typeface="UTM Avo" panose="02040603050506020204" pitchFamily="18"/>
              </a:rPr>
              <a:t>“viên tướng” dứt khoát; các câu còn lại đọc với giọng rắn rỏi.</a:t>
            </a:r>
          </a:p>
          <a:p>
            <a:pPr>
              <a:lnSpc>
                <a:spcPct val="150000"/>
              </a:lnSpc>
            </a:pPr>
            <a:endParaRPr lang="vi-VN" dirty="0">
              <a:solidFill>
                <a:schemeClr val="bg1"/>
              </a:solidFill>
              <a:latin typeface="UTM Avo" panose="02040603050506020204" pitchFamily="18"/>
            </a:endParaRPr>
          </a:p>
          <a:p>
            <a:pPr>
              <a:lnSpc>
                <a:spcPct val="150000"/>
              </a:lnSpc>
            </a:pPr>
            <a:endParaRPr lang="vi-VN" dirty="0">
              <a:solidFill>
                <a:schemeClr val="bg1"/>
              </a:solidFill>
              <a:latin typeface="UTM Avo" panose="02040603050506020204" pitchFamily="18"/>
            </a:endParaRPr>
          </a:p>
        </p:txBody>
      </p:sp>
    </p:spTree>
    <p:extLst>
      <p:ext uri="{BB962C8B-B14F-4D97-AF65-F5344CB8AC3E}">
        <p14:creationId xmlns:p14="http://schemas.microsoft.com/office/powerpoint/2010/main" val="68873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Google Shape;151;p8">
            <a:extLst>
              <a:ext uri="{FF2B5EF4-FFF2-40B4-BE49-F238E27FC236}">
                <a16:creationId xmlns="" xmlns:a16="http://schemas.microsoft.com/office/drawing/2014/main" id="{BE0A2CE5-0E82-09D9-2513-888C7A59A370}"/>
              </a:ext>
            </a:extLst>
          </p:cNvPr>
          <p:cNvSpPr/>
          <p:nvPr/>
        </p:nvSpPr>
        <p:spPr>
          <a:xfrm flipH="1">
            <a:off x="12599893" y="1813487"/>
            <a:ext cx="58270" cy="45719"/>
          </a:xfrm>
          <a:prstGeom prst="wedgeRoundRectCallout">
            <a:avLst>
              <a:gd name="adj1" fmla="val -20833"/>
              <a:gd name="adj2" fmla="val 62500"/>
              <a:gd name="adj3" fmla="val 0"/>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168000" anchor="ctr" anchorCtr="0">
            <a:noAutofit/>
          </a:bodyPr>
          <a:lstStyle/>
          <a:p>
            <a:pPr algn="just"/>
            <a:endParaRPr lang="en-US" sz="3600" dirty="0" smtClean="0">
              <a:solidFill>
                <a:srgbClr val="FF0000"/>
              </a:solidFill>
              <a:latin typeface="UTM Avo" panose="02040603050506020204" pitchFamily="18"/>
            </a:endParaRPr>
          </a:p>
          <a:p>
            <a:pPr algn="just"/>
            <a:r>
              <a:rPr lang="en-US" sz="3600" dirty="0" smtClean="0">
                <a:solidFill>
                  <a:srgbClr val="FF0000"/>
                </a:solidFill>
                <a:latin typeface="UTM Avo" panose="02040603050506020204" pitchFamily="18"/>
              </a:rPr>
              <a:t> </a:t>
            </a:r>
            <a:endParaRPr lang="vi-VN" sz="800" dirty="0" smtClean="0">
              <a:solidFill>
                <a:prstClr val="black"/>
              </a:solidFill>
              <a:latin typeface="UTM Avo" panose="02040603050506020204" pitchFamily="18"/>
            </a:endParaRPr>
          </a:p>
          <a:p>
            <a:pPr algn="just"/>
            <a:endParaRPr lang="en-US" sz="3600" b="1" dirty="0">
              <a:solidFill>
                <a:prstClr val="white"/>
              </a:solidFill>
              <a:latin typeface="Times New Roman"/>
              <a:ea typeface="Times New Roman"/>
            </a:endParaRPr>
          </a:p>
        </p:txBody>
      </p:sp>
      <p:sp>
        <p:nvSpPr>
          <p:cNvPr id="13" name="Google Shape;153;p8">
            <a:extLst>
              <a:ext uri="{FF2B5EF4-FFF2-40B4-BE49-F238E27FC236}">
                <a16:creationId xmlns="" xmlns:a16="http://schemas.microsoft.com/office/drawing/2014/main" id="{12098412-F201-6D95-A948-5432B0C800EF}"/>
              </a:ext>
            </a:extLst>
          </p:cNvPr>
          <p:cNvSpPr/>
          <p:nvPr/>
        </p:nvSpPr>
        <p:spPr>
          <a:xfrm>
            <a:off x="98612" y="1859206"/>
            <a:ext cx="2949388" cy="2994033"/>
          </a:xfrm>
          <a:custGeom>
            <a:avLst/>
            <a:gdLst/>
            <a:ahLst/>
            <a:cxnLst/>
            <a:rect l="l" t="t" r="r" b="b"/>
            <a:pathLst>
              <a:path w="2565766" h="705586" extrusionOk="0">
                <a:moveTo>
                  <a:pt x="0" y="0"/>
                </a:moveTo>
                <a:lnTo>
                  <a:pt x="2565766" y="0"/>
                </a:lnTo>
                <a:lnTo>
                  <a:pt x="2565766" y="705586"/>
                </a:lnTo>
                <a:lnTo>
                  <a:pt x="0" y="705586"/>
                </a:lnTo>
                <a:lnTo>
                  <a:pt x="0" y="0"/>
                </a:lnTo>
                <a:close/>
              </a:path>
            </a:pathLst>
          </a:custGeom>
          <a:blipFill rotWithShape="1">
            <a:blip r:embed="rId3">
              <a:alphaModFix/>
            </a:blip>
            <a:stretch>
              <a:fillRect/>
            </a:stretch>
          </a:blipFill>
          <a:ln>
            <a:noFill/>
          </a:ln>
        </p:spPr>
        <p:txBody>
          <a:bodyPr/>
          <a:lstStyle/>
          <a:p>
            <a:endParaRPr lang="en-US">
              <a:solidFill>
                <a:prstClr val="white"/>
              </a:solidFill>
            </a:endParaRPr>
          </a:p>
        </p:txBody>
      </p:sp>
      <p:sp>
        <p:nvSpPr>
          <p:cNvPr id="2" name="Rectangle 1"/>
          <p:cNvSpPr/>
          <p:nvPr/>
        </p:nvSpPr>
        <p:spPr>
          <a:xfrm>
            <a:off x="5504760" y="889898"/>
            <a:ext cx="2850460" cy="769441"/>
          </a:xfrm>
          <a:prstGeom prst="rect">
            <a:avLst/>
          </a:prstGeom>
        </p:spPr>
        <p:txBody>
          <a:bodyPr wrap="none">
            <a:spAutoFit/>
          </a:bodyPr>
          <a:lstStyle/>
          <a:p>
            <a:pPr algn="ctr"/>
            <a:r>
              <a:rPr lang="vi-VN" sz="4400" b="1" dirty="0">
                <a:solidFill>
                  <a:srgbClr val="FF0000"/>
                </a:solidFill>
                <a:latin typeface="UTM Avo" panose="02040603050506020204" pitchFamily="18"/>
              </a:rPr>
              <a:t>Luyện </a:t>
            </a:r>
            <a:r>
              <a:rPr lang="vi-VN" sz="4400" b="1" dirty="0" smtClean="0">
                <a:solidFill>
                  <a:srgbClr val="FF0000"/>
                </a:solidFill>
                <a:latin typeface="UTM Avo" panose="02040603050506020204" pitchFamily="18"/>
              </a:rPr>
              <a:t>đọc</a:t>
            </a:r>
            <a:r>
              <a:rPr lang="en-US" sz="4400" b="1" dirty="0">
                <a:solidFill>
                  <a:srgbClr val="FF0000"/>
                </a:solidFill>
                <a:latin typeface="UTM Avo" panose="02040603050506020204" pitchFamily="18"/>
              </a:rPr>
              <a:t> </a:t>
            </a:r>
            <a:endParaRPr lang="vi-VN" sz="4400" b="1" dirty="0">
              <a:solidFill>
                <a:srgbClr val="FF0000"/>
              </a:solidFill>
              <a:latin typeface="UTM Avo" panose="02040603050506020204" pitchFamily="18"/>
            </a:endParaRPr>
          </a:p>
        </p:txBody>
      </p:sp>
      <p:sp>
        <p:nvSpPr>
          <p:cNvPr id="3" name="TextBox 2"/>
          <p:cNvSpPr txBox="1"/>
          <p:nvPr/>
        </p:nvSpPr>
        <p:spPr>
          <a:xfrm>
            <a:off x="3630706" y="2112070"/>
            <a:ext cx="7769098" cy="584775"/>
          </a:xfrm>
          <a:prstGeom prst="rect">
            <a:avLst/>
          </a:prstGeom>
          <a:noFill/>
        </p:spPr>
        <p:txBody>
          <a:bodyPr wrap="square" rtlCol="0">
            <a:spAutoFit/>
          </a:bodyPr>
          <a:lstStyle/>
          <a:p>
            <a:pPr algn="just"/>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một</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l</a:t>
            </a:r>
            <a:r>
              <a:rPr lang="en-US" sz="3200" b="1" u="sng" dirty="0" err="1" smtClean="0">
                <a:solidFill>
                  <a:prstClr val="black"/>
                </a:solidFill>
                <a:latin typeface="Times New Roman" pitchFamily="18" charset="0"/>
                <a:cs typeface="Times New Roman" pitchFamily="18" charset="0"/>
              </a:rPr>
              <a:t>oạt</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d</a:t>
            </a:r>
            <a:r>
              <a:rPr lang="en-US" sz="3200" b="1" u="sng" dirty="0" err="1" smtClean="0">
                <a:solidFill>
                  <a:prstClr val="black"/>
                </a:solidFill>
                <a:latin typeface="Times New Roman" pitchFamily="18" charset="0"/>
                <a:cs typeface="Times New Roman" pitchFamily="18" charset="0"/>
              </a:rPr>
              <a:t>iệt</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x</a:t>
            </a:r>
            <a:r>
              <a:rPr lang="en-US" sz="3200" b="1" u="sng" dirty="0" err="1" smtClean="0">
                <a:solidFill>
                  <a:prstClr val="black"/>
                </a:solidFill>
                <a:latin typeface="Times New Roman" pitchFamily="18" charset="0"/>
                <a:cs typeface="Times New Roman" pitchFamily="18" charset="0"/>
              </a:rPr>
              <a:t>iên</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kh</a:t>
            </a:r>
            <a:r>
              <a:rPr lang="en-US" sz="3200" b="1" u="sng" dirty="0" err="1" smtClean="0">
                <a:solidFill>
                  <a:prstClr val="black"/>
                </a:solidFill>
                <a:latin typeface="Times New Roman" pitchFamily="18" charset="0"/>
                <a:cs typeface="Times New Roman" pitchFamily="18" charset="0"/>
              </a:rPr>
              <a:t>uôn</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mặt</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kh</a:t>
            </a:r>
            <a:r>
              <a:rPr lang="en-US" sz="3200" b="1" u="sng" dirty="0" err="1" smtClean="0">
                <a:solidFill>
                  <a:prstClr val="black"/>
                </a:solidFill>
                <a:latin typeface="Times New Roman" pitchFamily="18" charset="0"/>
                <a:cs typeface="Times New Roman" pitchFamily="18" charset="0"/>
              </a:rPr>
              <a:t>oát</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tay</a:t>
            </a:r>
            <a:endParaRPr lang="vi-VN" sz="3200" b="1" dirty="0">
              <a:solidFill>
                <a:prstClr val="black"/>
              </a:solidFill>
              <a:latin typeface="Times New Roman" pitchFamily="18" charset="0"/>
              <a:cs typeface="Times New Roman" pitchFamily="18" charset="0"/>
            </a:endParaRPr>
          </a:p>
        </p:txBody>
      </p:sp>
      <p:sp>
        <p:nvSpPr>
          <p:cNvPr id="4" name="TextBox 3"/>
          <p:cNvSpPr txBox="1"/>
          <p:nvPr/>
        </p:nvSpPr>
        <p:spPr>
          <a:xfrm>
            <a:off x="3705727" y="3770461"/>
            <a:ext cx="8348500" cy="646331"/>
          </a:xfrm>
          <a:prstGeom prst="rect">
            <a:avLst/>
          </a:prstGeom>
          <a:noFill/>
        </p:spPr>
        <p:txBody>
          <a:bodyPr wrap="square" rtlCol="0">
            <a:spAutoFit/>
          </a:bodyPr>
          <a:lstStyle/>
          <a:p>
            <a:pPr algn="just"/>
            <a:endParaRPr lang="en-US" sz="3600" i="1" dirty="0">
              <a:solidFill>
                <a:prstClr val="black"/>
              </a:solidFill>
              <a:latin typeface="Times New Roman"/>
              <a:ea typeface="Times New Roman"/>
            </a:endParaRPr>
          </a:p>
        </p:txBody>
      </p:sp>
      <p:sp>
        <p:nvSpPr>
          <p:cNvPr id="5" name="TextBox 4"/>
          <p:cNvSpPr txBox="1"/>
          <p:nvPr/>
        </p:nvSpPr>
        <p:spPr>
          <a:xfrm>
            <a:off x="3567953" y="3356222"/>
            <a:ext cx="8417859" cy="1077218"/>
          </a:xfrm>
          <a:prstGeom prst="rect">
            <a:avLst/>
          </a:prstGeom>
          <a:noFill/>
        </p:spPr>
        <p:txBody>
          <a:bodyPr wrap="square" rtlCol="0">
            <a:spAutoFit/>
          </a:bodyPr>
          <a:lstStyle/>
          <a:p>
            <a:r>
              <a:rPr lang="vi-VN" sz="3200" i="1" dirty="0">
                <a:solidFill>
                  <a:schemeClr val="bg1"/>
                </a:solidFill>
                <a:latin typeface="+mj-lt"/>
              </a:rPr>
              <a:t>Khi tất cả </a:t>
            </a:r>
            <a:r>
              <a:rPr lang="vi-VN" sz="3200" b="1" i="1" dirty="0">
                <a:solidFill>
                  <a:schemeClr val="bg1"/>
                </a:solidFill>
                <a:latin typeface="+mj-lt"/>
              </a:rPr>
              <a:t>túa</a:t>
            </a:r>
            <a:r>
              <a:rPr lang="vi-VN" sz="3200" i="1" dirty="0">
                <a:solidFill>
                  <a:schemeClr val="bg1"/>
                </a:solidFill>
                <a:latin typeface="+mj-lt"/>
              </a:rPr>
              <a:t> ra khỏi lớp,/ chú lính nhỏ đợi viên tướng ở cửa,/ nói </a:t>
            </a:r>
            <a:r>
              <a:rPr lang="vi-VN" sz="3200" b="1" i="1" dirty="0">
                <a:solidFill>
                  <a:schemeClr val="bg1"/>
                </a:solidFill>
                <a:latin typeface="+mj-lt"/>
              </a:rPr>
              <a:t>khẽ</a:t>
            </a:r>
            <a:r>
              <a:rPr lang="vi-VN" sz="3200" i="1" dirty="0">
                <a:solidFill>
                  <a:schemeClr val="bg1"/>
                </a:solidFill>
                <a:latin typeface="+mj-lt"/>
              </a:rPr>
              <a:t>: "</a:t>
            </a:r>
            <a:r>
              <a:rPr lang="vi-VN" sz="3200" b="1" i="1" dirty="0">
                <a:solidFill>
                  <a:schemeClr val="bg1"/>
                </a:solidFill>
                <a:latin typeface="+mj-lt"/>
              </a:rPr>
              <a:t>Ra vườn đi</a:t>
            </a:r>
            <a:r>
              <a:rPr lang="vi-VN" sz="3200" i="1" dirty="0">
                <a:solidFill>
                  <a:schemeClr val="bg1"/>
                </a:solidFill>
                <a:latin typeface="+mj-lt"/>
              </a:rPr>
              <a:t>!".// </a:t>
            </a:r>
            <a:endParaRPr lang="en-US" sz="3200" dirty="0">
              <a:solidFill>
                <a:schemeClr val="bg1"/>
              </a:solidFill>
              <a:latin typeface="+mj-lt"/>
            </a:endParaRPr>
          </a:p>
        </p:txBody>
      </p:sp>
    </p:spTree>
    <p:extLst>
      <p:ext uri="{BB962C8B-B14F-4D97-AF65-F5344CB8AC3E}">
        <p14:creationId xmlns:p14="http://schemas.microsoft.com/office/powerpoint/2010/main" val="139733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205;p10">
            <a:extLst>
              <a:ext uri="{FF2B5EF4-FFF2-40B4-BE49-F238E27FC236}">
                <a16:creationId xmlns:a16="http://schemas.microsoft.com/office/drawing/2014/main" xmlns="" id="{871C7C23-CFCE-EEB9-BFDD-AE8A8B8D8FAA}"/>
              </a:ext>
            </a:extLst>
          </p:cNvPr>
          <p:cNvSpPr txBox="1"/>
          <p:nvPr/>
        </p:nvSpPr>
        <p:spPr>
          <a:xfrm>
            <a:off x="4661744" y="1027226"/>
            <a:ext cx="4978401" cy="492443"/>
          </a:xfrm>
          <a:prstGeom prst="rect">
            <a:avLst/>
          </a:prstGeom>
          <a:noFill/>
          <a:ln>
            <a:noFill/>
          </a:ln>
        </p:spPr>
        <p:txBody>
          <a:bodyPr spcFirstLastPara="1" wrap="square" lIns="0" tIns="0" rIns="0" bIns="0" anchor="t" anchorCtr="0">
            <a:spAutoFit/>
          </a:bodyPr>
          <a:lstStyle/>
          <a:p>
            <a:pPr algn="ctr"/>
            <a:r>
              <a:rPr lang="vi-VN" sz="3200" b="1" dirty="0">
                <a:solidFill>
                  <a:srgbClr val="FF0000"/>
                </a:solidFill>
                <a:latin typeface="UTM Avo" panose="02040603050506020204" pitchFamily="18"/>
              </a:rPr>
              <a:t>Giải nghĩa từ khó</a:t>
            </a:r>
            <a:endParaRPr sz="3200" b="1" i="1" dirty="0">
              <a:solidFill>
                <a:srgbClr val="FF0000"/>
              </a:solidFill>
              <a:latin typeface="UTM Avo" panose="02040603050506020204" pitchFamily="18"/>
            </a:endParaRPr>
          </a:p>
        </p:txBody>
      </p:sp>
      <p:pic>
        <p:nvPicPr>
          <p:cNvPr id="13" name="Google Shape;210;p10" descr="Cây Nứa - Đặc điểm Hình Thái Và Ứng Dụng Của Cây Nứa">
            <a:extLst>
              <a:ext uri="{FF2B5EF4-FFF2-40B4-BE49-F238E27FC236}">
                <a16:creationId xmlns:a16="http://schemas.microsoft.com/office/drawing/2014/main" xmlns="" id="{59C0445B-580E-45C1-E552-C93DC4DE7B0C}"/>
              </a:ext>
            </a:extLst>
          </p:cNvPr>
          <p:cNvPicPr preferRelativeResize="0"/>
          <p:nvPr/>
        </p:nvPicPr>
        <p:blipFill rotWithShape="1">
          <a:blip r:embed="rId3">
            <a:alphaModFix/>
          </a:blip>
          <a:srcRect/>
          <a:stretch/>
        </p:blipFill>
        <p:spPr>
          <a:xfrm>
            <a:off x="6334237" y="3124022"/>
            <a:ext cx="2962277" cy="208810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4" name="Google Shape;211;p10">
            <a:extLst>
              <a:ext uri="{FF2B5EF4-FFF2-40B4-BE49-F238E27FC236}">
                <a16:creationId xmlns:a16="http://schemas.microsoft.com/office/drawing/2014/main" xmlns="" id="{FD2A3ECD-02E9-E6D2-9F60-BA227C35241B}"/>
              </a:ext>
            </a:extLst>
          </p:cNvPr>
          <p:cNvPicPr preferRelativeResize="0"/>
          <p:nvPr/>
        </p:nvPicPr>
        <p:blipFill rotWithShape="1">
          <a:blip r:embed="rId4">
            <a:alphaModFix/>
          </a:blip>
          <a:srcRect l="5555" t="8317" r="12963" b="3457"/>
          <a:stretch/>
        </p:blipFill>
        <p:spPr>
          <a:xfrm>
            <a:off x="1184827" y="2718085"/>
            <a:ext cx="2451148" cy="2654004"/>
          </a:xfrm>
          <a:prstGeom prst="rect">
            <a:avLst/>
          </a:prstGeom>
          <a:noFill/>
          <a:ln>
            <a:noFill/>
          </a:ln>
        </p:spPr>
      </p:pic>
      <p:sp>
        <p:nvSpPr>
          <p:cNvPr id="2" name="TextBox 1"/>
          <p:cNvSpPr txBox="1"/>
          <p:nvPr/>
        </p:nvSpPr>
        <p:spPr>
          <a:xfrm>
            <a:off x="975526" y="1985228"/>
            <a:ext cx="3650359" cy="461665"/>
          </a:xfrm>
          <a:prstGeom prst="rect">
            <a:avLst/>
          </a:prstGeom>
          <a:noFill/>
        </p:spPr>
        <p:txBody>
          <a:bodyPr wrap="none" rtlCol="0">
            <a:spAutoFit/>
          </a:bodyPr>
          <a:lstStyle/>
          <a:p>
            <a:pPr algn="ctr"/>
            <a:r>
              <a:rPr lang="vi-VN" sz="2400" b="1" dirty="0">
                <a:solidFill>
                  <a:schemeClr val="bg1"/>
                </a:solidFill>
                <a:latin typeface="UTM Avo" panose="02040603050506020204" pitchFamily="18"/>
              </a:rPr>
              <a:t>Thủ </a:t>
            </a:r>
            <a:r>
              <a:rPr lang="vi-VN" sz="2400" b="1" dirty="0" smtClean="0">
                <a:solidFill>
                  <a:schemeClr val="bg1"/>
                </a:solidFill>
                <a:latin typeface="UTM Avo" panose="02040603050506020204" pitchFamily="18"/>
              </a:rPr>
              <a:t>lĩnh</a:t>
            </a:r>
            <a:r>
              <a:rPr lang="en-US" sz="2400" b="1" dirty="0" smtClean="0">
                <a:solidFill>
                  <a:schemeClr val="bg1"/>
                </a:solidFill>
                <a:latin typeface="UTM Avo" panose="02040603050506020204" pitchFamily="18"/>
              </a:rPr>
              <a:t>: </a:t>
            </a:r>
            <a:r>
              <a:rPr lang="en-US" sz="2400" dirty="0" err="1" smtClean="0">
                <a:solidFill>
                  <a:schemeClr val="bg1"/>
                </a:solidFill>
                <a:latin typeface="UTM Avo" panose="02040603050506020204" pitchFamily="18"/>
              </a:rPr>
              <a:t>Người</a:t>
            </a:r>
            <a:r>
              <a:rPr lang="en-US" sz="2400" dirty="0" smtClean="0">
                <a:solidFill>
                  <a:schemeClr val="bg1"/>
                </a:solidFill>
                <a:latin typeface="UTM Avo" panose="02040603050506020204" pitchFamily="18"/>
              </a:rPr>
              <a:t> </a:t>
            </a:r>
            <a:r>
              <a:rPr lang="en-US" sz="2400" dirty="0" err="1" smtClean="0">
                <a:solidFill>
                  <a:schemeClr val="bg1"/>
                </a:solidFill>
                <a:latin typeface="UTM Avo" panose="02040603050506020204" pitchFamily="18"/>
              </a:rPr>
              <a:t>đứng</a:t>
            </a:r>
            <a:r>
              <a:rPr lang="en-US" sz="2400" dirty="0" smtClean="0">
                <a:solidFill>
                  <a:schemeClr val="bg1"/>
                </a:solidFill>
                <a:latin typeface="UTM Avo" panose="02040603050506020204" pitchFamily="18"/>
              </a:rPr>
              <a:t> </a:t>
            </a:r>
            <a:r>
              <a:rPr lang="en-US" sz="2400" dirty="0" err="1" smtClean="0">
                <a:solidFill>
                  <a:schemeClr val="bg1"/>
                </a:solidFill>
                <a:latin typeface="UTM Avo" panose="02040603050506020204" pitchFamily="18"/>
              </a:rPr>
              <a:t>đầu</a:t>
            </a:r>
            <a:endParaRPr lang="vi-VN" sz="2400" dirty="0">
              <a:solidFill>
                <a:schemeClr val="bg1"/>
              </a:solidFill>
              <a:latin typeface="UTM Avo" panose="02040603050506020204" pitchFamily="18"/>
            </a:endParaRPr>
          </a:p>
        </p:txBody>
      </p:sp>
      <p:sp>
        <p:nvSpPr>
          <p:cNvPr id="3" name="TextBox 2"/>
          <p:cNvSpPr txBox="1"/>
          <p:nvPr/>
        </p:nvSpPr>
        <p:spPr>
          <a:xfrm>
            <a:off x="5440460" y="1846729"/>
            <a:ext cx="4507964" cy="461665"/>
          </a:xfrm>
          <a:prstGeom prst="rect">
            <a:avLst/>
          </a:prstGeom>
          <a:noFill/>
        </p:spPr>
        <p:txBody>
          <a:bodyPr wrap="none" rtlCol="0">
            <a:spAutoFit/>
          </a:bodyPr>
          <a:lstStyle/>
          <a:p>
            <a:pPr algn="ctr"/>
            <a:r>
              <a:rPr lang="vi-VN" sz="2400" b="1" dirty="0">
                <a:solidFill>
                  <a:schemeClr val="bg1"/>
                </a:solidFill>
                <a:latin typeface="UTM Avo" panose="02040603050506020204" pitchFamily="18"/>
              </a:rPr>
              <a:t>Nứa </a:t>
            </a:r>
            <a:r>
              <a:rPr lang="vi-VN" sz="2400" b="1" dirty="0" smtClean="0">
                <a:solidFill>
                  <a:schemeClr val="bg1"/>
                </a:solidFill>
                <a:latin typeface="UTM Avo" panose="02040603050506020204" pitchFamily="18"/>
              </a:rPr>
              <a:t>tép</a:t>
            </a:r>
            <a:r>
              <a:rPr lang="en-US" sz="2400" b="1" dirty="0" smtClean="0">
                <a:solidFill>
                  <a:schemeClr val="bg1"/>
                </a:solidFill>
                <a:latin typeface="UTM Avo" panose="02040603050506020204" pitchFamily="18"/>
              </a:rPr>
              <a:t>: </a:t>
            </a:r>
            <a:r>
              <a:rPr lang="en-US" sz="2400" dirty="0" err="1" smtClean="0">
                <a:solidFill>
                  <a:schemeClr val="bg1"/>
                </a:solidFill>
                <a:latin typeface="UTM Avo" panose="02040603050506020204" pitchFamily="18"/>
              </a:rPr>
              <a:t>Loại</a:t>
            </a:r>
            <a:r>
              <a:rPr lang="en-US" sz="2400" dirty="0" smtClean="0">
                <a:solidFill>
                  <a:schemeClr val="bg1"/>
                </a:solidFill>
                <a:latin typeface="UTM Avo" panose="02040603050506020204" pitchFamily="18"/>
              </a:rPr>
              <a:t> </a:t>
            </a:r>
            <a:r>
              <a:rPr lang="en-US" sz="2400" dirty="0" err="1" smtClean="0">
                <a:solidFill>
                  <a:schemeClr val="bg1"/>
                </a:solidFill>
                <a:latin typeface="UTM Avo" panose="02040603050506020204" pitchFamily="18"/>
              </a:rPr>
              <a:t>nứa</a:t>
            </a:r>
            <a:r>
              <a:rPr lang="en-US" sz="2400" dirty="0" smtClean="0">
                <a:solidFill>
                  <a:schemeClr val="bg1"/>
                </a:solidFill>
                <a:latin typeface="UTM Avo" panose="02040603050506020204" pitchFamily="18"/>
              </a:rPr>
              <a:t> </a:t>
            </a:r>
            <a:r>
              <a:rPr lang="en-US" sz="2400" dirty="0" err="1" smtClean="0">
                <a:solidFill>
                  <a:schemeClr val="bg1"/>
                </a:solidFill>
                <a:latin typeface="UTM Avo" panose="02040603050506020204" pitchFamily="18"/>
              </a:rPr>
              <a:t>nhỏ</a:t>
            </a:r>
            <a:r>
              <a:rPr lang="en-US" sz="2400" dirty="0" smtClean="0">
                <a:solidFill>
                  <a:schemeClr val="bg1"/>
                </a:solidFill>
                <a:latin typeface="UTM Avo" panose="02040603050506020204" pitchFamily="18"/>
              </a:rPr>
              <a:t>, </a:t>
            </a:r>
            <a:r>
              <a:rPr lang="en-US" sz="2400" dirty="0" err="1" smtClean="0">
                <a:solidFill>
                  <a:schemeClr val="bg1"/>
                </a:solidFill>
                <a:latin typeface="UTM Avo" panose="02040603050506020204" pitchFamily="18"/>
              </a:rPr>
              <a:t>thân</a:t>
            </a:r>
            <a:r>
              <a:rPr lang="en-US" sz="2400" dirty="0" smtClean="0">
                <a:solidFill>
                  <a:schemeClr val="bg1"/>
                </a:solidFill>
                <a:latin typeface="UTM Avo" panose="02040603050506020204" pitchFamily="18"/>
              </a:rPr>
              <a:t> </a:t>
            </a:r>
            <a:r>
              <a:rPr lang="en-US" sz="2400" dirty="0" err="1" smtClean="0">
                <a:solidFill>
                  <a:schemeClr val="bg1"/>
                </a:solidFill>
                <a:latin typeface="UTM Avo" panose="02040603050506020204" pitchFamily="18"/>
              </a:rPr>
              <a:t>mỏng</a:t>
            </a:r>
            <a:endParaRPr lang="vi-VN" sz="2400" dirty="0">
              <a:solidFill>
                <a:schemeClr val="bg1"/>
              </a:solidFill>
              <a:latin typeface="UTM Avo" panose="02040603050506020204" pitchFamily="18"/>
            </a:endParaRPr>
          </a:p>
        </p:txBody>
      </p:sp>
    </p:spTree>
    <p:extLst>
      <p:ext uri="{BB962C8B-B14F-4D97-AF65-F5344CB8AC3E}">
        <p14:creationId xmlns:p14="http://schemas.microsoft.com/office/powerpoint/2010/main" val="323743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79;p11">
            <a:extLst>
              <a:ext uri="{FF2B5EF4-FFF2-40B4-BE49-F238E27FC236}">
                <a16:creationId xmlns="" xmlns:a16="http://schemas.microsoft.com/office/drawing/2014/main" id="{D19D728E-3643-64AA-8BD7-77D0B58ED3FD}"/>
              </a:ext>
            </a:extLst>
          </p:cNvPr>
          <p:cNvSpPr txBox="1"/>
          <p:nvPr/>
        </p:nvSpPr>
        <p:spPr>
          <a:xfrm>
            <a:off x="5387009" y="990738"/>
            <a:ext cx="5120862" cy="738664"/>
          </a:xfrm>
          <a:prstGeom prst="rect">
            <a:avLst/>
          </a:prstGeom>
          <a:noFill/>
          <a:ln>
            <a:noFill/>
          </a:ln>
        </p:spPr>
        <p:txBody>
          <a:bodyPr spcFirstLastPara="1" wrap="square" lIns="0" tIns="0" rIns="0" bIns="0" anchor="t" anchorCtr="0">
            <a:spAutoFit/>
          </a:bodyPr>
          <a:lstStyle/>
          <a:p>
            <a:pPr algn="ctr"/>
            <a:r>
              <a:rPr lang="vi-VN" sz="4800" b="1" dirty="0">
                <a:solidFill>
                  <a:srgbClr val="FF0000"/>
                </a:solidFill>
                <a:latin typeface="UTM Avo" panose="02040603050506020204" pitchFamily="18"/>
              </a:rPr>
              <a:t>Luyện </a:t>
            </a:r>
            <a:r>
              <a:rPr lang="vi-VN" sz="4800" b="1" dirty="0" smtClean="0">
                <a:solidFill>
                  <a:srgbClr val="FF0000"/>
                </a:solidFill>
                <a:latin typeface="UTM Avo" panose="02040603050506020204" pitchFamily="18"/>
              </a:rPr>
              <a:t>đọc</a:t>
            </a:r>
            <a:r>
              <a:rPr lang="en-US" sz="4800" b="1" dirty="0" smtClean="0">
                <a:solidFill>
                  <a:srgbClr val="FF0000"/>
                </a:solidFill>
                <a:latin typeface="UTM Avo" panose="02040603050506020204" pitchFamily="18"/>
              </a:rPr>
              <a:t> </a:t>
            </a:r>
            <a:r>
              <a:rPr lang="en-US" sz="4800" b="1" dirty="0" err="1" smtClean="0">
                <a:solidFill>
                  <a:srgbClr val="FF0000"/>
                </a:solidFill>
                <a:latin typeface="UTM Avo" panose="02040603050506020204" pitchFamily="18"/>
              </a:rPr>
              <a:t>cặp</a:t>
            </a:r>
            <a:r>
              <a:rPr lang="en-US" sz="4800" b="1" dirty="0" smtClean="0">
                <a:solidFill>
                  <a:srgbClr val="FF0000"/>
                </a:solidFill>
                <a:latin typeface="UTM Avo" panose="02040603050506020204" pitchFamily="18"/>
              </a:rPr>
              <a:t> </a:t>
            </a:r>
            <a:r>
              <a:rPr lang="en-US" sz="4800" b="1" dirty="0" err="1" smtClean="0">
                <a:solidFill>
                  <a:srgbClr val="FF0000"/>
                </a:solidFill>
                <a:latin typeface="UTM Avo" panose="02040603050506020204" pitchFamily="18"/>
              </a:rPr>
              <a:t>đôi</a:t>
            </a:r>
            <a:endParaRPr sz="4800" b="1" dirty="0">
              <a:solidFill>
                <a:srgbClr val="FF0000"/>
              </a:solidFill>
              <a:latin typeface="UTM Avo" panose="02040603050506020204" pitchFamily="18"/>
            </a:endParaRPr>
          </a:p>
        </p:txBody>
      </p:sp>
      <p:sp>
        <p:nvSpPr>
          <p:cNvPr id="4" name="Google Shape;180;p11">
            <a:extLst>
              <a:ext uri="{FF2B5EF4-FFF2-40B4-BE49-F238E27FC236}">
                <a16:creationId xmlns="" xmlns:a16="http://schemas.microsoft.com/office/drawing/2014/main" id="{F76FB6E7-D688-FAA6-5BA9-94F487E0DC68}"/>
              </a:ext>
            </a:extLst>
          </p:cNvPr>
          <p:cNvSpPr/>
          <p:nvPr/>
        </p:nvSpPr>
        <p:spPr>
          <a:xfrm>
            <a:off x="5635487" y="2715238"/>
            <a:ext cx="6132444" cy="2135058"/>
          </a:xfrm>
          <a:prstGeom prst="wedgeRoundRectCallout">
            <a:avLst>
              <a:gd name="adj1" fmla="val -20833"/>
              <a:gd name="adj2" fmla="val 47599"/>
              <a:gd name="adj3" fmla="val 0"/>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168000" anchor="ctr" anchorCtr="0">
            <a:noAutofit/>
          </a:bodyPr>
          <a:lstStyle/>
          <a:p>
            <a:pPr algn="ctr">
              <a:lnSpc>
                <a:spcPct val="150000"/>
              </a:lnSpc>
            </a:pPr>
            <a:r>
              <a:rPr lang="en-US" sz="3200" b="1" dirty="0">
                <a:solidFill>
                  <a:prstClr val="black"/>
                </a:solidFill>
                <a:latin typeface="UTM Avo" panose="02040603050506020204" pitchFamily="18"/>
              </a:rPr>
              <a:t>Đ</a:t>
            </a:r>
            <a:r>
              <a:rPr lang="vi-VN" sz="3200" b="1" dirty="0" smtClean="0">
                <a:solidFill>
                  <a:prstClr val="black"/>
                </a:solidFill>
                <a:latin typeface="UTM Avo" panose="02040603050506020204" pitchFamily="18"/>
              </a:rPr>
              <a:t>ọc </a:t>
            </a:r>
            <a:r>
              <a:rPr lang="vi-VN" sz="3200" b="1" dirty="0">
                <a:solidFill>
                  <a:prstClr val="black"/>
                </a:solidFill>
                <a:latin typeface="UTM Avo" panose="02040603050506020204" pitchFamily="18"/>
              </a:rPr>
              <a:t>đúng các từ khó có trong bài </a:t>
            </a:r>
            <a:r>
              <a:rPr lang="en-US" sz="3200" b="1" dirty="0" smtClean="0">
                <a:solidFill>
                  <a:prstClr val="black"/>
                </a:solidFill>
                <a:latin typeface="UTM Avo" panose="02040603050506020204" pitchFamily="18"/>
              </a:rPr>
              <a:t>  </a:t>
            </a:r>
            <a:r>
              <a:rPr lang="en-US" sz="3200" b="1" dirty="0" err="1" smtClean="0">
                <a:solidFill>
                  <a:prstClr val="black"/>
                </a:solidFill>
                <a:latin typeface="UTM Avo" panose="02040603050506020204" pitchFamily="18"/>
              </a:rPr>
              <a:t>và</a:t>
            </a:r>
            <a:r>
              <a:rPr lang="en-US" sz="3200" b="1" dirty="0" smtClean="0">
                <a:solidFill>
                  <a:prstClr val="black"/>
                </a:solidFill>
                <a:latin typeface="UTM Avo" panose="02040603050506020204" pitchFamily="18"/>
              </a:rPr>
              <a:t> </a:t>
            </a:r>
            <a:r>
              <a:rPr lang="en-US" sz="3200" b="1" dirty="0" err="1" smtClean="0">
                <a:solidFill>
                  <a:prstClr val="black"/>
                </a:solidFill>
                <a:latin typeface="UTM Avo" panose="02040603050506020204" pitchFamily="18"/>
              </a:rPr>
              <a:t>ngắt</a:t>
            </a:r>
            <a:r>
              <a:rPr lang="en-US" sz="3200" b="1" dirty="0" smtClean="0">
                <a:solidFill>
                  <a:prstClr val="black"/>
                </a:solidFill>
                <a:latin typeface="UTM Avo" panose="02040603050506020204" pitchFamily="18"/>
              </a:rPr>
              <a:t>, </a:t>
            </a:r>
            <a:r>
              <a:rPr lang="en-US" sz="3200" b="1" dirty="0" err="1" smtClean="0">
                <a:solidFill>
                  <a:prstClr val="black"/>
                </a:solidFill>
                <a:latin typeface="UTM Avo" panose="02040603050506020204" pitchFamily="18"/>
              </a:rPr>
              <a:t>nghỉ</a:t>
            </a:r>
            <a:r>
              <a:rPr lang="en-US" sz="3200" b="1" dirty="0" smtClean="0">
                <a:solidFill>
                  <a:prstClr val="black"/>
                </a:solidFill>
                <a:latin typeface="UTM Avo" panose="02040603050506020204" pitchFamily="18"/>
              </a:rPr>
              <a:t> </a:t>
            </a:r>
            <a:r>
              <a:rPr lang="en-US" sz="3200" b="1" dirty="0" err="1" smtClean="0">
                <a:solidFill>
                  <a:prstClr val="black"/>
                </a:solidFill>
                <a:latin typeface="UTM Avo" panose="02040603050506020204" pitchFamily="18"/>
              </a:rPr>
              <a:t>hơi</a:t>
            </a:r>
            <a:r>
              <a:rPr lang="en-US" sz="3200" b="1" dirty="0" smtClean="0">
                <a:solidFill>
                  <a:prstClr val="black"/>
                </a:solidFill>
                <a:latin typeface="UTM Avo" panose="02040603050506020204" pitchFamily="18"/>
              </a:rPr>
              <a:t> </a:t>
            </a:r>
            <a:r>
              <a:rPr lang="en-US" sz="3200" b="1" dirty="0" err="1" smtClean="0">
                <a:solidFill>
                  <a:prstClr val="black"/>
                </a:solidFill>
                <a:latin typeface="UTM Avo" panose="02040603050506020204" pitchFamily="18"/>
              </a:rPr>
              <a:t>đúng</a:t>
            </a:r>
            <a:r>
              <a:rPr lang="en-US" sz="3200" b="1" dirty="0" smtClean="0">
                <a:solidFill>
                  <a:prstClr val="black"/>
                </a:solidFill>
                <a:latin typeface="UTM Avo" panose="02040603050506020204" pitchFamily="18"/>
              </a:rPr>
              <a:t> </a:t>
            </a:r>
            <a:r>
              <a:rPr lang="en-US" sz="3200" b="1" dirty="0" err="1" smtClean="0">
                <a:solidFill>
                  <a:prstClr val="black"/>
                </a:solidFill>
                <a:latin typeface="UTM Avo" panose="02040603050506020204" pitchFamily="18"/>
              </a:rPr>
              <a:t>chỗ</a:t>
            </a:r>
            <a:r>
              <a:rPr lang="en-US" sz="3200" b="1" dirty="0" smtClean="0">
                <a:solidFill>
                  <a:prstClr val="black"/>
                </a:solidFill>
                <a:latin typeface="UTM Avo" panose="02040603050506020204" pitchFamily="18"/>
              </a:rPr>
              <a:t> </a:t>
            </a:r>
            <a:r>
              <a:rPr lang="en-US" sz="3200" b="1" dirty="0" err="1" smtClean="0">
                <a:solidFill>
                  <a:prstClr val="black"/>
                </a:solidFill>
                <a:latin typeface="UTM Avo" panose="02040603050506020204" pitchFamily="18"/>
              </a:rPr>
              <a:t>những</a:t>
            </a:r>
            <a:r>
              <a:rPr lang="en-US" sz="3200" b="1" dirty="0" smtClean="0">
                <a:solidFill>
                  <a:prstClr val="black"/>
                </a:solidFill>
                <a:latin typeface="UTM Avo" panose="02040603050506020204" pitchFamily="18"/>
              </a:rPr>
              <a:t> </a:t>
            </a:r>
            <a:r>
              <a:rPr lang="en-US" sz="3200" b="1" dirty="0" err="1" smtClean="0">
                <a:solidFill>
                  <a:prstClr val="black"/>
                </a:solidFill>
                <a:latin typeface="UTM Avo" panose="02040603050506020204" pitchFamily="18"/>
              </a:rPr>
              <a:t>câu</a:t>
            </a:r>
            <a:r>
              <a:rPr lang="en-US" sz="3200" b="1" dirty="0" smtClean="0">
                <a:solidFill>
                  <a:prstClr val="black"/>
                </a:solidFill>
                <a:latin typeface="UTM Avo" panose="02040603050506020204" pitchFamily="18"/>
              </a:rPr>
              <a:t> </a:t>
            </a:r>
            <a:r>
              <a:rPr lang="en-US" sz="3200" b="1" dirty="0" err="1" smtClean="0">
                <a:solidFill>
                  <a:prstClr val="black"/>
                </a:solidFill>
                <a:latin typeface="UTM Avo" panose="02040603050506020204" pitchFamily="18"/>
              </a:rPr>
              <a:t>văn</a:t>
            </a:r>
            <a:r>
              <a:rPr lang="en-US" sz="3200" b="1" dirty="0" smtClean="0">
                <a:solidFill>
                  <a:prstClr val="black"/>
                </a:solidFill>
                <a:latin typeface="UTM Avo" panose="02040603050506020204" pitchFamily="18"/>
              </a:rPr>
              <a:t> </a:t>
            </a:r>
            <a:r>
              <a:rPr lang="en-US" sz="3200" b="1" dirty="0" err="1" smtClean="0">
                <a:solidFill>
                  <a:prstClr val="black"/>
                </a:solidFill>
                <a:latin typeface="UTM Avo" panose="02040603050506020204" pitchFamily="18"/>
              </a:rPr>
              <a:t>dài</a:t>
            </a:r>
            <a:r>
              <a:rPr lang="en-US" sz="3200" b="1" dirty="0" smtClean="0">
                <a:solidFill>
                  <a:prstClr val="black"/>
                </a:solidFill>
                <a:latin typeface="UTM Avo" panose="02040603050506020204" pitchFamily="18"/>
              </a:rPr>
              <a:t>.</a:t>
            </a:r>
            <a:r>
              <a:rPr lang="vi-VN" sz="3200" b="1" dirty="0" smtClean="0">
                <a:solidFill>
                  <a:prstClr val="black"/>
                </a:solidFill>
                <a:latin typeface="UTM Avo" panose="02040603050506020204" pitchFamily="18"/>
              </a:rPr>
              <a:t> </a:t>
            </a:r>
            <a:endParaRPr sz="3200" b="1" dirty="0">
              <a:solidFill>
                <a:prstClr val="black"/>
              </a:solidFill>
              <a:latin typeface="UTM Avo" panose="02040603050506020204" pitchFamily="18"/>
            </a:endParaRPr>
          </a:p>
        </p:txBody>
      </p:sp>
      <p:pic>
        <p:nvPicPr>
          <p:cNvPr id="1026" name="Picture 2" descr="C:\Users\Admin\Desktop\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08" y="1908313"/>
            <a:ext cx="5029201" cy="401540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81330" y="4353339"/>
            <a:ext cx="330540" cy="369332"/>
          </a:xfrm>
          <a:prstGeom prst="rect">
            <a:avLst/>
          </a:prstGeom>
          <a:noFill/>
        </p:spPr>
        <p:txBody>
          <a:bodyPr wrap="none" rtlCol="0">
            <a:spAutoFit/>
          </a:bodyPr>
          <a:lstStyle/>
          <a:p>
            <a:r>
              <a:rPr lang="en-US" dirty="0" smtClean="0">
                <a:solidFill>
                  <a:prstClr val="white"/>
                </a:solidFill>
              </a:rPr>
              <a:t>G</a:t>
            </a:r>
            <a:endParaRPr lang="en-US" dirty="0">
              <a:solidFill>
                <a:prstClr val="white"/>
              </a:solidFill>
            </a:endParaRPr>
          </a:p>
        </p:txBody>
      </p:sp>
    </p:spTree>
    <p:extLst>
      <p:ext uri="{BB962C8B-B14F-4D97-AF65-F5344CB8AC3E}">
        <p14:creationId xmlns:p14="http://schemas.microsoft.com/office/powerpoint/2010/main" val="298999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C:\Users\Admin\Desktop\th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78" y="1699591"/>
            <a:ext cx="4711970" cy="40452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68348" y="2164650"/>
            <a:ext cx="7023652" cy="2246769"/>
          </a:xfrm>
          <a:prstGeom prst="rect">
            <a:avLst/>
          </a:prstGeom>
          <a:noFill/>
        </p:spPr>
        <p:txBody>
          <a:bodyPr wrap="square" rtlCol="0">
            <a:spAutoFit/>
          </a:bodyPr>
          <a:lstStyle/>
          <a:p>
            <a:pPr algn="ctr">
              <a:lnSpc>
                <a:spcPct val="150000"/>
              </a:lnSpc>
            </a:pPr>
            <a:r>
              <a:rPr lang="en-US" sz="3600" b="1" dirty="0" smtClean="0">
                <a:solidFill>
                  <a:prstClr val="black"/>
                </a:solidFill>
                <a:latin typeface="UTM Avo" panose="02040603050506020204" pitchFamily="18"/>
              </a:rPr>
              <a:t> Đ</a:t>
            </a:r>
            <a:r>
              <a:rPr lang="vi-VN" sz="3600" b="1" dirty="0" smtClean="0">
                <a:solidFill>
                  <a:prstClr val="black"/>
                </a:solidFill>
                <a:latin typeface="UTM Avo" panose="02040603050506020204" pitchFamily="18"/>
              </a:rPr>
              <a:t>ọc </a:t>
            </a:r>
            <a:r>
              <a:rPr lang="vi-VN" sz="3600" b="1" dirty="0">
                <a:solidFill>
                  <a:prstClr val="black"/>
                </a:solidFill>
                <a:latin typeface="UTM Avo" panose="02040603050506020204" pitchFamily="18"/>
              </a:rPr>
              <a:t>bài với giọng đọc diễn </a:t>
            </a:r>
            <a:r>
              <a:rPr lang="vi-VN" sz="3600" b="1" dirty="0" smtClean="0">
                <a:solidFill>
                  <a:prstClr val="black"/>
                </a:solidFill>
                <a:latin typeface="UTM Avo" panose="02040603050506020204" pitchFamily="18"/>
              </a:rPr>
              <a:t>cảm</a:t>
            </a:r>
            <a:r>
              <a:rPr lang="en-US" sz="3600" b="1" dirty="0" smtClean="0">
                <a:solidFill>
                  <a:prstClr val="black"/>
                </a:solidFill>
                <a:latin typeface="UTM Avo" panose="02040603050506020204" pitchFamily="18"/>
              </a:rPr>
              <a:t> </a:t>
            </a:r>
          </a:p>
          <a:p>
            <a:pPr algn="ctr">
              <a:lnSpc>
                <a:spcPct val="150000"/>
              </a:lnSpc>
            </a:pPr>
            <a:r>
              <a:rPr lang="en-US" sz="3600" b="1" dirty="0" err="1" smtClean="0">
                <a:solidFill>
                  <a:prstClr val="black"/>
                </a:solidFill>
                <a:latin typeface="UTM Avo" panose="02040603050506020204" pitchFamily="18"/>
              </a:rPr>
              <a:t>và</a:t>
            </a:r>
            <a:r>
              <a:rPr lang="en-US" sz="3600" b="1" dirty="0" smtClean="0">
                <a:solidFill>
                  <a:prstClr val="black"/>
                </a:solidFill>
                <a:latin typeface="UTM Avo" panose="02040603050506020204" pitchFamily="18"/>
              </a:rPr>
              <a:t> </a:t>
            </a:r>
            <a:r>
              <a:rPr lang="vi-VN" sz="3600" b="1" dirty="0" smtClean="0">
                <a:solidFill>
                  <a:prstClr val="black"/>
                </a:solidFill>
                <a:latin typeface="UTM Avo" panose="02040603050506020204" pitchFamily="18"/>
              </a:rPr>
              <a:t>nhấn </a:t>
            </a:r>
            <a:r>
              <a:rPr lang="vi-VN" sz="3600" b="1" dirty="0">
                <a:solidFill>
                  <a:prstClr val="black"/>
                </a:solidFill>
                <a:latin typeface="UTM Avo" panose="02040603050506020204" pitchFamily="18"/>
              </a:rPr>
              <a:t>giọng </a:t>
            </a:r>
            <a:r>
              <a:rPr lang="vi-VN" sz="3600" b="1" dirty="0" smtClean="0">
                <a:solidFill>
                  <a:prstClr val="black"/>
                </a:solidFill>
                <a:latin typeface="UTM Avo" panose="02040603050506020204" pitchFamily="18"/>
              </a:rPr>
              <a:t>đúng </a:t>
            </a:r>
            <a:r>
              <a:rPr lang="vi-VN" sz="3600" b="1" dirty="0">
                <a:solidFill>
                  <a:prstClr val="black"/>
                </a:solidFill>
                <a:latin typeface="UTM Avo" panose="02040603050506020204" pitchFamily="18"/>
              </a:rPr>
              <a:t>chỗ, phù </a:t>
            </a:r>
            <a:r>
              <a:rPr lang="vi-VN" sz="3600" b="1" dirty="0" smtClean="0">
                <a:solidFill>
                  <a:prstClr val="black"/>
                </a:solidFill>
                <a:latin typeface="UTM Avo" panose="02040603050506020204" pitchFamily="18"/>
              </a:rPr>
              <a:t>hợp</a:t>
            </a:r>
            <a:r>
              <a:rPr lang="en-US" sz="3600" b="1" dirty="0" smtClean="0">
                <a:solidFill>
                  <a:prstClr val="black"/>
                </a:solidFill>
                <a:latin typeface="UTM Avo" panose="02040603050506020204" pitchFamily="18"/>
              </a:rPr>
              <a:t>.</a:t>
            </a:r>
            <a:r>
              <a:rPr lang="vi-VN" sz="3600" b="1" dirty="0" smtClean="0">
                <a:solidFill>
                  <a:prstClr val="black"/>
                </a:solidFill>
                <a:latin typeface="UTM Avo" panose="02040603050506020204" pitchFamily="18"/>
              </a:rPr>
              <a:t> </a:t>
            </a:r>
            <a:endParaRPr lang="vi-VN" sz="3600" b="1" dirty="0">
              <a:solidFill>
                <a:prstClr val="black"/>
              </a:solidFill>
              <a:latin typeface="UTM Avo" panose="02040603050506020204" pitchFamily="18"/>
            </a:endParaRPr>
          </a:p>
          <a:p>
            <a:r>
              <a:rPr lang="vi-VN" sz="3200" b="1" dirty="0" smtClean="0">
                <a:solidFill>
                  <a:prstClr val="black"/>
                </a:solidFill>
                <a:latin typeface="UTM Avo" panose="02040603050506020204" pitchFamily="18"/>
              </a:rPr>
              <a:t> </a:t>
            </a:r>
            <a:endParaRPr lang="en-US" dirty="0">
              <a:solidFill>
                <a:prstClr val="white"/>
              </a:solidFill>
            </a:endParaRPr>
          </a:p>
        </p:txBody>
      </p:sp>
      <p:sp>
        <p:nvSpPr>
          <p:cNvPr id="9" name="TextBox 8"/>
          <p:cNvSpPr txBox="1"/>
          <p:nvPr/>
        </p:nvSpPr>
        <p:spPr>
          <a:xfrm>
            <a:off x="4681330" y="4353339"/>
            <a:ext cx="330540" cy="369332"/>
          </a:xfrm>
          <a:prstGeom prst="rect">
            <a:avLst/>
          </a:prstGeom>
          <a:noFill/>
        </p:spPr>
        <p:txBody>
          <a:bodyPr wrap="none" rtlCol="0">
            <a:spAutoFit/>
          </a:bodyPr>
          <a:lstStyle/>
          <a:p>
            <a:r>
              <a:rPr lang="en-US" dirty="0" smtClean="0">
                <a:solidFill>
                  <a:prstClr val="white"/>
                </a:solidFill>
              </a:rPr>
              <a:t>G</a:t>
            </a:r>
            <a:endParaRPr lang="en-US" dirty="0">
              <a:solidFill>
                <a:prstClr val="white"/>
              </a:solidFill>
            </a:endParaRPr>
          </a:p>
        </p:txBody>
      </p:sp>
      <p:sp>
        <p:nvSpPr>
          <p:cNvPr id="11" name="TextBox 10"/>
          <p:cNvSpPr txBox="1"/>
          <p:nvPr/>
        </p:nvSpPr>
        <p:spPr>
          <a:xfrm>
            <a:off x="5807882" y="770138"/>
            <a:ext cx="2328010" cy="830997"/>
          </a:xfrm>
          <a:prstGeom prst="rect">
            <a:avLst/>
          </a:prstGeom>
          <a:noFill/>
        </p:spPr>
        <p:txBody>
          <a:bodyPr wrap="none" rtlCol="0">
            <a:spAutoFit/>
          </a:bodyPr>
          <a:lstStyle/>
          <a:p>
            <a:pPr algn="ctr"/>
            <a:r>
              <a:rPr lang="en-US" sz="4800" b="1" dirty="0" err="1" smtClean="0">
                <a:solidFill>
                  <a:srgbClr val="FF0000"/>
                </a:solidFill>
                <a:latin typeface="UTM Avo" panose="02040603050506020204" pitchFamily="18"/>
              </a:rPr>
              <a:t>GV</a:t>
            </a:r>
            <a:r>
              <a:rPr lang="vi-VN" sz="4800" b="1" dirty="0" smtClean="0">
                <a:solidFill>
                  <a:srgbClr val="FF0000"/>
                </a:solidFill>
                <a:latin typeface="UTM Avo" panose="02040603050506020204" pitchFamily="18"/>
              </a:rPr>
              <a:t> </a:t>
            </a:r>
            <a:r>
              <a:rPr lang="vi-VN" sz="4800" b="1" dirty="0">
                <a:solidFill>
                  <a:srgbClr val="FF0000"/>
                </a:solidFill>
                <a:latin typeface="UTM Avo" panose="02040603050506020204" pitchFamily="18"/>
              </a:rPr>
              <a:t>đọc </a:t>
            </a:r>
          </a:p>
        </p:txBody>
      </p:sp>
    </p:spTree>
    <p:extLst>
      <p:ext uri="{BB962C8B-B14F-4D97-AF65-F5344CB8AC3E}">
        <p14:creationId xmlns:p14="http://schemas.microsoft.com/office/powerpoint/2010/main" val="85878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87;p12">
            <a:extLst>
              <a:ext uri="{FF2B5EF4-FFF2-40B4-BE49-F238E27FC236}">
                <a16:creationId xmlns="" xmlns:a16="http://schemas.microsoft.com/office/drawing/2014/main" id="{398FD247-A229-8912-510E-BBF599FEB221}"/>
              </a:ext>
            </a:extLst>
          </p:cNvPr>
          <p:cNvSpPr txBox="1"/>
          <p:nvPr/>
        </p:nvSpPr>
        <p:spPr>
          <a:xfrm>
            <a:off x="4209705" y="711703"/>
            <a:ext cx="6614008" cy="1246495"/>
          </a:xfrm>
          <a:prstGeom prst="rect">
            <a:avLst/>
          </a:prstGeom>
          <a:noFill/>
          <a:ln>
            <a:noFill/>
          </a:ln>
        </p:spPr>
        <p:txBody>
          <a:bodyPr spcFirstLastPara="1" wrap="square" lIns="0" tIns="0" rIns="0" bIns="0" anchor="t" anchorCtr="0">
            <a:spAutoFit/>
          </a:bodyPr>
          <a:lstStyle/>
          <a:p>
            <a:pPr algn="ctr">
              <a:lnSpc>
                <a:spcPct val="150000"/>
              </a:lnSpc>
            </a:pPr>
            <a:r>
              <a:rPr lang="vi-VN" sz="5400" b="1" dirty="0">
                <a:solidFill>
                  <a:prstClr val="black"/>
                </a:solidFill>
                <a:latin typeface="UTM Avo" panose="02040603050506020204" pitchFamily="18"/>
              </a:rPr>
              <a:t>02. </a:t>
            </a:r>
            <a:r>
              <a:rPr lang="vi-VN" sz="5400" b="1" dirty="0" smtClean="0">
                <a:solidFill>
                  <a:prstClr val="black"/>
                </a:solidFill>
                <a:latin typeface="UTM Avo" panose="02040603050506020204" pitchFamily="18"/>
              </a:rPr>
              <a:t>ĐỌC </a:t>
            </a:r>
            <a:r>
              <a:rPr lang="vi-VN" sz="5400" b="1" dirty="0">
                <a:solidFill>
                  <a:prstClr val="black"/>
                </a:solidFill>
                <a:latin typeface="UTM Avo" panose="02040603050506020204" pitchFamily="18"/>
              </a:rPr>
              <a:t>HIỂU</a:t>
            </a:r>
            <a:endParaRPr sz="5400" b="1" dirty="0">
              <a:solidFill>
                <a:prstClr val="black"/>
              </a:solidFill>
              <a:latin typeface="UTM Avo" panose="02040603050506020204" pitchFamily="18"/>
            </a:endParaRPr>
          </a:p>
        </p:txBody>
      </p:sp>
      <p:sp>
        <p:nvSpPr>
          <p:cNvPr id="4" name="Google Shape;188;p12">
            <a:extLst>
              <a:ext uri="{FF2B5EF4-FFF2-40B4-BE49-F238E27FC236}">
                <a16:creationId xmlns="" xmlns:a16="http://schemas.microsoft.com/office/drawing/2014/main" id="{C33157FC-E32E-9D0C-2D57-B17164AF396D}"/>
              </a:ext>
            </a:extLst>
          </p:cNvPr>
          <p:cNvSpPr/>
          <p:nvPr/>
        </p:nvSpPr>
        <p:spPr>
          <a:xfrm>
            <a:off x="997985" y="4571680"/>
            <a:ext cx="1932980" cy="2286321"/>
          </a:xfrm>
          <a:custGeom>
            <a:avLst/>
            <a:gdLst/>
            <a:ahLst/>
            <a:cxnLst/>
            <a:rect l="l" t="t" r="r" b="b"/>
            <a:pathLst>
              <a:path w="2899470" h="3429481" extrusionOk="0">
                <a:moveTo>
                  <a:pt x="0" y="0"/>
                </a:moveTo>
                <a:lnTo>
                  <a:pt x="2899470" y="0"/>
                </a:lnTo>
                <a:lnTo>
                  <a:pt x="2899470" y="3429481"/>
                </a:lnTo>
                <a:lnTo>
                  <a:pt x="0" y="3429481"/>
                </a:lnTo>
                <a:lnTo>
                  <a:pt x="0" y="0"/>
                </a:lnTo>
                <a:close/>
              </a:path>
            </a:pathLst>
          </a:custGeom>
          <a:blipFill rotWithShape="1">
            <a:blip r:embed="rId3">
              <a:alphaModFix/>
            </a:blip>
            <a:stretch>
              <a:fillRect/>
            </a:stretch>
          </a:blipFill>
          <a:ln>
            <a:noFill/>
          </a:ln>
        </p:spPr>
        <p:txBody>
          <a:bodyPr/>
          <a:lstStyle/>
          <a:p>
            <a:endParaRPr lang="en-US">
              <a:solidFill>
                <a:prstClr val="white"/>
              </a:solidFill>
            </a:endParaRPr>
          </a:p>
        </p:txBody>
      </p:sp>
      <p:sp>
        <p:nvSpPr>
          <p:cNvPr id="5" name="Google Shape;189;p12">
            <a:extLst>
              <a:ext uri="{FF2B5EF4-FFF2-40B4-BE49-F238E27FC236}">
                <a16:creationId xmlns="" xmlns:a16="http://schemas.microsoft.com/office/drawing/2014/main" id="{330A5BFD-040B-5550-F5DF-4CE6175E9C61}"/>
              </a:ext>
            </a:extLst>
          </p:cNvPr>
          <p:cNvSpPr/>
          <p:nvPr/>
        </p:nvSpPr>
        <p:spPr>
          <a:xfrm>
            <a:off x="3126169" y="5059516"/>
            <a:ext cx="1304719" cy="1798485"/>
          </a:xfrm>
          <a:custGeom>
            <a:avLst/>
            <a:gdLst/>
            <a:ahLst/>
            <a:cxnLst/>
            <a:rect l="l" t="t" r="r" b="b"/>
            <a:pathLst>
              <a:path w="1957078" h="2697727" extrusionOk="0">
                <a:moveTo>
                  <a:pt x="0" y="0"/>
                </a:moveTo>
                <a:lnTo>
                  <a:pt x="1957078" y="0"/>
                </a:lnTo>
                <a:lnTo>
                  <a:pt x="1957078" y="2697727"/>
                </a:lnTo>
                <a:lnTo>
                  <a:pt x="0" y="2697727"/>
                </a:lnTo>
                <a:lnTo>
                  <a:pt x="0" y="0"/>
                </a:lnTo>
                <a:close/>
              </a:path>
            </a:pathLst>
          </a:custGeom>
          <a:blipFill rotWithShape="1">
            <a:blip r:embed="rId4">
              <a:alphaModFix/>
            </a:blip>
            <a:stretch>
              <a:fillRect/>
            </a:stretch>
          </a:blipFill>
          <a:ln>
            <a:noFill/>
          </a:ln>
        </p:spPr>
        <p:txBody>
          <a:bodyPr/>
          <a:lstStyle/>
          <a:p>
            <a:endParaRPr lang="en-US">
              <a:solidFill>
                <a:prstClr val="white"/>
              </a:solidFill>
            </a:endParaRPr>
          </a:p>
        </p:txBody>
      </p:sp>
      <p:sp>
        <p:nvSpPr>
          <p:cNvPr id="8" name="Google Shape;181;p11">
            <a:extLst>
              <a:ext uri="{FF2B5EF4-FFF2-40B4-BE49-F238E27FC236}">
                <a16:creationId xmlns="" xmlns:a16="http://schemas.microsoft.com/office/drawing/2014/main" id="{C3371CC2-A40B-1724-8235-4C9500D8324B}"/>
              </a:ext>
            </a:extLst>
          </p:cNvPr>
          <p:cNvSpPr/>
          <p:nvPr/>
        </p:nvSpPr>
        <p:spPr>
          <a:xfrm>
            <a:off x="4430888" y="2157661"/>
            <a:ext cx="5402985" cy="2901855"/>
          </a:xfrm>
          <a:custGeom>
            <a:avLst/>
            <a:gdLst/>
            <a:ahLst/>
            <a:cxnLst/>
            <a:rect l="l" t="t" r="r" b="b"/>
            <a:pathLst>
              <a:path w="1682031" h="903391" extrusionOk="0">
                <a:moveTo>
                  <a:pt x="0" y="0"/>
                </a:moveTo>
                <a:lnTo>
                  <a:pt x="1682031" y="0"/>
                </a:lnTo>
                <a:lnTo>
                  <a:pt x="1682031" y="903391"/>
                </a:lnTo>
                <a:lnTo>
                  <a:pt x="0" y="903391"/>
                </a:lnTo>
                <a:lnTo>
                  <a:pt x="0" y="0"/>
                </a:lnTo>
                <a:close/>
              </a:path>
            </a:pathLst>
          </a:custGeom>
          <a:blipFill rotWithShape="1">
            <a:blip r:embed="rId5">
              <a:alphaModFix/>
            </a:blip>
            <a:stretch>
              <a:fillRect/>
            </a:stretch>
          </a:blipFill>
          <a:ln>
            <a:noFill/>
          </a:ln>
        </p:spPr>
        <p:txBody>
          <a:bodyPr/>
          <a:lstStyle/>
          <a:p>
            <a:endParaRPr lang="en-US">
              <a:solidFill>
                <a:prstClr val="white"/>
              </a:solidFill>
            </a:endParaRPr>
          </a:p>
        </p:txBody>
      </p:sp>
    </p:spTree>
    <p:extLst>
      <p:ext uri="{BB962C8B-B14F-4D97-AF65-F5344CB8AC3E}">
        <p14:creationId xmlns:p14="http://schemas.microsoft.com/office/powerpoint/2010/main" val="74790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96;p13">
            <a:extLst>
              <a:ext uri="{FF2B5EF4-FFF2-40B4-BE49-F238E27FC236}">
                <a16:creationId xmlns="" xmlns:a16="http://schemas.microsoft.com/office/drawing/2014/main" id="{A5189DF4-91AE-5D96-F74D-DE42FCA3DB97}"/>
              </a:ext>
            </a:extLst>
          </p:cNvPr>
          <p:cNvSpPr txBox="1"/>
          <p:nvPr/>
        </p:nvSpPr>
        <p:spPr>
          <a:xfrm>
            <a:off x="5418824" y="802381"/>
            <a:ext cx="3927125" cy="553998"/>
          </a:xfrm>
          <a:prstGeom prst="rect">
            <a:avLst/>
          </a:prstGeom>
          <a:noFill/>
          <a:ln>
            <a:noFill/>
          </a:ln>
        </p:spPr>
        <p:txBody>
          <a:bodyPr spcFirstLastPara="1" wrap="square" lIns="0" tIns="0" rIns="0" bIns="0" anchor="t" anchorCtr="0">
            <a:spAutoFit/>
          </a:bodyPr>
          <a:lstStyle/>
          <a:p>
            <a:pPr algn="ctr"/>
            <a:r>
              <a:rPr lang="vi-VN" sz="3600" b="1" dirty="0">
                <a:solidFill>
                  <a:srgbClr val="FF0000"/>
                </a:solidFill>
                <a:latin typeface="UTM Avo" panose="02040603050506020204" pitchFamily="18"/>
              </a:rPr>
              <a:t>Trả lời câu hỏi</a:t>
            </a:r>
            <a:endParaRPr sz="3600" b="1" dirty="0">
              <a:solidFill>
                <a:srgbClr val="FF0000"/>
              </a:solidFill>
              <a:latin typeface="UTM Avo" panose="02040603050506020204" pitchFamily="18"/>
            </a:endParaRPr>
          </a:p>
        </p:txBody>
      </p:sp>
      <p:grpSp>
        <p:nvGrpSpPr>
          <p:cNvPr id="5" name="Google Shape;198;p13">
            <a:extLst>
              <a:ext uri="{FF2B5EF4-FFF2-40B4-BE49-F238E27FC236}">
                <a16:creationId xmlns="" xmlns:a16="http://schemas.microsoft.com/office/drawing/2014/main" id="{55DC2637-489D-25E1-7E8A-49C1531220FC}"/>
              </a:ext>
            </a:extLst>
          </p:cNvPr>
          <p:cNvGrpSpPr/>
          <p:nvPr/>
        </p:nvGrpSpPr>
        <p:grpSpPr>
          <a:xfrm>
            <a:off x="151020" y="1818861"/>
            <a:ext cx="2724314" cy="3154576"/>
            <a:chOff x="1713115" y="4548728"/>
            <a:chExt cx="4355736" cy="4602310"/>
          </a:xfrm>
        </p:grpSpPr>
        <p:sp>
          <p:nvSpPr>
            <p:cNvPr id="6" name="Google Shape;199;p13">
              <a:extLst>
                <a:ext uri="{FF2B5EF4-FFF2-40B4-BE49-F238E27FC236}">
                  <a16:creationId xmlns="" xmlns:a16="http://schemas.microsoft.com/office/drawing/2014/main" id="{FFE07F18-0C86-9823-C4CB-E8E978E07350}"/>
                </a:ext>
              </a:extLst>
            </p:cNvPr>
            <p:cNvSpPr/>
            <p:nvPr/>
          </p:nvSpPr>
          <p:spPr>
            <a:xfrm>
              <a:off x="1713115" y="4548728"/>
              <a:ext cx="3963160" cy="1059759"/>
            </a:xfrm>
            <a:prstGeom prst="wedgeRoundRectCallout">
              <a:avLst>
                <a:gd name="adj1" fmla="val -37217"/>
                <a:gd name="adj2" fmla="val 78726"/>
                <a:gd name="adj3" fmla="val 0"/>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0" anchor="ctr" anchorCtr="0">
              <a:noAutofit/>
            </a:bodyPr>
            <a:lstStyle/>
            <a:p>
              <a:pPr algn="ctr"/>
              <a:r>
                <a:rPr lang="vi-VN" sz="2400" b="1" dirty="0">
                  <a:solidFill>
                    <a:prstClr val="black"/>
                  </a:solidFill>
                  <a:latin typeface="UTM Avo" panose="02040603050506020204" pitchFamily="18"/>
                </a:rPr>
                <a:t>THẢO LUẬN NHÓM</a:t>
              </a:r>
              <a:endParaRPr sz="2400" dirty="0">
                <a:solidFill>
                  <a:prstClr val="black"/>
                </a:solidFill>
                <a:latin typeface="UTM Avo" panose="02040603050506020204" pitchFamily="18"/>
              </a:endParaRPr>
            </a:p>
          </p:txBody>
        </p:sp>
        <p:sp>
          <p:nvSpPr>
            <p:cNvPr id="7" name="Google Shape;200;p13">
              <a:extLst>
                <a:ext uri="{FF2B5EF4-FFF2-40B4-BE49-F238E27FC236}">
                  <a16:creationId xmlns="" xmlns:a16="http://schemas.microsoft.com/office/drawing/2014/main" id="{8C913BFB-95F0-93AE-8425-48CAEEC11424}"/>
                </a:ext>
              </a:extLst>
            </p:cNvPr>
            <p:cNvSpPr>
              <a:spLocks noChangeAspect="1"/>
            </p:cNvSpPr>
            <p:nvPr/>
          </p:nvSpPr>
          <p:spPr>
            <a:xfrm>
              <a:off x="1828799" y="6216590"/>
              <a:ext cx="4240052" cy="2934448"/>
            </a:xfrm>
            <a:custGeom>
              <a:avLst/>
              <a:gdLst/>
              <a:ahLst/>
              <a:cxnLst/>
              <a:rect l="l" t="t" r="r" b="b"/>
              <a:pathLst>
                <a:path w="1425193" h="1001198" extrusionOk="0">
                  <a:moveTo>
                    <a:pt x="0" y="0"/>
                  </a:moveTo>
                  <a:lnTo>
                    <a:pt x="1425193" y="0"/>
                  </a:lnTo>
                  <a:lnTo>
                    <a:pt x="1425193" y="1001198"/>
                  </a:lnTo>
                  <a:lnTo>
                    <a:pt x="0" y="1001198"/>
                  </a:lnTo>
                  <a:lnTo>
                    <a:pt x="0" y="0"/>
                  </a:lnTo>
                  <a:close/>
                </a:path>
              </a:pathLst>
            </a:custGeom>
            <a:blipFill rotWithShape="1">
              <a:blip r:embed="rId3">
                <a:alphaModFix/>
              </a:blip>
              <a:stretch>
                <a:fillRect/>
              </a:stretch>
            </a:blipFill>
            <a:ln>
              <a:noFill/>
            </a:ln>
          </p:spPr>
          <p:txBody>
            <a:bodyPr/>
            <a:lstStyle/>
            <a:p>
              <a:endParaRPr lang="en-US">
                <a:solidFill>
                  <a:prstClr val="white"/>
                </a:solidFill>
              </a:endParaRPr>
            </a:p>
          </p:txBody>
        </p:sp>
      </p:grpSp>
      <p:sp>
        <p:nvSpPr>
          <p:cNvPr id="8" name="Google Shape;259;p14">
            <a:extLst>
              <a:ext uri="{FF2B5EF4-FFF2-40B4-BE49-F238E27FC236}">
                <a16:creationId xmlns:a16="http://schemas.microsoft.com/office/drawing/2014/main" xmlns="" id="{F6AE4170-E11B-A491-C955-9787532ED738}"/>
              </a:ext>
            </a:extLst>
          </p:cNvPr>
          <p:cNvSpPr txBox="1"/>
          <p:nvPr/>
        </p:nvSpPr>
        <p:spPr>
          <a:xfrm>
            <a:off x="2947051" y="1478202"/>
            <a:ext cx="9014107" cy="5478397"/>
          </a:xfrm>
          <a:prstGeom prst="rect">
            <a:avLst/>
          </a:prstGeom>
          <a:noFill/>
          <a:ln>
            <a:noFill/>
          </a:ln>
        </p:spPr>
        <p:txBody>
          <a:bodyPr spcFirstLastPara="1" wrap="square" lIns="60950" tIns="30467" rIns="60950" bIns="30467" anchor="t" anchorCtr="0">
            <a:spAutoFit/>
          </a:bodyPr>
          <a:lstStyle/>
          <a:p>
            <a:pPr algn="just">
              <a:buClr>
                <a:schemeClr val="bg1"/>
              </a:buClr>
              <a:buSzPct val="130000"/>
            </a:pPr>
            <a:r>
              <a:rPr lang="vi-VN" sz="3200" b="1" dirty="0">
                <a:solidFill>
                  <a:schemeClr val="bg1"/>
                </a:solidFill>
                <a:latin typeface="UTM Avo" panose="02040603050506020204" pitchFamily="18"/>
              </a:rPr>
              <a:t>Câu 1. </a:t>
            </a:r>
            <a:r>
              <a:rPr lang="vi-VN" sz="3200" dirty="0">
                <a:solidFill>
                  <a:schemeClr val="bg1"/>
                </a:solidFill>
                <a:latin typeface="UTM Avo" panose="02040603050506020204" pitchFamily="18"/>
              </a:rPr>
              <a:t>Em hiểu "viên tướng" và "những người lính" trong câu chuyện là ai?</a:t>
            </a:r>
            <a:endParaRPr sz="3200" dirty="0">
              <a:solidFill>
                <a:schemeClr val="bg1"/>
              </a:solidFill>
              <a:latin typeface="UTM Avo" panose="02040603050506020204" pitchFamily="18"/>
            </a:endParaRPr>
          </a:p>
          <a:p>
            <a:pPr algn="just">
              <a:buClr>
                <a:schemeClr val="bg1"/>
              </a:buClr>
              <a:buSzPct val="130000"/>
            </a:pPr>
            <a:r>
              <a:rPr lang="vi-VN" sz="3200" b="1" dirty="0">
                <a:solidFill>
                  <a:schemeClr val="bg1"/>
                </a:solidFill>
                <a:latin typeface="UTM Avo" panose="02040603050506020204" pitchFamily="18"/>
              </a:rPr>
              <a:t>Câu 2. </a:t>
            </a:r>
            <a:r>
              <a:rPr lang="vi-VN" sz="3200" dirty="0">
                <a:solidFill>
                  <a:schemeClr val="bg1"/>
                </a:solidFill>
                <a:latin typeface="UTM Avo" panose="02040603050506020204" pitchFamily="18"/>
              </a:rPr>
              <a:t>Vì sao "viên tướng" không đồng ý chui qua lỗ hổng dưới chân hàng rào?</a:t>
            </a:r>
            <a:endParaRPr sz="3200" dirty="0">
              <a:solidFill>
                <a:schemeClr val="bg1"/>
              </a:solidFill>
              <a:latin typeface="UTM Avo" panose="02040603050506020204" pitchFamily="18"/>
            </a:endParaRPr>
          </a:p>
          <a:p>
            <a:pPr algn="just">
              <a:buClr>
                <a:schemeClr val="bg1"/>
              </a:buClr>
              <a:buSzPct val="130000"/>
            </a:pPr>
            <a:r>
              <a:rPr lang="vi-VN" sz="3200" b="1" dirty="0">
                <a:solidFill>
                  <a:schemeClr val="bg1"/>
                </a:solidFill>
                <a:latin typeface="UTM Avo" panose="02040603050506020204" pitchFamily="18"/>
              </a:rPr>
              <a:t>Câu 3. </a:t>
            </a:r>
            <a:r>
              <a:rPr lang="vi-VN" sz="3200" dirty="0">
                <a:solidFill>
                  <a:schemeClr val="bg1"/>
                </a:solidFill>
                <a:latin typeface="UTM Avo" panose="02040603050506020204" pitchFamily="18"/>
              </a:rPr>
              <a:t>Quyết định leo lên hàng rào đã gây ra hậu quả gì?</a:t>
            </a:r>
            <a:endParaRPr sz="3200" dirty="0">
              <a:solidFill>
                <a:schemeClr val="bg1"/>
              </a:solidFill>
              <a:latin typeface="UTM Avo" panose="02040603050506020204" pitchFamily="18"/>
            </a:endParaRPr>
          </a:p>
          <a:p>
            <a:pPr algn="just">
              <a:buClr>
                <a:schemeClr val="bg1"/>
              </a:buClr>
              <a:buSzPct val="130000"/>
            </a:pPr>
            <a:r>
              <a:rPr lang="vi-VN" sz="3200" b="1" dirty="0">
                <a:solidFill>
                  <a:schemeClr val="bg1"/>
                </a:solidFill>
                <a:latin typeface="UTM Avo" panose="02040603050506020204" pitchFamily="18"/>
              </a:rPr>
              <a:t>Câu 4. </a:t>
            </a:r>
            <a:r>
              <a:rPr lang="vi-VN" sz="3200" dirty="0">
                <a:solidFill>
                  <a:schemeClr val="bg1"/>
                </a:solidFill>
                <a:latin typeface="UTM Avo" panose="02040603050506020204" pitchFamily="18"/>
              </a:rPr>
              <a:t>Khi thầy giáo hỏi, "chú lính nhỏ" và các bạn trong "đội quân" thể hiện thái độ khác nhau như thế nào?</a:t>
            </a:r>
            <a:endParaRPr sz="3200" dirty="0">
              <a:solidFill>
                <a:schemeClr val="bg1"/>
              </a:solidFill>
              <a:latin typeface="UTM Avo" panose="02040603050506020204" pitchFamily="18"/>
            </a:endParaRPr>
          </a:p>
          <a:p>
            <a:pPr algn="just">
              <a:buClr>
                <a:schemeClr val="bg1"/>
              </a:buClr>
              <a:buSzPct val="130000"/>
            </a:pPr>
            <a:r>
              <a:rPr lang="vi-VN" sz="3200" b="1" dirty="0">
                <a:solidFill>
                  <a:schemeClr val="bg1"/>
                </a:solidFill>
                <a:latin typeface="UTM Avo" panose="02040603050506020204" pitchFamily="18"/>
              </a:rPr>
              <a:t>Câu 5. </a:t>
            </a:r>
            <a:r>
              <a:rPr lang="vi-VN" sz="3200" dirty="0">
                <a:solidFill>
                  <a:schemeClr val="bg1"/>
                </a:solidFill>
                <a:latin typeface="UTM Avo" panose="02040603050506020204" pitchFamily="18"/>
              </a:rPr>
              <a:t>Vì sao tác giả gọi "chú lính nhỏ" là "người chỉ huy dũng cảm"?</a:t>
            </a:r>
            <a:endParaRPr sz="3200" dirty="0">
              <a:solidFill>
                <a:schemeClr val="bg1"/>
              </a:solidFill>
              <a:latin typeface="UTM Avo" panose="02040603050506020204" pitchFamily="18"/>
            </a:endParaRPr>
          </a:p>
        </p:txBody>
      </p:sp>
    </p:spTree>
    <p:extLst>
      <p:ext uri="{BB962C8B-B14F-4D97-AF65-F5344CB8AC3E}">
        <p14:creationId xmlns:p14="http://schemas.microsoft.com/office/powerpoint/2010/main" val="369230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271;p15">
            <a:extLst>
              <a:ext uri="{FF2B5EF4-FFF2-40B4-BE49-F238E27FC236}">
                <a16:creationId xmlns:a16="http://schemas.microsoft.com/office/drawing/2014/main" xmlns="" id="{D6BBC148-3F1A-9679-1892-8F2758A30BFD}"/>
              </a:ext>
            </a:extLst>
          </p:cNvPr>
          <p:cNvSpPr txBox="1"/>
          <p:nvPr/>
        </p:nvSpPr>
        <p:spPr>
          <a:xfrm>
            <a:off x="369056" y="1527735"/>
            <a:ext cx="11794914" cy="615527"/>
          </a:xfrm>
          <a:prstGeom prst="rect">
            <a:avLst/>
          </a:prstGeom>
          <a:noFill/>
          <a:ln>
            <a:noFill/>
          </a:ln>
        </p:spPr>
        <p:txBody>
          <a:bodyPr spcFirstLastPara="1" wrap="square" lIns="60950" tIns="30467" rIns="60950" bIns="30467" anchor="t" anchorCtr="0">
            <a:spAutoFit/>
          </a:bodyPr>
          <a:lstStyle/>
          <a:p>
            <a:pPr algn="ctr">
              <a:lnSpc>
                <a:spcPct val="150000"/>
              </a:lnSpc>
            </a:pPr>
            <a:r>
              <a:rPr lang="vi-VN" sz="2400" b="1" dirty="0">
                <a:solidFill>
                  <a:schemeClr val="bg1"/>
                </a:solidFill>
                <a:latin typeface="UTM Avo" panose="02040603050506020204" pitchFamily="18"/>
              </a:rPr>
              <a:t>Câu 1. Em hiểu "viên tướng" và "những người lính" trong câu chuyện là ai?</a:t>
            </a:r>
            <a:endParaRPr sz="2400" b="1" dirty="0">
              <a:solidFill>
                <a:schemeClr val="bg1"/>
              </a:solidFill>
              <a:latin typeface="UTM Avo" panose="02040603050506020204" pitchFamily="18"/>
            </a:endParaRPr>
          </a:p>
        </p:txBody>
      </p:sp>
      <p:sp>
        <p:nvSpPr>
          <p:cNvPr id="3" name="TextBox 2"/>
          <p:cNvSpPr txBox="1"/>
          <p:nvPr/>
        </p:nvSpPr>
        <p:spPr>
          <a:xfrm>
            <a:off x="1371905" y="1835498"/>
            <a:ext cx="7548282" cy="579967"/>
          </a:xfrm>
          <a:prstGeom prst="rect">
            <a:avLst/>
          </a:prstGeom>
          <a:noFill/>
        </p:spPr>
        <p:txBody>
          <a:bodyPr wrap="square" rtlCol="0">
            <a:spAutoFit/>
          </a:bodyPr>
          <a:lstStyle/>
          <a:p>
            <a:pPr>
              <a:lnSpc>
                <a:spcPct val="150000"/>
              </a:lnSpc>
            </a:pPr>
            <a:r>
              <a:rPr lang="vi-VN" sz="2400" b="1" dirty="0">
                <a:solidFill>
                  <a:srgbClr val="FF0000"/>
                </a:solidFill>
                <a:latin typeface="UTM Avo" panose="02040603050506020204" pitchFamily="18"/>
              </a:rPr>
              <a:t>Đó là các bạn nhỏ chơi </a:t>
            </a:r>
            <a:r>
              <a:rPr lang="vi-VN" sz="2400" b="1" dirty="0" smtClean="0">
                <a:solidFill>
                  <a:srgbClr val="FF0000"/>
                </a:solidFill>
                <a:latin typeface="UTM Avo" panose="02040603050506020204" pitchFamily="18"/>
              </a:rPr>
              <a:t>đánh </a:t>
            </a:r>
            <a:r>
              <a:rPr lang="vi-VN" sz="2400" b="1" dirty="0">
                <a:solidFill>
                  <a:srgbClr val="FF0000"/>
                </a:solidFill>
                <a:latin typeface="UTM Avo" panose="02040603050506020204" pitchFamily="18"/>
              </a:rPr>
              <a:t>trận giả ở vườn trường.</a:t>
            </a:r>
          </a:p>
        </p:txBody>
      </p:sp>
      <p:sp>
        <p:nvSpPr>
          <p:cNvPr id="4" name="TextBox 3"/>
          <p:cNvSpPr txBox="1"/>
          <p:nvPr/>
        </p:nvSpPr>
        <p:spPr>
          <a:xfrm>
            <a:off x="1057835" y="2292226"/>
            <a:ext cx="10667536" cy="646331"/>
          </a:xfrm>
          <a:prstGeom prst="rect">
            <a:avLst/>
          </a:prstGeom>
          <a:noFill/>
        </p:spPr>
        <p:txBody>
          <a:bodyPr wrap="none" rtlCol="0">
            <a:spAutoFit/>
          </a:bodyPr>
          <a:lstStyle/>
          <a:p>
            <a:pPr algn="just">
              <a:lnSpc>
                <a:spcPct val="150000"/>
              </a:lnSpc>
            </a:pPr>
            <a:r>
              <a:rPr lang="vi-VN" sz="2400" b="1" dirty="0">
                <a:solidFill>
                  <a:schemeClr val="bg1"/>
                </a:solidFill>
                <a:latin typeface="UTM Avo" panose="02040603050506020204" pitchFamily="18"/>
              </a:rPr>
              <a:t>Câu 2. Vì sao "viên tướng" không đồng ý chui qua lỗ hổng dưới chân hàng rào?</a:t>
            </a:r>
          </a:p>
        </p:txBody>
      </p:sp>
      <p:sp>
        <p:nvSpPr>
          <p:cNvPr id="5" name="TextBox 4"/>
          <p:cNvSpPr txBox="1"/>
          <p:nvPr/>
        </p:nvSpPr>
        <p:spPr>
          <a:xfrm>
            <a:off x="828473" y="2668740"/>
            <a:ext cx="8671423" cy="579967"/>
          </a:xfrm>
          <a:prstGeom prst="rect">
            <a:avLst/>
          </a:prstGeom>
          <a:noFill/>
        </p:spPr>
        <p:txBody>
          <a:bodyPr wrap="square" rtlCol="0">
            <a:spAutoFit/>
          </a:bodyPr>
          <a:lstStyle/>
          <a:p>
            <a:pPr algn="ctr">
              <a:lnSpc>
                <a:spcPct val="150000"/>
              </a:lnSpc>
            </a:pPr>
            <a:r>
              <a:rPr lang="vi-VN" sz="2400" b="1" dirty="0">
                <a:solidFill>
                  <a:srgbClr val="FF0000"/>
                </a:solidFill>
                <a:latin typeface="UTM Avo" panose="02040603050506020204" pitchFamily="18"/>
              </a:rPr>
              <a:t>Vì “viên tướng” cho rằng </a:t>
            </a:r>
            <a:r>
              <a:rPr lang="vi-VN" sz="2400" b="1" dirty="0" smtClean="0">
                <a:solidFill>
                  <a:srgbClr val="FF0000"/>
                </a:solidFill>
                <a:latin typeface="UTM Avo" panose="02040603050506020204" pitchFamily="18"/>
              </a:rPr>
              <a:t>chui </a:t>
            </a:r>
            <a:r>
              <a:rPr lang="vi-VN" sz="2400" b="1" dirty="0">
                <a:solidFill>
                  <a:srgbClr val="FF0000"/>
                </a:solidFill>
                <a:latin typeface="UTM Avo" panose="02040603050506020204" pitchFamily="18"/>
              </a:rPr>
              <a:t>như vậy là hèn.</a:t>
            </a:r>
          </a:p>
        </p:txBody>
      </p:sp>
      <p:sp>
        <p:nvSpPr>
          <p:cNvPr id="6" name="TextBox 5"/>
          <p:cNvSpPr txBox="1"/>
          <p:nvPr/>
        </p:nvSpPr>
        <p:spPr>
          <a:xfrm>
            <a:off x="1057835" y="3065926"/>
            <a:ext cx="7693132" cy="646331"/>
          </a:xfrm>
          <a:prstGeom prst="rect">
            <a:avLst/>
          </a:prstGeom>
          <a:noFill/>
        </p:spPr>
        <p:txBody>
          <a:bodyPr wrap="none" rtlCol="0">
            <a:spAutoFit/>
          </a:bodyPr>
          <a:lstStyle/>
          <a:p>
            <a:pPr algn="just">
              <a:lnSpc>
                <a:spcPct val="150000"/>
              </a:lnSpc>
            </a:pPr>
            <a:r>
              <a:rPr lang="vi-VN" sz="2400" b="1" dirty="0">
                <a:solidFill>
                  <a:schemeClr val="bg1"/>
                </a:solidFill>
                <a:latin typeface="UTM Avo" panose="02040603050506020204" pitchFamily="18"/>
              </a:rPr>
              <a:t>Câu 3. Quyết định leo lên hàng rào đã gây ra hậu quả gì?</a:t>
            </a:r>
          </a:p>
        </p:txBody>
      </p:sp>
      <p:sp>
        <p:nvSpPr>
          <p:cNvPr id="8" name="TextBox 7"/>
          <p:cNvSpPr txBox="1"/>
          <p:nvPr/>
        </p:nvSpPr>
        <p:spPr>
          <a:xfrm>
            <a:off x="1026738" y="3509845"/>
            <a:ext cx="9861226" cy="579967"/>
          </a:xfrm>
          <a:prstGeom prst="rect">
            <a:avLst/>
          </a:prstGeom>
          <a:noFill/>
        </p:spPr>
        <p:txBody>
          <a:bodyPr wrap="none" rtlCol="0">
            <a:spAutoFit/>
          </a:bodyPr>
          <a:lstStyle/>
          <a:p>
            <a:pPr algn="just">
              <a:lnSpc>
                <a:spcPct val="150000"/>
              </a:lnSpc>
            </a:pPr>
            <a:r>
              <a:rPr lang="vi-VN" sz="2400" b="1" dirty="0">
                <a:solidFill>
                  <a:srgbClr val="FF0000"/>
                </a:solidFill>
                <a:latin typeface="UTM Avo" panose="02040603050506020204" pitchFamily="18"/>
              </a:rPr>
              <a:t>Các bạn đã làm đổ hàng rào, giập luống hoa mười giờ trong vườn trường</a:t>
            </a:r>
            <a:r>
              <a:rPr lang="vi-VN" sz="2400" b="1" dirty="0">
                <a:solidFill>
                  <a:schemeClr val="bg1"/>
                </a:solidFill>
                <a:latin typeface="UTM Avo" panose="02040603050506020204" pitchFamily="18"/>
              </a:rPr>
              <a:t>.</a:t>
            </a:r>
          </a:p>
        </p:txBody>
      </p:sp>
      <p:sp>
        <p:nvSpPr>
          <p:cNvPr id="12" name="TextBox 11"/>
          <p:cNvSpPr txBox="1"/>
          <p:nvPr/>
        </p:nvSpPr>
        <p:spPr>
          <a:xfrm>
            <a:off x="1057834" y="4007843"/>
            <a:ext cx="10972801" cy="1200329"/>
          </a:xfrm>
          <a:prstGeom prst="rect">
            <a:avLst/>
          </a:prstGeom>
          <a:noFill/>
        </p:spPr>
        <p:txBody>
          <a:bodyPr wrap="square" rtlCol="0">
            <a:spAutoFit/>
          </a:bodyPr>
          <a:lstStyle/>
          <a:p>
            <a:pPr algn="just">
              <a:lnSpc>
                <a:spcPct val="150000"/>
              </a:lnSpc>
            </a:pPr>
            <a:r>
              <a:rPr lang="vi-VN" sz="2400" b="1" dirty="0">
                <a:solidFill>
                  <a:schemeClr val="bg1"/>
                </a:solidFill>
                <a:latin typeface="UTM Avo" panose="02040603050506020204" pitchFamily="18"/>
              </a:rPr>
              <a:t>Câu 4. Khi thầy giáo hỏi, "chú lính nhỏ" và các bạn trong "đội quân" thể hiện thái độ khác nhau như thế nào?</a:t>
            </a:r>
          </a:p>
        </p:txBody>
      </p:sp>
      <p:sp>
        <p:nvSpPr>
          <p:cNvPr id="13" name="TextBox 12"/>
          <p:cNvSpPr txBox="1"/>
          <p:nvPr/>
        </p:nvSpPr>
        <p:spPr>
          <a:xfrm>
            <a:off x="1382220" y="4904751"/>
            <a:ext cx="9150262" cy="579967"/>
          </a:xfrm>
          <a:prstGeom prst="rect">
            <a:avLst/>
          </a:prstGeom>
          <a:noFill/>
        </p:spPr>
        <p:txBody>
          <a:bodyPr wrap="none" rtlCol="0">
            <a:spAutoFit/>
          </a:bodyPr>
          <a:lstStyle/>
          <a:p>
            <a:pPr algn="just">
              <a:lnSpc>
                <a:spcPct val="150000"/>
              </a:lnSpc>
            </a:pPr>
            <a:r>
              <a:rPr lang="vi-VN" sz="2400" b="1" dirty="0">
                <a:solidFill>
                  <a:srgbClr val="FF0000"/>
                </a:solidFill>
                <a:latin typeface="UTM Avo" panose="02040603050506020204" pitchFamily="18"/>
              </a:rPr>
              <a:t>“Chú lính nhỏ” muốn nhận khuyết điểm, còn các bạn lại muốn giấu.</a:t>
            </a:r>
          </a:p>
        </p:txBody>
      </p:sp>
      <p:sp>
        <p:nvSpPr>
          <p:cNvPr id="14" name="TextBox 13"/>
          <p:cNvSpPr txBox="1"/>
          <p:nvPr/>
        </p:nvSpPr>
        <p:spPr>
          <a:xfrm>
            <a:off x="1248175" y="5373905"/>
            <a:ext cx="9463681" cy="646331"/>
          </a:xfrm>
          <a:prstGeom prst="rect">
            <a:avLst/>
          </a:prstGeom>
          <a:noFill/>
        </p:spPr>
        <p:txBody>
          <a:bodyPr wrap="none" rtlCol="0">
            <a:spAutoFit/>
          </a:bodyPr>
          <a:lstStyle/>
          <a:p>
            <a:pPr algn="just">
              <a:lnSpc>
                <a:spcPct val="150000"/>
              </a:lnSpc>
            </a:pPr>
            <a:r>
              <a:rPr lang="vi-VN" sz="2400" b="1" dirty="0">
                <a:solidFill>
                  <a:schemeClr val="bg1"/>
                </a:solidFill>
                <a:latin typeface="UTM Avo" panose="02040603050506020204" pitchFamily="18"/>
              </a:rPr>
              <a:t>Câu 5. Vì sao tác giả gọi "chú lính nhỏ" là "người chỉ huy dũng cảm"?</a:t>
            </a:r>
          </a:p>
        </p:txBody>
      </p:sp>
      <p:sp>
        <p:nvSpPr>
          <p:cNvPr id="17" name="TextBox 16"/>
          <p:cNvSpPr txBox="1"/>
          <p:nvPr/>
        </p:nvSpPr>
        <p:spPr>
          <a:xfrm>
            <a:off x="828474" y="5813128"/>
            <a:ext cx="11202162" cy="830997"/>
          </a:xfrm>
          <a:prstGeom prst="rect">
            <a:avLst/>
          </a:prstGeom>
          <a:noFill/>
        </p:spPr>
        <p:txBody>
          <a:bodyPr wrap="square" rtlCol="0">
            <a:spAutoFit/>
          </a:bodyPr>
          <a:lstStyle/>
          <a:p>
            <a:r>
              <a:rPr lang="vi-VN" sz="2400" b="1" dirty="0">
                <a:solidFill>
                  <a:srgbClr val="FF0000"/>
                </a:solidFill>
                <a:latin typeface="+mj-lt"/>
              </a:rPr>
              <a:t>Vì chú lính nhỏ dám nhận lỗi và dám làm dám chịu nên tác giả "chú lính nhỏ" là "người lính dũng cảm".</a:t>
            </a:r>
            <a:endParaRPr lang="en-US" sz="2400" b="1" dirty="0">
              <a:solidFill>
                <a:srgbClr val="FF0000"/>
              </a:solidFill>
              <a:latin typeface="+mj-lt"/>
            </a:endParaRPr>
          </a:p>
        </p:txBody>
      </p:sp>
    </p:spTree>
    <p:extLst>
      <p:ext uri="{BB962C8B-B14F-4D97-AF65-F5344CB8AC3E}">
        <p14:creationId xmlns:p14="http://schemas.microsoft.com/office/powerpoint/2010/main" val="61936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p:bldP spid="5" grpId="0"/>
      <p:bldP spid="6" grpId="0"/>
      <p:bldP spid="8" grpId="0"/>
      <p:bldP spid="12" grpId="0"/>
      <p:bldP spid="13" grpId="0"/>
      <p:bldP spid="14"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889</Words>
  <Application>Microsoft Office PowerPoint</Application>
  <PresentationFormat>Custom</PresentationFormat>
  <Paragraphs>70</Paragraphs>
  <Slides>13</Slides>
  <Notes>0</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13</vt:i4>
      </vt:variant>
    </vt:vector>
  </HeadingPairs>
  <TitlesOfParts>
    <vt:vector size="28" baseType="lpstr">
      <vt:lpstr>Arial</vt:lpstr>
      <vt:lpstr>Calibri</vt:lpstr>
      <vt:lpstr>Calibri Light</vt:lpstr>
      <vt:lpstr>Times New Roman</vt:lpstr>
      <vt:lpstr>UTM Avo</vt:lpstr>
      <vt:lpstr>Office Theme</vt:lpstr>
      <vt:lpstr>3_Office Theme</vt:lpstr>
      <vt:lpstr>4_Office Theme</vt:lpstr>
      <vt:lpstr>1_Office Theme</vt:lpstr>
      <vt:lpstr>5_Office Theme</vt:lpstr>
      <vt:lpstr>6_Office Theme</vt:lpstr>
      <vt:lpstr>8_Office Theme</vt:lpstr>
      <vt:lpstr>2_Office Theme</vt:lpstr>
      <vt:lpstr>7_Office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hp 430g2</cp:lastModifiedBy>
  <cp:revision>78</cp:revision>
  <dcterms:created xsi:type="dcterms:W3CDTF">2023-10-19T01:39:18Z</dcterms:created>
  <dcterms:modified xsi:type="dcterms:W3CDTF">2025-02-27T01:32:07Z</dcterms:modified>
</cp:coreProperties>
</file>