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341" r:id="rId2"/>
    <p:sldId id="296" r:id="rId3"/>
    <p:sldId id="258" r:id="rId4"/>
    <p:sldId id="259" r:id="rId5"/>
    <p:sldId id="274" r:id="rId6"/>
    <p:sldId id="326" r:id="rId7"/>
    <p:sldId id="261" r:id="rId8"/>
    <p:sldId id="262" r:id="rId9"/>
    <p:sldId id="260" r:id="rId10"/>
    <p:sldId id="378" r:id="rId11"/>
    <p:sldId id="379" r:id="rId12"/>
    <p:sldId id="380" r:id="rId13"/>
    <p:sldId id="381" r:id="rId14"/>
    <p:sldId id="297" r:id="rId15"/>
    <p:sldId id="382" r:id="rId16"/>
    <p:sldId id="299" r:id="rId17"/>
    <p:sldId id="298" r:id="rId18"/>
    <p:sldId id="301" r:id="rId19"/>
    <p:sldId id="384" r:id="rId20"/>
    <p:sldId id="302" r:id="rId21"/>
    <p:sldId id="264" r:id="rId22"/>
    <p:sldId id="323" r:id="rId23"/>
    <p:sldId id="327" r:id="rId24"/>
    <p:sldId id="330" r:id="rId25"/>
    <p:sldId id="280" r:id="rId26"/>
    <p:sldId id="275" r:id="rId27"/>
    <p:sldId id="331" r:id="rId28"/>
    <p:sldId id="332" r:id="rId29"/>
    <p:sldId id="333" r:id="rId30"/>
    <p:sldId id="334" r:id="rId31"/>
    <p:sldId id="335" r:id="rId32"/>
    <p:sldId id="324" r:id="rId33"/>
    <p:sldId id="325" r:id="rId34"/>
    <p:sldId id="337" r:id="rId35"/>
    <p:sldId id="282" r:id="rId36"/>
    <p:sldId id="338" r:id="rId37"/>
    <p:sldId id="266" r:id="rId38"/>
    <p:sldId id="383" r:id="rId39"/>
    <p:sldId id="339" r:id="rId40"/>
    <p:sldId id="340" r:id="rId41"/>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B8B"/>
    <a:srgbClr val="FF6363"/>
    <a:srgbClr val="D586C9"/>
    <a:srgbClr val="1BAB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100" d="100"/>
          <a:sy n="100" d="100"/>
        </p:scale>
        <p:origin x="69"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7AD3F0EB-7070-4FD1-BF0D-16E2D64093C1}"/>
    <pc:docChg chg="custSel modSld">
      <pc:chgData name="ĐÔNG VŨ" userId="16d7361ce9402b54" providerId="LiveId" clId="{7AD3F0EB-7070-4FD1-BF0D-16E2D64093C1}" dt="2025-02-06T00:55:20.085" v="0" actId="478"/>
      <pc:docMkLst>
        <pc:docMk/>
      </pc:docMkLst>
      <pc:sldChg chg="delSp mod">
        <pc:chgData name="ĐÔNG VŨ" userId="16d7361ce9402b54" providerId="LiveId" clId="{7AD3F0EB-7070-4FD1-BF0D-16E2D64093C1}" dt="2025-02-06T00:55:20.085" v="0" actId="478"/>
        <pc:sldMkLst>
          <pc:docMk/>
          <pc:sldMk cId="0" sldId="341"/>
        </pc:sldMkLst>
        <pc:spChg chg="del">
          <ac:chgData name="ĐÔNG VŨ" userId="16d7361ce9402b54" providerId="LiveId" clId="{7AD3F0EB-7070-4FD1-BF0D-16E2D64093C1}" dt="2025-02-06T00:55:20.085" v="0" actId="478"/>
          <ac:spMkLst>
            <pc:docMk/>
            <pc:sldMk cId="0" sldId="341"/>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91CFEACA-C71F-4088-B121-C0D427F783F8}" type="slidenum">
              <a:rPr lang="en-US" smtClean="0"/>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1CFEACA-C71F-4088-B121-C0D427F783F8}" type="slidenum">
              <a:rPr lang="en-US" smtClean="0"/>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1CFEACA-C71F-4088-B121-C0D427F783F8}" type="slidenum">
              <a:rPr lang="en-US" smtClean="0"/>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1CFEACA-C71F-4088-B121-C0D427F783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91CFEACA-C71F-4088-B121-C0D427F783F8}" type="slidenum">
              <a:rPr lang="en-US" smtClean="0"/>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3.emf"/><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png"/><Relationship Id="rId7" Type="http://schemas.openxmlformats.org/officeDocument/2006/relationships/image" Target="../media/image2.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3.jpeg"/><Relationship Id="rId5" Type="http://schemas.openxmlformats.org/officeDocument/2006/relationships/image" Target="../media/image9.emf"/><Relationship Id="rId10" Type="http://schemas.openxmlformats.org/officeDocument/2006/relationships/image" Target="../media/image32.jpeg"/><Relationship Id="rId4" Type="http://schemas.openxmlformats.org/officeDocument/2006/relationships/image" Target="../media/image8.emf"/><Relationship Id="rId9"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4.emf"/></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8.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9.emf"/><Relationship Id="rId4" Type="http://schemas.openxmlformats.org/officeDocument/2006/relationships/image" Target="../media/image8.emf"/><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 y="-173"/>
            <a:ext cx="12189460" cy="6858000"/>
          </a:xfrm>
          <a:prstGeom prst="rect">
            <a:avLst/>
          </a:prstGeom>
        </p:spPr>
      </p:pic>
      <p:sp>
        <p:nvSpPr>
          <p:cNvPr id="2" name="Rectangles 1"/>
          <p:cNvSpPr/>
          <p:nvPr/>
        </p:nvSpPr>
        <p:spPr>
          <a:xfrm>
            <a:off x="147955" y="1246505"/>
            <a:ext cx="11972290" cy="1938020"/>
          </a:xfrm>
          <a:prstGeom prst="rect">
            <a:avLst/>
          </a:prstGeom>
          <a:noFill/>
          <a:ln>
            <a:noFill/>
          </a:ln>
        </p:spPr>
        <p:txBody>
          <a:bodyPr wrap="square" rtlCol="0" anchor="t">
            <a:spAutoFit/>
            <a:scene3d>
              <a:camera prst="perspectiveFront"/>
              <a:lightRig rig="threePt" dir="t"/>
            </a:scene3d>
          </a:bodyPr>
          <a:lstStyle/>
          <a:p>
            <a:pPr algn="ctr"/>
            <a:r>
              <a:rPr lang="en-US" altLang="zh-CN" sz="6000" b="1">
                <a:ln w="15875"/>
                <a:solidFill>
                  <a:schemeClr val="tx1"/>
                </a:solidFill>
                <a:effectLst>
                  <a:glow rad="228600">
                    <a:schemeClr val="accent1">
                      <a:satMod val="175000"/>
                      <a:alpha val="40000"/>
                    </a:schemeClr>
                  </a:glow>
                  <a:outerShdw blurRad="60007" dist="310007" dir="7680000" sy="30000" kx="1300200" algn="ctr" rotWithShape="0">
                    <a:prstClr val="black">
                      <a:alpha val="32000"/>
                    </a:prstClr>
                  </a:outerShdw>
                </a:effectLst>
              </a:rPr>
              <a:t>CHÀO MỪNG CÁC EM </a:t>
            </a:r>
          </a:p>
          <a:p>
            <a:pPr algn="ctr"/>
            <a:r>
              <a:rPr lang="en-US" altLang="zh-CN" sz="6000" b="1">
                <a:ln w="15875"/>
                <a:solidFill>
                  <a:schemeClr val="tx1"/>
                </a:solidFill>
                <a:effectLst>
                  <a:glow rad="228600">
                    <a:schemeClr val="accent1">
                      <a:satMod val="175000"/>
                      <a:alpha val="40000"/>
                    </a:schemeClr>
                  </a:glow>
                  <a:outerShdw blurRad="60007" dist="310007" dir="7680000" sy="30000" kx="1300200" algn="ctr" rotWithShape="0">
                    <a:prstClr val="black">
                      <a:alpha val="32000"/>
                    </a:prstClr>
                  </a:outerShdw>
                </a:effectLst>
              </a:rPr>
              <a:t>ĐẾN VỚI TIẾT HỌC HÔM NAY</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V="1">
            <a:off x="147485" y="3807174"/>
            <a:ext cx="3656799" cy="3193680"/>
          </a:xfrm>
          <a:prstGeom prst="rect">
            <a:avLst/>
          </a:prstGeom>
        </p:spPr>
      </p:pic>
      <p:pic>
        <p:nvPicPr>
          <p:cNvPr id="22" name="Picture 21"/>
          <p:cNvPicPr>
            <a:picLocks noChangeAspect="1"/>
          </p:cNvPicPr>
          <p:nvPr/>
        </p:nvPicPr>
        <p:blipFill>
          <a:blip r:embed="rId4"/>
          <a:stretch>
            <a:fillRect/>
          </a:stretch>
        </p:blipFill>
        <p:spPr>
          <a:xfrm rot="20806844">
            <a:off x="10593070" y="651510"/>
            <a:ext cx="933450" cy="916305"/>
          </a:xfrm>
          <a:prstGeom prst="rect">
            <a:avLst/>
          </a:prstGeom>
        </p:spPr>
      </p:pic>
      <p:pic>
        <p:nvPicPr>
          <p:cNvPr id="4" name="Picture 3"/>
          <p:cNvPicPr>
            <a:picLocks noChangeAspect="1"/>
          </p:cNvPicPr>
          <p:nvPr/>
        </p:nvPicPr>
        <p:blipFill>
          <a:blip r:embed="rId4"/>
          <a:stretch>
            <a:fillRect/>
          </a:stretch>
        </p:blipFill>
        <p:spPr>
          <a:xfrm rot="20806844">
            <a:off x="76200" y="1821815"/>
            <a:ext cx="743585" cy="729615"/>
          </a:xfrm>
          <a:prstGeom prst="rect">
            <a:avLst/>
          </a:prstGeom>
        </p:spPr>
      </p:pic>
      <p:sp>
        <p:nvSpPr>
          <p:cNvPr id="5" name="4-Point Star 4"/>
          <p:cNvSpPr/>
          <p:nvPr/>
        </p:nvSpPr>
        <p:spPr>
          <a:xfrm>
            <a:off x="11619230" y="4483100"/>
            <a:ext cx="403225" cy="449580"/>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4-Point Star 5"/>
          <p:cNvSpPr/>
          <p:nvPr/>
        </p:nvSpPr>
        <p:spPr>
          <a:xfrm>
            <a:off x="2514600" y="212725"/>
            <a:ext cx="403225" cy="449580"/>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2" name="Block Arc 11"/>
          <p:cNvSpPr/>
          <p:nvPr/>
        </p:nvSpPr>
        <p:spPr>
          <a:xfrm>
            <a:off x="10050780" y="5793105"/>
            <a:ext cx="2395855" cy="1064895"/>
          </a:xfrm>
          <a:prstGeom prst="blockArc">
            <a:avLst/>
          </a:prstGeom>
          <a:solidFill>
            <a:srgbClr val="00B0F0"/>
          </a:solidFill>
          <a:ln>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3" name="Block Arc 12"/>
          <p:cNvSpPr/>
          <p:nvPr/>
        </p:nvSpPr>
        <p:spPr>
          <a:xfrm>
            <a:off x="9975215" y="5960745"/>
            <a:ext cx="2395855" cy="1064895"/>
          </a:xfrm>
          <a:prstGeom prst="blockArc">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a:off x="9899015" y="6155055"/>
            <a:ext cx="2395855" cy="1064895"/>
          </a:xfrm>
          <a:prstGeom prst="blockArc">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5" name="Block Arc 14"/>
          <p:cNvSpPr/>
          <p:nvPr/>
        </p:nvSpPr>
        <p:spPr>
          <a:xfrm>
            <a:off x="9796145" y="6330315"/>
            <a:ext cx="2395855" cy="1064895"/>
          </a:xfrm>
          <a:prstGeom prst="blockArc">
            <a:avLst/>
          </a:prstGeom>
          <a:solidFill>
            <a:srgbClr val="00B050"/>
          </a:solid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68240"/>
            <a:ext cx="11490960" cy="5689760"/>
            <a:chOff x="685800" y="1942976"/>
            <a:chExt cx="10820400" cy="4915025"/>
          </a:xfrm>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 name="Group 3"/>
          <p:cNvGrpSpPr/>
          <p:nvPr/>
        </p:nvGrpSpPr>
        <p:grpSpPr>
          <a:xfrm>
            <a:off x="-47625" y="-34925"/>
            <a:ext cx="3479796" cy="929640"/>
            <a:chOff x="0" y="457200"/>
            <a:chExt cx="3098796" cy="929640"/>
          </a:xfrm>
        </p:grpSpPr>
        <p:pic>
          <p:nvPicPr>
            <p:cNvPr id="7" name="Graphic 6"/>
            <p:cNvPicPr>
              <a:picLocks noChangeAspect="1"/>
            </p:cNvPicPr>
            <p:nvPr/>
          </p:nvPicPr>
          <p:blipFill rotWithShape="1">
            <a:blip r:embed="rId3">
              <a:extLst>
                <a:ext uri="{96DAC541-7B7A-43D3-8B79-37D633B846F1}">
                  <asvg:svgBlip xmlns:asvg="http://schemas.microsoft.com/office/drawing/2016/SVG/main" r:embed="rId4"/>
                </a:ext>
              </a:extLst>
            </a:blip>
            <a:srcRect l="23077"/>
            <a:stretch>
              <a:fillRect/>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59617" y="675798"/>
              <a:ext cx="2227404" cy="49212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HOẠT ĐỘNG 1</a:t>
              </a:r>
            </a:p>
          </p:txBody>
        </p:sp>
      </p:grpSp>
      <p:grpSp>
        <p:nvGrpSpPr>
          <p:cNvPr id="6" name="Group 5"/>
          <p:cNvGrpSpPr/>
          <p:nvPr/>
        </p:nvGrpSpPr>
        <p:grpSpPr>
          <a:xfrm>
            <a:off x="3451060" y="468907"/>
            <a:ext cx="6255407" cy="1066635"/>
            <a:chOff x="3182748" y="175557"/>
            <a:chExt cx="8323452" cy="1639080"/>
          </a:xfrm>
        </p:grpSpPr>
        <p:pic>
          <p:nvPicPr>
            <p:cNvPr id="12" name="Picture 11"/>
            <p:cNvPicPr>
              <a:picLocks noChangeAspect="1"/>
            </p:cNvPicPr>
            <p:nvPr/>
          </p:nvPicPr>
          <p:blipFill>
            <a:blip r:embed="rId5"/>
            <a:stretch>
              <a:fillRect/>
            </a:stretch>
          </p:blipFill>
          <p:spPr>
            <a:xfrm>
              <a:off x="3182748" y="175557"/>
              <a:ext cx="8323452" cy="1639080"/>
            </a:xfrm>
            <a:prstGeom prst="rect">
              <a:avLst/>
            </a:prstGeom>
          </p:spPr>
        </p:pic>
        <p:sp>
          <p:nvSpPr>
            <p:cNvPr id="11" name="TextBox 10"/>
            <p:cNvSpPr txBox="1"/>
            <p:nvPr/>
          </p:nvSpPr>
          <p:spPr>
            <a:xfrm>
              <a:off x="3877282" y="493666"/>
              <a:ext cx="7263878" cy="1320249"/>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Tranh 1</a:t>
              </a:r>
            </a:p>
          </p:txBody>
        </p:sp>
      </p:grpSp>
      <p:pic>
        <p:nvPicPr>
          <p:cNvPr id="9" name="Picture 8"/>
          <p:cNvPicPr>
            <a:picLocks noChangeAspect="1"/>
          </p:cNvPicPr>
          <p:nvPr/>
        </p:nvPicPr>
        <p:blipFill>
          <a:blip r:embed="rId6"/>
          <a:srcRect r="51096" b="51068"/>
          <a:stretch>
            <a:fillRect/>
          </a:stretch>
        </p:blipFill>
        <p:spPr>
          <a:xfrm>
            <a:off x="2736215" y="1881505"/>
            <a:ext cx="7186295" cy="4638040"/>
          </a:xfrm>
          <a:prstGeom prst="rect">
            <a:avLst/>
          </a:prstGeom>
          <a:ln w="28575" cmpd="sng">
            <a:noFill/>
            <a:prstDash val="solid"/>
          </a:ln>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68240"/>
            <a:ext cx="11490960" cy="5689760"/>
            <a:chOff x="685800" y="1942976"/>
            <a:chExt cx="10820400" cy="4915025"/>
          </a:xfrm>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 name="Group 3"/>
          <p:cNvGrpSpPr/>
          <p:nvPr/>
        </p:nvGrpSpPr>
        <p:grpSpPr>
          <a:xfrm>
            <a:off x="-47625" y="-34925"/>
            <a:ext cx="3479796" cy="929640"/>
            <a:chOff x="0" y="457200"/>
            <a:chExt cx="3098796" cy="929640"/>
          </a:xfrm>
        </p:grpSpPr>
        <p:pic>
          <p:nvPicPr>
            <p:cNvPr id="7" name="Graphic 6"/>
            <p:cNvPicPr>
              <a:picLocks noChangeAspect="1"/>
            </p:cNvPicPr>
            <p:nvPr/>
          </p:nvPicPr>
          <p:blipFill rotWithShape="1">
            <a:blip r:embed="rId3">
              <a:extLst>
                <a:ext uri="{96DAC541-7B7A-43D3-8B79-37D633B846F1}">
                  <asvg:svgBlip xmlns:asvg="http://schemas.microsoft.com/office/drawing/2016/SVG/main" r:embed="rId4"/>
                </a:ext>
              </a:extLst>
            </a:blip>
            <a:srcRect l="23077"/>
            <a:stretch>
              <a:fillRect/>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59617" y="675798"/>
              <a:ext cx="2227404" cy="49212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HOẠT ĐỘNG 1</a:t>
              </a:r>
            </a:p>
          </p:txBody>
        </p:sp>
      </p:grpSp>
      <p:grpSp>
        <p:nvGrpSpPr>
          <p:cNvPr id="6" name="Group 5"/>
          <p:cNvGrpSpPr/>
          <p:nvPr/>
        </p:nvGrpSpPr>
        <p:grpSpPr>
          <a:xfrm>
            <a:off x="3451060" y="468907"/>
            <a:ext cx="6255407" cy="1066635"/>
            <a:chOff x="3182748" y="175557"/>
            <a:chExt cx="8323452" cy="1639080"/>
          </a:xfrm>
        </p:grpSpPr>
        <p:pic>
          <p:nvPicPr>
            <p:cNvPr id="12" name="Picture 11"/>
            <p:cNvPicPr>
              <a:picLocks noChangeAspect="1"/>
            </p:cNvPicPr>
            <p:nvPr/>
          </p:nvPicPr>
          <p:blipFill>
            <a:blip r:embed="rId5"/>
            <a:stretch>
              <a:fillRect/>
            </a:stretch>
          </p:blipFill>
          <p:spPr>
            <a:xfrm>
              <a:off x="3182748" y="175557"/>
              <a:ext cx="8323452" cy="1639080"/>
            </a:xfrm>
            <a:prstGeom prst="rect">
              <a:avLst/>
            </a:prstGeom>
          </p:spPr>
        </p:pic>
        <p:sp>
          <p:nvSpPr>
            <p:cNvPr id="11" name="TextBox 10"/>
            <p:cNvSpPr txBox="1"/>
            <p:nvPr/>
          </p:nvSpPr>
          <p:spPr>
            <a:xfrm>
              <a:off x="3877282" y="493666"/>
              <a:ext cx="7263878" cy="1320249"/>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Tranh 2</a:t>
              </a:r>
            </a:p>
          </p:txBody>
        </p:sp>
      </p:grpSp>
      <p:pic>
        <p:nvPicPr>
          <p:cNvPr id="3" name="Picture 2"/>
          <p:cNvPicPr>
            <a:picLocks noChangeAspect="1"/>
          </p:cNvPicPr>
          <p:nvPr/>
        </p:nvPicPr>
        <p:blipFill>
          <a:blip r:embed="rId6"/>
          <a:srcRect l="50591" t="-2436" r="959" b="49544"/>
          <a:stretch>
            <a:fillRect/>
          </a:stretch>
        </p:blipFill>
        <p:spPr>
          <a:xfrm>
            <a:off x="2603500" y="1632585"/>
            <a:ext cx="7337425" cy="4907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68240"/>
            <a:ext cx="11490960" cy="5689760"/>
            <a:chOff x="685800" y="1942976"/>
            <a:chExt cx="10820400" cy="4915025"/>
          </a:xfrm>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 name="Group 3"/>
          <p:cNvGrpSpPr/>
          <p:nvPr/>
        </p:nvGrpSpPr>
        <p:grpSpPr>
          <a:xfrm>
            <a:off x="-47625" y="-34925"/>
            <a:ext cx="3479796" cy="929640"/>
            <a:chOff x="0" y="457200"/>
            <a:chExt cx="3098796" cy="929640"/>
          </a:xfrm>
        </p:grpSpPr>
        <p:pic>
          <p:nvPicPr>
            <p:cNvPr id="7" name="Graphic 6"/>
            <p:cNvPicPr>
              <a:picLocks noChangeAspect="1"/>
            </p:cNvPicPr>
            <p:nvPr/>
          </p:nvPicPr>
          <p:blipFill rotWithShape="1">
            <a:blip r:embed="rId3">
              <a:extLst>
                <a:ext uri="{96DAC541-7B7A-43D3-8B79-37D633B846F1}">
                  <asvg:svgBlip xmlns:asvg="http://schemas.microsoft.com/office/drawing/2016/SVG/main" r:embed="rId4"/>
                </a:ext>
              </a:extLst>
            </a:blip>
            <a:srcRect l="23077"/>
            <a:stretch>
              <a:fillRect/>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59617" y="675798"/>
              <a:ext cx="2227404" cy="49212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HOẠT ĐỘNG 1</a:t>
              </a:r>
            </a:p>
          </p:txBody>
        </p:sp>
      </p:grpSp>
      <p:grpSp>
        <p:nvGrpSpPr>
          <p:cNvPr id="6" name="Group 5"/>
          <p:cNvGrpSpPr/>
          <p:nvPr/>
        </p:nvGrpSpPr>
        <p:grpSpPr>
          <a:xfrm>
            <a:off x="3451060" y="468907"/>
            <a:ext cx="6255407" cy="1066635"/>
            <a:chOff x="3182748" y="175557"/>
            <a:chExt cx="8323452" cy="1639080"/>
          </a:xfrm>
        </p:grpSpPr>
        <p:pic>
          <p:nvPicPr>
            <p:cNvPr id="12" name="Picture 11"/>
            <p:cNvPicPr>
              <a:picLocks noChangeAspect="1"/>
            </p:cNvPicPr>
            <p:nvPr/>
          </p:nvPicPr>
          <p:blipFill>
            <a:blip r:embed="rId5"/>
            <a:stretch>
              <a:fillRect/>
            </a:stretch>
          </p:blipFill>
          <p:spPr>
            <a:xfrm>
              <a:off x="3182748" y="175557"/>
              <a:ext cx="8323452" cy="1639080"/>
            </a:xfrm>
            <a:prstGeom prst="rect">
              <a:avLst/>
            </a:prstGeom>
          </p:spPr>
        </p:pic>
        <p:sp>
          <p:nvSpPr>
            <p:cNvPr id="11" name="TextBox 10"/>
            <p:cNvSpPr txBox="1"/>
            <p:nvPr/>
          </p:nvSpPr>
          <p:spPr>
            <a:xfrm>
              <a:off x="3877282" y="493666"/>
              <a:ext cx="7263878" cy="1320249"/>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Tranh 3</a:t>
              </a:r>
            </a:p>
          </p:txBody>
        </p:sp>
      </p:grpSp>
      <p:pic>
        <p:nvPicPr>
          <p:cNvPr id="3" name="Picture 2"/>
          <p:cNvPicPr>
            <a:picLocks noChangeAspect="1"/>
          </p:cNvPicPr>
          <p:nvPr/>
        </p:nvPicPr>
        <p:blipFill>
          <a:blip r:embed="rId6"/>
          <a:srcRect t="49496" r="51187"/>
          <a:stretch>
            <a:fillRect/>
          </a:stretch>
        </p:blipFill>
        <p:spPr>
          <a:xfrm>
            <a:off x="2461260" y="1836420"/>
            <a:ext cx="7752080" cy="4538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68240"/>
            <a:ext cx="11490960" cy="5689760"/>
            <a:chOff x="685800" y="1942976"/>
            <a:chExt cx="10820400" cy="4915025"/>
          </a:xfrm>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 name="Group 3"/>
          <p:cNvGrpSpPr/>
          <p:nvPr/>
        </p:nvGrpSpPr>
        <p:grpSpPr>
          <a:xfrm>
            <a:off x="-47625" y="-34925"/>
            <a:ext cx="3479796" cy="929640"/>
            <a:chOff x="0" y="457200"/>
            <a:chExt cx="3098796" cy="929640"/>
          </a:xfrm>
        </p:grpSpPr>
        <p:pic>
          <p:nvPicPr>
            <p:cNvPr id="7" name="Graphic 6"/>
            <p:cNvPicPr>
              <a:picLocks noChangeAspect="1"/>
            </p:cNvPicPr>
            <p:nvPr/>
          </p:nvPicPr>
          <p:blipFill rotWithShape="1">
            <a:blip r:embed="rId3">
              <a:extLst>
                <a:ext uri="{96DAC541-7B7A-43D3-8B79-37D633B846F1}">
                  <asvg:svgBlip xmlns:asvg="http://schemas.microsoft.com/office/drawing/2016/SVG/main" r:embed="rId4"/>
                </a:ext>
              </a:extLst>
            </a:blip>
            <a:srcRect l="23077"/>
            <a:stretch>
              <a:fillRect/>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59617" y="675798"/>
              <a:ext cx="2227404" cy="49212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HOẠT ĐỘNG 1</a:t>
              </a:r>
            </a:p>
          </p:txBody>
        </p:sp>
      </p:grpSp>
      <p:grpSp>
        <p:nvGrpSpPr>
          <p:cNvPr id="6" name="Group 5"/>
          <p:cNvGrpSpPr/>
          <p:nvPr/>
        </p:nvGrpSpPr>
        <p:grpSpPr>
          <a:xfrm>
            <a:off x="3451060" y="468907"/>
            <a:ext cx="6255407" cy="1066635"/>
            <a:chOff x="3182748" y="175557"/>
            <a:chExt cx="8323452" cy="1639080"/>
          </a:xfrm>
        </p:grpSpPr>
        <p:pic>
          <p:nvPicPr>
            <p:cNvPr id="12" name="Picture 11"/>
            <p:cNvPicPr>
              <a:picLocks noChangeAspect="1"/>
            </p:cNvPicPr>
            <p:nvPr/>
          </p:nvPicPr>
          <p:blipFill>
            <a:blip r:embed="rId5"/>
            <a:stretch>
              <a:fillRect/>
            </a:stretch>
          </p:blipFill>
          <p:spPr>
            <a:xfrm>
              <a:off x="3182748" y="175557"/>
              <a:ext cx="8323452" cy="1639080"/>
            </a:xfrm>
            <a:prstGeom prst="rect">
              <a:avLst/>
            </a:prstGeom>
          </p:spPr>
        </p:pic>
        <p:sp>
          <p:nvSpPr>
            <p:cNvPr id="11" name="TextBox 10"/>
            <p:cNvSpPr txBox="1"/>
            <p:nvPr/>
          </p:nvSpPr>
          <p:spPr>
            <a:xfrm>
              <a:off x="3877282" y="493666"/>
              <a:ext cx="7263878" cy="1320249"/>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Tranh 4</a:t>
              </a:r>
            </a:p>
          </p:txBody>
        </p:sp>
      </p:grpSp>
      <p:pic>
        <p:nvPicPr>
          <p:cNvPr id="3" name="Picture 2"/>
          <p:cNvPicPr>
            <a:picLocks noChangeAspect="1"/>
          </p:cNvPicPr>
          <p:nvPr/>
        </p:nvPicPr>
        <p:blipFill>
          <a:blip r:embed="rId6"/>
          <a:srcRect l="50770" t="49976"/>
          <a:stretch>
            <a:fillRect/>
          </a:stretch>
        </p:blipFill>
        <p:spPr>
          <a:xfrm>
            <a:off x="2426335" y="1918335"/>
            <a:ext cx="7889875" cy="4552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91365" cy="6858635"/>
          </a:xfrm>
          <a:prstGeom prst="rect">
            <a:avLst/>
          </a:prstGeom>
        </p:spPr>
      </p:pic>
      <p:pic>
        <p:nvPicPr>
          <p:cNvPr id="9" name="Picture 8"/>
          <p:cNvPicPr/>
          <p:nvPr/>
        </p:nvPicPr>
        <p:blipFill>
          <a:blip r:embed="rId3"/>
          <a:srcRect l="2889" t="1973" r="3929" b="5032"/>
          <a:stretch>
            <a:fillRect/>
          </a:stretch>
        </p:blipFill>
        <p:spPr>
          <a:xfrm>
            <a:off x="8221980" y="1023620"/>
            <a:ext cx="4064000" cy="4037965"/>
          </a:xfrm>
          <a:prstGeom prst="rect">
            <a:avLst/>
          </a:prstGeom>
        </p:spPr>
      </p:pic>
      <p:sp>
        <p:nvSpPr>
          <p:cNvPr id="7" name="Explosion 1 6"/>
          <p:cNvSpPr/>
          <p:nvPr/>
        </p:nvSpPr>
        <p:spPr>
          <a:xfrm>
            <a:off x="-104775" y="-414655"/>
            <a:ext cx="9001125" cy="7399655"/>
          </a:xfrm>
          <a:prstGeom prst="irregularSeal1">
            <a:avLst/>
          </a:prstGeom>
          <a:solidFill>
            <a:schemeClr val="accent2">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400" b="1">
                <a:gradFill>
                  <a:gsLst>
                    <a:gs pos="0">
                      <a:srgbClr val="012D86"/>
                    </a:gs>
                    <a:gs pos="100000">
                      <a:srgbClr val="0E2557"/>
                    </a:gs>
                  </a:gsLst>
                  <a:lin scaled="0"/>
                </a:gradFill>
                <a:effectLst>
                  <a:outerShdw blurRad="38100" dist="25400" dir="5400000" algn="ctr" rotWithShape="0">
                    <a:srgbClr val="6E747A">
                      <a:alpha val="43000"/>
                    </a:srgbClr>
                  </a:outerShdw>
                </a:effectLst>
              </a:rPr>
              <a:t>Em hãy kể tên một số loại kế hoạch</a:t>
            </a:r>
          </a:p>
          <a:p>
            <a:pPr algn="ctr"/>
            <a:r>
              <a:rPr lang="en-US" sz="4400" b="1">
                <a:gradFill>
                  <a:gsLst>
                    <a:gs pos="0">
                      <a:srgbClr val="012D86"/>
                    </a:gs>
                    <a:gs pos="100000">
                      <a:srgbClr val="0E2557"/>
                    </a:gs>
                  </a:gsLst>
                  <a:lin scaled="0"/>
                </a:gradFill>
                <a:effectLst>
                  <a:outerShdw blurRad="38100" dist="25400" dir="5400000" algn="ctr" rotWithShape="0">
                    <a:srgbClr val="6E747A">
                      <a:alpha val="43000"/>
                    </a:srgbClr>
                  </a:outerShdw>
                </a:effectLst>
              </a:rPr>
              <a:t> cá nhân khác mà em biết? </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750"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91365" cy="6858635"/>
          </a:xfrm>
          <a:prstGeom prst="rect">
            <a:avLst/>
          </a:prstGeom>
        </p:spPr>
      </p:pic>
      <p:pic>
        <p:nvPicPr>
          <p:cNvPr id="9" name="Graphic 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8065" y="619760"/>
            <a:ext cx="7428865" cy="5263515"/>
          </a:xfrm>
          <a:prstGeom prst="rect">
            <a:avLst/>
          </a:prstGeom>
        </p:spPr>
      </p:pic>
      <p:sp>
        <p:nvSpPr>
          <p:cNvPr id="3" name="Text Box 2"/>
          <p:cNvSpPr txBox="1"/>
          <p:nvPr/>
        </p:nvSpPr>
        <p:spPr>
          <a:xfrm>
            <a:off x="3683635" y="1350010"/>
            <a:ext cx="6043295" cy="3574415"/>
          </a:xfrm>
          <a:prstGeom prst="rect">
            <a:avLst/>
          </a:prstGeom>
          <a:noFill/>
        </p:spPr>
        <p:txBody>
          <a:bodyPr wrap="square" rtlCol="0">
            <a:noAutofit/>
          </a:bodyPr>
          <a:lstStyle/>
          <a:p>
            <a:r>
              <a:rPr lang="en-US" sz="6000" b="1">
                <a:latin typeface="Segoe UI Black" panose="020B0A02040204020203" charset="0"/>
                <a:cs typeface="Segoe UI Black" panose="020B0A02040204020203" charset="0"/>
              </a:rPr>
              <a:t>Em đã học được điều gì sau hoạt động vừa rồi?</a:t>
            </a:r>
          </a:p>
        </p:txBody>
      </p:sp>
      <p:pic>
        <p:nvPicPr>
          <p:cNvPr id="22" name="Picture 21"/>
          <p:cNvPicPr>
            <a:picLocks noChangeAspect="1"/>
          </p:cNvPicPr>
          <p:nvPr/>
        </p:nvPicPr>
        <p:blipFill>
          <a:blip r:embed="rId5"/>
          <a:stretch>
            <a:fillRect/>
          </a:stretch>
        </p:blipFill>
        <p:spPr>
          <a:xfrm rot="20806844">
            <a:off x="544830" y="965200"/>
            <a:ext cx="713105" cy="699770"/>
          </a:xfrm>
          <a:prstGeom prst="rect">
            <a:avLst/>
          </a:prstGeom>
        </p:spPr>
      </p:pic>
      <p:pic>
        <p:nvPicPr>
          <p:cNvPr id="4" name="Picture 3"/>
          <p:cNvPicPr>
            <a:picLocks noChangeAspect="1"/>
          </p:cNvPicPr>
          <p:nvPr/>
        </p:nvPicPr>
        <p:blipFill>
          <a:blip r:embed="rId5"/>
          <a:stretch>
            <a:fillRect/>
          </a:stretch>
        </p:blipFill>
        <p:spPr>
          <a:xfrm rot="20806844">
            <a:off x="9911080" y="6320155"/>
            <a:ext cx="543560" cy="533400"/>
          </a:xfrm>
          <a:prstGeom prst="rect">
            <a:avLst/>
          </a:prstGeom>
        </p:spPr>
      </p:pic>
      <p:pic>
        <p:nvPicPr>
          <p:cNvPr id="6" name="Picture 5"/>
          <p:cNvPicPr>
            <a:picLocks noChangeAspect="1"/>
          </p:cNvPicPr>
          <p:nvPr/>
        </p:nvPicPr>
        <p:blipFill>
          <a:blip r:embed="rId5"/>
          <a:stretch>
            <a:fillRect/>
          </a:stretch>
        </p:blipFill>
        <p:spPr>
          <a:xfrm rot="20806844">
            <a:off x="9584055" y="120650"/>
            <a:ext cx="713105" cy="699770"/>
          </a:xfrm>
          <a:prstGeom prst="rect">
            <a:avLst/>
          </a:prstGeom>
        </p:spPr>
      </p:pic>
      <p:sp>
        <p:nvSpPr>
          <p:cNvPr id="14" name="4-Point Star 13"/>
          <p:cNvSpPr/>
          <p:nvPr/>
        </p:nvSpPr>
        <p:spPr>
          <a:xfrm>
            <a:off x="3028315" y="1950720"/>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4-Point Star 6"/>
          <p:cNvSpPr/>
          <p:nvPr/>
        </p:nvSpPr>
        <p:spPr>
          <a:xfrm>
            <a:off x="7920355" y="4433570"/>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10" name="Picture 9"/>
          <p:cNvPicPr/>
          <p:nvPr/>
        </p:nvPicPr>
        <p:blipFill>
          <a:blip r:embed="rId6"/>
          <a:stretch>
            <a:fillRect/>
          </a:stretch>
        </p:blipFill>
        <p:spPr>
          <a:xfrm>
            <a:off x="1270" y="4589780"/>
            <a:ext cx="2427605" cy="2404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
      <p:transition spd="med">
        <p:pull/>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29" y="0"/>
            <a:ext cx="12189460"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1362" y="1295400"/>
            <a:ext cx="2057400" cy="5303433"/>
          </a:xfrm>
          <a:prstGeom prst="rect">
            <a:avLst/>
          </a:prstGeom>
        </p:spPr>
      </p:pic>
      <p:pic>
        <p:nvPicPr>
          <p:cNvPr id="14" name="Picture 13"/>
          <p:cNvPicPr>
            <a:picLocks noChangeAspect="1"/>
          </p:cNvPicPr>
          <p:nvPr/>
        </p:nvPicPr>
        <p:blipFill>
          <a:blip r:embed="rId4"/>
          <a:stretch>
            <a:fillRect/>
          </a:stretch>
        </p:blipFill>
        <p:spPr>
          <a:xfrm>
            <a:off x="2837180" y="881380"/>
            <a:ext cx="6635750" cy="5303520"/>
          </a:xfrm>
          <a:prstGeom prst="rect">
            <a:avLst/>
          </a:prstGeom>
        </p:spPr>
      </p:pic>
      <p:pic>
        <p:nvPicPr>
          <p:cNvPr id="16" name="Picture 15"/>
          <p:cNvPicPr>
            <a:picLocks noChangeAspect="1"/>
          </p:cNvPicPr>
          <p:nvPr/>
        </p:nvPicPr>
        <p:blipFill>
          <a:blip r:embed="rId5"/>
          <a:stretch>
            <a:fillRect/>
          </a:stretch>
        </p:blipFill>
        <p:spPr>
          <a:xfrm>
            <a:off x="389220" y="1089248"/>
            <a:ext cx="2597668" cy="5768752"/>
          </a:xfrm>
          <a:prstGeom prst="rect">
            <a:avLst/>
          </a:prstGeom>
        </p:spPr>
      </p:pic>
      <p:sp>
        <p:nvSpPr>
          <p:cNvPr id="2" name="Flowchart: Alternate Process 1"/>
          <p:cNvSpPr/>
          <p:nvPr/>
        </p:nvSpPr>
        <p:spPr>
          <a:xfrm>
            <a:off x="3860800" y="2870200"/>
            <a:ext cx="4395470" cy="1882140"/>
          </a:xfrm>
          <a:prstGeom prst="flowChartAlternateProcess">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600"/>
              <a:t> Tìm hiểu sự cần thiết của việc lập kế hoạch cá nhân</a:t>
            </a:r>
          </a:p>
        </p:txBody>
      </p:sp>
      <p:sp>
        <p:nvSpPr>
          <p:cNvPr id="4" name="Trapezoid 3"/>
          <p:cNvSpPr/>
          <p:nvPr/>
        </p:nvSpPr>
        <p:spPr>
          <a:xfrm>
            <a:off x="4628515" y="2240280"/>
            <a:ext cx="2940685" cy="618490"/>
          </a:xfrm>
          <a:prstGeom prst="trapezoid">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t>HOẠT ĐỘNG 2</a:t>
            </a: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pic>
        <p:nvPicPr>
          <p:cNvPr id="2" name="Picture 1"/>
          <p:cNvPicPr>
            <a:picLocks noChangeAspect="1"/>
          </p:cNvPicPr>
          <p:nvPr/>
        </p:nvPicPr>
        <p:blipFill>
          <a:blip r:embed="rId3"/>
          <a:stretch>
            <a:fillRect/>
          </a:stretch>
        </p:blipFill>
        <p:spPr>
          <a:xfrm>
            <a:off x="86360" y="368300"/>
            <a:ext cx="6177280" cy="6489065"/>
          </a:xfrm>
          <a:prstGeom prst="rect">
            <a:avLst/>
          </a:prstGeom>
        </p:spPr>
      </p:pic>
      <p:pic>
        <p:nvPicPr>
          <p:cNvPr id="7" name="Graphic 6"/>
          <p:cNvPicPr>
            <a:picLocks noChangeAspect="1"/>
          </p:cNvPicPr>
          <p:nvPr/>
        </p:nvPicPr>
        <p:blipFill rotWithShape="1">
          <a:blip r:embed="rId4">
            <a:extLst>
              <a:ext uri="{96DAC541-7B7A-43D3-8B79-37D633B846F1}">
                <asvg:svgBlip xmlns:asvg="http://schemas.microsoft.com/office/drawing/2016/SVG/main" r:embed="rId5"/>
              </a:ext>
            </a:extLst>
          </a:blip>
          <a:srcRect l="23077"/>
          <a:stretch>
            <a:fillRect/>
          </a:stretch>
        </p:blipFill>
        <p:spPr>
          <a:xfrm>
            <a:off x="0" y="0"/>
            <a:ext cx="4097655" cy="471805"/>
          </a:xfrm>
          <a:prstGeom prst="rect">
            <a:avLst/>
          </a:prstGeom>
          <a:effectLst>
            <a:outerShdw blurRad="50800" dist="38100" dir="2700000" algn="tl" rotWithShape="0">
              <a:prstClr val="black">
                <a:alpha val="40000"/>
              </a:prstClr>
            </a:outerShdw>
          </a:effectLst>
        </p:spPr>
      </p:pic>
      <p:sp>
        <p:nvSpPr>
          <p:cNvPr id="3" name="Text Box 2"/>
          <p:cNvSpPr txBox="1"/>
          <p:nvPr/>
        </p:nvSpPr>
        <p:spPr>
          <a:xfrm>
            <a:off x="213995" y="0"/>
            <a:ext cx="3657600" cy="367665"/>
          </a:xfrm>
          <a:prstGeom prst="rect">
            <a:avLst/>
          </a:prstGeom>
          <a:noFill/>
        </p:spPr>
        <p:txBody>
          <a:bodyPr wrap="square" rtlCol="0">
            <a:noAutofit/>
          </a:bodyPr>
          <a:lstStyle/>
          <a:p>
            <a:r>
              <a:rPr lang="en-US" sz="2400"/>
              <a:t> Kể chuyện theo tranh</a:t>
            </a:r>
          </a:p>
        </p:txBody>
      </p:sp>
      <p:pic>
        <p:nvPicPr>
          <p:cNvPr id="9" name="Graphic 5"/>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44540" y="2107565"/>
            <a:ext cx="6562725" cy="4387215"/>
          </a:xfrm>
          <a:prstGeom prst="rect">
            <a:avLst/>
          </a:prstGeom>
        </p:spPr>
      </p:pic>
      <p:sp>
        <p:nvSpPr>
          <p:cNvPr id="11" name="Cloud 10"/>
          <p:cNvSpPr/>
          <p:nvPr/>
        </p:nvSpPr>
        <p:spPr>
          <a:xfrm>
            <a:off x="6776085" y="1559560"/>
            <a:ext cx="4877435" cy="1143000"/>
          </a:xfrm>
          <a:prstGeom prst="cloud">
            <a:avLst/>
          </a:prstGeom>
          <a:solidFill>
            <a:schemeClr val="accent4">
              <a:lumMod val="60000"/>
              <a:lumOff val="40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600" b="1">
                <a:solidFill>
                  <a:schemeClr val="tx1"/>
                </a:solidFill>
              </a:rPr>
              <a:t>PHIẾU HỌC TẬP </a:t>
            </a:r>
          </a:p>
        </p:txBody>
      </p:sp>
      <p:sp>
        <p:nvSpPr>
          <p:cNvPr id="12" name="Text Box 11"/>
          <p:cNvSpPr txBox="1"/>
          <p:nvPr/>
        </p:nvSpPr>
        <p:spPr>
          <a:xfrm>
            <a:off x="6565900" y="2950845"/>
            <a:ext cx="5624830" cy="3172460"/>
          </a:xfrm>
          <a:prstGeom prst="rect">
            <a:avLst/>
          </a:prstGeom>
          <a:noFill/>
        </p:spPr>
        <p:txBody>
          <a:bodyPr wrap="square" rtlCol="0">
            <a:noAutofit/>
          </a:bodyPr>
          <a:lstStyle/>
          <a:p>
            <a:pPr algn="l"/>
            <a:r>
              <a:rPr lang="en-US" sz="3200"/>
              <a:t>1. Em hãy cho biết sự khác nhau giữa Phú và Thảo trong việc lập kế hoạch học tập cho bản thân.</a:t>
            </a:r>
          </a:p>
          <a:p>
            <a:pPr algn="l"/>
            <a:r>
              <a:rPr lang="en-US" sz="3200"/>
              <a:t>2. Việc gì đã xảy ra khi Phú không lập kế hoạch học tập?</a:t>
            </a:r>
          </a:p>
          <a:p>
            <a:pPr algn="l"/>
            <a:endParaRPr lang="en-US" sz="3200"/>
          </a:p>
        </p:txBody>
      </p:sp>
      <p:sp>
        <p:nvSpPr>
          <p:cNvPr id="6" name="Rounded Rectangle 5"/>
          <p:cNvSpPr/>
          <p:nvPr/>
        </p:nvSpPr>
        <p:spPr>
          <a:xfrm>
            <a:off x="9530080" y="-56515"/>
            <a:ext cx="2662555" cy="914400"/>
          </a:xfrm>
          <a:prstGeom prst="roundRect">
            <a:avLst/>
          </a:prstGeom>
          <a:effectLst>
            <a:softEdge rad="50800"/>
          </a:effectLst>
        </p:spPr>
        <p:style>
          <a:lnRef idx="0">
            <a:srgbClr val="FFFFFF"/>
          </a:lnRef>
          <a:fillRef idx="1">
            <a:schemeClr val="accent4"/>
          </a:fillRef>
          <a:effectRef idx="0">
            <a:srgbClr val="FFFFFF"/>
          </a:effectRef>
          <a:fontRef idx="minor">
            <a:schemeClr val="lt1"/>
          </a:fontRef>
        </p:style>
        <p:txBody>
          <a:bodyPr rtlCol="0" anchor="ctr"/>
          <a:lstStyle/>
          <a:p>
            <a:pPr algn="ctr"/>
            <a:r>
              <a:rPr lang="en-US" sz="2000" b="1"/>
              <a:t>THẢO LUẬN NHÓM 4</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0" y="0"/>
            <a:ext cx="12255500" cy="6858000"/>
          </a:xfrm>
          <a:prstGeom prst="rect">
            <a:avLst/>
          </a:prstGeom>
        </p:spPr>
      </p:pic>
      <p:sp>
        <p:nvSpPr>
          <p:cNvPr id="5" name="TextBox 4"/>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1</a:t>
            </a:r>
          </a:p>
        </p:txBody>
      </p:sp>
      <p:pic>
        <p:nvPicPr>
          <p:cNvPr id="9" name="Picture 8"/>
          <p:cNvPicPr>
            <a:picLocks noChangeAspect="1"/>
          </p:cNvPicPr>
          <p:nvPr/>
        </p:nvPicPr>
        <p:blipFill>
          <a:blip r:embed="rId4"/>
          <a:stretch>
            <a:fillRect/>
          </a:stretch>
        </p:blipFill>
        <p:spPr>
          <a:xfrm>
            <a:off x="9594850" y="1377315"/>
            <a:ext cx="2295525" cy="5480685"/>
          </a:xfrm>
          <a:prstGeom prst="rect">
            <a:avLst/>
          </a:prstGeom>
        </p:spPr>
      </p:pic>
      <p:sp>
        <p:nvSpPr>
          <p:cNvPr id="10" name="TextBox 9"/>
          <p:cNvSpPr txBox="1"/>
          <p:nvPr/>
        </p:nvSpPr>
        <p:spPr>
          <a:xfrm>
            <a:off x="599440" y="289560"/>
            <a:ext cx="1014730" cy="49276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vi-VN" sz="3200" dirty="0">
                <a:solidFill>
                  <a:prstClr val="white"/>
                </a:solidFill>
                <a:latin typeface="iCiel Cadena" panose="02000503000000020004" pitchFamily="50" charset="0"/>
              </a:rPr>
              <a:t>CÂU</a:t>
            </a: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 </a:t>
            </a:r>
            <a:r>
              <a:rPr kumimoji="0" lang="vi-VN"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3</a:t>
            </a:r>
            <a:endPar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endParaRPr>
          </a:p>
        </p:txBody>
      </p:sp>
      <p:sp>
        <p:nvSpPr>
          <p:cNvPr id="4" name="Rectangle: Rounded Corners 1"/>
          <p:cNvSpPr/>
          <p:nvPr/>
        </p:nvSpPr>
        <p:spPr>
          <a:xfrm>
            <a:off x="311150" y="1653540"/>
            <a:ext cx="9110980" cy="1478915"/>
          </a:xfrm>
          <a:prstGeom prst="roundRect">
            <a:avLst/>
          </a:prstGeom>
          <a:no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
          <p:cNvSpPr/>
          <p:nvPr/>
        </p:nvSpPr>
        <p:spPr>
          <a:xfrm>
            <a:off x="311150" y="4221480"/>
            <a:ext cx="9110980" cy="1022350"/>
          </a:xfrm>
          <a:prstGeom prst="roundRect">
            <a:avLst/>
          </a:prstGeom>
          <a:no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11"/>
          <p:cNvSpPr txBox="1"/>
          <p:nvPr/>
        </p:nvSpPr>
        <p:spPr>
          <a:xfrm>
            <a:off x="599440" y="1862455"/>
            <a:ext cx="8762365" cy="953135"/>
          </a:xfrm>
          <a:prstGeom prst="rect">
            <a:avLst/>
          </a:prstGeom>
          <a:noFill/>
        </p:spPr>
        <p:txBody>
          <a:bodyPr wrap="square" rtlCol="0">
            <a:spAutoFit/>
          </a:bodyPr>
          <a:lstStyle/>
          <a:p>
            <a:r>
              <a:rPr lang="en-US" sz="2800" b="1"/>
              <a:t>1. Bạn Phú không biết lập kế hoạch học tập cho mình, còn bạn Thảo đã tự lập được kế hoạch học tập cho bản thân.</a:t>
            </a:r>
          </a:p>
        </p:txBody>
      </p:sp>
      <p:sp>
        <p:nvSpPr>
          <p:cNvPr id="13" name="Text Box 12"/>
          <p:cNvSpPr txBox="1"/>
          <p:nvPr/>
        </p:nvSpPr>
        <p:spPr>
          <a:xfrm>
            <a:off x="599440" y="4478655"/>
            <a:ext cx="7810500" cy="521970"/>
          </a:xfrm>
          <a:prstGeom prst="rect">
            <a:avLst/>
          </a:prstGeom>
          <a:noFill/>
        </p:spPr>
        <p:txBody>
          <a:bodyPr wrap="square" rtlCol="0">
            <a:spAutoFit/>
          </a:bodyPr>
          <a:lstStyle/>
          <a:p>
            <a:r>
              <a:rPr lang="en-US" sz="2800" b="1"/>
              <a:t>2. Bạn Phú đã mải chơi và quên chưa làm bài tập.</a:t>
            </a:r>
          </a:p>
        </p:txBody>
      </p:sp>
      <p:pic>
        <p:nvPicPr>
          <p:cNvPr id="22" name="Picture 21"/>
          <p:cNvPicPr>
            <a:picLocks noChangeAspect="1"/>
          </p:cNvPicPr>
          <p:nvPr/>
        </p:nvPicPr>
        <p:blipFill>
          <a:blip r:embed="rId5"/>
          <a:stretch>
            <a:fillRect/>
          </a:stretch>
        </p:blipFill>
        <p:spPr>
          <a:xfrm rot="20806844">
            <a:off x="8987155" y="5073015"/>
            <a:ext cx="713105" cy="699770"/>
          </a:xfrm>
          <a:prstGeom prst="rect">
            <a:avLst/>
          </a:prstGeom>
        </p:spPr>
      </p:pic>
      <p:pic>
        <p:nvPicPr>
          <p:cNvPr id="6" name="Picture 5"/>
          <p:cNvPicPr>
            <a:picLocks noChangeAspect="1"/>
          </p:cNvPicPr>
          <p:nvPr/>
        </p:nvPicPr>
        <p:blipFill>
          <a:blip r:embed="rId5"/>
          <a:stretch>
            <a:fillRect/>
          </a:stretch>
        </p:blipFill>
        <p:spPr>
          <a:xfrm rot="20806844">
            <a:off x="1167130" y="-96520"/>
            <a:ext cx="713105" cy="699770"/>
          </a:xfrm>
          <a:prstGeom prst="rect">
            <a:avLst/>
          </a:prstGeom>
        </p:spPr>
      </p:pic>
      <p:sp>
        <p:nvSpPr>
          <p:cNvPr id="8" name="4-Point Star 7"/>
          <p:cNvSpPr/>
          <p:nvPr/>
        </p:nvSpPr>
        <p:spPr>
          <a:xfrm>
            <a:off x="1470025" y="5765800"/>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6" name="4-Point Star 15"/>
          <p:cNvSpPr/>
          <p:nvPr/>
        </p:nvSpPr>
        <p:spPr>
          <a:xfrm>
            <a:off x="9422130" y="1073785"/>
            <a:ext cx="348615" cy="30416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4-Point Star 17"/>
          <p:cNvSpPr/>
          <p:nvPr/>
        </p:nvSpPr>
        <p:spPr>
          <a:xfrm>
            <a:off x="11711305" y="373062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55000">
                                      <p:stCondLst>
                                        <p:cond delay="0"/>
                                      </p:stCondLst>
                                      <p:childTnLst>
                                        <p:set>
                                          <p:cBhvr>
                                            <p:cTn id="6" dur="500" fill="hold">
                                              <p:stCondLst>
                                                <p:cond delay="0"/>
                                              </p:stCondLst>
                                            </p:cTn>
                                            <p:tgtEl>
                                              <p:spTgt spid="9"/>
                                            </p:tgtEl>
                                            <p:attrNameLst>
                                              <p:attrName>style.visibility</p:attrName>
                                            </p:attrNameLst>
                                          </p:cBhvr>
                                          <p:to>
                                            <p:strVal val="visible"/>
                                          </p:to>
                                        </p:set>
                                        <p:anim calcmode="lin" valueType="num" p14:bounceEnd="55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55000">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000" fill="hold">
                                              <p:stCondLst>
                                                <p:cond delay="0"/>
                                              </p:stCondLst>
                                            </p:cTn>
                                            <p:tgtEl>
                                              <p:spTgt spid="12"/>
                                            </p:tgtEl>
                                            <p:attrNameLst>
                                              <p:attrName>style.visibility</p:attrName>
                                            </p:attrNameLst>
                                          </p:cBhvr>
                                          <p:to>
                                            <p:strVal val="visible"/>
                                          </p:to>
                                        </p:set>
                                        <p:animEffect transition="in" filter="wedg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000" fill="hold">
                                              <p:stCondLst>
                                                <p:cond delay="0"/>
                                              </p:stCondLst>
                                            </p:cTn>
                                            <p:tgtEl>
                                              <p:spTgt spid="13"/>
                                            </p:tgtEl>
                                            <p:attrNameLst>
                                              <p:attrName>style.visibility</p:attrName>
                                            </p:attrNameLst>
                                          </p:cBhvr>
                                          <p:to>
                                            <p:strVal val="visible"/>
                                          </p:to>
                                        </p:set>
                                        <p:animEffect transition="in" filter="wedg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grpId="0" nodeType="clickEffect">
                                      <p:stCondLst>
                                        <p:cond delay="0"/>
                                      </p:stCondLst>
                                      <p:childTnLst>
                                        <p:set>
                                          <p:cBhvr>
                                            <p:cTn id="12" dur="1000" fill="hold">
                                              <p:stCondLst>
                                                <p:cond delay="0"/>
                                              </p:stCondLst>
                                            </p:cTn>
                                            <p:tgtEl>
                                              <p:spTgt spid="12"/>
                                            </p:tgtEl>
                                            <p:attrNameLst>
                                              <p:attrName>style.visibility</p:attrName>
                                            </p:attrNameLst>
                                          </p:cBhvr>
                                          <p:to>
                                            <p:strVal val="visible"/>
                                          </p:to>
                                        </p:set>
                                        <p:animEffect transition="in" filter="wedge">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000" fill="hold">
                                              <p:stCondLst>
                                                <p:cond delay="0"/>
                                              </p:stCondLst>
                                            </p:cTn>
                                            <p:tgtEl>
                                              <p:spTgt spid="13"/>
                                            </p:tgtEl>
                                            <p:attrNameLst>
                                              <p:attrName>style.visibility</p:attrName>
                                            </p:attrNameLst>
                                          </p:cBhvr>
                                          <p:to>
                                            <p:strVal val="visible"/>
                                          </p:to>
                                        </p:set>
                                        <p:animEffect transition="in" filter="wedge">
                                          <p:cBhvr>
                                            <p:cTn id="1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 y="0"/>
            <a:ext cx="12189460" cy="6858000"/>
          </a:xfrm>
          <a:prstGeom prst="rect">
            <a:avLst/>
          </a:prstGeom>
        </p:spPr>
      </p:pic>
      <p:sp>
        <p:nvSpPr>
          <p:cNvPr id="32" name="Rectangle: Rounded Corners 13"/>
          <p:cNvSpPr/>
          <p:nvPr/>
        </p:nvSpPr>
        <p:spPr>
          <a:xfrm>
            <a:off x="6118860" y="1260475"/>
            <a:ext cx="5190490" cy="4203700"/>
          </a:xfrm>
          <a:prstGeom prst="roundRect">
            <a:avLst/>
          </a:prstGeom>
          <a:noFill/>
          <a:ln w="57150">
            <a:solidFill>
              <a:srgbClr val="00B0F0"/>
            </a:solidFill>
            <a:prstDash val="lgDashDotDot"/>
          </a:ln>
          <a:effectLst>
            <a:outerShdw blurRad="50800" dist="50800" dir="5400000" algn="ctr" rotWithShape="0">
              <a:schemeClr val="accent1">
                <a:lumMod val="40000"/>
                <a:lumOff val="60000"/>
                <a:alpha val="10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1"/>
          <p:cNvSpPr txBox="1"/>
          <p:nvPr/>
        </p:nvSpPr>
        <p:spPr>
          <a:xfrm>
            <a:off x="6558915" y="2277110"/>
            <a:ext cx="4554220" cy="2681605"/>
          </a:xfrm>
          <a:prstGeom prst="rect">
            <a:avLst/>
          </a:prstGeom>
          <a:noFill/>
        </p:spPr>
        <p:txBody>
          <a:bodyPr wrap="square" rtlCol="0">
            <a:noAutofit/>
          </a:bodyPr>
          <a:lstStyle/>
          <a:p>
            <a:pPr algn="l"/>
            <a:r>
              <a:rPr lang="en-US" sz="4800">
                <a:sym typeface="+mn-ea"/>
              </a:rPr>
              <a:t>Theo em, vì sao phải lập kế hoạch cá nhân?</a:t>
            </a:r>
          </a:p>
        </p:txBody>
      </p:sp>
      <p:sp>
        <p:nvSpPr>
          <p:cNvPr id="15" name="4-Point Star 14"/>
          <p:cNvSpPr/>
          <p:nvPr/>
        </p:nvSpPr>
        <p:spPr>
          <a:xfrm>
            <a:off x="985520" y="322580"/>
            <a:ext cx="629285" cy="589280"/>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4-Point Star 3"/>
          <p:cNvSpPr/>
          <p:nvPr/>
        </p:nvSpPr>
        <p:spPr>
          <a:xfrm>
            <a:off x="11574780" y="2277110"/>
            <a:ext cx="617220" cy="539750"/>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4-Point Star 6"/>
          <p:cNvSpPr/>
          <p:nvPr/>
        </p:nvSpPr>
        <p:spPr>
          <a:xfrm>
            <a:off x="3535680" y="4352290"/>
            <a:ext cx="356870" cy="35496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4-Point Star 7"/>
          <p:cNvSpPr/>
          <p:nvPr/>
        </p:nvSpPr>
        <p:spPr>
          <a:xfrm>
            <a:off x="6848475" y="4707255"/>
            <a:ext cx="329565" cy="363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rot="20806844">
            <a:off x="507365" y="6090285"/>
            <a:ext cx="546100" cy="535940"/>
          </a:xfrm>
          <a:prstGeom prst="rect">
            <a:avLst/>
          </a:prstGeom>
        </p:spPr>
      </p:pic>
      <p:pic>
        <p:nvPicPr>
          <p:cNvPr id="10" name="Picture 9"/>
          <p:cNvPicPr>
            <a:picLocks noChangeAspect="1"/>
          </p:cNvPicPr>
          <p:nvPr/>
        </p:nvPicPr>
        <p:blipFill>
          <a:blip r:embed="rId3"/>
          <a:stretch>
            <a:fillRect/>
          </a:stretch>
        </p:blipFill>
        <p:spPr>
          <a:xfrm rot="20806844">
            <a:off x="11064875" y="30480"/>
            <a:ext cx="713105" cy="699770"/>
          </a:xfrm>
          <a:prstGeom prst="rect">
            <a:avLst/>
          </a:prstGeom>
        </p:spPr>
      </p:pic>
      <p:sp>
        <p:nvSpPr>
          <p:cNvPr id="12" name="Flowchart: Collate 11"/>
          <p:cNvSpPr/>
          <p:nvPr/>
        </p:nvSpPr>
        <p:spPr>
          <a:xfrm rot="5220000">
            <a:off x="4360545" y="2689225"/>
            <a:ext cx="191135" cy="470535"/>
          </a:xfrm>
          <a:prstGeom prst="flowChartCollate">
            <a:avLst/>
          </a:prstGeom>
          <a:gradFill>
            <a:gsLst>
              <a:gs pos="0">
                <a:srgbClr val="E30000"/>
              </a:gs>
              <a:gs pos="100000">
                <a:srgbClr val="760303"/>
              </a:gs>
            </a:gsLst>
            <a:lin scaled="0"/>
          </a:gra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pic>
        <p:nvPicPr>
          <p:cNvPr id="13" name="Picture 12"/>
          <p:cNvPicPr/>
          <p:nvPr/>
        </p:nvPicPr>
        <p:blipFill>
          <a:blip r:embed="rId4"/>
          <a:stretch>
            <a:fillRect/>
          </a:stretch>
        </p:blipFill>
        <p:spPr>
          <a:xfrm flipH="1">
            <a:off x="985520" y="1444625"/>
            <a:ext cx="4559935" cy="4019550"/>
          </a:xfrm>
          <a:prstGeom prst="rect">
            <a:avLst/>
          </a:prstGeom>
          <a:effectLst>
            <a:glow rad="127000">
              <a:schemeClr val="accent1">
                <a:alpha val="32000"/>
              </a:schemeClr>
            </a:glow>
            <a:outerShdw blurRad="50800" dist="50800" dir="5400000" algn="ctr" rotWithShape="0">
              <a:srgbClr val="000000">
                <a:alpha val="0"/>
              </a:srgbClr>
            </a:outerShdw>
            <a:softEdge rad="127000"/>
          </a:effectLst>
        </p:spPr>
      </p:pic>
    </p:spTree>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460" cy="6858000"/>
          </a:xfrm>
          <a:prstGeom prst="rect">
            <a:avLst/>
          </a:prstGeom>
        </p:spPr>
      </p:pic>
      <p:sp>
        <p:nvSpPr>
          <p:cNvPr id="2" name="Rounded Rectangular Callout 1"/>
          <p:cNvSpPr/>
          <p:nvPr/>
        </p:nvSpPr>
        <p:spPr>
          <a:xfrm>
            <a:off x="754380" y="952500"/>
            <a:ext cx="6374130" cy="3724275"/>
          </a:xfrm>
          <a:prstGeom prst="wedgeRoundRectCallout">
            <a:avLst>
              <a:gd name="adj1" fmla="val 36525"/>
              <a:gd name="adj2" fmla="val 67208"/>
              <a:gd name="adj3" fmla="val 16667"/>
            </a:avLst>
          </a:prstGeom>
          <a:solidFill>
            <a:schemeClr val="accent4">
              <a:lumMod val="20000"/>
              <a:lumOff val="80000"/>
            </a:schemeClr>
          </a:solidFill>
          <a:ln>
            <a:solidFill>
              <a:schemeClr val="accent2">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4000" b="1">
              <a:solidFill>
                <a:schemeClr val="tx1"/>
              </a:solidFill>
            </a:endParaRPr>
          </a:p>
          <a:p>
            <a:pPr algn="ctr"/>
            <a:r>
              <a:rPr lang="en-US" sz="4000" b="1">
                <a:solidFill>
                  <a:schemeClr val="tx1"/>
                </a:solidFill>
              </a:rPr>
              <a:t>NHẮC LẠI BÀI CŨ:</a:t>
            </a:r>
            <a:endParaRPr lang="en-US" sz="3200">
              <a:solidFill>
                <a:schemeClr val="tx1"/>
              </a:solidFill>
            </a:endParaRPr>
          </a:p>
          <a:p>
            <a:pPr algn="l"/>
            <a:r>
              <a:rPr lang="en-US" sz="3200">
                <a:solidFill>
                  <a:schemeClr val="tx1"/>
                </a:solidFill>
              </a:rPr>
              <a:t>Ở tiết trước chúng ta đã học bài </a:t>
            </a:r>
            <a:r>
              <a:rPr lang="en-US" sz="3200" i="1">
                <a:solidFill>
                  <a:schemeClr val="tx1"/>
                </a:solidFill>
              </a:rPr>
              <a:t>Em bảo vệ môi trường sống</a:t>
            </a:r>
            <a:r>
              <a:rPr lang="en-US" sz="3200">
                <a:solidFill>
                  <a:schemeClr val="tx1"/>
                </a:solidFill>
              </a:rPr>
              <a:t>, vậy trong tuần vừa rồi các em đã thực hiện được những việc làm nào để bảo vệ môi trường sống?    </a:t>
            </a:r>
            <a:br>
              <a:rPr lang="en-US" sz="3200"/>
            </a:br>
            <a:endParaRPr lang="en-US" sz="3200"/>
          </a:p>
        </p:txBody>
      </p:sp>
      <p:pic>
        <p:nvPicPr>
          <p:cNvPr id="4" name="Picture 3"/>
          <p:cNvPicPr/>
          <p:nvPr/>
        </p:nvPicPr>
        <p:blipFill>
          <a:blip r:embed="rId3"/>
          <a:stretch>
            <a:fillRect/>
          </a:stretch>
        </p:blipFill>
        <p:spPr>
          <a:xfrm>
            <a:off x="7214870" y="2334260"/>
            <a:ext cx="4973955" cy="42202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29" y="0"/>
            <a:ext cx="12189460"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1160" y="936625"/>
            <a:ext cx="2397760" cy="5662295"/>
          </a:xfrm>
          <a:prstGeom prst="rect">
            <a:avLst/>
          </a:prstGeom>
        </p:spPr>
      </p:pic>
      <p:pic>
        <p:nvPicPr>
          <p:cNvPr id="14" name="Picture 13"/>
          <p:cNvPicPr>
            <a:picLocks noChangeAspect="1"/>
          </p:cNvPicPr>
          <p:nvPr/>
        </p:nvPicPr>
        <p:blipFill>
          <a:blip r:embed="rId4"/>
          <a:stretch>
            <a:fillRect/>
          </a:stretch>
        </p:blipFill>
        <p:spPr>
          <a:xfrm>
            <a:off x="2837180" y="881380"/>
            <a:ext cx="6635750" cy="5303520"/>
          </a:xfrm>
          <a:prstGeom prst="rect">
            <a:avLst/>
          </a:prstGeom>
        </p:spPr>
      </p:pic>
      <p:pic>
        <p:nvPicPr>
          <p:cNvPr id="16" name="Picture 15"/>
          <p:cNvPicPr>
            <a:picLocks noChangeAspect="1"/>
          </p:cNvPicPr>
          <p:nvPr/>
        </p:nvPicPr>
        <p:blipFill>
          <a:blip r:embed="rId5"/>
          <a:stretch>
            <a:fillRect/>
          </a:stretch>
        </p:blipFill>
        <p:spPr>
          <a:xfrm>
            <a:off x="389220" y="1089248"/>
            <a:ext cx="2597668" cy="5768752"/>
          </a:xfrm>
          <a:prstGeom prst="rect">
            <a:avLst/>
          </a:prstGeom>
        </p:spPr>
      </p:pic>
      <p:sp>
        <p:nvSpPr>
          <p:cNvPr id="2" name="Flowchart: Alternate Process 1"/>
          <p:cNvSpPr/>
          <p:nvPr/>
        </p:nvSpPr>
        <p:spPr>
          <a:xfrm>
            <a:off x="3860800" y="2870200"/>
            <a:ext cx="4395470" cy="2033905"/>
          </a:xfrm>
          <a:prstGeom prst="flowChartAlternateProcess">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600"/>
              <a:t> Tìm hiểu cách</a:t>
            </a:r>
          </a:p>
          <a:p>
            <a:pPr algn="ctr"/>
            <a:r>
              <a:rPr lang="en-US" sz="3600"/>
              <a:t> lập kế hoạch cá nhân</a:t>
            </a:r>
          </a:p>
        </p:txBody>
      </p:sp>
      <p:sp>
        <p:nvSpPr>
          <p:cNvPr id="4" name="Trapezoid 3"/>
          <p:cNvSpPr/>
          <p:nvPr/>
        </p:nvSpPr>
        <p:spPr>
          <a:xfrm>
            <a:off x="4628515" y="2240280"/>
            <a:ext cx="2940685" cy="618490"/>
          </a:xfrm>
          <a:prstGeom prst="trapezoid">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t>HOẠT ĐỘNG 3</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 y="0"/>
            <a:ext cx="12191365" cy="6858000"/>
          </a:xfrm>
          <a:prstGeom prst="rect">
            <a:avLst/>
          </a:prstGeom>
        </p:spPr>
      </p:pic>
      <p:grpSp>
        <p:nvGrpSpPr>
          <p:cNvPr id="2" name="Group 1"/>
          <p:cNvGrpSpPr/>
          <p:nvPr/>
        </p:nvGrpSpPr>
        <p:grpSpPr>
          <a:xfrm>
            <a:off x="635" y="944245"/>
            <a:ext cx="10322560" cy="3412490"/>
            <a:chOff x="1654863" y="1844040"/>
            <a:chExt cx="7417868" cy="3276601"/>
          </a:xfrm>
        </p:grpSpPr>
        <p:pic>
          <p:nvPicPr>
            <p:cNvPr id="6" name="Graphic 5"/>
            <p:cNvPicPr>
              <a:picLocks noChangeAspect="1"/>
            </p:cNvPicPr>
            <p:nvPr/>
          </p:nvPicPr>
          <p:blipFill>
            <a:blip r:embed="rId3"/>
            <a:stretch>
              <a:fillRect/>
            </a:stretch>
          </p:blipFill>
          <p:spPr>
            <a:xfrm>
              <a:off x="1654863" y="1844040"/>
              <a:ext cx="7417868" cy="3276601"/>
            </a:xfrm>
            <a:prstGeom prst="rect">
              <a:avLst/>
            </a:prstGeom>
          </p:spPr>
        </p:pic>
        <p:sp>
          <p:nvSpPr>
            <p:cNvPr id="7" name="TextBox 6"/>
            <p:cNvSpPr txBox="1"/>
            <p:nvPr/>
          </p:nvSpPr>
          <p:spPr>
            <a:xfrm>
              <a:off x="2290068" y="2349947"/>
              <a:ext cx="5955926" cy="518155"/>
            </a:xfrm>
            <a:prstGeom prst="rect">
              <a:avLst/>
            </a:prstGeom>
            <a:noFill/>
          </p:spPr>
          <p:txBody>
            <a:bodyPr wrap="square" lIns="0" tIns="0" rIns="0" bIns="0" rtlCol="0">
              <a:spAutoFit/>
            </a:bodyPr>
            <a:lstStyle/>
            <a:p>
              <a:pPr marL="0" marR="0" algn="ctr">
                <a:lnSpc>
                  <a:spcPct val="115000"/>
                </a:lnSpc>
                <a:spcBef>
                  <a:spcPts val="0"/>
                </a:spcBef>
                <a:spcAft>
                  <a:spcPts val="0"/>
                </a:spcAft>
              </a:pPr>
              <a:endParaRPr lang="en-US" sz="3200" b="1" i="1" dirty="0">
                <a:effectLst/>
                <a:latin typeface="Arial" panose="020B0604020202020204" pitchFamily="34" charset="0"/>
                <a:ea typeface="Calibri" panose="020F0502020204030204" charset="0"/>
                <a:cs typeface="Arial" panose="020B0604020202020204" pitchFamily="34" charset="0"/>
              </a:endParaRPr>
            </a:p>
          </p:txBody>
        </p:sp>
      </p:grpSp>
      <p:pic>
        <p:nvPicPr>
          <p:cNvPr id="1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1270" y="3834130"/>
            <a:ext cx="4570730" cy="238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p:nvPr/>
        </p:nvSpPr>
        <p:spPr>
          <a:xfrm>
            <a:off x="1216025" y="1671320"/>
            <a:ext cx="8237855" cy="1579880"/>
          </a:xfrm>
          <a:prstGeom prst="rect">
            <a:avLst/>
          </a:prstGeom>
          <a:noFill/>
        </p:spPr>
        <p:txBody>
          <a:bodyPr wrap="square" rtlCol="0" anchor="t">
            <a:noAutofit/>
          </a:bodyPr>
          <a:lstStyle/>
          <a:p>
            <a:pPr algn="just"/>
            <a:r>
              <a:rPr lang="en-US" sz="2400"/>
              <a:t>      Tuấn có nhiều công việc cá nhân cần thực hiện như dọn dẹp nhà cửa, học tập. chơi thể thao, bồi dưỡng năng khiếu hội hoạ... Cách lập kế hoạch cá nhân của Tuấn bao gồm: đặt mục tiêu, phân loại công việc, lập thời gian biểu, các bước thực hiện, thực hiện và kiểm tra tiến độ.</a:t>
            </a:r>
          </a:p>
        </p:txBody>
      </p:sp>
      <p:grpSp>
        <p:nvGrpSpPr>
          <p:cNvPr id="8" name="Group 7"/>
          <p:cNvGrpSpPr/>
          <p:nvPr/>
        </p:nvGrpSpPr>
        <p:grpSpPr>
          <a:xfrm>
            <a:off x="0" y="-10795"/>
            <a:ext cx="6158230" cy="662940"/>
            <a:chOff x="-430" y="457200"/>
            <a:chExt cx="4172747" cy="929893"/>
          </a:xfrm>
        </p:grpSpPr>
        <p:pic>
          <p:nvPicPr>
            <p:cNvPr id="9" name="Graphic 6"/>
            <p:cNvPicPr>
              <a:picLocks noChangeAspect="1"/>
            </p:cNvPicPr>
            <p:nvPr/>
          </p:nvPicPr>
          <p:blipFill rotWithShape="1">
            <a:blip r:embed="rId5"/>
            <a:srcRect l="23077"/>
            <a:stretch>
              <a:fillRect/>
            </a:stretch>
          </p:blipFill>
          <p:spPr>
            <a:xfrm>
              <a:off x="0" y="457200"/>
              <a:ext cx="4172317" cy="929893"/>
            </a:xfrm>
            <a:prstGeom prst="rect">
              <a:avLst/>
            </a:prstGeom>
            <a:effectLst>
              <a:outerShdw blurRad="50800" dist="38100" dir="2700000" algn="tl" rotWithShape="0">
                <a:prstClr val="black">
                  <a:alpha val="40000"/>
                </a:prstClr>
              </a:outerShdw>
            </a:effectLst>
          </p:spPr>
        </p:pic>
        <p:sp>
          <p:nvSpPr>
            <p:cNvPr id="10" name="TextBox 7"/>
            <p:cNvSpPr txBox="1"/>
            <p:nvPr/>
          </p:nvSpPr>
          <p:spPr>
            <a:xfrm>
              <a:off x="-430" y="620198"/>
              <a:ext cx="3520029" cy="6038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Đọc trường hợp và trả lời câu hỏi.</a:t>
              </a:r>
            </a:p>
          </p:txBody>
        </p:sp>
      </p:grpSp>
      <p:sp>
        <p:nvSpPr>
          <p:cNvPr id="11" name="Text Box 10"/>
          <p:cNvSpPr txBox="1"/>
          <p:nvPr/>
        </p:nvSpPr>
        <p:spPr>
          <a:xfrm>
            <a:off x="406400" y="4648835"/>
            <a:ext cx="7214870" cy="1568450"/>
          </a:xfrm>
          <a:prstGeom prst="rect">
            <a:avLst/>
          </a:prstGeom>
          <a:noFill/>
        </p:spPr>
        <p:txBody>
          <a:bodyPr wrap="square" rtlCol="0">
            <a:spAutoFit/>
          </a:bodyPr>
          <a:lstStyle/>
          <a:p>
            <a:pPr algn="l"/>
            <a:r>
              <a:rPr lang="en-US" sz="2400" b="1" dirty="0">
                <a:latin typeface="Calibri" panose="020F0502020204030204" charset="0"/>
                <a:cs typeface="Calibri" panose="020F0502020204030204" charset="0"/>
                <a:sym typeface="+mn-ea"/>
              </a:rPr>
              <a:t>-</a:t>
            </a:r>
            <a:r>
              <a:rPr lang="en-US" sz="2400" b="1" dirty="0">
                <a:latin typeface="Arial" panose="020B0604020202020204" pitchFamily="34" charset="0"/>
                <a:cs typeface="Arial" panose="020B0604020202020204" pitchFamily="34" charset="0"/>
                <a:sym typeface="+mn-ea"/>
              </a:rPr>
              <a:t> </a:t>
            </a:r>
            <a:r>
              <a:rPr lang="en-US" sz="2400" b="1" dirty="0">
                <a:latin typeface="Calibri" panose="020F0502020204030204" charset="0"/>
                <a:cs typeface="Calibri" panose="020F0502020204030204" charset="0"/>
                <a:sym typeface="+mn-ea"/>
              </a:rPr>
              <a:t>Tuấn cần phải thực hiện những công việc gì? </a:t>
            </a:r>
            <a:endParaRPr lang="en-US" sz="2400" b="1" dirty="0">
              <a:latin typeface="Calibri" panose="020F0502020204030204" charset="0"/>
              <a:cs typeface="Calibri" panose="020F0502020204030204" charset="0"/>
            </a:endParaRPr>
          </a:p>
          <a:p>
            <a:pPr algn="l"/>
            <a:r>
              <a:rPr lang="en-US" sz="2400" b="1" dirty="0">
                <a:latin typeface="Calibri" panose="020F0502020204030204" charset="0"/>
                <a:cs typeface="Calibri" panose="020F0502020204030204" charset="0"/>
                <a:sym typeface="+mn-ea"/>
              </a:rPr>
              <a:t>- Tuấn lập kế hoạch cá nhân như thế nào?</a:t>
            </a:r>
            <a:endParaRPr lang="en-US" sz="2400" b="1" dirty="0">
              <a:latin typeface="Calibri" panose="020F0502020204030204" charset="0"/>
              <a:cs typeface="Calibri" panose="020F0502020204030204" charset="0"/>
            </a:endParaRPr>
          </a:p>
          <a:p>
            <a:pPr algn="l"/>
            <a:r>
              <a:rPr lang="en-US" sz="2400" b="1">
                <a:latin typeface="Calibri" panose="020F0502020204030204" charset="0"/>
                <a:cs typeface="Calibri" panose="020F0502020204030204" charset="0"/>
              </a:rPr>
              <a:t>- Từ cách lập kế hoạch cá nhân của Tuấn, em học được điều gì để lập kế hoạch cá nhân của mình được tốt hơn?</a:t>
            </a:r>
          </a:p>
        </p:txBody>
      </p:sp>
      <p:sp>
        <p:nvSpPr>
          <p:cNvPr id="5" name="Rounded Rectangle 4"/>
          <p:cNvSpPr/>
          <p:nvPr/>
        </p:nvSpPr>
        <p:spPr>
          <a:xfrm>
            <a:off x="8335010" y="6081395"/>
            <a:ext cx="3143885" cy="875665"/>
          </a:xfrm>
          <a:prstGeom prst="roundRect">
            <a:avLst/>
          </a:prstGeom>
          <a:effectLst>
            <a:softEdge rad="50800"/>
          </a:effectLst>
        </p:spPr>
        <p:style>
          <a:lnRef idx="0">
            <a:srgbClr val="FFFFFF"/>
          </a:lnRef>
          <a:fillRef idx="1">
            <a:schemeClr val="accent2"/>
          </a:fillRef>
          <a:effectRef idx="0">
            <a:srgbClr val="FFFFFF"/>
          </a:effectRef>
          <a:fontRef idx="minor">
            <a:schemeClr val="lt1"/>
          </a:fontRef>
        </p:style>
        <p:txBody>
          <a:bodyPr rtlCol="0" anchor="ctr"/>
          <a:lstStyle/>
          <a:p>
            <a:pPr algn="ctr"/>
            <a:r>
              <a:rPr lang="en-US" sz="2200" b="1"/>
              <a:t>THẢO LUẬN NHÓM ĐÔI</a:t>
            </a:r>
          </a:p>
        </p:txBody>
      </p:sp>
    </p:spTree>
  </p:cSld>
  <p:clrMapOvr>
    <a:masterClrMapping/>
  </p:clrMapOvr>
  <mc:AlternateContent xmlns:mc="http://schemas.openxmlformats.org/markup-compatibility/2006" xmlns:p14="http://schemas.microsoft.com/office/powerpoint/2010/main">
    <mc:Choice Requires="p14">
      <p:transition spd="med">
        <p:blinds/>
      </p:transition>
    </mc:Choice>
    <mc:Fallback xmlns="">
      <p:transition spd="med">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500" fill="hold">
                                              <p:stCondLst>
                                                <p:cond delay="0"/>
                                              </p:stCondLst>
                                            </p:cTn>
                                            <p:tgtEl>
                                              <p:spTgt spid="4"/>
                                            </p:tgtEl>
                                            <p:attrNameLst>
                                              <p:attrName>style.visibility</p:attrName>
                                            </p:attrNameLst>
                                          </p:cBhvr>
                                          <p:to>
                                            <p:strVal val="visible"/>
                                          </p:to>
                                        </p:set>
                                        <p:animEffect transition="in" filter="circle(in)">
                                          <p:cBhvr>
                                            <p:cTn id="11" dur="1500"/>
                                            <p:tgtEl>
                                              <p:spTgt spid="4"/>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500" fill="hold">
                                              <p:stCondLst>
                                                <p:cond delay="0"/>
                                              </p:stCondLst>
                                            </p:cTn>
                                            <p:tgtEl>
                                              <p:spTgt spid="4"/>
                                            </p:tgtEl>
                                            <p:attrNameLst>
                                              <p:attrName>style.visibility</p:attrName>
                                            </p:attrNameLst>
                                          </p:cBhvr>
                                          <p:to>
                                            <p:strVal val="visible"/>
                                          </p:to>
                                        </p:set>
                                        <p:animEffect transition="in" filter="circle(in)">
                                          <p:cBhvr>
                                            <p:cTn id="11" dur="1500"/>
                                            <p:tgtEl>
                                              <p:spTgt spid="4"/>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linds(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1" grpId="0"/>
          <p:bldP spid="11" grpId="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pic>
        <p:nvPicPr>
          <p:cNvPr id="4" name="Picture 3"/>
          <p:cNvPicPr>
            <a:picLocks noChangeAspect="1"/>
          </p:cNvPicPr>
          <p:nvPr/>
        </p:nvPicPr>
        <p:blipFill>
          <a:blip r:embed="rId3"/>
          <a:stretch>
            <a:fillRect/>
          </a:stretch>
        </p:blipFill>
        <p:spPr>
          <a:xfrm>
            <a:off x="1270" y="0"/>
            <a:ext cx="12190730" cy="6900545"/>
          </a:xfrm>
          <a:prstGeom prst="rect">
            <a:avLst/>
          </a:prstGeom>
        </p:spPr>
      </p:pic>
      <p:sp>
        <p:nvSpPr>
          <p:cNvPr id="6" name="Text Box 5"/>
          <p:cNvSpPr txBox="1"/>
          <p:nvPr/>
        </p:nvSpPr>
        <p:spPr>
          <a:xfrm>
            <a:off x="3244850" y="2086610"/>
            <a:ext cx="5704205" cy="398780"/>
          </a:xfrm>
          <a:prstGeom prst="rect">
            <a:avLst/>
          </a:prstGeom>
          <a:noFill/>
        </p:spPr>
        <p:txBody>
          <a:bodyPr wrap="square" rtlCol="0">
            <a:spAutoFit/>
          </a:bodyPr>
          <a:lstStyle/>
          <a:p>
            <a:r>
              <a:rPr lang="en-US" sz="2000" b="1"/>
              <a:t> Nêu những điều cần lưu ý khi lập kế hoạch cá nhân</a:t>
            </a:r>
          </a:p>
        </p:txBody>
      </p:sp>
    </p:spTree>
  </p:cSld>
  <p:clrMapOvr>
    <a:masterClrMapping/>
  </p:clrMapOvr>
  <mc:AlternateContent xmlns:mc="http://schemas.openxmlformats.org/markup-compatibility/2006" xmlns:p14="http://schemas.microsoft.com/office/powerpoint/2010/main">
    <mc:Choice Requires="p14">
      <p:transition spd="med">
        <p:wheel spokes="8"/>
      </p:transition>
    </mc:Choice>
    <mc:Fallback xmlns="">
      <p:transition spd="med">
        <p:wheel spokes="8"/>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sp>
        <p:nvSpPr>
          <p:cNvPr id="2" name="Cloud 1"/>
          <p:cNvSpPr/>
          <p:nvPr/>
        </p:nvSpPr>
        <p:spPr>
          <a:xfrm>
            <a:off x="946150" y="812800"/>
            <a:ext cx="7302500" cy="4381500"/>
          </a:xfrm>
          <a:prstGeom prst="cloud">
            <a:avLst/>
          </a:prstGeom>
          <a:effectLst>
            <a:softEdge rad="50800"/>
          </a:effectLst>
        </p:spPr>
        <p:style>
          <a:lnRef idx="0">
            <a:srgbClr val="FFFFFF"/>
          </a:lnRef>
          <a:fillRef idx="1">
            <a:schemeClr val="accent4"/>
          </a:fillRef>
          <a:effectRef idx="0">
            <a:srgbClr val="FFFFFF"/>
          </a:effectRef>
          <a:fontRef idx="minor">
            <a:schemeClr val="lt1"/>
          </a:fontRef>
        </p:style>
        <p:txBody>
          <a:bodyPr rtlCol="0" anchor="ctr"/>
          <a:lstStyle/>
          <a:p>
            <a:pPr algn="ctr"/>
            <a:r>
              <a:rPr lang="en-US" sz="6600" b="1">
                <a:ln w="9525" cmpd="sng">
                  <a:solidFill>
                    <a:schemeClr val="accent1"/>
                  </a:solidFill>
                  <a:prstDash val="solid"/>
                </a:ln>
                <a:solidFill>
                  <a:srgbClr val="70AD47">
                    <a:tint val="1000"/>
                  </a:srgbClr>
                </a:solidFill>
                <a:effectLst>
                  <a:glow rad="38100">
                    <a:schemeClr val="accent1">
                      <a:alpha val="40000"/>
                    </a:schemeClr>
                  </a:glow>
                </a:effectLst>
              </a:rPr>
              <a:t>HOẠT ĐỘNG LUYỆN TẬP</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1362" y="1554480"/>
            <a:ext cx="2057400" cy="5303433"/>
          </a:xfrm>
          <a:prstGeom prst="rect">
            <a:avLst/>
          </a:prstGeom>
        </p:spPr>
      </p:pic>
      <p:sp>
        <p:nvSpPr>
          <p:cNvPr id="13" name="4-Point Star 12"/>
          <p:cNvSpPr/>
          <p:nvPr/>
        </p:nvSpPr>
        <p:spPr>
          <a:xfrm>
            <a:off x="1834515" y="1352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4-Point Star 2"/>
          <p:cNvSpPr/>
          <p:nvPr/>
        </p:nvSpPr>
        <p:spPr>
          <a:xfrm>
            <a:off x="946150" y="50501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4-Point Star 3"/>
          <p:cNvSpPr/>
          <p:nvPr/>
        </p:nvSpPr>
        <p:spPr>
          <a:xfrm>
            <a:off x="11461115" y="17989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4-Point Star 5"/>
          <p:cNvSpPr/>
          <p:nvPr/>
        </p:nvSpPr>
        <p:spPr>
          <a:xfrm>
            <a:off x="8800465" y="3892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29" y="0"/>
            <a:ext cx="12189460"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1362" y="1295400"/>
            <a:ext cx="2057400" cy="5303433"/>
          </a:xfrm>
          <a:prstGeom prst="rect">
            <a:avLst/>
          </a:prstGeom>
        </p:spPr>
      </p:pic>
      <p:pic>
        <p:nvPicPr>
          <p:cNvPr id="14" name="Picture 13"/>
          <p:cNvPicPr>
            <a:picLocks noChangeAspect="1"/>
          </p:cNvPicPr>
          <p:nvPr/>
        </p:nvPicPr>
        <p:blipFill>
          <a:blip r:embed="rId4"/>
          <a:stretch>
            <a:fillRect/>
          </a:stretch>
        </p:blipFill>
        <p:spPr>
          <a:xfrm>
            <a:off x="2837180" y="881380"/>
            <a:ext cx="6635750" cy="5303520"/>
          </a:xfrm>
          <a:prstGeom prst="rect">
            <a:avLst/>
          </a:prstGeom>
        </p:spPr>
      </p:pic>
      <p:pic>
        <p:nvPicPr>
          <p:cNvPr id="16" name="Picture 15"/>
          <p:cNvPicPr>
            <a:picLocks noChangeAspect="1"/>
          </p:cNvPicPr>
          <p:nvPr/>
        </p:nvPicPr>
        <p:blipFill>
          <a:blip r:embed="rId5"/>
          <a:stretch>
            <a:fillRect/>
          </a:stretch>
        </p:blipFill>
        <p:spPr>
          <a:xfrm>
            <a:off x="389220" y="1089248"/>
            <a:ext cx="2597668" cy="5768752"/>
          </a:xfrm>
          <a:prstGeom prst="rect">
            <a:avLst/>
          </a:prstGeom>
        </p:spPr>
      </p:pic>
      <p:sp>
        <p:nvSpPr>
          <p:cNvPr id="2" name="Flowchart: Alternate Process 1"/>
          <p:cNvSpPr/>
          <p:nvPr/>
        </p:nvSpPr>
        <p:spPr>
          <a:xfrm>
            <a:off x="3860800" y="2870200"/>
            <a:ext cx="4395470" cy="2033905"/>
          </a:xfrm>
          <a:prstGeom prst="flowChartAlternateProcess">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600"/>
              <a:t> Đồng tình </a:t>
            </a:r>
          </a:p>
          <a:p>
            <a:pPr algn="ctr"/>
            <a:r>
              <a:rPr lang="en-US" sz="3600"/>
              <a:t>hay không đồng tình</a:t>
            </a:r>
          </a:p>
        </p:txBody>
      </p:sp>
      <p:sp>
        <p:nvSpPr>
          <p:cNvPr id="4" name="Trapezoid 3"/>
          <p:cNvSpPr/>
          <p:nvPr/>
        </p:nvSpPr>
        <p:spPr>
          <a:xfrm>
            <a:off x="4628515" y="2240280"/>
            <a:ext cx="2940685" cy="618490"/>
          </a:xfrm>
          <a:prstGeom prst="trapezoid">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t>HOẠT ĐỘNG 4</a:t>
            </a:r>
          </a:p>
        </p:txBody>
      </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460" cy="6858000"/>
          </a:xfrm>
          <a:prstGeom prst="rect">
            <a:avLst/>
          </a:prstGeom>
        </p:spPr>
      </p:pic>
      <p:grpSp>
        <p:nvGrpSpPr>
          <p:cNvPr id="2" name="Group 1"/>
          <p:cNvGrpSpPr/>
          <p:nvPr/>
        </p:nvGrpSpPr>
        <p:grpSpPr>
          <a:xfrm>
            <a:off x="1336735" y="1701112"/>
            <a:ext cx="8761614" cy="4229939"/>
            <a:chOff x="2156178" y="1676400"/>
            <a:chExt cx="7879644" cy="3124200"/>
          </a:xfrm>
        </p:grpSpPr>
        <p:pic>
          <p:nvPicPr>
            <p:cNvPr id="14" name="Picture 13"/>
            <p:cNvPicPr>
              <a:picLocks noChangeAspect="1"/>
            </p:cNvPicPr>
            <p:nvPr/>
          </p:nvPicPr>
          <p:blipFill>
            <a:blip r:embed="rId4"/>
            <a:stretch>
              <a:fillRect/>
            </a:stretch>
          </p:blipFill>
          <p:spPr>
            <a:xfrm>
              <a:off x="2156178" y="2103034"/>
              <a:ext cx="7879644" cy="2697566"/>
            </a:xfrm>
            <a:prstGeom prst="rect">
              <a:avLst/>
            </a:prstGeom>
          </p:spPr>
        </p:pic>
        <p:pic>
          <p:nvPicPr>
            <p:cNvPr id="18" name="Picture 17"/>
            <p:cNvPicPr>
              <a:picLocks noChangeAspect="1"/>
            </p:cNvPicPr>
            <p:nvPr/>
          </p:nvPicPr>
          <p:blipFill>
            <a:blip r:embed="rId5"/>
            <a:stretch>
              <a:fillRect/>
            </a:stretch>
          </p:blipFill>
          <p:spPr>
            <a:xfrm>
              <a:off x="4297853" y="1676400"/>
              <a:ext cx="3596294" cy="853268"/>
            </a:xfrm>
            <a:prstGeom prst="rect">
              <a:avLst/>
            </a:prstGeom>
          </p:spPr>
        </p:pic>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51" y="1257129"/>
            <a:ext cx="2057400" cy="530343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5360" y="2789904"/>
            <a:ext cx="3656799" cy="3193680"/>
          </a:xfrm>
          <a:prstGeom prst="rect">
            <a:avLst/>
          </a:prstGeom>
        </p:spPr>
      </p:pic>
      <p:pic>
        <p:nvPicPr>
          <p:cNvPr id="20" name="Picture 19"/>
          <p:cNvPicPr>
            <a:picLocks noChangeAspect="1"/>
          </p:cNvPicPr>
          <p:nvPr/>
        </p:nvPicPr>
        <p:blipFill>
          <a:blip r:embed="rId8"/>
          <a:stretch>
            <a:fillRect/>
          </a:stretch>
        </p:blipFill>
        <p:spPr>
          <a:xfrm>
            <a:off x="2404855" y="670107"/>
            <a:ext cx="598311" cy="587022"/>
          </a:xfrm>
          <a:prstGeom prst="rect">
            <a:avLst/>
          </a:prstGeom>
        </p:spPr>
      </p:pic>
      <p:pic>
        <p:nvPicPr>
          <p:cNvPr id="21" name="Picture 20"/>
          <p:cNvPicPr>
            <a:picLocks noChangeAspect="1"/>
          </p:cNvPicPr>
          <p:nvPr/>
        </p:nvPicPr>
        <p:blipFill>
          <a:blip r:embed="rId8"/>
          <a:stretch>
            <a:fillRect/>
          </a:stretch>
        </p:blipFill>
        <p:spPr>
          <a:xfrm rot="2640825">
            <a:off x="3742162" y="5347873"/>
            <a:ext cx="1111380" cy="1090410"/>
          </a:xfrm>
          <a:prstGeom prst="rect">
            <a:avLst/>
          </a:prstGeom>
        </p:spPr>
      </p:pic>
      <p:pic>
        <p:nvPicPr>
          <p:cNvPr id="22" name="Picture 21"/>
          <p:cNvPicPr>
            <a:picLocks noChangeAspect="1"/>
          </p:cNvPicPr>
          <p:nvPr/>
        </p:nvPicPr>
        <p:blipFill>
          <a:blip r:embed="rId8"/>
          <a:stretch>
            <a:fillRect/>
          </a:stretch>
        </p:blipFill>
        <p:spPr>
          <a:xfrm rot="20806844">
            <a:off x="10437268" y="669467"/>
            <a:ext cx="1111380" cy="1090410"/>
          </a:xfrm>
          <a:prstGeom prst="rect">
            <a:avLst/>
          </a:prstGeom>
        </p:spPr>
      </p:pic>
      <p:pic>
        <p:nvPicPr>
          <p:cNvPr id="23" name="Picture 22"/>
          <p:cNvPicPr>
            <a:picLocks noChangeAspect="1"/>
          </p:cNvPicPr>
          <p:nvPr/>
        </p:nvPicPr>
        <p:blipFill>
          <a:blip r:embed="rId8"/>
          <a:stretch>
            <a:fillRect/>
          </a:stretch>
        </p:blipFill>
        <p:spPr>
          <a:xfrm rot="1629158">
            <a:off x="10067983" y="5942091"/>
            <a:ext cx="518668" cy="508882"/>
          </a:xfrm>
          <a:prstGeom prst="rect">
            <a:avLst/>
          </a:prstGeom>
        </p:spPr>
      </p:pic>
      <p:pic>
        <p:nvPicPr>
          <p:cNvPr id="24" name="Picture 23"/>
          <p:cNvPicPr>
            <a:picLocks noChangeAspect="1"/>
          </p:cNvPicPr>
          <p:nvPr/>
        </p:nvPicPr>
        <p:blipFill>
          <a:blip r:embed="rId8"/>
          <a:stretch>
            <a:fillRect/>
          </a:stretch>
        </p:blipFill>
        <p:spPr>
          <a:xfrm rot="1629158">
            <a:off x="-143017" y="4662310"/>
            <a:ext cx="518668" cy="508882"/>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64770"/>
            <a:ext cx="12189460" cy="6858000"/>
          </a:xfrm>
          <a:prstGeom prst="rect">
            <a:avLst/>
          </a:prstGeom>
        </p:spPr>
      </p:pic>
      <p:pic>
        <p:nvPicPr>
          <p:cNvPr id="6" name="Picture 5"/>
          <p:cNvPicPr/>
          <p:nvPr/>
        </p:nvPicPr>
        <p:blipFill>
          <a:blip r:embed="rId10"/>
          <a:stretch>
            <a:fillRect/>
          </a:stretch>
        </p:blipFill>
        <p:spPr>
          <a:xfrm>
            <a:off x="6877050" y="1425575"/>
            <a:ext cx="4090035" cy="2995295"/>
          </a:xfrm>
          <a:prstGeom prst="rect">
            <a:avLst/>
          </a:prstGeom>
        </p:spPr>
      </p:pic>
      <p:pic>
        <p:nvPicPr>
          <p:cNvPr id="8" name="Picture 7"/>
          <p:cNvPicPr/>
          <p:nvPr/>
        </p:nvPicPr>
        <p:blipFill>
          <a:blip r:embed="rId11"/>
          <a:stretch>
            <a:fillRect/>
          </a:stretch>
        </p:blipFill>
        <p:spPr>
          <a:xfrm>
            <a:off x="1511300" y="1432560"/>
            <a:ext cx="2908935" cy="2759075"/>
          </a:xfrm>
          <a:prstGeom prst="rect">
            <a:avLst/>
          </a:prstGeom>
        </p:spPr>
      </p:pic>
      <p:grpSp>
        <p:nvGrpSpPr>
          <p:cNvPr id="9" name="Group 8"/>
          <p:cNvGrpSpPr/>
          <p:nvPr/>
        </p:nvGrpSpPr>
        <p:grpSpPr>
          <a:xfrm>
            <a:off x="0" y="-20955"/>
            <a:ext cx="7145020" cy="690880"/>
            <a:chOff x="-31866" y="397244"/>
            <a:chExt cx="5647951" cy="543600"/>
          </a:xfrm>
        </p:grpSpPr>
        <p:pic>
          <p:nvPicPr>
            <p:cNvPr id="10" name="Graphic 6"/>
            <p:cNvPicPr>
              <a:picLocks noChangeAspect="1"/>
            </p:cNvPicPr>
            <p:nvPr/>
          </p:nvPicPr>
          <p:blipFill rotWithShape="1">
            <a:blip r:embed="rId12"/>
            <a:srcRect l="23077"/>
            <a:stretch>
              <a:fillRect/>
            </a:stretch>
          </p:blipFill>
          <p:spPr>
            <a:xfrm>
              <a:off x="-31866" y="397244"/>
              <a:ext cx="5647951" cy="543600"/>
            </a:xfrm>
            <a:prstGeom prst="rect">
              <a:avLst/>
            </a:prstGeom>
            <a:effectLst>
              <a:outerShdw blurRad="50800" dist="38100" dir="2700000" algn="tl" rotWithShape="0">
                <a:prstClr val="black">
                  <a:alpha val="40000"/>
                </a:prstClr>
              </a:outerShdw>
            </a:effectLst>
          </p:spPr>
        </p:pic>
        <p:sp>
          <p:nvSpPr>
            <p:cNvPr id="11" name="TextBox 7"/>
            <p:cNvSpPr txBox="1"/>
            <p:nvPr/>
          </p:nvSpPr>
          <p:spPr>
            <a:xfrm>
              <a:off x="-3255" y="464694"/>
              <a:ext cx="4632002" cy="38721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Em đồng tình hay không đồng tình</a:t>
              </a:r>
            </a:p>
          </p:txBody>
        </p:sp>
      </p:grpSp>
      <p:sp>
        <p:nvSpPr>
          <p:cNvPr id="12" name="Left Arrow Callout 11"/>
          <p:cNvSpPr/>
          <p:nvPr/>
        </p:nvSpPr>
        <p:spPr>
          <a:xfrm rot="5400000">
            <a:off x="2385695" y="3053080"/>
            <a:ext cx="1161415" cy="3897630"/>
          </a:xfrm>
          <a:prstGeom prst="leftArrowCallout">
            <a:avLst/>
          </a:prstGeom>
          <a:solidFill>
            <a:schemeClr val="accent5">
              <a:lumMod val="60000"/>
              <a:lumOff val="40000"/>
            </a:schemeClr>
          </a:solidFill>
          <a:ln>
            <a:solidFill>
              <a:schemeClr val="accent5">
                <a:lumMod val="50000"/>
              </a:schemeClr>
            </a:solidFill>
          </a:ln>
        </p:spPr>
        <p:style>
          <a:lnRef idx="0">
            <a:srgbClr val="FFFFFF"/>
          </a:lnRef>
          <a:fillRef idx="2">
            <a:schemeClr val="accent6"/>
          </a:fillRef>
          <a:effectRef idx="1">
            <a:schemeClr val="accent6"/>
          </a:effectRef>
          <a:fontRef idx="minor">
            <a:schemeClr val="lt1"/>
          </a:fontRef>
        </p:style>
        <p:txBody>
          <a:bodyPr rtlCol="0" anchor="ctr"/>
          <a:lstStyle/>
          <a:p>
            <a:pPr algn="ctr"/>
            <a:endParaRPr lang="en-US"/>
          </a:p>
        </p:txBody>
      </p:sp>
      <p:sp>
        <p:nvSpPr>
          <p:cNvPr id="15" name="Left Arrow Callout 14"/>
          <p:cNvSpPr/>
          <p:nvPr/>
        </p:nvSpPr>
        <p:spPr>
          <a:xfrm rot="5400000">
            <a:off x="8337550" y="2959735"/>
            <a:ext cx="1168400" cy="4090670"/>
          </a:xfrm>
          <a:prstGeom prst="leftArrowCallout">
            <a:avLst/>
          </a:prstGeom>
          <a:solidFill>
            <a:schemeClr val="accent5">
              <a:lumMod val="60000"/>
              <a:lumOff val="40000"/>
            </a:schemeClr>
          </a:solidFill>
          <a:ln>
            <a:solidFill>
              <a:schemeClr val="accent5">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Text Box 16"/>
          <p:cNvSpPr txBox="1"/>
          <p:nvPr/>
        </p:nvSpPr>
        <p:spPr>
          <a:xfrm>
            <a:off x="1718945" y="4834890"/>
            <a:ext cx="2908300" cy="768350"/>
          </a:xfrm>
          <a:prstGeom prst="rect">
            <a:avLst/>
          </a:prstGeom>
          <a:noFill/>
        </p:spPr>
        <p:txBody>
          <a:bodyPr wrap="square" rtlCol="0">
            <a:spAutoFit/>
          </a:bodyPr>
          <a:lstStyle/>
          <a:p>
            <a:r>
              <a:rPr lang="en-US" sz="4400"/>
              <a:t>Đồng tình</a:t>
            </a:r>
            <a:r>
              <a:rPr lang="en-US"/>
              <a:t> </a:t>
            </a:r>
          </a:p>
        </p:txBody>
      </p:sp>
      <p:sp>
        <p:nvSpPr>
          <p:cNvPr id="19" name="Text Box 18"/>
          <p:cNvSpPr txBox="1"/>
          <p:nvPr/>
        </p:nvSpPr>
        <p:spPr>
          <a:xfrm>
            <a:off x="6992620" y="4820920"/>
            <a:ext cx="4140200" cy="768350"/>
          </a:xfrm>
          <a:prstGeom prst="rect">
            <a:avLst/>
          </a:prstGeom>
          <a:noFill/>
        </p:spPr>
        <p:txBody>
          <a:bodyPr wrap="square" rtlCol="0">
            <a:spAutoFit/>
          </a:bodyPr>
          <a:lstStyle/>
          <a:p>
            <a:r>
              <a:rPr lang="en-US" sz="4400"/>
              <a:t>Không đồng tình</a:t>
            </a:r>
          </a:p>
        </p:txBody>
      </p:sp>
      <p:pic>
        <p:nvPicPr>
          <p:cNvPr id="25" name="Picture 24"/>
          <p:cNvPicPr>
            <a:picLocks noChangeAspect="1"/>
          </p:cNvPicPr>
          <p:nvPr/>
        </p:nvPicPr>
        <p:blipFill>
          <a:blip r:embed="rId8"/>
          <a:stretch>
            <a:fillRect/>
          </a:stretch>
        </p:blipFill>
        <p:spPr>
          <a:xfrm rot="20806844">
            <a:off x="10194925" y="687070"/>
            <a:ext cx="971550" cy="953770"/>
          </a:xfrm>
          <a:prstGeom prst="rect">
            <a:avLst/>
          </a:prstGeom>
        </p:spPr>
      </p:pic>
      <p:pic>
        <p:nvPicPr>
          <p:cNvPr id="26" name="Picture 25"/>
          <p:cNvPicPr>
            <a:picLocks noChangeAspect="1"/>
          </p:cNvPicPr>
          <p:nvPr/>
        </p:nvPicPr>
        <p:blipFill>
          <a:blip r:embed="rId8"/>
          <a:stretch>
            <a:fillRect/>
          </a:stretch>
        </p:blipFill>
        <p:spPr>
          <a:xfrm rot="20806844">
            <a:off x="97790" y="2115185"/>
            <a:ext cx="622935" cy="611505"/>
          </a:xfrm>
          <a:prstGeom prst="rect">
            <a:avLst/>
          </a:prstGeom>
        </p:spPr>
      </p:pic>
      <p:pic>
        <p:nvPicPr>
          <p:cNvPr id="27" name="Picture 26"/>
          <p:cNvPicPr>
            <a:picLocks noChangeAspect="1"/>
          </p:cNvPicPr>
          <p:nvPr/>
        </p:nvPicPr>
        <p:blipFill>
          <a:blip r:embed="rId8"/>
          <a:stretch>
            <a:fillRect/>
          </a:stretch>
        </p:blipFill>
        <p:spPr>
          <a:xfrm rot="20806844">
            <a:off x="10974070" y="6341110"/>
            <a:ext cx="622935" cy="611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2000">
                                          <p:cBhvr additive="base">
                                            <p:cTn id="7" dur="150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2000">
                                          <p:cBhvr additive="base">
                                            <p:cTn id="11" dur="1500" fill="hold"/>
                                            <p:tgtEl>
                                              <p:spTgt spid="20"/>
                                            </p:tgtEl>
                                            <p:attrNameLst>
                                              <p:attrName>ppt_x</p:attrName>
                                            </p:attrNameLst>
                                          </p:cBhvr>
                                          <p:tavLst>
                                            <p:tav tm="0">
                                              <p:val>
                                                <p:strVal val="0-#ppt_w/2"/>
                                              </p:val>
                                            </p:tav>
                                            <p:tav tm="100000">
                                              <p:val>
                                                <p:strVal val="#ppt_x"/>
                                              </p:val>
                                            </p:tav>
                                          </p:tavLst>
                                        </p:anim>
                                        <p:anim calcmode="lin" valueType="num" p14:bounceEnd="62000">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62000">
                                          <p:cBhvr additive="base">
                                            <p:cTn id="15" dur="1500" fill="hold"/>
                                            <p:tgtEl>
                                              <p:spTgt spid="21"/>
                                            </p:tgtEl>
                                            <p:attrNameLst>
                                              <p:attrName>ppt_x</p:attrName>
                                            </p:attrNameLst>
                                          </p:cBhvr>
                                          <p:tavLst>
                                            <p:tav tm="0">
                                              <p:val>
                                                <p:strVal val="0-#ppt_w/2"/>
                                              </p:val>
                                            </p:tav>
                                            <p:tav tm="100000">
                                              <p:val>
                                                <p:strVal val="#ppt_x"/>
                                              </p:val>
                                            </p:tav>
                                          </p:tavLst>
                                        </p:anim>
                                        <p:anim calcmode="lin" valueType="num" p14:bounceEnd="62000">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2000">
                                          <p:cBhvr additive="base">
                                            <p:cTn id="19" dur="1500" fill="hold"/>
                                            <p:tgtEl>
                                              <p:spTgt spid="24"/>
                                            </p:tgtEl>
                                            <p:attrNameLst>
                                              <p:attrName>ppt_x</p:attrName>
                                            </p:attrNameLst>
                                          </p:cBhvr>
                                          <p:tavLst>
                                            <p:tav tm="0">
                                              <p:val>
                                                <p:strVal val="0-#ppt_w/2"/>
                                              </p:val>
                                            </p:tav>
                                            <p:tav tm="100000">
                                              <p:val>
                                                <p:strVal val="#ppt_x"/>
                                              </p:val>
                                            </p:tav>
                                          </p:tavLst>
                                        </p:anim>
                                        <p:anim calcmode="lin" valueType="num" p14:bounceEnd="62000">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62000">
                                          <p:cBhvr additive="base">
                                            <p:cTn id="23" dur="150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14:bounceEnd="62000">
                                          <p:cBhvr additive="base">
                                            <p:cTn id="27" dur="1500" fill="hold"/>
                                            <p:tgtEl>
                                              <p:spTgt spid="22"/>
                                            </p:tgtEl>
                                            <p:attrNameLst>
                                              <p:attrName>ppt_x</p:attrName>
                                            </p:attrNameLst>
                                          </p:cBhvr>
                                          <p:tavLst>
                                            <p:tav tm="0">
                                              <p:val>
                                                <p:strVal val="1+#ppt_w/2"/>
                                              </p:val>
                                            </p:tav>
                                            <p:tav tm="100000">
                                              <p:val>
                                                <p:strVal val="#ppt_x"/>
                                              </p:val>
                                            </p:tav>
                                          </p:tavLst>
                                        </p:anim>
                                        <p:anim calcmode="lin" valueType="num" p14:bounceEnd="62000">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14:bounceEnd="62000">
                                          <p:cBhvr additive="base">
                                            <p:cTn id="31" dur="1500" fill="hold"/>
                                            <p:tgtEl>
                                              <p:spTgt spid="23"/>
                                            </p:tgtEl>
                                            <p:attrNameLst>
                                              <p:attrName>ppt_x</p:attrName>
                                            </p:attrNameLst>
                                          </p:cBhvr>
                                          <p:tavLst>
                                            <p:tav tm="0">
                                              <p:val>
                                                <p:strVal val="1+#ppt_w/2"/>
                                              </p:val>
                                            </p:tav>
                                            <p:tav tm="100000">
                                              <p:val>
                                                <p:strVal val="#ppt_x"/>
                                              </p:val>
                                            </p:tav>
                                          </p:tavLst>
                                        </p:anim>
                                        <p:anim calcmode="lin" valueType="num" p14:bounceEnd="62000">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2000">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14:bounceEnd="62000">
                                          <p:cBhvr additive="base">
                                            <p:cTn id="35" dur="150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0-#ppt_w/2"/>
                                              </p:val>
                                            </p:tav>
                                            <p:tav tm="100000">
                                              <p:val>
                                                <p:strVal val="#ppt_x"/>
                                              </p:val>
                                            </p:tav>
                                          </p:tavLst>
                                        </p:anim>
                                        <p:anim calcmode="lin" valueType="num">
                                          <p:cBhvr additive="base">
                                            <p:cTn id="8" dur="1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0-#ppt_w/2"/>
                                              </p:val>
                                            </p:tav>
                                            <p:tav tm="100000">
                                              <p:val>
                                                <p:strVal val="#ppt_x"/>
                                              </p:val>
                                            </p:tav>
                                          </p:tavLst>
                                        </p:anim>
                                        <p:anim calcmode="lin" valueType="num">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1+#ppt_w/2"/>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1+#ppt_w/2"/>
                                              </p:val>
                                            </p:tav>
                                            <p:tav tm="100000">
                                              <p:val>
                                                <p:strVal val="#ppt_x"/>
                                              </p:val>
                                            </p:tav>
                                          </p:tavLst>
                                        </p:anim>
                                        <p:anim calcmode="lin" valueType="num">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1500" fill="hold"/>
                                            <p:tgtEl>
                                              <p:spTgt spid="2"/>
                                            </p:tgtEl>
                                            <p:attrNameLst>
                                              <p:attrName>ppt_x</p:attrName>
                                            </p:attrNameLst>
                                          </p:cBhvr>
                                          <p:tavLst>
                                            <p:tav tm="0">
                                              <p:val>
                                                <p:strVal val="#ppt_x"/>
                                              </p:val>
                                            </p:tav>
                                            <p:tav tm="100000">
                                              <p:val>
                                                <p:strVal val="#ppt_x"/>
                                              </p:val>
                                            </p:tav>
                                          </p:tavLst>
                                        </p:anim>
                                        <p:anim calcmode="lin" valueType="num">
                                          <p:cBhvr additive="base">
                                            <p:cTn id="36"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12882"/>
            <a:ext cx="11490960" cy="5689760"/>
            <a:chOff x="685800" y="1942976"/>
            <a:chExt cx="10820400" cy="4915025"/>
          </a:xfrm>
          <a:effectLst>
            <a:outerShdw blurRad="50800" dist="50800" dir="5400000" algn="ctr" rotWithShape="0">
              <a:srgbClr val="000000">
                <a:alpha val="0"/>
              </a:srgbClr>
            </a:outerShdw>
          </a:effectLst>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5" name="Rounded Rectangle 11"/>
          <p:cNvSpPr/>
          <p:nvPr/>
        </p:nvSpPr>
        <p:spPr>
          <a:xfrm>
            <a:off x="725170" y="1737360"/>
            <a:ext cx="5813425" cy="2930525"/>
          </a:xfrm>
          <a:prstGeom prst="roundRect">
            <a:avLst/>
          </a:prstGeom>
          <a:solidFill>
            <a:sysClr val="window" lastClr="FFFFFF"/>
          </a:solidFill>
          <a:ln w="57150" cap="flat" cmpd="sng" algn="ctr">
            <a:solidFill>
              <a:srgbClr val="00B0F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Sang luôn chủ động</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 lập kế hoạch cá nhân </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và hoàn thành kế hoạch đúng tiến độ.</a:t>
            </a:r>
          </a:p>
        </p:txBody>
      </p:sp>
      <p:pic>
        <p:nvPicPr>
          <p:cNvPr id="10" name="Picture 9"/>
          <p:cNvPicPr/>
          <p:nvPr/>
        </p:nvPicPr>
        <p:blipFill>
          <a:blip r:embed="rId3"/>
          <a:stretch>
            <a:fillRect/>
          </a:stretch>
        </p:blipFill>
        <p:spPr>
          <a:xfrm>
            <a:off x="6972300" y="1732280"/>
            <a:ext cx="4309110" cy="4635500"/>
          </a:xfrm>
          <a:prstGeom prst="rect">
            <a:avLst/>
          </a:prstGeom>
          <a:ln>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glow rad="127000">
              <a:schemeClr val="accent1">
                <a:alpha val="28000"/>
              </a:schemeClr>
            </a:glow>
            <a:outerShdw blurRad="50800" dist="50800" dir="5400000" algn="ctr" rotWithShape="0">
              <a:srgbClr val="000000">
                <a:alpha val="0"/>
              </a:srgbClr>
            </a:outerShdw>
            <a:reflection stA="0" endPos="65000" dist="50800" dir="5400000" sy="-100000" algn="bl" rotWithShape="0"/>
          </a:effectLst>
        </p:spPr>
      </p:pic>
      <p:pic>
        <p:nvPicPr>
          <p:cNvPr id="14" name="Picture 13"/>
          <p:cNvPicPr/>
          <p:nvPr/>
        </p:nvPicPr>
        <p:blipFill>
          <a:blip r:embed="rId4"/>
          <a:stretch>
            <a:fillRect/>
          </a:stretch>
        </p:blipFill>
        <p:spPr>
          <a:xfrm>
            <a:off x="3467100" y="4724400"/>
            <a:ext cx="2122170" cy="2002155"/>
          </a:xfrm>
          <a:prstGeom prst="rect">
            <a:avLst/>
          </a:prstGeom>
        </p:spPr>
      </p:pic>
      <p:grpSp>
        <p:nvGrpSpPr>
          <p:cNvPr id="6" name="Group 5"/>
          <p:cNvGrpSpPr/>
          <p:nvPr/>
        </p:nvGrpSpPr>
        <p:grpSpPr>
          <a:xfrm>
            <a:off x="2281555" y="167640"/>
            <a:ext cx="8999855" cy="2351405"/>
            <a:chOff x="1474293" y="175557"/>
            <a:chExt cx="11975254" cy="3278946"/>
          </a:xfrm>
        </p:grpSpPr>
        <p:pic>
          <p:nvPicPr>
            <p:cNvPr id="12" name="Picture 11"/>
            <p:cNvPicPr>
              <a:picLocks noChangeAspect="1"/>
            </p:cNvPicPr>
            <p:nvPr/>
          </p:nvPicPr>
          <p:blipFill>
            <a:blip r:embed="rId5"/>
            <a:stretch>
              <a:fillRect/>
            </a:stretch>
          </p:blipFill>
          <p:spPr>
            <a:xfrm>
              <a:off x="3182748" y="175557"/>
              <a:ext cx="8323452" cy="1639080"/>
            </a:xfrm>
            <a:prstGeom prst="rect">
              <a:avLst/>
            </a:prstGeom>
          </p:spPr>
        </p:pic>
        <p:sp>
          <p:nvSpPr>
            <p:cNvPr id="11" name="TextBox 10"/>
            <p:cNvSpPr txBox="1"/>
            <p:nvPr/>
          </p:nvSpPr>
          <p:spPr>
            <a:xfrm>
              <a:off x="1474293" y="485727"/>
              <a:ext cx="11975254" cy="2968776"/>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sp>
        <p:nvSpPr>
          <p:cNvPr id="3" name="Text Box 2"/>
          <p:cNvSpPr txBox="1"/>
          <p:nvPr/>
        </p:nvSpPr>
        <p:spPr>
          <a:xfrm>
            <a:off x="5353685" y="467995"/>
            <a:ext cx="3187700" cy="645160"/>
          </a:xfrm>
          <a:prstGeom prst="rect">
            <a:avLst/>
          </a:prstGeom>
          <a:noFill/>
        </p:spPr>
        <p:txBody>
          <a:bodyPr wrap="square" rtlCol="0">
            <a:spAutoFit/>
          </a:bodyPr>
          <a:lstStyle/>
          <a:p>
            <a:r>
              <a:rPr lang="en-US" sz="3600" b="1"/>
              <a:t>Việc làm 1</a:t>
            </a:r>
          </a:p>
        </p:txBody>
      </p:sp>
    </p:spTree>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childTnLst>
                                    <p:set>
                                      <p:cBhvr>
                                        <p:cTn id="24" dur="1000" fill="hold">
                                          <p:stCondLst>
                                            <p:cond delay="0"/>
                                          </p:stCondLst>
                                        </p:cTn>
                                        <p:tgtEl>
                                          <p:spTgt spid="14"/>
                                        </p:tgtEl>
                                        <p:attrNameLst>
                                          <p:attrName>style.visibility</p:attrName>
                                        </p:attrNameLst>
                                      </p:cBhvr>
                                      <p:to>
                                        <p:strVal val="visible"/>
                                      </p:to>
                                    </p:set>
                                    <p:animEffect transition="in" filter="wedg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12882"/>
            <a:ext cx="11490960" cy="5689760"/>
            <a:chOff x="685800" y="1942976"/>
            <a:chExt cx="10820400" cy="4915025"/>
          </a:xfrm>
          <a:effectLst>
            <a:outerShdw blurRad="50800" dist="50800" dir="5400000" algn="ctr" rotWithShape="0">
              <a:srgbClr val="000000">
                <a:alpha val="0"/>
              </a:srgbClr>
            </a:outerShdw>
          </a:effectLst>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6" name="Group 5"/>
          <p:cNvGrpSpPr/>
          <p:nvPr/>
        </p:nvGrpSpPr>
        <p:grpSpPr>
          <a:xfrm>
            <a:off x="2193290" y="-67945"/>
            <a:ext cx="8999855" cy="2207895"/>
            <a:chOff x="1356847" y="-168710"/>
            <a:chExt cx="11975254" cy="2968776"/>
          </a:xfrm>
        </p:grpSpPr>
        <p:pic>
          <p:nvPicPr>
            <p:cNvPr id="12" name="Picture 11"/>
            <p:cNvPicPr>
              <a:picLocks noChangeAspect="1"/>
            </p:cNvPicPr>
            <p:nvPr/>
          </p:nvPicPr>
          <p:blipFill>
            <a:blip r:embed="rId3"/>
            <a:stretch>
              <a:fillRect/>
            </a:stretch>
          </p:blipFill>
          <p:spPr>
            <a:xfrm>
              <a:off x="3182748" y="175557"/>
              <a:ext cx="8323452" cy="1639080"/>
            </a:xfrm>
            <a:prstGeom prst="rect">
              <a:avLst/>
            </a:prstGeom>
          </p:spPr>
        </p:pic>
        <p:sp>
          <p:nvSpPr>
            <p:cNvPr id="11" name="TextBox 10"/>
            <p:cNvSpPr txBox="1"/>
            <p:nvPr/>
          </p:nvSpPr>
          <p:spPr>
            <a:xfrm>
              <a:off x="1356847" y="-168710"/>
              <a:ext cx="11975254" cy="2968776"/>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sp>
        <p:nvSpPr>
          <p:cNvPr id="15" name="Rounded Rectangle 11"/>
          <p:cNvSpPr/>
          <p:nvPr/>
        </p:nvSpPr>
        <p:spPr>
          <a:xfrm>
            <a:off x="725170" y="1594485"/>
            <a:ext cx="5813425" cy="2930525"/>
          </a:xfrm>
          <a:prstGeom prst="roundRect">
            <a:avLst/>
          </a:prstGeom>
          <a:solidFill>
            <a:sysClr val="window" lastClr="FFFFFF"/>
          </a:solidFill>
          <a:ln w="57150" cap="flat" cmpd="sng" algn="ctr">
            <a:solidFill>
              <a:srgbClr val="00B0F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Minh cho rằng việc </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lập kế hoạch cá nhân </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là không cần thiết, vì </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mọi thứ đã có trong đầu.</a:t>
            </a:r>
          </a:p>
        </p:txBody>
      </p:sp>
      <p:sp>
        <p:nvSpPr>
          <p:cNvPr id="3" name="Text Box 2"/>
          <p:cNvSpPr txBox="1"/>
          <p:nvPr/>
        </p:nvSpPr>
        <p:spPr>
          <a:xfrm>
            <a:off x="5512435" y="571500"/>
            <a:ext cx="3187700" cy="645160"/>
          </a:xfrm>
          <a:prstGeom prst="rect">
            <a:avLst/>
          </a:prstGeom>
          <a:noFill/>
        </p:spPr>
        <p:txBody>
          <a:bodyPr wrap="square" rtlCol="0">
            <a:spAutoFit/>
          </a:bodyPr>
          <a:lstStyle/>
          <a:p>
            <a:r>
              <a:rPr lang="en-US" sz="3600" b="1"/>
              <a:t>Việc làm 2</a:t>
            </a:r>
          </a:p>
        </p:txBody>
      </p:sp>
      <p:pic>
        <p:nvPicPr>
          <p:cNvPr id="9" name="Picture 8"/>
          <p:cNvPicPr/>
          <p:nvPr/>
        </p:nvPicPr>
        <p:blipFill>
          <a:blip r:embed="rId4"/>
          <a:stretch>
            <a:fillRect/>
          </a:stretch>
        </p:blipFill>
        <p:spPr>
          <a:xfrm>
            <a:off x="3143250" y="4686935"/>
            <a:ext cx="2952750" cy="2148205"/>
          </a:xfrm>
          <a:prstGeom prst="rect">
            <a:avLst/>
          </a:prstGeom>
        </p:spPr>
      </p:pic>
      <p:pic>
        <p:nvPicPr>
          <p:cNvPr id="13" name="Picture 12"/>
          <p:cNvPicPr/>
          <p:nvPr/>
        </p:nvPicPr>
        <p:blipFill>
          <a:blip r:embed="rId5"/>
          <a:stretch>
            <a:fillRect/>
          </a:stretch>
        </p:blipFill>
        <p:spPr>
          <a:xfrm>
            <a:off x="6950075" y="1594485"/>
            <a:ext cx="4243070" cy="4851400"/>
          </a:xfrm>
          <a:prstGeom prst="rect">
            <a:avLst/>
          </a:prstGeom>
          <a:effectLst>
            <a:glow rad="127000">
              <a:schemeClr val="accent1">
                <a:alpha val="73000"/>
              </a:schemeClr>
            </a:glow>
            <a:outerShdw blurRad="50800" dist="50800" dir="5400000" algn="ctr" rotWithShape="0">
              <a:srgbClr val="000000">
                <a:alpha val="0"/>
              </a:srgbClr>
            </a:outerShdw>
            <a:reflection stA="0" endPos="65000" dist="508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000" fill="hold">
                                          <p:stCondLst>
                                            <p:cond delay="0"/>
                                          </p:stCondLst>
                                        </p:cTn>
                                        <p:tgtEl>
                                          <p:spTgt spid="9"/>
                                        </p:tgtEl>
                                        <p:attrNameLst>
                                          <p:attrName>style.visibility</p:attrName>
                                        </p:attrNameLst>
                                      </p:cBhvr>
                                      <p:to>
                                        <p:strVal val="visible"/>
                                      </p:to>
                                    </p:set>
                                    <p:animEffect transition="in" filter="circle(in)">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12882"/>
            <a:ext cx="11490960" cy="5689760"/>
            <a:chOff x="685800" y="1942976"/>
            <a:chExt cx="10820400" cy="4915025"/>
          </a:xfrm>
          <a:effectLst>
            <a:outerShdw blurRad="50800" dist="50800" dir="5400000" algn="ctr" rotWithShape="0">
              <a:srgbClr val="000000">
                <a:alpha val="0"/>
              </a:srgbClr>
            </a:outerShdw>
          </a:effectLst>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6" name="Group 5"/>
          <p:cNvGrpSpPr/>
          <p:nvPr/>
        </p:nvGrpSpPr>
        <p:grpSpPr>
          <a:xfrm>
            <a:off x="2193290" y="-103505"/>
            <a:ext cx="8999855" cy="1987550"/>
            <a:chOff x="1356847" y="-168710"/>
            <a:chExt cx="11975254" cy="2968776"/>
          </a:xfrm>
        </p:grpSpPr>
        <p:pic>
          <p:nvPicPr>
            <p:cNvPr id="12" name="Picture 11"/>
            <p:cNvPicPr>
              <a:picLocks noChangeAspect="1"/>
            </p:cNvPicPr>
            <p:nvPr/>
          </p:nvPicPr>
          <p:blipFill>
            <a:blip r:embed="rId3"/>
            <a:stretch>
              <a:fillRect/>
            </a:stretch>
          </p:blipFill>
          <p:spPr>
            <a:xfrm>
              <a:off x="3182748" y="175557"/>
              <a:ext cx="8323452" cy="1639080"/>
            </a:xfrm>
            <a:prstGeom prst="rect">
              <a:avLst/>
            </a:prstGeom>
          </p:spPr>
        </p:pic>
        <p:sp>
          <p:nvSpPr>
            <p:cNvPr id="11" name="TextBox 10"/>
            <p:cNvSpPr txBox="1"/>
            <p:nvPr/>
          </p:nvSpPr>
          <p:spPr>
            <a:xfrm>
              <a:off x="1356847" y="-168710"/>
              <a:ext cx="11975254" cy="2968776"/>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sp>
        <p:nvSpPr>
          <p:cNvPr id="15" name="Rounded Rectangle 11"/>
          <p:cNvSpPr/>
          <p:nvPr/>
        </p:nvSpPr>
        <p:spPr>
          <a:xfrm>
            <a:off x="725170" y="1594485"/>
            <a:ext cx="5813425" cy="2930525"/>
          </a:xfrm>
          <a:prstGeom prst="roundRect">
            <a:avLst/>
          </a:prstGeom>
          <a:solidFill>
            <a:sysClr val="window" lastClr="FFFFFF"/>
          </a:solidFill>
          <a:ln w="57150" cap="flat" cmpd="sng" algn="ctr">
            <a:solidFill>
              <a:srgbClr val="00B0F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Nga thường lập kế hoạch xong rồi để đó, khi nào nhớ đến thì mới làm.</a:t>
            </a:r>
          </a:p>
        </p:txBody>
      </p:sp>
      <p:sp>
        <p:nvSpPr>
          <p:cNvPr id="3" name="Text Box 2"/>
          <p:cNvSpPr txBox="1"/>
          <p:nvPr/>
        </p:nvSpPr>
        <p:spPr>
          <a:xfrm>
            <a:off x="5512435" y="353060"/>
            <a:ext cx="3187700" cy="645160"/>
          </a:xfrm>
          <a:prstGeom prst="rect">
            <a:avLst/>
          </a:prstGeom>
          <a:noFill/>
        </p:spPr>
        <p:txBody>
          <a:bodyPr wrap="square" rtlCol="0">
            <a:spAutoFit/>
          </a:bodyPr>
          <a:lstStyle/>
          <a:p>
            <a:r>
              <a:rPr lang="en-US" sz="3600" b="1"/>
              <a:t>Việc làm 3</a:t>
            </a:r>
          </a:p>
        </p:txBody>
      </p:sp>
      <p:pic>
        <p:nvPicPr>
          <p:cNvPr id="13" name="Picture 12"/>
          <p:cNvPicPr/>
          <p:nvPr/>
        </p:nvPicPr>
        <p:blipFill>
          <a:blip r:embed="rId4"/>
          <a:stretch>
            <a:fillRect/>
          </a:stretch>
        </p:blipFill>
        <p:spPr>
          <a:xfrm>
            <a:off x="3143250" y="4686935"/>
            <a:ext cx="2952750" cy="2148205"/>
          </a:xfrm>
          <a:prstGeom prst="rect">
            <a:avLst/>
          </a:prstGeom>
        </p:spPr>
      </p:pic>
      <p:pic>
        <p:nvPicPr>
          <p:cNvPr id="16" name="Picture 15"/>
          <p:cNvPicPr/>
          <p:nvPr/>
        </p:nvPicPr>
        <p:blipFill>
          <a:blip r:embed="rId5"/>
          <a:stretch>
            <a:fillRect/>
          </a:stretch>
        </p:blipFill>
        <p:spPr>
          <a:xfrm>
            <a:off x="6750050" y="2040890"/>
            <a:ext cx="4558665" cy="4069715"/>
          </a:xfrm>
          <a:prstGeom prst="rect">
            <a:avLst/>
          </a:prstGeom>
          <a:effectLst>
            <a:glow rad="127000">
              <a:schemeClr val="accent1">
                <a:alpha val="33000"/>
              </a:schemeClr>
            </a:glow>
          </a:effectLst>
        </p:spPr>
      </p:pic>
    </p:spTree>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heckerboard(across)">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12882"/>
            <a:ext cx="11490960" cy="5689760"/>
            <a:chOff x="685800" y="1942976"/>
            <a:chExt cx="10820400" cy="4915025"/>
          </a:xfrm>
          <a:effectLst>
            <a:outerShdw blurRad="50800" dist="50800" dir="5400000" algn="ctr" rotWithShape="0">
              <a:srgbClr val="000000">
                <a:alpha val="0"/>
              </a:srgbClr>
            </a:outerShdw>
          </a:effectLst>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6" name="Group 5"/>
          <p:cNvGrpSpPr/>
          <p:nvPr/>
        </p:nvGrpSpPr>
        <p:grpSpPr>
          <a:xfrm>
            <a:off x="2193290" y="0"/>
            <a:ext cx="8999855" cy="2137410"/>
            <a:chOff x="1356847" y="-168710"/>
            <a:chExt cx="11975254" cy="2968776"/>
          </a:xfrm>
        </p:grpSpPr>
        <p:pic>
          <p:nvPicPr>
            <p:cNvPr id="12" name="Picture 11"/>
            <p:cNvPicPr>
              <a:picLocks noChangeAspect="1"/>
            </p:cNvPicPr>
            <p:nvPr/>
          </p:nvPicPr>
          <p:blipFill>
            <a:blip r:embed="rId3"/>
            <a:stretch>
              <a:fillRect/>
            </a:stretch>
          </p:blipFill>
          <p:spPr>
            <a:xfrm>
              <a:off x="3182748" y="175557"/>
              <a:ext cx="8323452" cy="1639080"/>
            </a:xfrm>
            <a:prstGeom prst="rect">
              <a:avLst/>
            </a:prstGeom>
          </p:spPr>
        </p:pic>
        <p:sp>
          <p:nvSpPr>
            <p:cNvPr id="11" name="TextBox 10"/>
            <p:cNvSpPr txBox="1"/>
            <p:nvPr/>
          </p:nvSpPr>
          <p:spPr>
            <a:xfrm>
              <a:off x="1356847" y="-168710"/>
              <a:ext cx="11975254" cy="2968776"/>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sp>
        <p:nvSpPr>
          <p:cNvPr id="15" name="Rounded Rectangle 11"/>
          <p:cNvSpPr/>
          <p:nvPr/>
        </p:nvSpPr>
        <p:spPr>
          <a:xfrm>
            <a:off x="725170" y="1594485"/>
            <a:ext cx="5813425" cy="2930525"/>
          </a:xfrm>
          <a:prstGeom prst="roundRect">
            <a:avLst/>
          </a:prstGeom>
          <a:solidFill>
            <a:sysClr val="window" lastClr="FFFFFF"/>
          </a:solidFill>
          <a:ln w="57150" cap="flat" cmpd="sng" algn="ctr">
            <a:solidFill>
              <a:srgbClr val="00B0F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Nguyên chỉ lập kế hoạch cho việc học tập.</a:t>
            </a:r>
          </a:p>
        </p:txBody>
      </p:sp>
      <p:sp>
        <p:nvSpPr>
          <p:cNvPr id="3" name="Text Box 2"/>
          <p:cNvSpPr txBox="1"/>
          <p:nvPr/>
        </p:nvSpPr>
        <p:spPr>
          <a:xfrm>
            <a:off x="5512435" y="467995"/>
            <a:ext cx="3187700" cy="645160"/>
          </a:xfrm>
          <a:prstGeom prst="rect">
            <a:avLst/>
          </a:prstGeom>
          <a:noFill/>
        </p:spPr>
        <p:txBody>
          <a:bodyPr wrap="square" rtlCol="0">
            <a:spAutoFit/>
          </a:bodyPr>
          <a:lstStyle/>
          <a:p>
            <a:r>
              <a:rPr lang="en-US" sz="3600" b="1"/>
              <a:t>Việc làm 4</a:t>
            </a:r>
          </a:p>
        </p:txBody>
      </p:sp>
      <p:pic>
        <p:nvPicPr>
          <p:cNvPr id="13" name="Picture 12"/>
          <p:cNvPicPr/>
          <p:nvPr/>
        </p:nvPicPr>
        <p:blipFill>
          <a:blip r:embed="rId4"/>
          <a:stretch>
            <a:fillRect/>
          </a:stretch>
        </p:blipFill>
        <p:spPr>
          <a:xfrm>
            <a:off x="3143250" y="4686935"/>
            <a:ext cx="2952750" cy="2148205"/>
          </a:xfrm>
          <a:prstGeom prst="rect">
            <a:avLst/>
          </a:prstGeom>
        </p:spPr>
      </p:pic>
      <p:pic>
        <p:nvPicPr>
          <p:cNvPr id="16" name="Picture 15"/>
          <p:cNvPicPr/>
          <p:nvPr/>
        </p:nvPicPr>
        <p:blipFill>
          <a:blip r:embed="rId5"/>
          <a:stretch>
            <a:fillRect/>
          </a:stretch>
        </p:blipFill>
        <p:spPr>
          <a:xfrm>
            <a:off x="6637655" y="1890395"/>
            <a:ext cx="4681855" cy="47834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000"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ppt_x"/>
                                          </p:val>
                                        </p:tav>
                                        <p:tav tm="100000">
                                          <p:val>
                                            <p:strVal val="#ppt_x"/>
                                          </p:val>
                                        </p:tav>
                                      </p:tavLst>
                                    </p:anim>
                                    <p:anim calcmode="lin" valueType="num">
                                      <p:cBhvr additive="base">
                                        <p:cTn id="2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93502" y="1644650"/>
            <a:ext cx="2057400" cy="5303433"/>
          </a:xfrm>
          <a:prstGeom prst="rect">
            <a:avLst/>
          </a:prstGeom>
        </p:spPr>
      </p:pic>
      <p:pic>
        <p:nvPicPr>
          <p:cNvPr id="16" name="Picture 15"/>
          <p:cNvPicPr>
            <a:picLocks noChangeAspect="1"/>
          </p:cNvPicPr>
          <p:nvPr/>
        </p:nvPicPr>
        <p:blipFill>
          <a:blip r:embed="rId4"/>
          <a:stretch>
            <a:fillRect/>
          </a:stretch>
        </p:blipFill>
        <p:spPr>
          <a:xfrm>
            <a:off x="2540" y="1644650"/>
            <a:ext cx="2346960" cy="5213350"/>
          </a:xfrm>
          <a:prstGeom prst="rect">
            <a:avLst/>
          </a:prstGeom>
        </p:spPr>
      </p:pic>
      <p:sp>
        <p:nvSpPr>
          <p:cNvPr id="2" name="Cloud 1"/>
          <p:cNvSpPr/>
          <p:nvPr/>
        </p:nvSpPr>
        <p:spPr>
          <a:xfrm>
            <a:off x="2590800" y="1094740"/>
            <a:ext cx="7302500" cy="4381500"/>
          </a:xfrm>
          <a:prstGeom prst="cloud">
            <a:avLst/>
          </a:prstGeom>
          <a:effectLst>
            <a:softEdge rad="50800"/>
          </a:effectLst>
        </p:spPr>
        <p:style>
          <a:lnRef idx="0">
            <a:srgbClr val="FFFFFF"/>
          </a:lnRef>
          <a:fillRef idx="1">
            <a:schemeClr val="accent4"/>
          </a:fillRef>
          <a:effectRef idx="0">
            <a:srgbClr val="FFFFFF"/>
          </a:effectRef>
          <a:fontRef idx="minor">
            <a:schemeClr val="lt1"/>
          </a:fontRef>
        </p:style>
        <p:txBody>
          <a:bodyPr rtlCol="0" anchor="ctr"/>
          <a:lstStyle/>
          <a:p>
            <a:pPr algn="ctr"/>
            <a:r>
              <a:rPr lang="en-US" sz="6600" b="1">
                <a:ln w="9525" cmpd="sng">
                  <a:solidFill>
                    <a:schemeClr val="accent1"/>
                  </a:solidFill>
                  <a:prstDash val="solid"/>
                </a:ln>
                <a:solidFill>
                  <a:srgbClr val="70AD47">
                    <a:tint val="1000"/>
                  </a:srgbClr>
                </a:solidFill>
                <a:effectLst>
                  <a:glow rad="38100">
                    <a:schemeClr val="accent1">
                      <a:alpha val="40000"/>
                    </a:schemeClr>
                  </a:glow>
                </a:effectLst>
              </a:rPr>
              <a:t>HOẠT ĐỘNG KHỞI ĐỘNG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12882"/>
            <a:ext cx="11490960" cy="5689760"/>
            <a:chOff x="685800" y="1942976"/>
            <a:chExt cx="10820400" cy="4915025"/>
          </a:xfrm>
          <a:effectLst>
            <a:outerShdw blurRad="50800" dist="50800" dir="5400000" algn="ctr" rotWithShape="0">
              <a:srgbClr val="000000">
                <a:alpha val="0"/>
              </a:srgbClr>
            </a:outerShdw>
          </a:effectLst>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6" name="Group 5"/>
          <p:cNvGrpSpPr/>
          <p:nvPr/>
        </p:nvGrpSpPr>
        <p:grpSpPr>
          <a:xfrm>
            <a:off x="2193290" y="-635"/>
            <a:ext cx="8999855" cy="2082165"/>
            <a:chOff x="1356847" y="-168710"/>
            <a:chExt cx="11975254" cy="2968776"/>
          </a:xfrm>
        </p:grpSpPr>
        <p:pic>
          <p:nvPicPr>
            <p:cNvPr id="12" name="Picture 11"/>
            <p:cNvPicPr>
              <a:picLocks noChangeAspect="1"/>
            </p:cNvPicPr>
            <p:nvPr/>
          </p:nvPicPr>
          <p:blipFill>
            <a:blip r:embed="rId3"/>
            <a:stretch>
              <a:fillRect/>
            </a:stretch>
          </p:blipFill>
          <p:spPr>
            <a:xfrm>
              <a:off x="3182748" y="175557"/>
              <a:ext cx="8323452" cy="1639080"/>
            </a:xfrm>
            <a:prstGeom prst="rect">
              <a:avLst/>
            </a:prstGeom>
          </p:spPr>
        </p:pic>
        <p:sp>
          <p:nvSpPr>
            <p:cNvPr id="11" name="TextBox 10"/>
            <p:cNvSpPr txBox="1"/>
            <p:nvPr/>
          </p:nvSpPr>
          <p:spPr>
            <a:xfrm>
              <a:off x="1356847" y="-168710"/>
              <a:ext cx="11975254" cy="2968776"/>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sp>
        <p:nvSpPr>
          <p:cNvPr id="15" name="Rounded Rectangle 11"/>
          <p:cNvSpPr/>
          <p:nvPr/>
        </p:nvSpPr>
        <p:spPr>
          <a:xfrm>
            <a:off x="725170" y="1594485"/>
            <a:ext cx="5813425" cy="2930525"/>
          </a:xfrm>
          <a:prstGeom prst="roundRect">
            <a:avLst/>
          </a:prstGeom>
          <a:solidFill>
            <a:sysClr val="window" lastClr="FFFFFF"/>
          </a:solidFill>
          <a:ln w="57150" cap="flat" cmpd="sng" algn="ctr">
            <a:solidFill>
              <a:srgbClr val="00B0F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a:ln>
                  <a:noFill/>
                </a:ln>
                <a:solidFill>
                  <a:prstClr val="black"/>
                </a:solidFill>
                <a:effectLst/>
                <a:uLnTx/>
                <a:uFillTx/>
                <a:latin typeface="UTM AVO"/>
                <a:ea typeface="+mn-ea"/>
                <a:cs typeface="+mn-cs"/>
              </a:rPr>
              <a:t>Kiệt học tập và làm việc theo phương châm “Việc hôm nay chớ để ngày mai".</a:t>
            </a:r>
          </a:p>
        </p:txBody>
      </p:sp>
      <p:sp>
        <p:nvSpPr>
          <p:cNvPr id="3" name="Text Box 2"/>
          <p:cNvSpPr txBox="1"/>
          <p:nvPr/>
        </p:nvSpPr>
        <p:spPr>
          <a:xfrm>
            <a:off x="5512435" y="467995"/>
            <a:ext cx="3187700" cy="645160"/>
          </a:xfrm>
          <a:prstGeom prst="rect">
            <a:avLst/>
          </a:prstGeom>
          <a:noFill/>
        </p:spPr>
        <p:txBody>
          <a:bodyPr wrap="square" rtlCol="0">
            <a:spAutoFit/>
          </a:bodyPr>
          <a:lstStyle/>
          <a:p>
            <a:r>
              <a:rPr lang="en-US" sz="3600" b="1"/>
              <a:t>Việc làm 5</a:t>
            </a:r>
          </a:p>
        </p:txBody>
      </p:sp>
      <p:pic>
        <p:nvPicPr>
          <p:cNvPr id="14" name="Picture 13"/>
          <p:cNvPicPr/>
          <p:nvPr/>
        </p:nvPicPr>
        <p:blipFill>
          <a:blip r:embed="rId4"/>
          <a:stretch>
            <a:fillRect/>
          </a:stretch>
        </p:blipFill>
        <p:spPr>
          <a:xfrm>
            <a:off x="3467100" y="4724400"/>
            <a:ext cx="2122170" cy="2002155"/>
          </a:xfrm>
          <a:prstGeom prst="rect">
            <a:avLst/>
          </a:prstGeom>
        </p:spPr>
      </p:pic>
      <p:pic>
        <p:nvPicPr>
          <p:cNvPr id="9" name="Picture 8"/>
          <p:cNvPicPr/>
          <p:nvPr/>
        </p:nvPicPr>
        <p:blipFill>
          <a:blip r:embed="rId5"/>
          <a:stretch>
            <a:fillRect/>
          </a:stretch>
        </p:blipFill>
        <p:spPr>
          <a:xfrm>
            <a:off x="6784340" y="2081530"/>
            <a:ext cx="4559935" cy="4019550"/>
          </a:xfrm>
          <a:prstGeom prst="rect">
            <a:avLst/>
          </a:prstGeom>
          <a:effectLst>
            <a:glow rad="127000">
              <a:schemeClr val="accent1">
                <a:alpha val="32000"/>
              </a:schemeClr>
            </a:glow>
          </a:effectLst>
        </p:spPr>
      </p:pic>
    </p:spTree>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000" fill="hold">
                                          <p:stCondLst>
                                            <p:cond delay="0"/>
                                          </p:stCondLst>
                                        </p:cTn>
                                        <p:tgtEl>
                                          <p:spTgt spid="14"/>
                                        </p:tgtEl>
                                        <p:attrNameLst>
                                          <p:attrName>style.visibility</p:attrName>
                                        </p:attrNameLst>
                                      </p:cBhvr>
                                      <p:to>
                                        <p:strVal val="visible"/>
                                      </p:to>
                                    </p:set>
                                    <p:animEffect transition="in" filter="box(in)">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29" y="0"/>
            <a:ext cx="12189460"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1362" y="1295400"/>
            <a:ext cx="2057400" cy="5303433"/>
          </a:xfrm>
          <a:prstGeom prst="rect">
            <a:avLst/>
          </a:prstGeom>
        </p:spPr>
      </p:pic>
      <p:pic>
        <p:nvPicPr>
          <p:cNvPr id="14" name="Picture 13"/>
          <p:cNvPicPr>
            <a:picLocks noChangeAspect="1"/>
          </p:cNvPicPr>
          <p:nvPr/>
        </p:nvPicPr>
        <p:blipFill>
          <a:blip r:embed="rId4"/>
          <a:stretch>
            <a:fillRect/>
          </a:stretch>
        </p:blipFill>
        <p:spPr>
          <a:xfrm>
            <a:off x="2837180" y="881380"/>
            <a:ext cx="6635750" cy="5303520"/>
          </a:xfrm>
          <a:prstGeom prst="rect">
            <a:avLst/>
          </a:prstGeom>
        </p:spPr>
      </p:pic>
      <p:pic>
        <p:nvPicPr>
          <p:cNvPr id="16" name="Picture 15"/>
          <p:cNvPicPr>
            <a:picLocks noChangeAspect="1"/>
          </p:cNvPicPr>
          <p:nvPr/>
        </p:nvPicPr>
        <p:blipFill>
          <a:blip r:embed="rId5"/>
          <a:stretch>
            <a:fillRect/>
          </a:stretch>
        </p:blipFill>
        <p:spPr>
          <a:xfrm>
            <a:off x="389220" y="1089248"/>
            <a:ext cx="2597668" cy="5768752"/>
          </a:xfrm>
          <a:prstGeom prst="rect">
            <a:avLst/>
          </a:prstGeom>
        </p:spPr>
      </p:pic>
      <p:sp>
        <p:nvSpPr>
          <p:cNvPr id="2" name="Flowchart: Alternate Process 1"/>
          <p:cNvSpPr/>
          <p:nvPr/>
        </p:nvSpPr>
        <p:spPr>
          <a:xfrm>
            <a:off x="3860800" y="2870200"/>
            <a:ext cx="4395470" cy="2033905"/>
          </a:xfrm>
          <a:prstGeom prst="flowChartAlternateProcess">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600"/>
              <a:t> Quy trình các bước lập kế hoạch cá nhân</a:t>
            </a:r>
          </a:p>
        </p:txBody>
      </p:sp>
      <p:sp>
        <p:nvSpPr>
          <p:cNvPr id="4" name="Trapezoid 3"/>
          <p:cNvSpPr/>
          <p:nvPr/>
        </p:nvSpPr>
        <p:spPr>
          <a:xfrm>
            <a:off x="4628515" y="2240280"/>
            <a:ext cx="2940685" cy="618490"/>
          </a:xfrm>
          <a:prstGeom prst="trapezoid">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t>HOẠT ĐỘNG 5</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pic>
        <p:nvPicPr>
          <p:cNvPr id="2" name="Picture 1"/>
          <p:cNvPicPr>
            <a:picLocks noChangeAspect="1"/>
          </p:cNvPicPr>
          <p:nvPr/>
        </p:nvPicPr>
        <p:blipFill>
          <a:blip r:embed="rId3"/>
          <a:stretch>
            <a:fillRect/>
          </a:stretch>
        </p:blipFill>
        <p:spPr>
          <a:xfrm>
            <a:off x="0" y="262255"/>
            <a:ext cx="7446645" cy="6333490"/>
          </a:xfrm>
          <a:prstGeom prst="rect">
            <a:avLst/>
          </a:prstGeom>
        </p:spPr>
      </p:pic>
      <p:pic>
        <p:nvPicPr>
          <p:cNvPr id="14"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9535" y="490855"/>
            <a:ext cx="4570730" cy="238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owchart: Alternate Process 3"/>
          <p:cNvSpPr/>
          <p:nvPr/>
        </p:nvSpPr>
        <p:spPr>
          <a:xfrm>
            <a:off x="7886700" y="2874010"/>
            <a:ext cx="4305300" cy="800100"/>
          </a:xfrm>
          <a:prstGeom prst="flowChartAlternateProcess">
            <a:avLst/>
          </a:prstGeom>
          <a:solidFill>
            <a:schemeClr val="bg1"/>
          </a:solidFill>
          <a:ln>
            <a:gradFill>
              <a:gsLst>
                <a:gs pos="0">
                  <a:srgbClr val="14CD68"/>
                </a:gs>
                <a:gs pos="100000">
                  <a:srgbClr val="035C7D"/>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3200" b="1">
              <a:solidFill>
                <a:schemeClr val="tx1"/>
              </a:solidFill>
            </a:endParaRPr>
          </a:p>
          <a:p>
            <a:pPr algn="ctr"/>
            <a:r>
              <a:rPr lang="en-US" sz="3200" b="1">
                <a:solidFill>
                  <a:schemeClr val="tx1"/>
                </a:solidFill>
              </a:rPr>
              <a:t>THẢO LUẬN NHÓM ĐÔI </a:t>
            </a:r>
          </a:p>
          <a:p>
            <a:pPr algn="ctr"/>
            <a:endParaRPr lang="en-US" sz="3200" b="1">
              <a:solidFill>
                <a:schemeClr val="tx1"/>
              </a:solidFill>
            </a:endParaRPr>
          </a:p>
        </p:txBody>
      </p:sp>
      <p:sp>
        <p:nvSpPr>
          <p:cNvPr id="6" name="Cloud 5"/>
          <p:cNvSpPr/>
          <p:nvPr/>
        </p:nvSpPr>
        <p:spPr>
          <a:xfrm>
            <a:off x="7709535" y="3521710"/>
            <a:ext cx="4482465" cy="2755900"/>
          </a:xfrm>
          <a:prstGeom prst="cloud">
            <a:avLst/>
          </a:prstGeom>
          <a:solidFill>
            <a:schemeClr val="accent6">
              <a:lumMod val="20000"/>
              <a:lumOff val="80000"/>
            </a:schemeClr>
          </a:solidFill>
          <a:ln>
            <a:gradFill>
              <a:gsLst>
                <a:gs pos="0">
                  <a:srgbClr val="14CD68"/>
                </a:gs>
                <a:gs pos="100000">
                  <a:srgbClr val="035C7D"/>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2800">
              <a:solidFill>
                <a:schemeClr val="tx1"/>
              </a:solidFill>
            </a:endParaRPr>
          </a:p>
          <a:p>
            <a:pPr algn="ctr"/>
            <a:r>
              <a:rPr lang="en-US" sz="2800">
                <a:solidFill>
                  <a:schemeClr val="tx1"/>
                </a:solidFill>
              </a:rPr>
              <a:t>Hãy sắp xếp</a:t>
            </a:r>
            <a:r>
              <a:rPr lang="en-US" sz="2800">
                <a:solidFill>
                  <a:schemeClr val="tx1"/>
                </a:solidFill>
                <a:sym typeface="+mn-ea"/>
              </a:rPr>
              <a:t> các nội dung bên theo quy trình các bước lập kế hoạch</a:t>
            </a:r>
          </a:p>
          <a:p>
            <a:pPr algn="ctr"/>
            <a:r>
              <a:rPr lang="en-US" sz="2800">
                <a:solidFill>
                  <a:schemeClr val="tx1"/>
                </a:solidFill>
                <a:sym typeface="+mn-ea"/>
              </a:rPr>
              <a:t> cá nhân.</a:t>
            </a:r>
            <a:endParaRPr lang="en-US" sz="2800">
              <a:solidFill>
                <a:schemeClr val="tx1"/>
              </a:solidFill>
            </a:endParaRPr>
          </a:p>
          <a:p>
            <a:pPr algn="ctr"/>
            <a:endParaRPr lang="en-US" sz="280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dissolve/>
      </p:transition>
    </mc:Choice>
    <mc:Fallback xmlns="">
      <p:transition spd="med">
        <p:dissolv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 y="0"/>
            <a:ext cx="12189460" cy="6858000"/>
          </a:xfrm>
          <a:prstGeom prst="rect">
            <a:avLst/>
          </a:prstGeom>
        </p:spPr>
      </p:pic>
      <p:pic>
        <p:nvPicPr>
          <p:cNvPr id="2" name="Picture 1"/>
          <p:cNvPicPr>
            <a:picLocks noChangeAspect="1"/>
          </p:cNvPicPr>
          <p:nvPr/>
        </p:nvPicPr>
        <p:blipFill>
          <a:blip r:embed="rId3"/>
          <a:stretch>
            <a:fillRect/>
          </a:stretch>
        </p:blipFill>
        <p:spPr>
          <a:xfrm>
            <a:off x="523240" y="429260"/>
            <a:ext cx="2961005" cy="1386205"/>
          </a:xfrm>
          <a:prstGeom prst="rect">
            <a:avLst/>
          </a:prstGeom>
        </p:spPr>
      </p:pic>
      <p:pic>
        <p:nvPicPr>
          <p:cNvPr id="3" name="Picture 2"/>
          <p:cNvPicPr>
            <a:picLocks noChangeAspect="1"/>
          </p:cNvPicPr>
          <p:nvPr/>
        </p:nvPicPr>
        <p:blipFill>
          <a:blip r:embed="rId4"/>
          <a:stretch>
            <a:fillRect/>
          </a:stretch>
        </p:blipFill>
        <p:spPr>
          <a:xfrm>
            <a:off x="4300220" y="101600"/>
            <a:ext cx="3350895" cy="1365885"/>
          </a:xfrm>
          <a:prstGeom prst="rect">
            <a:avLst/>
          </a:prstGeom>
        </p:spPr>
      </p:pic>
      <p:pic>
        <p:nvPicPr>
          <p:cNvPr id="4" name="Picture 3"/>
          <p:cNvPicPr>
            <a:picLocks noChangeAspect="1"/>
          </p:cNvPicPr>
          <p:nvPr/>
        </p:nvPicPr>
        <p:blipFill>
          <a:blip r:embed="rId5"/>
          <a:stretch>
            <a:fillRect/>
          </a:stretch>
        </p:blipFill>
        <p:spPr>
          <a:xfrm>
            <a:off x="8337550" y="813435"/>
            <a:ext cx="3225165" cy="1345565"/>
          </a:xfrm>
          <a:prstGeom prst="rect">
            <a:avLst/>
          </a:prstGeom>
        </p:spPr>
      </p:pic>
      <p:pic>
        <p:nvPicPr>
          <p:cNvPr id="6" name="Picture 5"/>
          <p:cNvPicPr>
            <a:picLocks noChangeAspect="1"/>
          </p:cNvPicPr>
          <p:nvPr/>
        </p:nvPicPr>
        <p:blipFill>
          <a:blip r:embed="rId6"/>
          <a:stretch>
            <a:fillRect/>
          </a:stretch>
        </p:blipFill>
        <p:spPr>
          <a:xfrm>
            <a:off x="8727440" y="3209925"/>
            <a:ext cx="3461385" cy="1322705"/>
          </a:xfrm>
          <a:prstGeom prst="rect">
            <a:avLst/>
          </a:prstGeom>
        </p:spPr>
      </p:pic>
      <p:pic>
        <p:nvPicPr>
          <p:cNvPr id="7" name="Picture 6"/>
          <p:cNvPicPr>
            <a:picLocks noChangeAspect="1"/>
          </p:cNvPicPr>
          <p:nvPr/>
        </p:nvPicPr>
        <p:blipFill>
          <a:blip r:embed="rId7"/>
          <a:stretch>
            <a:fillRect/>
          </a:stretch>
        </p:blipFill>
        <p:spPr>
          <a:xfrm>
            <a:off x="7676515" y="5048250"/>
            <a:ext cx="3345815" cy="1270000"/>
          </a:xfrm>
          <a:prstGeom prst="rect">
            <a:avLst/>
          </a:prstGeom>
        </p:spPr>
      </p:pic>
      <p:pic>
        <p:nvPicPr>
          <p:cNvPr id="8" name="Picture 7"/>
          <p:cNvPicPr>
            <a:picLocks noChangeAspect="1"/>
          </p:cNvPicPr>
          <p:nvPr/>
        </p:nvPicPr>
        <p:blipFill>
          <a:blip r:embed="rId8"/>
          <a:stretch>
            <a:fillRect/>
          </a:stretch>
        </p:blipFill>
        <p:spPr>
          <a:xfrm>
            <a:off x="4176395" y="5441950"/>
            <a:ext cx="3019425" cy="1270000"/>
          </a:xfrm>
          <a:prstGeom prst="rect">
            <a:avLst/>
          </a:prstGeom>
        </p:spPr>
      </p:pic>
      <p:pic>
        <p:nvPicPr>
          <p:cNvPr id="9" name="Picture 8"/>
          <p:cNvPicPr>
            <a:picLocks noChangeAspect="1"/>
          </p:cNvPicPr>
          <p:nvPr/>
        </p:nvPicPr>
        <p:blipFill>
          <a:blip r:embed="rId9"/>
          <a:stretch>
            <a:fillRect/>
          </a:stretch>
        </p:blipFill>
        <p:spPr>
          <a:xfrm>
            <a:off x="529590" y="4781550"/>
            <a:ext cx="2955290" cy="1263650"/>
          </a:xfrm>
          <a:prstGeom prst="rect">
            <a:avLst/>
          </a:prstGeom>
        </p:spPr>
      </p:pic>
      <p:pic>
        <p:nvPicPr>
          <p:cNvPr id="10" name="Picture 9"/>
          <p:cNvPicPr>
            <a:picLocks noChangeAspect="1"/>
          </p:cNvPicPr>
          <p:nvPr/>
        </p:nvPicPr>
        <p:blipFill>
          <a:blip r:embed="rId10"/>
          <a:stretch>
            <a:fillRect/>
          </a:stretch>
        </p:blipFill>
        <p:spPr>
          <a:xfrm>
            <a:off x="110490" y="2785745"/>
            <a:ext cx="2954655" cy="1287145"/>
          </a:xfrm>
          <a:prstGeom prst="rect">
            <a:avLst/>
          </a:prstGeom>
        </p:spPr>
      </p:pic>
      <p:sp>
        <p:nvSpPr>
          <p:cNvPr id="15" name="Notched Right Arrow 14"/>
          <p:cNvSpPr/>
          <p:nvPr/>
        </p:nvSpPr>
        <p:spPr>
          <a:xfrm rot="20820000">
            <a:off x="3512185" y="516255"/>
            <a:ext cx="844550" cy="635000"/>
          </a:xfrm>
          <a:prstGeom prst="notchedRightArrow">
            <a:avLst/>
          </a:prstGeom>
        </p:spPr>
        <p:style>
          <a:lnRef idx="0">
            <a:srgbClr val="FFFFFF"/>
          </a:lnRef>
          <a:fillRef idx="1">
            <a:schemeClr val="accent2"/>
          </a:fillRef>
          <a:effectRef idx="2">
            <a:schemeClr val="accent2"/>
          </a:effectRef>
          <a:fontRef idx="minor">
            <a:schemeClr val="lt1"/>
          </a:fontRef>
        </p:style>
        <p:txBody>
          <a:bodyPr rtlCol="0" anchor="ctr"/>
          <a:lstStyle/>
          <a:p>
            <a:pPr algn="ctr"/>
            <a:endParaRPr lang="en-US"/>
          </a:p>
        </p:txBody>
      </p:sp>
      <p:sp>
        <p:nvSpPr>
          <p:cNvPr id="16" name="Notched Right Arrow 15"/>
          <p:cNvSpPr/>
          <p:nvPr/>
        </p:nvSpPr>
        <p:spPr>
          <a:xfrm rot="15420000">
            <a:off x="2238375" y="4095115"/>
            <a:ext cx="845185" cy="635000"/>
          </a:xfrm>
          <a:prstGeom prst="notchedRightArrow">
            <a:avLst/>
          </a:prstGeom>
        </p:spPr>
        <p:style>
          <a:lnRef idx="0">
            <a:srgbClr val="FFFFFF"/>
          </a:lnRef>
          <a:fillRef idx="1">
            <a:schemeClr val="accent2"/>
          </a:fillRef>
          <a:effectRef idx="0">
            <a:srgbClr val="FFFFFF"/>
          </a:effectRef>
          <a:fontRef idx="minor">
            <a:schemeClr val="lt1"/>
          </a:fontRef>
        </p:style>
        <p:txBody>
          <a:bodyPr rtlCol="0" anchor="ctr"/>
          <a:lstStyle/>
          <a:p>
            <a:pPr algn="ctr"/>
            <a:endParaRPr lang="en-US"/>
          </a:p>
        </p:txBody>
      </p:sp>
      <p:sp>
        <p:nvSpPr>
          <p:cNvPr id="17" name="Notched Right Arrow 16"/>
          <p:cNvSpPr/>
          <p:nvPr/>
        </p:nvSpPr>
        <p:spPr>
          <a:xfrm rot="6180000">
            <a:off x="9212580" y="4521835"/>
            <a:ext cx="756920" cy="635000"/>
          </a:xfrm>
          <a:prstGeom prst="notchedRightArrow">
            <a:avLst/>
          </a:prstGeom>
        </p:spPr>
        <p:style>
          <a:lnRef idx="0">
            <a:srgbClr val="FFFFFF"/>
          </a:lnRef>
          <a:fillRef idx="1">
            <a:schemeClr val="accent2"/>
          </a:fillRef>
          <a:effectRef idx="0">
            <a:srgbClr val="FFFFFF"/>
          </a:effectRef>
          <a:fontRef idx="minor">
            <a:schemeClr val="lt1"/>
          </a:fontRef>
        </p:style>
        <p:txBody>
          <a:bodyPr rtlCol="0" anchor="ctr"/>
          <a:lstStyle/>
          <a:p>
            <a:pPr algn="ctr"/>
            <a:endParaRPr lang="en-US"/>
          </a:p>
        </p:txBody>
      </p:sp>
      <p:sp>
        <p:nvSpPr>
          <p:cNvPr id="18" name="Notched Right Arrow 17"/>
          <p:cNvSpPr/>
          <p:nvPr/>
        </p:nvSpPr>
        <p:spPr>
          <a:xfrm rot="4680000">
            <a:off x="8947150" y="2404745"/>
            <a:ext cx="1017270" cy="635000"/>
          </a:xfrm>
          <a:prstGeom prst="notchedRightArrow">
            <a:avLst/>
          </a:prstGeom>
        </p:spPr>
        <p:style>
          <a:lnRef idx="0">
            <a:srgbClr val="FFFFFF"/>
          </a:lnRef>
          <a:fillRef idx="1">
            <a:schemeClr val="accent2"/>
          </a:fillRef>
          <a:effectRef idx="0">
            <a:srgbClr val="FFFFFF"/>
          </a:effectRef>
          <a:fontRef idx="minor">
            <a:schemeClr val="lt1"/>
          </a:fontRef>
        </p:style>
        <p:txBody>
          <a:bodyPr rtlCol="0" anchor="ctr"/>
          <a:lstStyle/>
          <a:p>
            <a:pPr algn="ctr"/>
            <a:endParaRPr lang="en-US"/>
          </a:p>
        </p:txBody>
      </p:sp>
      <p:sp>
        <p:nvSpPr>
          <p:cNvPr id="19" name="Notched Right Arrow 18"/>
          <p:cNvSpPr/>
          <p:nvPr/>
        </p:nvSpPr>
        <p:spPr>
          <a:xfrm rot="1380000">
            <a:off x="7694930" y="538480"/>
            <a:ext cx="946150" cy="635000"/>
          </a:xfrm>
          <a:prstGeom prst="notchedRightArrow">
            <a:avLst/>
          </a:prstGeom>
        </p:spPr>
        <p:style>
          <a:lnRef idx="0">
            <a:srgbClr val="FFFFFF"/>
          </a:lnRef>
          <a:fillRef idx="1">
            <a:schemeClr val="accent2"/>
          </a:fillRef>
          <a:effectRef idx="0">
            <a:srgbClr val="FFFFFF"/>
          </a:effectRef>
          <a:fontRef idx="minor">
            <a:schemeClr val="lt1"/>
          </a:fontRef>
        </p:style>
        <p:txBody>
          <a:bodyPr rtlCol="0" anchor="ctr"/>
          <a:lstStyle/>
          <a:p>
            <a:pPr algn="ctr"/>
            <a:endParaRPr lang="en-US"/>
          </a:p>
        </p:txBody>
      </p:sp>
      <p:sp>
        <p:nvSpPr>
          <p:cNvPr id="20" name="Notched Right Arrow 19"/>
          <p:cNvSpPr/>
          <p:nvPr/>
        </p:nvSpPr>
        <p:spPr>
          <a:xfrm rot="12360000">
            <a:off x="3305810" y="5572125"/>
            <a:ext cx="875030" cy="635000"/>
          </a:xfrm>
          <a:prstGeom prst="notchedRightArrow">
            <a:avLst/>
          </a:prstGeom>
        </p:spPr>
        <p:style>
          <a:lnRef idx="0">
            <a:srgbClr val="FFFFFF"/>
          </a:lnRef>
          <a:fillRef idx="1">
            <a:schemeClr val="accent2"/>
          </a:fillRef>
          <a:effectRef idx="0">
            <a:srgbClr val="FFFFFF"/>
          </a:effectRef>
          <a:fontRef idx="minor">
            <a:schemeClr val="lt1"/>
          </a:fontRef>
        </p:style>
        <p:txBody>
          <a:bodyPr rtlCol="0" anchor="ctr"/>
          <a:lstStyle/>
          <a:p>
            <a:pPr algn="ctr"/>
            <a:endParaRPr lang="en-US"/>
          </a:p>
        </p:txBody>
      </p:sp>
      <p:sp>
        <p:nvSpPr>
          <p:cNvPr id="21" name="Notched Right Arrow 20"/>
          <p:cNvSpPr/>
          <p:nvPr/>
        </p:nvSpPr>
        <p:spPr>
          <a:xfrm rot="10020000">
            <a:off x="6965950" y="5520055"/>
            <a:ext cx="756920" cy="635000"/>
          </a:xfrm>
          <a:prstGeom prst="notchedRightArrow">
            <a:avLst/>
          </a:prstGeom>
        </p:spPr>
        <p:style>
          <a:lnRef idx="0">
            <a:srgbClr val="FFFFFF"/>
          </a:lnRef>
          <a:fillRef idx="1">
            <a:schemeClr val="accent2"/>
          </a:fillRef>
          <a:effectRef idx="0">
            <a:srgbClr val="FFFFFF"/>
          </a:effectRef>
          <a:fontRef idx="minor">
            <a:schemeClr val="lt1"/>
          </a:fontRef>
        </p:style>
        <p:txBody>
          <a:bodyPr rtlCol="0" anchor="ctr"/>
          <a:lstStyle/>
          <a:p>
            <a:pPr algn="ctr"/>
            <a:endParaRPr lang="en-US"/>
          </a:p>
        </p:txBody>
      </p:sp>
      <p:sp>
        <p:nvSpPr>
          <p:cNvPr id="22" name="Text Box 21"/>
          <p:cNvSpPr txBox="1"/>
          <p:nvPr/>
        </p:nvSpPr>
        <p:spPr>
          <a:xfrm>
            <a:off x="3690620" y="2080260"/>
            <a:ext cx="4569460" cy="2584450"/>
          </a:xfrm>
          <a:prstGeom prst="rect">
            <a:avLst/>
          </a:prstGeom>
          <a:noFill/>
        </p:spPr>
        <p:txBody>
          <a:bodyPr wrap="square" rtlCol="0">
            <a:spAutoFit/>
          </a:bodyPr>
          <a:lstStyle/>
          <a:p>
            <a:pPr algn="ctr"/>
            <a:r>
              <a:rPr lang="en-US" sz="5400" b="1"/>
              <a:t>QUY TRÌNH LẬP KẾ HOẠCH CÁ NHÂN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750" fill="hold">
                                          <p:stCondLst>
                                            <p:cond delay="0"/>
                                          </p:stCondLst>
                                        </p:cTn>
                                        <p:tgtEl>
                                          <p:spTgt spid="2"/>
                                        </p:tgtEl>
                                        <p:attrNameLst>
                                          <p:attrName>style.visibility</p:attrName>
                                        </p:attrNameLst>
                                      </p:cBhvr>
                                      <p:to>
                                        <p:strVal val="visible"/>
                                      </p:to>
                                    </p:set>
                                    <p:animEffect transition="in" filter="wedg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750" fill="hold">
                                          <p:stCondLst>
                                            <p:cond delay="0"/>
                                          </p:stCondLst>
                                        </p:cTn>
                                        <p:tgtEl>
                                          <p:spTgt spid="3"/>
                                        </p:tgtEl>
                                        <p:attrNameLst>
                                          <p:attrName>style.visibility</p:attrName>
                                        </p:attrNameLst>
                                      </p:cBhvr>
                                      <p:to>
                                        <p:strVal val="visible"/>
                                      </p:to>
                                    </p:set>
                                    <p:animEffect transition="in" filter="wedge">
                                      <p:cBhvr>
                                        <p:cTn id="17" dur="7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0"/>
                                  </p:stCondLst>
                                  <p:childTnLst>
                                    <p:set>
                                      <p:cBhvr>
                                        <p:cTn id="26" dur="750" fill="hold">
                                          <p:stCondLst>
                                            <p:cond delay="0"/>
                                          </p:stCondLst>
                                        </p:cTn>
                                        <p:tgtEl>
                                          <p:spTgt spid="4"/>
                                        </p:tgtEl>
                                        <p:attrNameLst>
                                          <p:attrName>style.visibility</p:attrName>
                                        </p:attrNameLst>
                                      </p:cBhvr>
                                      <p:to>
                                        <p:strVal val="visible"/>
                                      </p:to>
                                    </p:set>
                                    <p:animEffect transition="in" filter="wedge">
                                      <p:cBhvr>
                                        <p:cTn id="27" dur="75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childTnLst>
                                    <p:set>
                                      <p:cBhvr>
                                        <p:cTn id="36" dur="750" fill="hold">
                                          <p:stCondLst>
                                            <p:cond delay="0"/>
                                          </p:stCondLst>
                                        </p:cTn>
                                        <p:tgtEl>
                                          <p:spTgt spid="6"/>
                                        </p:tgtEl>
                                        <p:attrNameLst>
                                          <p:attrName>style.visibility</p:attrName>
                                        </p:attrNameLst>
                                      </p:cBhvr>
                                      <p:to>
                                        <p:strVal val="visible"/>
                                      </p:to>
                                    </p:set>
                                    <p:animEffect transition="in" filter="wedge">
                                      <p:cBhvr>
                                        <p:cTn id="37" dur="75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0"/>
                                  </p:stCondLst>
                                  <p:childTnLst>
                                    <p:set>
                                      <p:cBhvr>
                                        <p:cTn id="46" dur="750" fill="hold">
                                          <p:stCondLst>
                                            <p:cond delay="0"/>
                                          </p:stCondLst>
                                        </p:cTn>
                                        <p:tgtEl>
                                          <p:spTgt spid="7"/>
                                        </p:tgtEl>
                                        <p:attrNameLst>
                                          <p:attrName>style.visibility</p:attrName>
                                        </p:attrNameLst>
                                      </p:cBhvr>
                                      <p:to>
                                        <p:strVal val="visible"/>
                                      </p:to>
                                    </p:set>
                                    <p:animEffect transition="in" filter="wedge">
                                      <p:cBhvr>
                                        <p:cTn id="47" dur="75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linds(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nodeType="clickEffect">
                                  <p:stCondLst>
                                    <p:cond delay="0"/>
                                  </p:stCondLst>
                                  <p:childTnLst>
                                    <p:set>
                                      <p:cBhvr>
                                        <p:cTn id="56" dur="750" fill="hold">
                                          <p:stCondLst>
                                            <p:cond delay="0"/>
                                          </p:stCondLst>
                                        </p:cTn>
                                        <p:tgtEl>
                                          <p:spTgt spid="8"/>
                                        </p:tgtEl>
                                        <p:attrNameLst>
                                          <p:attrName>style.visibility</p:attrName>
                                        </p:attrNameLst>
                                      </p:cBhvr>
                                      <p:to>
                                        <p:strVal val="visible"/>
                                      </p:to>
                                    </p:set>
                                    <p:animEffect transition="in" filter="wedge">
                                      <p:cBhvr>
                                        <p:cTn id="57" dur="75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linds(horizont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0" presetClass="entr" presetSubtype="0" fill="hold" nodeType="clickEffect">
                                  <p:stCondLst>
                                    <p:cond delay="0"/>
                                  </p:stCondLst>
                                  <p:childTnLst>
                                    <p:set>
                                      <p:cBhvr>
                                        <p:cTn id="66" dur="750" fill="hold">
                                          <p:stCondLst>
                                            <p:cond delay="0"/>
                                          </p:stCondLst>
                                        </p:cTn>
                                        <p:tgtEl>
                                          <p:spTgt spid="9"/>
                                        </p:tgtEl>
                                        <p:attrNameLst>
                                          <p:attrName>style.visibility</p:attrName>
                                        </p:attrNameLst>
                                      </p:cBhvr>
                                      <p:to>
                                        <p:strVal val="visible"/>
                                      </p:to>
                                    </p:set>
                                    <p:animEffect transition="in" filter="wedge">
                                      <p:cBhvr>
                                        <p:cTn id="67" dur="750"/>
                                        <p:tgtEl>
                                          <p:spTgt spid="9"/>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linds(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0" presetClass="entr" presetSubtype="0" fill="hold" nodeType="clickEffect">
                                  <p:stCondLst>
                                    <p:cond delay="0"/>
                                  </p:stCondLst>
                                  <p:childTnLst>
                                    <p:set>
                                      <p:cBhvr>
                                        <p:cTn id="76" dur="750" fill="hold">
                                          <p:stCondLst>
                                            <p:cond delay="0"/>
                                          </p:stCondLst>
                                        </p:cTn>
                                        <p:tgtEl>
                                          <p:spTgt spid="10"/>
                                        </p:tgtEl>
                                        <p:attrNameLst>
                                          <p:attrName>style.visibility</p:attrName>
                                        </p:attrNameLst>
                                      </p:cBhvr>
                                      <p:to>
                                        <p:strVal val="visible"/>
                                      </p:to>
                                    </p:set>
                                    <p:animEffect transition="in" filter="wedge">
                                      <p:cBhvr>
                                        <p:cTn id="7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29" y="0"/>
            <a:ext cx="12189460"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1362" y="1295400"/>
            <a:ext cx="2057400" cy="5303433"/>
          </a:xfrm>
          <a:prstGeom prst="rect">
            <a:avLst/>
          </a:prstGeom>
        </p:spPr>
      </p:pic>
      <p:pic>
        <p:nvPicPr>
          <p:cNvPr id="14" name="Picture 13"/>
          <p:cNvPicPr>
            <a:picLocks noChangeAspect="1"/>
          </p:cNvPicPr>
          <p:nvPr/>
        </p:nvPicPr>
        <p:blipFill>
          <a:blip r:embed="rId4"/>
          <a:stretch>
            <a:fillRect/>
          </a:stretch>
        </p:blipFill>
        <p:spPr>
          <a:xfrm>
            <a:off x="2837180" y="881380"/>
            <a:ext cx="6635750" cy="5303520"/>
          </a:xfrm>
          <a:prstGeom prst="rect">
            <a:avLst/>
          </a:prstGeom>
        </p:spPr>
      </p:pic>
      <p:pic>
        <p:nvPicPr>
          <p:cNvPr id="16" name="Picture 15"/>
          <p:cNvPicPr>
            <a:picLocks noChangeAspect="1"/>
          </p:cNvPicPr>
          <p:nvPr/>
        </p:nvPicPr>
        <p:blipFill>
          <a:blip r:embed="rId5"/>
          <a:stretch>
            <a:fillRect/>
          </a:stretch>
        </p:blipFill>
        <p:spPr>
          <a:xfrm>
            <a:off x="389220" y="1089248"/>
            <a:ext cx="2597668" cy="5768752"/>
          </a:xfrm>
          <a:prstGeom prst="rect">
            <a:avLst/>
          </a:prstGeom>
        </p:spPr>
      </p:pic>
      <p:sp>
        <p:nvSpPr>
          <p:cNvPr id="2" name="Flowchart: Alternate Process 1"/>
          <p:cNvSpPr/>
          <p:nvPr/>
        </p:nvSpPr>
        <p:spPr>
          <a:xfrm>
            <a:off x="3860800" y="2870200"/>
            <a:ext cx="4395470" cy="2033905"/>
          </a:xfrm>
          <a:prstGeom prst="flowChartAlternateProcess">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600"/>
              <a:t> Xử lí tình huống</a:t>
            </a:r>
          </a:p>
        </p:txBody>
      </p:sp>
      <p:sp>
        <p:nvSpPr>
          <p:cNvPr id="4" name="Trapezoid 3"/>
          <p:cNvSpPr/>
          <p:nvPr/>
        </p:nvSpPr>
        <p:spPr>
          <a:xfrm>
            <a:off x="4628515" y="2240280"/>
            <a:ext cx="2940685" cy="618490"/>
          </a:xfrm>
          <a:prstGeom prst="trapezoid">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t>HOẠT ĐỘNG 6</a:t>
            </a:r>
          </a:p>
        </p:txBody>
      </p:sp>
    </p:spTree>
  </p:cSld>
  <p:clrMapOvr>
    <a:masterClrMapping/>
  </p:clrMapOvr>
  <mc:AlternateContent xmlns:mc="http://schemas.openxmlformats.org/markup-compatibility/2006" xmlns:p14="http://schemas.microsoft.com/office/powerpoint/2010/main">
    <mc:Choice Requires="p14">
      <p:transition spd="slow">
        <p:push dir="u"/>
      </p:transition>
    </mc:Choice>
    <mc:Fallback xmlns="">
      <p:transition spd="slow">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34308" y="1163169"/>
            <a:ext cx="11490960" cy="5689760"/>
            <a:chOff x="685800" y="1942976"/>
            <a:chExt cx="10820400" cy="4915025"/>
          </a:xfrm>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 name="Group 3"/>
          <p:cNvGrpSpPr/>
          <p:nvPr/>
        </p:nvGrpSpPr>
        <p:grpSpPr>
          <a:xfrm>
            <a:off x="0" y="32385"/>
            <a:ext cx="3767455" cy="772160"/>
            <a:chOff x="0" y="457200"/>
            <a:chExt cx="4674025" cy="711121"/>
          </a:xfrm>
        </p:grpSpPr>
        <p:pic>
          <p:nvPicPr>
            <p:cNvPr id="7" name="Graphic 6"/>
            <p:cNvPicPr>
              <a:picLocks noChangeAspect="1"/>
            </p:cNvPicPr>
            <p:nvPr/>
          </p:nvPicPr>
          <p:blipFill rotWithShape="1">
            <a:blip r:embed="rId3"/>
            <a:srcRect l="23077"/>
            <a:stretch>
              <a:fillRect/>
            </a:stretch>
          </p:blipFill>
          <p:spPr>
            <a:xfrm>
              <a:off x="0" y="457200"/>
              <a:ext cx="4674025" cy="711121"/>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22734" y="602849"/>
              <a:ext cx="3298524" cy="45322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Xử lí tình huống</a:t>
              </a:r>
            </a:p>
          </p:txBody>
        </p:sp>
      </p:grpSp>
      <p:grpSp>
        <p:nvGrpSpPr>
          <p:cNvPr id="6" name="Group 5"/>
          <p:cNvGrpSpPr/>
          <p:nvPr/>
        </p:nvGrpSpPr>
        <p:grpSpPr>
          <a:xfrm>
            <a:off x="2609215" y="358775"/>
            <a:ext cx="9582150" cy="1943735"/>
            <a:chOff x="1658049" y="175557"/>
            <a:chExt cx="11975254" cy="2791402"/>
          </a:xfrm>
          <a:effectLst>
            <a:glow rad="152400">
              <a:schemeClr val="accent1">
                <a:alpha val="40000"/>
              </a:schemeClr>
            </a:glow>
          </a:effectLst>
        </p:grpSpPr>
        <p:pic>
          <p:nvPicPr>
            <p:cNvPr id="12" name="Picture 11"/>
            <p:cNvPicPr>
              <a:picLocks noChangeAspect="1"/>
            </p:cNvPicPr>
            <p:nvPr/>
          </p:nvPicPr>
          <p:blipFill>
            <a:blip r:embed="rId4"/>
            <a:stretch>
              <a:fillRect/>
            </a:stretch>
          </p:blipFill>
          <p:spPr>
            <a:xfrm>
              <a:off x="3182748" y="175557"/>
              <a:ext cx="8323452" cy="1639080"/>
            </a:xfrm>
            <a:prstGeom prst="rect">
              <a:avLst/>
            </a:prstGeom>
          </p:spPr>
        </p:pic>
        <p:sp>
          <p:nvSpPr>
            <p:cNvPr id="11" name="TextBox 10"/>
            <p:cNvSpPr txBox="1"/>
            <p:nvPr/>
          </p:nvSpPr>
          <p:spPr>
            <a:xfrm>
              <a:off x="1658049" y="262837"/>
              <a:ext cx="11975254" cy="2704122"/>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pSp>
      <p:sp>
        <p:nvSpPr>
          <p:cNvPr id="14" name="Text Box 13"/>
          <p:cNvSpPr txBox="1"/>
          <p:nvPr/>
        </p:nvSpPr>
        <p:spPr>
          <a:xfrm>
            <a:off x="4393565" y="606425"/>
            <a:ext cx="6096000" cy="645160"/>
          </a:xfrm>
          <a:prstGeom prst="rect">
            <a:avLst/>
          </a:prstGeom>
          <a:noFill/>
        </p:spPr>
        <p:txBody>
          <a:bodyPr wrap="square" rtlCol="0">
            <a:spAutoFit/>
          </a:bodyPr>
          <a:lstStyle/>
          <a:p>
            <a:r>
              <a:rPr lang="en-US" sz="3600" b="1"/>
              <a:t>ĐÓNG VAI XỬ LÍ TÌNH HUỐNG</a:t>
            </a:r>
          </a:p>
        </p:txBody>
      </p:sp>
      <p:sp>
        <p:nvSpPr>
          <p:cNvPr id="15" name="Text Box 14"/>
          <p:cNvSpPr txBox="1"/>
          <p:nvPr/>
        </p:nvSpPr>
        <p:spPr>
          <a:xfrm>
            <a:off x="848995" y="2032000"/>
            <a:ext cx="5093970" cy="4478020"/>
          </a:xfrm>
          <a:prstGeom prst="rect">
            <a:avLst/>
          </a:prstGeom>
          <a:noFill/>
        </p:spPr>
        <p:txBody>
          <a:bodyPr wrap="square" rtlCol="0">
            <a:noAutofit/>
          </a:bodyPr>
          <a:lstStyle/>
          <a:p>
            <a:pPr algn="just"/>
            <a:r>
              <a:rPr lang="en-US" sz="3200"/>
              <a:t>Tiến thường xuyên rơi vào tình trạng bận rộn, các công việc chồng chéo nhau. Cuối tuần, Hà sang học nhóm thì thấy Tiến phàn nàn rằng bản thân chẳng có thời gian. Nếu là Hà, em sẽ khuyên bạn như thế nào?</a:t>
            </a:r>
          </a:p>
        </p:txBody>
      </p:sp>
      <p:pic>
        <p:nvPicPr>
          <p:cNvPr id="23"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9980" y="2788285"/>
            <a:ext cx="5252085" cy="2738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 presetClass="entr" presetSubtype="4"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3" presetClass="entr" presetSubtype="10" fill="hold" nodeType="withEffect">
                                  <p:stCondLst>
                                    <p:cond delay="50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linds(horizontal)">
                                      <p:cBhvr>
                                        <p:cTn id="1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460" cy="6858000"/>
          </a:xfrm>
          <a:prstGeom prst="rect">
            <a:avLst/>
          </a:prstGeom>
        </p:spPr>
      </p:pic>
      <p:sp>
        <p:nvSpPr>
          <p:cNvPr id="2" name="Cloud 1"/>
          <p:cNvSpPr/>
          <p:nvPr/>
        </p:nvSpPr>
        <p:spPr>
          <a:xfrm>
            <a:off x="946150" y="812800"/>
            <a:ext cx="7302500" cy="4381500"/>
          </a:xfrm>
          <a:prstGeom prst="cloud">
            <a:avLst/>
          </a:prstGeom>
          <a:effectLst>
            <a:softEdge rad="50800"/>
          </a:effectLst>
        </p:spPr>
        <p:style>
          <a:lnRef idx="0">
            <a:srgbClr val="FFFFFF"/>
          </a:lnRef>
          <a:fillRef idx="1">
            <a:schemeClr val="accent4"/>
          </a:fillRef>
          <a:effectRef idx="0">
            <a:srgbClr val="FFFFFF"/>
          </a:effectRef>
          <a:fontRef idx="minor">
            <a:schemeClr val="lt1"/>
          </a:fontRef>
        </p:style>
        <p:txBody>
          <a:bodyPr rtlCol="0" anchor="ctr"/>
          <a:lstStyle/>
          <a:p>
            <a:pPr algn="ctr"/>
            <a:r>
              <a:rPr lang="en-US" sz="6600" b="1">
                <a:ln w="9525" cmpd="sng">
                  <a:solidFill>
                    <a:schemeClr val="accent1"/>
                  </a:solidFill>
                  <a:prstDash val="solid"/>
                </a:ln>
                <a:solidFill>
                  <a:srgbClr val="70AD47">
                    <a:tint val="1000"/>
                  </a:srgbClr>
                </a:solidFill>
                <a:effectLst>
                  <a:glow rad="38100">
                    <a:schemeClr val="accent1">
                      <a:alpha val="40000"/>
                    </a:schemeClr>
                  </a:glow>
                </a:effectLst>
              </a:rPr>
              <a:t>HOẠT ĐỘNG VẬN DỤNG</a:t>
            </a:r>
          </a:p>
        </p:txBody>
      </p:sp>
      <p:pic>
        <p:nvPicPr>
          <p:cNvPr id="16" name="Picture 15"/>
          <p:cNvPicPr>
            <a:picLocks noChangeAspect="1"/>
          </p:cNvPicPr>
          <p:nvPr/>
        </p:nvPicPr>
        <p:blipFill>
          <a:blip r:embed="rId3"/>
          <a:stretch>
            <a:fillRect/>
          </a:stretch>
        </p:blipFill>
        <p:spPr>
          <a:xfrm>
            <a:off x="8706450" y="1089248"/>
            <a:ext cx="2597668" cy="5768752"/>
          </a:xfrm>
          <a:prstGeom prst="rect">
            <a:avLst/>
          </a:prstGeom>
        </p:spPr>
      </p:pic>
      <p:sp>
        <p:nvSpPr>
          <p:cNvPr id="13" name="4-Point Star 12"/>
          <p:cNvSpPr/>
          <p:nvPr/>
        </p:nvSpPr>
        <p:spPr>
          <a:xfrm>
            <a:off x="1834515" y="1352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4-Point Star 2"/>
          <p:cNvSpPr/>
          <p:nvPr/>
        </p:nvSpPr>
        <p:spPr>
          <a:xfrm>
            <a:off x="1047115" y="5380990"/>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4-Point Star 3"/>
          <p:cNvSpPr/>
          <p:nvPr/>
        </p:nvSpPr>
        <p:spPr>
          <a:xfrm>
            <a:off x="7983220" y="812800"/>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6" name="4-Point Star 5"/>
          <p:cNvSpPr/>
          <p:nvPr/>
        </p:nvSpPr>
        <p:spPr>
          <a:xfrm>
            <a:off x="11461115" y="3892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slow">
        <p:checke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 y="-173"/>
            <a:ext cx="12189460" cy="6858000"/>
          </a:xfrm>
          <a:prstGeom prst="rect">
            <a:avLst/>
          </a:prstGeom>
        </p:spPr>
      </p:pic>
      <p:sp>
        <p:nvSpPr>
          <p:cNvPr id="5" name="TextBox 4"/>
          <p:cNvSpPr txBox="1"/>
          <p:nvPr/>
        </p:nvSpPr>
        <p:spPr>
          <a:xfrm>
            <a:off x="924124" y="675798"/>
            <a:ext cx="898386"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BÀI 1</a:t>
            </a:r>
          </a:p>
        </p:txBody>
      </p:sp>
      <p:pic>
        <p:nvPicPr>
          <p:cNvPr id="16" name="Picture 15"/>
          <p:cNvPicPr/>
          <p:nvPr/>
        </p:nvPicPr>
        <p:blipFill>
          <a:blip r:embed="rId4"/>
          <a:stretch>
            <a:fillRect/>
          </a:stretch>
        </p:blipFill>
        <p:spPr>
          <a:xfrm>
            <a:off x="548005" y="845185"/>
            <a:ext cx="5223510" cy="5166995"/>
          </a:xfrm>
          <a:prstGeom prst="rect">
            <a:avLst/>
          </a:prstGeom>
        </p:spPr>
      </p:pic>
      <p:sp>
        <p:nvSpPr>
          <p:cNvPr id="25" name="TextBox 7"/>
          <p:cNvSpPr txBox="1"/>
          <p:nvPr/>
        </p:nvSpPr>
        <p:spPr>
          <a:xfrm>
            <a:off x="179705" y="190500"/>
            <a:ext cx="2658745" cy="4921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Xử lí tình huống</a:t>
            </a:r>
          </a:p>
        </p:txBody>
      </p:sp>
      <p:pic>
        <p:nvPicPr>
          <p:cNvPr id="30" name="Picture 29"/>
          <p:cNvPicPr>
            <a:picLocks noChangeAspect="1"/>
          </p:cNvPicPr>
          <p:nvPr/>
        </p:nvPicPr>
        <p:blipFill>
          <a:blip r:embed="rId5"/>
          <a:stretch>
            <a:fillRect/>
          </a:stretch>
        </p:blipFill>
        <p:spPr>
          <a:xfrm flipH="1">
            <a:off x="6096000" y="940435"/>
            <a:ext cx="4881880" cy="1178560"/>
          </a:xfrm>
          <a:prstGeom prst="rect">
            <a:avLst/>
          </a:prstGeom>
        </p:spPr>
      </p:pic>
      <p:sp>
        <p:nvSpPr>
          <p:cNvPr id="31" name="Text Box 30"/>
          <p:cNvSpPr txBox="1"/>
          <p:nvPr/>
        </p:nvSpPr>
        <p:spPr>
          <a:xfrm>
            <a:off x="7390130" y="1168400"/>
            <a:ext cx="3587750" cy="706755"/>
          </a:xfrm>
          <a:prstGeom prst="rect">
            <a:avLst/>
          </a:prstGeom>
          <a:noFill/>
        </p:spPr>
        <p:txBody>
          <a:bodyPr wrap="square" rtlCol="0">
            <a:spAutoFit/>
          </a:bodyPr>
          <a:lstStyle/>
          <a:p>
            <a:r>
              <a:rPr lang="en-US" sz="4000" b="1"/>
              <a:t>VIẾT THƯ</a:t>
            </a:r>
          </a:p>
        </p:txBody>
      </p:sp>
      <p:sp>
        <p:nvSpPr>
          <p:cNvPr id="32" name="Rectangle: Rounded Corners 13"/>
          <p:cNvSpPr/>
          <p:nvPr/>
        </p:nvSpPr>
        <p:spPr>
          <a:xfrm>
            <a:off x="5771515" y="2118995"/>
            <a:ext cx="5501640" cy="3252470"/>
          </a:xfrm>
          <a:prstGeom prst="roundRect">
            <a:avLst/>
          </a:prstGeom>
          <a:noFill/>
          <a:ln w="38100">
            <a:solidFill>
              <a:srgbClr val="00B0F0"/>
            </a:solid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32"/>
          <p:cNvSpPr txBox="1"/>
          <p:nvPr/>
        </p:nvSpPr>
        <p:spPr>
          <a:xfrm>
            <a:off x="6095365" y="2320290"/>
            <a:ext cx="5177790" cy="3051810"/>
          </a:xfrm>
          <a:prstGeom prst="rect">
            <a:avLst/>
          </a:prstGeom>
          <a:noFill/>
        </p:spPr>
        <p:txBody>
          <a:bodyPr wrap="square" rtlCol="0">
            <a:noAutofit/>
          </a:bodyPr>
          <a:lstStyle/>
          <a:p>
            <a:r>
              <a:rPr lang="en-US" sz="3600"/>
              <a:t>Viết một lá thư cho chính mình ở học kì sau, trong đó ghi lại những mục tiêu và kế hoạch mà bản thân muốn đạt được.</a:t>
            </a:r>
          </a:p>
        </p:txBody>
      </p:sp>
      <p:sp>
        <p:nvSpPr>
          <p:cNvPr id="34" name="4-Point Star 33"/>
          <p:cNvSpPr/>
          <p:nvPr/>
        </p:nvSpPr>
        <p:spPr>
          <a:xfrm>
            <a:off x="2691765" y="1352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5" name="4-Point Star 34"/>
          <p:cNvSpPr/>
          <p:nvPr/>
        </p:nvSpPr>
        <p:spPr>
          <a:xfrm>
            <a:off x="11153140" y="1628140"/>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6" name="4-Point Star 35"/>
          <p:cNvSpPr/>
          <p:nvPr/>
        </p:nvSpPr>
        <p:spPr>
          <a:xfrm>
            <a:off x="443230" y="1628140"/>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7" name="4-Point Star 36"/>
          <p:cNvSpPr/>
          <p:nvPr/>
        </p:nvSpPr>
        <p:spPr>
          <a:xfrm>
            <a:off x="5025390" y="52152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1" y="-173"/>
            <a:ext cx="12189460" cy="6858000"/>
          </a:xfrm>
          <a:prstGeom prst="rect">
            <a:avLst/>
          </a:prstGeom>
        </p:spPr>
      </p:pic>
      <p:pic>
        <p:nvPicPr>
          <p:cNvPr id="5" name="VIDEO">
            <a:hlinkClick r:id="" action="ppaction://media"/>
          </p:cNvPr>
          <p:cNvPicPr/>
          <p:nvPr>
            <a:videoFile r:link="rId2"/>
            <p:extLst>
              <p:ext uri="{DAA4B4D4-6D71-4841-9C94-3DE7FCFB9230}">
                <p14:media xmlns:p14="http://schemas.microsoft.com/office/powerpoint/2010/main" r:embed="rId1"/>
              </p:ext>
            </p:extLst>
          </p:nvPr>
        </p:nvPicPr>
        <p:blipFill>
          <a:blip r:embed="rId5"/>
          <a:srcRect t="38230" b="37890"/>
          <a:stretch>
            <a:fillRect/>
          </a:stretch>
        </p:blipFill>
        <p:spPr>
          <a:xfrm>
            <a:off x="2030730" y="977900"/>
            <a:ext cx="8215630" cy="5137150"/>
          </a:xfrm>
          <a:prstGeom prst="rect">
            <a:avLst/>
          </a:prstGeom>
          <a:effectLst>
            <a:glow rad="127000">
              <a:schemeClr val="accent1">
                <a:alpha val="18000"/>
              </a:schemeClr>
            </a:glow>
            <a:softEdge rad="101600"/>
          </a:effectLst>
        </p:spPr>
      </p:pic>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video>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 y="-173"/>
            <a:ext cx="12189460" cy="6858000"/>
          </a:xfrm>
          <a:prstGeom prst="rect">
            <a:avLst/>
          </a:prstGeom>
        </p:spPr>
      </p:pic>
      <p:sp>
        <p:nvSpPr>
          <p:cNvPr id="2" name="Text Box 1"/>
          <p:cNvSpPr txBox="1"/>
          <p:nvPr/>
        </p:nvSpPr>
        <p:spPr>
          <a:xfrm>
            <a:off x="332740" y="2975610"/>
            <a:ext cx="7636510" cy="2518410"/>
          </a:xfrm>
          <a:prstGeom prst="rect">
            <a:avLst/>
          </a:prstGeom>
          <a:ln w="50800" cmpd="sng">
            <a:solidFill>
              <a:srgbClr val="C00000"/>
            </a:solidFill>
            <a:prstDash val="lgDash"/>
          </a:ln>
        </p:spPr>
        <p:txBody>
          <a:bodyPr>
            <a:noAutofit/>
          </a:bodyPr>
          <a:lstStyle/>
          <a:p>
            <a:pPr marL="520700" lvl="1" indent="457200">
              <a:spcBef>
                <a:spcPct val="0"/>
              </a:spcBef>
              <a:spcAft>
                <a:spcPts val="200"/>
              </a:spcAft>
            </a:pPr>
            <a:r>
              <a:rPr lang="en-US" sz="3600"/>
              <a:t> </a:t>
            </a:r>
            <a:r>
              <a:rPr sz="3600"/>
              <a:t>Em lập kế hoạch cá nhân</a:t>
            </a:r>
          </a:p>
          <a:p>
            <a:pPr marL="63500" indent="0">
              <a:spcBef>
                <a:spcPct val="0"/>
              </a:spcBef>
              <a:spcAft>
                <a:spcPts val="200"/>
              </a:spcAft>
            </a:pPr>
            <a:r>
              <a:rPr sz="3600"/>
              <a:t> Việc nhà, việc lớp – bản thân sẵn sàng,</a:t>
            </a:r>
          </a:p>
          <a:p>
            <a:pPr marL="63500" indent="0">
              <a:spcBef>
                <a:spcPct val="0"/>
              </a:spcBef>
              <a:spcAft>
                <a:spcPts val="200"/>
              </a:spcAft>
            </a:pPr>
            <a:r>
              <a:rPr sz="3600"/>
              <a:t> </a:t>
            </a:r>
            <a:r>
              <a:rPr lang="en-US" sz="3600"/>
              <a:t>	 </a:t>
            </a:r>
            <a:r>
              <a:rPr sz="3600"/>
              <a:t>Vui chơi, học tập – giỏi giang</a:t>
            </a:r>
          </a:p>
          <a:p>
            <a:pPr marL="63500" indent="0">
              <a:spcBef>
                <a:spcPct val="0"/>
              </a:spcBef>
              <a:spcAft>
                <a:spcPts val="200"/>
              </a:spcAft>
            </a:pPr>
            <a:r>
              <a:rPr sz="3600"/>
              <a:t> Ưu tiên sắp xếp, rõ ràng trước sau</a:t>
            </a:r>
            <a:r>
              <a:rPr sz="3200"/>
              <a:t>.</a:t>
            </a:r>
          </a:p>
        </p:txBody>
      </p:sp>
      <p:sp>
        <p:nvSpPr>
          <p:cNvPr id="6" name="Cloud 5"/>
          <p:cNvSpPr/>
          <p:nvPr/>
        </p:nvSpPr>
        <p:spPr>
          <a:xfrm>
            <a:off x="1118870" y="944880"/>
            <a:ext cx="5778500" cy="1665605"/>
          </a:xfrm>
          <a:prstGeom prst="cloud">
            <a:avLst/>
          </a:prstGeom>
          <a:solidFill>
            <a:srgbClr val="FF8B8B"/>
          </a:solidFill>
          <a:ln>
            <a:solidFill>
              <a:srgbClr val="FF6363"/>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5400" b="1">
                <a:solidFill>
                  <a:schemeClr val="tx1"/>
                </a:solidFill>
              </a:rPr>
              <a:t>LỜI KHUYÊN</a:t>
            </a:r>
          </a:p>
        </p:txBody>
      </p:sp>
      <p:pic>
        <p:nvPicPr>
          <p:cNvPr id="10" name="Picture 9"/>
          <p:cNvPicPr/>
          <p:nvPr/>
        </p:nvPicPr>
        <p:blipFill>
          <a:blip r:embed="rId3"/>
          <a:stretch>
            <a:fillRect/>
          </a:stretch>
        </p:blipFill>
        <p:spPr>
          <a:xfrm>
            <a:off x="8082280" y="1183640"/>
            <a:ext cx="4109720" cy="431038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000" fill="hold">
                                          <p:stCondLst>
                                            <p:cond delay="0"/>
                                          </p:stCondLst>
                                        </p:cTn>
                                        <p:tgtEl>
                                          <p:spTgt spid="2"/>
                                        </p:tgtEl>
                                        <p:attrNameLst>
                                          <p:attrName>style.visibility</p:attrName>
                                        </p:attrNameLst>
                                      </p:cBhvr>
                                      <p:to>
                                        <p:strVal val="visible"/>
                                      </p:to>
                                    </p:set>
                                    <p:animEffect transition="in" filter="circle(in)">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35"/>
            <a:ext cx="12192000" cy="6859270"/>
          </a:xfrm>
          <a:prstGeom prst="rect">
            <a:avLst/>
          </a:prstGeom>
        </p:spPr>
      </p:pic>
      <p:sp>
        <p:nvSpPr>
          <p:cNvPr id="6" name="Double Wave 5"/>
          <p:cNvSpPr/>
          <p:nvPr/>
        </p:nvSpPr>
        <p:spPr>
          <a:xfrm>
            <a:off x="1918335" y="1609090"/>
            <a:ext cx="8341995" cy="3044825"/>
          </a:xfrm>
          <a:prstGeom prst="doubleWave">
            <a:avLst/>
          </a:prstGeom>
          <a:ln>
            <a:gradFill>
              <a:gsLst>
                <a:gs pos="0">
                  <a:srgbClr val="012D86"/>
                </a:gs>
                <a:gs pos="100000">
                  <a:srgbClr val="0E2557"/>
                </a:gs>
              </a:gsLst>
            </a:gradFill>
          </a:ln>
        </p:spPr>
        <p:style>
          <a:lnRef idx="0">
            <a:srgbClr val="FFFFFF"/>
          </a:lnRef>
          <a:fillRef idx="2">
            <a:schemeClr val="accent1"/>
          </a:fillRef>
          <a:effectRef idx="1">
            <a:schemeClr val="accent1"/>
          </a:effectRef>
          <a:fontRef idx="minor">
            <a:schemeClr val="lt1"/>
          </a:fontRef>
        </p:style>
        <p:txBody>
          <a:bodyPr rtlCol="0" anchor="ctr"/>
          <a:lstStyle/>
          <a:p>
            <a:pPr algn="ctr"/>
            <a:endParaRPr lang="en-US" sz="4400" b="1"/>
          </a:p>
          <a:p>
            <a:pPr algn="ctr"/>
            <a:r>
              <a:rPr lang="en-US" sz="4400" b="1">
                <a:solidFill>
                  <a:schemeClr val="tx1"/>
                </a:solidFill>
              </a:rPr>
              <a:t>Hãy chia sẻ về những dự định</a:t>
            </a:r>
          </a:p>
          <a:p>
            <a:pPr algn="ctr"/>
            <a:r>
              <a:rPr lang="en-US" sz="4400" b="1">
                <a:solidFill>
                  <a:schemeClr val="tx1"/>
                </a:solidFill>
              </a:rPr>
              <a:t> của em trong thời gian tới ?</a:t>
            </a:r>
          </a:p>
          <a:p>
            <a:pPr algn="ctr"/>
            <a:endParaRPr lang="en-US" sz="4400" b="1">
              <a:solidFill>
                <a:schemeClr val="tx1"/>
              </a:solidFill>
            </a:endParaRPr>
          </a:p>
        </p:txBody>
      </p:sp>
      <p:sp>
        <p:nvSpPr>
          <p:cNvPr id="2" name="4-Point Star 1"/>
          <p:cNvSpPr/>
          <p:nvPr/>
        </p:nvSpPr>
        <p:spPr>
          <a:xfrm>
            <a:off x="434975" y="365125"/>
            <a:ext cx="585470" cy="617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4-Point Star 3"/>
          <p:cNvSpPr/>
          <p:nvPr/>
        </p:nvSpPr>
        <p:spPr>
          <a:xfrm>
            <a:off x="434975" y="5705475"/>
            <a:ext cx="403225" cy="449580"/>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4-Point Star 4"/>
          <p:cNvSpPr/>
          <p:nvPr/>
        </p:nvSpPr>
        <p:spPr>
          <a:xfrm>
            <a:off x="9250680" y="4036060"/>
            <a:ext cx="428625" cy="492760"/>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8" name="4-Point Star 7"/>
          <p:cNvSpPr/>
          <p:nvPr/>
        </p:nvSpPr>
        <p:spPr>
          <a:xfrm>
            <a:off x="10050780" y="135255"/>
            <a:ext cx="585470" cy="617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4-Point Star 8"/>
          <p:cNvSpPr/>
          <p:nvPr/>
        </p:nvSpPr>
        <p:spPr>
          <a:xfrm>
            <a:off x="10840085" y="499110"/>
            <a:ext cx="513080" cy="461010"/>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4-Point Star 9"/>
          <p:cNvSpPr/>
          <p:nvPr/>
        </p:nvSpPr>
        <p:spPr>
          <a:xfrm>
            <a:off x="2647315" y="1352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2" name="Block Arc 11"/>
          <p:cNvSpPr/>
          <p:nvPr/>
        </p:nvSpPr>
        <p:spPr>
          <a:xfrm>
            <a:off x="10050780" y="5793105"/>
            <a:ext cx="2395855" cy="1064895"/>
          </a:xfrm>
          <a:prstGeom prst="blockArc">
            <a:avLst/>
          </a:prstGeom>
          <a:solidFill>
            <a:srgbClr val="00B0F0"/>
          </a:solidFill>
          <a:ln>
            <a:solidFill>
              <a:srgbClr val="00B0F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3" name="Block Arc 12"/>
          <p:cNvSpPr/>
          <p:nvPr/>
        </p:nvSpPr>
        <p:spPr>
          <a:xfrm>
            <a:off x="9975215" y="5960745"/>
            <a:ext cx="2395855" cy="1064895"/>
          </a:xfrm>
          <a:prstGeom prst="blockArc">
            <a:avLst/>
          </a:pr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4" name="Block Arc 13"/>
          <p:cNvSpPr/>
          <p:nvPr/>
        </p:nvSpPr>
        <p:spPr>
          <a:xfrm>
            <a:off x="9899015" y="6155055"/>
            <a:ext cx="2395855" cy="1064895"/>
          </a:xfrm>
          <a:prstGeom prst="blockArc">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5" name="Block Arc 14"/>
          <p:cNvSpPr/>
          <p:nvPr/>
        </p:nvSpPr>
        <p:spPr>
          <a:xfrm>
            <a:off x="9796145" y="6330315"/>
            <a:ext cx="2395855" cy="1064895"/>
          </a:xfrm>
          <a:prstGeom prst="blockArc">
            <a:avLst/>
          </a:prstGeom>
          <a:solidFill>
            <a:srgbClr val="00B050"/>
          </a:solid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pic>
        <p:nvPicPr>
          <p:cNvPr id="22" name="Picture 21"/>
          <p:cNvPicPr>
            <a:picLocks noChangeAspect="1"/>
          </p:cNvPicPr>
          <p:nvPr/>
        </p:nvPicPr>
        <p:blipFill>
          <a:blip r:embed="rId3"/>
          <a:stretch>
            <a:fillRect/>
          </a:stretch>
        </p:blipFill>
        <p:spPr>
          <a:xfrm rot="20806844">
            <a:off x="1584960" y="1497330"/>
            <a:ext cx="713105" cy="699770"/>
          </a:xfrm>
          <a:prstGeom prst="rect">
            <a:avLst/>
          </a:prstGeom>
        </p:spPr>
      </p:pic>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1" y="-173"/>
            <a:ext cx="12189460" cy="6858000"/>
          </a:xfrm>
          <a:prstGeom prst="rect">
            <a:avLst/>
          </a:prstGeom>
        </p:spPr>
      </p:pic>
      <p:sp>
        <p:nvSpPr>
          <p:cNvPr id="2" name="Double Wave 1"/>
          <p:cNvSpPr/>
          <p:nvPr/>
        </p:nvSpPr>
        <p:spPr>
          <a:xfrm>
            <a:off x="23495" y="1460500"/>
            <a:ext cx="12176125" cy="3524250"/>
          </a:xfrm>
          <a:prstGeom prst="doubleWave">
            <a:avLst/>
          </a:prstGeom>
        </p:spPr>
        <p:style>
          <a:lnRef idx="0">
            <a:srgbClr val="FFFFFF"/>
          </a:lnRef>
          <a:fillRef idx="2">
            <a:schemeClr val="accent4"/>
          </a:fillRef>
          <a:effectRef idx="1">
            <a:schemeClr val="accent4"/>
          </a:effectRef>
          <a:fontRef idx="minor">
            <a:schemeClr val="lt1"/>
          </a:fontRef>
        </p:style>
        <p:txBody>
          <a:bodyPr rtlCol="0" anchor="ctr"/>
          <a:lstStyle/>
          <a:p>
            <a:pPr algn="ctr"/>
            <a:endParaRPr lang="en-US"/>
          </a:p>
        </p:txBody>
      </p:sp>
      <p:sp>
        <p:nvSpPr>
          <p:cNvPr id="4" name="Rectangles 3"/>
          <p:cNvSpPr/>
          <p:nvPr/>
        </p:nvSpPr>
        <p:spPr>
          <a:xfrm>
            <a:off x="546100" y="2179320"/>
            <a:ext cx="11360785" cy="2087245"/>
          </a:xfrm>
          <a:prstGeom prst="rect">
            <a:avLst/>
          </a:prstGeom>
          <a:noFill/>
          <a:ln>
            <a:noFill/>
          </a:ln>
        </p:spPr>
        <p:txBody>
          <a:bodyPr wrap="none" rtlCol="0" anchor="t">
            <a:prstTxWarp prst="textWave1">
              <a:avLst/>
            </a:prstTxWarp>
            <a:noAutofit/>
          </a:bodyPr>
          <a:lstStyle/>
          <a:p>
            <a:pPr algn="ctr"/>
            <a:r>
              <a:rPr lang="en-US" sz="2000" b="1">
                <a:ln w="15875">
                  <a:solidFill>
                    <a:schemeClr val="accent1">
                      <a:lumMod val="75000"/>
                    </a:schemeClr>
                  </a:solidFill>
                </a:ln>
                <a:gradFill>
                  <a:gsLst>
                    <a:gs pos="0">
                      <a:schemeClr val="accent1">
                        <a:hueMod val="80000"/>
                      </a:schemeClr>
                    </a:gs>
                    <a:gs pos="100000">
                      <a:schemeClr val="accent1">
                        <a:alpha val="100000"/>
                      </a:schemeClr>
                    </a:gs>
                  </a:gsLst>
                  <a:lin ang="2700000" scaled="0"/>
                </a:gradFill>
                <a:effectLst/>
              </a:rPr>
              <a:t>CẢM ƠN CÁC EM ĐÃ THAM GIA TIẾT HỌC</a:t>
            </a:r>
            <a:r>
              <a:rPr lang="en-US" sz="5400" b="1">
                <a:ln w="15875">
                  <a:solidFill>
                    <a:schemeClr val="accent1">
                      <a:lumMod val="75000"/>
                    </a:schemeClr>
                  </a:solidFill>
                </a:ln>
                <a:gradFill>
                  <a:gsLst>
                    <a:gs pos="0">
                      <a:schemeClr val="accent1">
                        <a:hueMod val="80000"/>
                      </a:schemeClr>
                    </a:gs>
                    <a:gs pos="100000">
                      <a:schemeClr val="accent1">
                        <a:alpha val="100000"/>
                      </a:schemeClr>
                    </a:gs>
                  </a:gsLst>
                  <a:lin ang="2700000" scaled="0"/>
                </a:gradFill>
                <a:effectLst/>
              </a:rPr>
              <a:t> </a:t>
            </a:r>
          </a:p>
        </p:txBody>
      </p:sp>
      <p:pic>
        <p:nvPicPr>
          <p:cNvPr id="22" name="Picture 21"/>
          <p:cNvPicPr>
            <a:picLocks noChangeAspect="1"/>
          </p:cNvPicPr>
          <p:nvPr/>
        </p:nvPicPr>
        <p:blipFill>
          <a:blip r:embed="rId3"/>
          <a:stretch>
            <a:fillRect/>
          </a:stretch>
        </p:blipFill>
        <p:spPr>
          <a:xfrm rot="20806844">
            <a:off x="10121265" y="-10795"/>
            <a:ext cx="968375" cy="950595"/>
          </a:xfrm>
          <a:prstGeom prst="rect">
            <a:avLst/>
          </a:prstGeom>
        </p:spPr>
      </p:pic>
      <p:pic>
        <p:nvPicPr>
          <p:cNvPr id="5" name="Picture 4"/>
          <p:cNvPicPr>
            <a:picLocks noChangeAspect="1"/>
          </p:cNvPicPr>
          <p:nvPr/>
        </p:nvPicPr>
        <p:blipFill>
          <a:blip r:embed="rId3"/>
          <a:stretch>
            <a:fillRect/>
          </a:stretch>
        </p:blipFill>
        <p:spPr>
          <a:xfrm rot="20806844">
            <a:off x="9213850" y="5996305"/>
            <a:ext cx="920115" cy="902970"/>
          </a:xfrm>
          <a:prstGeom prst="rect">
            <a:avLst/>
          </a:prstGeom>
        </p:spPr>
      </p:pic>
      <p:pic>
        <p:nvPicPr>
          <p:cNvPr id="6" name="Picture 5"/>
          <p:cNvPicPr>
            <a:picLocks noChangeAspect="1"/>
          </p:cNvPicPr>
          <p:nvPr/>
        </p:nvPicPr>
        <p:blipFill>
          <a:blip r:embed="rId3"/>
          <a:stretch>
            <a:fillRect/>
          </a:stretch>
        </p:blipFill>
        <p:spPr>
          <a:xfrm rot="20806844">
            <a:off x="2698750" y="4429760"/>
            <a:ext cx="713740" cy="700405"/>
          </a:xfrm>
          <a:prstGeom prst="rect">
            <a:avLst/>
          </a:prstGeom>
        </p:spPr>
      </p:pic>
      <p:pic>
        <p:nvPicPr>
          <p:cNvPr id="7" name="Picture 6"/>
          <p:cNvPicPr>
            <a:picLocks noChangeAspect="1"/>
          </p:cNvPicPr>
          <p:nvPr/>
        </p:nvPicPr>
        <p:blipFill>
          <a:blip r:embed="rId3"/>
          <a:stretch>
            <a:fillRect/>
          </a:stretch>
        </p:blipFill>
        <p:spPr>
          <a:xfrm rot="20806844">
            <a:off x="656363" y="1050467"/>
            <a:ext cx="1111380" cy="1090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over dir="d"/>
      </p:transition>
    </mc:Choice>
    <mc:Fallback xmlns="">
      <p:transition spd="slow">
        <p:cover dir="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89460" cy="6858000"/>
          </a:xfrm>
          <a:prstGeom prst="rect">
            <a:avLst/>
          </a:prstGeom>
        </p:spPr>
      </p:pic>
      <p:grpSp>
        <p:nvGrpSpPr>
          <p:cNvPr id="2" name="Group 1"/>
          <p:cNvGrpSpPr/>
          <p:nvPr/>
        </p:nvGrpSpPr>
        <p:grpSpPr>
          <a:xfrm>
            <a:off x="1336735" y="1701112"/>
            <a:ext cx="8761614" cy="4229939"/>
            <a:chOff x="2156178" y="1676400"/>
            <a:chExt cx="7879644" cy="3124200"/>
          </a:xfrm>
        </p:grpSpPr>
        <p:pic>
          <p:nvPicPr>
            <p:cNvPr id="14" name="Picture 13"/>
            <p:cNvPicPr>
              <a:picLocks noChangeAspect="1"/>
            </p:cNvPicPr>
            <p:nvPr/>
          </p:nvPicPr>
          <p:blipFill>
            <a:blip r:embed="rId4"/>
            <a:stretch>
              <a:fillRect/>
            </a:stretch>
          </p:blipFill>
          <p:spPr>
            <a:xfrm>
              <a:off x="2156178" y="2103034"/>
              <a:ext cx="7879644" cy="2697566"/>
            </a:xfrm>
            <a:prstGeom prst="rect">
              <a:avLst/>
            </a:prstGeom>
          </p:spPr>
        </p:pic>
        <p:pic>
          <p:nvPicPr>
            <p:cNvPr id="18" name="Picture 17"/>
            <p:cNvPicPr>
              <a:picLocks noChangeAspect="1"/>
            </p:cNvPicPr>
            <p:nvPr/>
          </p:nvPicPr>
          <p:blipFill>
            <a:blip r:embed="rId5"/>
            <a:stretch>
              <a:fillRect/>
            </a:stretch>
          </p:blipFill>
          <p:spPr>
            <a:xfrm>
              <a:off x="4297853" y="1676400"/>
              <a:ext cx="3596294" cy="853268"/>
            </a:xfrm>
            <a:prstGeom prst="rect">
              <a:avLst/>
            </a:prstGeom>
          </p:spPr>
        </p:pic>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51" y="1257129"/>
            <a:ext cx="2057400" cy="530343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5360" y="2789904"/>
            <a:ext cx="3656799" cy="3193680"/>
          </a:xfrm>
          <a:prstGeom prst="rect">
            <a:avLst/>
          </a:prstGeom>
        </p:spPr>
      </p:pic>
      <p:pic>
        <p:nvPicPr>
          <p:cNvPr id="20" name="Picture 19"/>
          <p:cNvPicPr>
            <a:picLocks noChangeAspect="1"/>
          </p:cNvPicPr>
          <p:nvPr/>
        </p:nvPicPr>
        <p:blipFill>
          <a:blip r:embed="rId8"/>
          <a:stretch>
            <a:fillRect/>
          </a:stretch>
        </p:blipFill>
        <p:spPr>
          <a:xfrm>
            <a:off x="2404855" y="670107"/>
            <a:ext cx="598311" cy="587022"/>
          </a:xfrm>
          <a:prstGeom prst="rect">
            <a:avLst/>
          </a:prstGeom>
        </p:spPr>
      </p:pic>
      <p:pic>
        <p:nvPicPr>
          <p:cNvPr id="21" name="Picture 20"/>
          <p:cNvPicPr>
            <a:picLocks noChangeAspect="1"/>
          </p:cNvPicPr>
          <p:nvPr/>
        </p:nvPicPr>
        <p:blipFill>
          <a:blip r:embed="rId8"/>
          <a:stretch>
            <a:fillRect/>
          </a:stretch>
        </p:blipFill>
        <p:spPr>
          <a:xfrm rot="2640825">
            <a:off x="2519787" y="5494558"/>
            <a:ext cx="1111380" cy="1090410"/>
          </a:xfrm>
          <a:prstGeom prst="rect">
            <a:avLst/>
          </a:prstGeom>
        </p:spPr>
      </p:pic>
      <p:pic>
        <p:nvPicPr>
          <p:cNvPr id="22" name="Picture 21"/>
          <p:cNvPicPr>
            <a:picLocks noChangeAspect="1"/>
          </p:cNvPicPr>
          <p:nvPr/>
        </p:nvPicPr>
        <p:blipFill>
          <a:blip r:embed="rId8"/>
          <a:stretch>
            <a:fillRect/>
          </a:stretch>
        </p:blipFill>
        <p:spPr>
          <a:xfrm rot="20806844">
            <a:off x="10437268" y="669467"/>
            <a:ext cx="1111380" cy="1090410"/>
          </a:xfrm>
          <a:prstGeom prst="rect">
            <a:avLst/>
          </a:prstGeom>
        </p:spPr>
      </p:pic>
      <p:pic>
        <p:nvPicPr>
          <p:cNvPr id="23" name="Picture 22"/>
          <p:cNvPicPr>
            <a:picLocks noChangeAspect="1"/>
          </p:cNvPicPr>
          <p:nvPr/>
        </p:nvPicPr>
        <p:blipFill>
          <a:blip r:embed="rId8"/>
          <a:stretch>
            <a:fillRect/>
          </a:stretch>
        </p:blipFill>
        <p:spPr>
          <a:xfrm rot="1629158">
            <a:off x="10067983" y="5942091"/>
            <a:ext cx="518668" cy="508882"/>
          </a:xfrm>
          <a:prstGeom prst="rect">
            <a:avLst/>
          </a:prstGeom>
        </p:spPr>
      </p:pic>
      <p:pic>
        <p:nvPicPr>
          <p:cNvPr id="24" name="Picture 23"/>
          <p:cNvPicPr>
            <a:picLocks noChangeAspect="1"/>
          </p:cNvPicPr>
          <p:nvPr/>
        </p:nvPicPr>
        <p:blipFill>
          <a:blip r:embed="rId8"/>
          <a:stretch>
            <a:fillRect/>
          </a:stretch>
        </p:blipFill>
        <p:spPr>
          <a:xfrm rot="1629158">
            <a:off x="-143017" y="4662310"/>
            <a:ext cx="518668" cy="508882"/>
          </a:xfrm>
          <a:prstGeom prst="rect">
            <a:avLst/>
          </a:prstGeom>
        </p:spPr>
      </p:pic>
      <p:sp>
        <p:nvSpPr>
          <p:cNvPr id="15" name="TextBox 14"/>
          <p:cNvSpPr txBox="1"/>
          <p:nvPr/>
        </p:nvSpPr>
        <p:spPr>
          <a:xfrm>
            <a:off x="2407919" y="163650"/>
            <a:ext cx="6908800" cy="521970"/>
          </a:xfrm>
          <a:prstGeom prst="rect">
            <a:avLst/>
          </a:prstGeom>
          <a:noFill/>
        </p:spPr>
        <p:txBody>
          <a:bodyPr wrap="square" rtlCol="0">
            <a:spAutoFit/>
          </a:bodyPr>
          <a:lstStyle/>
          <a:p>
            <a:pPr algn="ctr"/>
            <a:r>
              <a:rPr lang="en-US" sz="2800" dirty="0" err="1">
                <a:latin typeface="Arial" panose="020B0604020202020204" pitchFamily="34" charset="0"/>
                <a:cs typeface="Arial" panose="020B0604020202020204" pitchFamily="34" charset="0"/>
              </a:rPr>
              <a:t>Thứ</a:t>
            </a:r>
            <a:r>
              <a:rPr lang="vi-VN"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ngày</a:t>
            </a:r>
            <a:r>
              <a:rPr lang="vi-VN"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tháng</a:t>
            </a:r>
            <a:r>
              <a:rPr lang="vi-VN" sz="2800" dirty="0">
                <a:latin typeface="Arial" panose="020B0604020202020204" pitchFamily="34" charset="0"/>
                <a:cs typeface="Arial" panose="020B0604020202020204" pitchFamily="34" charset="0"/>
              </a:rPr>
              <a:t> ... </a:t>
            </a:r>
            <a:r>
              <a:rPr lang="en-US" sz="2800" dirty="0" err="1">
                <a:latin typeface="Arial" panose="020B0604020202020204" pitchFamily="34" charset="0"/>
                <a:cs typeface="Arial" panose="020B0604020202020204" pitchFamily="34" charset="0"/>
              </a:rPr>
              <a:t>năm</a:t>
            </a:r>
            <a:r>
              <a:rPr lang="vi-VN" sz="2800" dirty="0">
                <a:latin typeface="Arial" panose="020B0604020202020204" pitchFamily="34" charset="0"/>
                <a:cs typeface="Arial" panose="020B0604020202020204" pitchFamily="34" charset="0"/>
              </a:rPr>
              <a:t> 202</a:t>
            </a:r>
            <a:r>
              <a:rPr lang="en-US" altLang="vi-VN" sz="2800" dirty="0">
                <a:latin typeface="Arial" panose="020B0604020202020204" pitchFamily="34" charset="0"/>
                <a:cs typeface="Arial" panose="020B0604020202020204" pitchFamily="34" charset="0"/>
              </a:rPr>
              <a:t>4</a:t>
            </a:r>
          </a:p>
        </p:txBody>
      </p:sp>
      <p:pic>
        <p:nvPicPr>
          <p:cNvPr id="3" name="Picture 2"/>
          <p:cNvPicPr>
            <a:picLocks noChangeAspect="1"/>
          </p:cNvPicPr>
          <p:nvPr/>
        </p:nvPicPr>
        <p:blipFill>
          <a:blip r:embed="rId9"/>
          <a:stretch>
            <a:fillRect/>
          </a:stretch>
        </p:blipFill>
        <p:spPr>
          <a:xfrm>
            <a:off x="4526425" y="1716915"/>
            <a:ext cx="2389839" cy="1072989"/>
          </a:xfrm>
          <a:prstGeom prst="rect">
            <a:avLst/>
          </a:prstGeom>
        </p:spPr>
      </p:pic>
      <p:sp>
        <p:nvSpPr>
          <p:cNvPr id="9" name="Text Box 8"/>
          <p:cNvSpPr txBox="1"/>
          <p:nvPr/>
        </p:nvSpPr>
        <p:spPr>
          <a:xfrm>
            <a:off x="2028825" y="2988310"/>
            <a:ext cx="7666355" cy="1927860"/>
          </a:xfrm>
          <a:prstGeom prst="rect">
            <a:avLst/>
          </a:prstGeom>
          <a:noFill/>
        </p:spPr>
        <p:txBody>
          <a:bodyPr wrap="square" rtlCol="0">
            <a:noAutofit/>
            <a:scene3d>
              <a:camera prst="orthographicFront"/>
              <a:lightRig rig="soft" dir="t">
                <a:rot lat="0" lon="0" rev="15600000"/>
              </a:lightRig>
            </a:scene3d>
            <a:sp3d extrusionH="57150" prstMaterial="softEdge">
              <a:bevelT w="25400" h="38100"/>
            </a:sp3d>
          </a:bodyPr>
          <a:lstStyle/>
          <a:p>
            <a:pPr algn="ctr"/>
            <a:r>
              <a:rPr lang="en-US" sz="4800" b="1">
                <a:solidFill>
                  <a:schemeClr val="accent4"/>
                </a:solidFill>
                <a:effectLst/>
                <a:cs typeface="+mn-lt"/>
              </a:rPr>
              <a:t> BÀI 8:</a:t>
            </a:r>
            <a:r>
              <a:rPr lang="en-US" sz="5400" b="1">
                <a:solidFill>
                  <a:schemeClr val="accent4"/>
                </a:solidFill>
                <a:effectLst/>
                <a:cs typeface="+mn-lt"/>
              </a:rPr>
              <a:t> </a:t>
            </a:r>
          </a:p>
          <a:p>
            <a:pPr algn="ctr"/>
            <a:r>
              <a:rPr lang="en-US" sz="4800" b="1">
                <a:solidFill>
                  <a:schemeClr val="accent4"/>
                </a:solidFill>
                <a:effectLst/>
                <a:cs typeface="+mn-lt"/>
              </a:rPr>
              <a:t>EM LẬP KẾ HOẠCH CÁ NHÂN</a:t>
            </a:r>
          </a:p>
        </p:txBody>
      </p:sp>
      <p:sp>
        <p:nvSpPr>
          <p:cNvPr id="4" name="Text Box 3"/>
          <p:cNvSpPr txBox="1"/>
          <p:nvPr/>
        </p:nvSpPr>
        <p:spPr>
          <a:xfrm>
            <a:off x="4020185" y="6397625"/>
            <a:ext cx="4012565" cy="460375"/>
          </a:xfrm>
          <a:prstGeom prst="rect">
            <a:avLst/>
          </a:prstGeom>
          <a:noFill/>
        </p:spPr>
        <p:txBody>
          <a:bodyPr wrap="square" rtlCol="0">
            <a:spAutoFit/>
          </a:bodyPr>
          <a:lstStyle/>
          <a:p>
            <a:pPr algn="ctr"/>
            <a:r>
              <a:rPr lang="en-US" sz="2400" b="1"/>
              <a:t>BỘ SÁCH CÁNH DIỀU</a:t>
            </a:r>
          </a:p>
        </p:txBody>
      </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750" fill="hold">
                                              <p:stCondLst>
                                                <p:cond delay="0"/>
                                              </p:stCondLst>
                                            </p:cTn>
                                            <p:tgtEl>
                                              <p:spTgt spid="13"/>
                                            </p:tgtEl>
                                            <p:attrNameLst>
                                              <p:attrName>style.visibility</p:attrName>
                                            </p:attrNameLst>
                                          </p:cBhvr>
                                          <p:to>
                                            <p:strVal val="visible"/>
                                          </p:to>
                                        </p:set>
                                        <p:anim calcmode="lin" valueType="num" p14:bounceEnd="62000">
                                          <p:cBhvr additive="base">
                                            <p:cTn id="7" dur="750" fill="hold"/>
                                            <p:tgtEl>
                                              <p:spTgt spid="13"/>
                                            </p:tgtEl>
                                            <p:attrNameLst>
                                              <p:attrName>ppt_x</p:attrName>
                                            </p:attrNameLst>
                                          </p:cBhvr>
                                          <p:tavLst>
                                            <p:tav tm="0">
                                              <p:val>
                                                <p:strVal val="0-#ppt_w/2"/>
                                              </p:val>
                                            </p:tav>
                                            <p:tav tm="100000">
                                              <p:val>
                                                <p:strVal val="#ppt_x"/>
                                              </p:val>
                                            </p:tav>
                                          </p:tavLst>
                                        </p:anim>
                                        <p:anim calcmode="lin" valueType="num" p14:bounceEnd="62000">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14:presetBounceEnd="62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2000">
                                          <p:cBhvr additive="base">
                                            <p:cTn id="11" dur="1500" fill="hold"/>
                                            <p:tgtEl>
                                              <p:spTgt spid="20"/>
                                            </p:tgtEl>
                                            <p:attrNameLst>
                                              <p:attrName>ppt_x</p:attrName>
                                            </p:attrNameLst>
                                          </p:cBhvr>
                                          <p:tavLst>
                                            <p:tav tm="0">
                                              <p:val>
                                                <p:strVal val="0-#ppt_w/2"/>
                                              </p:val>
                                            </p:tav>
                                            <p:tav tm="100000">
                                              <p:val>
                                                <p:strVal val="#ppt_x"/>
                                              </p:val>
                                            </p:tav>
                                          </p:tavLst>
                                        </p:anim>
                                        <p:anim calcmode="lin" valueType="num" p14:bounceEnd="62000">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62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62000">
                                          <p:cBhvr additive="base">
                                            <p:cTn id="15" dur="1500" fill="hold"/>
                                            <p:tgtEl>
                                              <p:spTgt spid="21"/>
                                            </p:tgtEl>
                                            <p:attrNameLst>
                                              <p:attrName>ppt_x</p:attrName>
                                            </p:attrNameLst>
                                          </p:cBhvr>
                                          <p:tavLst>
                                            <p:tav tm="0">
                                              <p:val>
                                                <p:strVal val="0-#ppt_w/2"/>
                                              </p:val>
                                            </p:tav>
                                            <p:tav tm="100000">
                                              <p:val>
                                                <p:strVal val="#ppt_x"/>
                                              </p:val>
                                            </p:tav>
                                          </p:tavLst>
                                        </p:anim>
                                        <p:anim calcmode="lin" valueType="num" p14:bounceEnd="62000">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62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2000">
                                          <p:cBhvr additive="base">
                                            <p:cTn id="19" dur="1500" fill="hold"/>
                                            <p:tgtEl>
                                              <p:spTgt spid="24"/>
                                            </p:tgtEl>
                                            <p:attrNameLst>
                                              <p:attrName>ppt_x</p:attrName>
                                            </p:attrNameLst>
                                          </p:cBhvr>
                                          <p:tavLst>
                                            <p:tav tm="0">
                                              <p:val>
                                                <p:strVal val="0-#ppt_w/2"/>
                                              </p:val>
                                            </p:tav>
                                            <p:tav tm="100000">
                                              <p:val>
                                                <p:strVal val="#ppt_x"/>
                                              </p:val>
                                            </p:tav>
                                          </p:tavLst>
                                        </p:anim>
                                        <p:anim calcmode="lin" valueType="num" p14:bounceEnd="62000">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62000">
                                      <p:stCondLst>
                                        <p:cond delay="0"/>
                                      </p:stCondLst>
                                      <p:childTnLst>
                                        <p:set>
                                          <p:cBhvr>
                                            <p:cTn id="22" dur="750" fill="hold">
                                              <p:stCondLst>
                                                <p:cond delay="0"/>
                                              </p:stCondLst>
                                            </p:cTn>
                                            <p:tgtEl>
                                              <p:spTgt spid="16"/>
                                            </p:tgtEl>
                                            <p:attrNameLst>
                                              <p:attrName>style.visibility</p:attrName>
                                            </p:attrNameLst>
                                          </p:cBhvr>
                                          <p:to>
                                            <p:strVal val="visible"/>
                                          </p:to>
                                        </p:set>
                                        <p:anim calcmode="lin" valueType="num" p14:bounceEnd="62000">
                                          <p:cBhvr additive="base">
                                            <p:cTn id="23" dur="750" fill="hold"/>
                                            <p:tgtEl>
                                              <p:spTgt spid="16"/>
                                            </p:tgtEl>
                                            <p:attrNameLst>
                                              <p:attrName>ppt_x</p:attrName>
                                            </p:attrNameLst>
                                          </p:cBhvr>
                                          <p:tavLst>
                                            <p:tav tm="0">
                                              <p:val>
                                                <p:strVal val="1+#ppt_w/2"/>
                                              </p:val>
                                            </p:tav>
                                            <p:tav tm="100000">
                                              <p:val>
                                                <p:strVal val="#ppt_x"/>
                                              </p:val>
                                            </p:tav>
                                          </p:tavLst>
                                        </p:anim>
                                        <p:anim calcmode="lin" valueType="num" p14:bounceEnd="62000">
                                          <p:cBhvr additive="base">
                                            <p:cTn id="24" dur="75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62000">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14:bounceEnd="62000">
                                          <p:cBhvr additive="base">
                                            <p:cTn id="27" dur="1500" fill="hold"/>
                                            <p:tgtEl>
                                              <p:spTgt spid="22"/>
                                            </p:tgtEl>
                                            <p:attrNameLst>
                                              <p:attrName>ppt_x</p:attrName>
                                            </p:attrNameLst>
                                          </p:cBhvr>
                                          <p:tavLst>
                                            <p:tav tm="0">
                                              <p:val>
                                                <p:strVal val="1+#ppt_w/2"/>
                                              </p:val>
                                            </p:tav>
                                            <p:tav tm="100000">
                                              <p:val>
                                                <p:strVal val="#ppt_x"/>
                                              </p:val>
                                            </p:tav>
                                          </p:tavLst>
                                        </p:anim>
                                        <p:anim calcmode="lin" valueType="num" p14:bounceEnd="62000">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62000">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14:bounceEnd="62000">
                                          <p:cBhvr additive="base">
                                            <p:cTn id="31" dur="1500" fill="hold"/>
                                            <p:tgtEl>
                                              <p:spTgt spid="23"/>
                                            </p:tgtEl>
                                            <p:attrNameLst>
                                              <p:attrName>ppt_x</p:attrName>
                                            </p:attrNameLst>
                                          </p:cBhvr>
                                          <p:tavLst>
                                            <p:tav tm="0">
                                              <p:val>
                                                <p:strVal val="1+#ppt_w/2"/>
                                              </p:val>
                                            </p:tav>
                                            <p:tav tm="100000">
                                              <p:val>
                                                <p:strVal val="#ppt_x"/>
                                              </p:val>
                                            </p:tav>
                                          </p:tavLst>
                                        </p:anim>
                                        <p:anim calcmode="lin" valueType="num" p14:bounceEnd="62000">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2000">
                                      <p:stCondLst>
                                        <p:cond delay="0"/>
                                      </p:stCondLst>
                                      <p:childTnLst>
                                        <p:set>
                                          <p:cBhvr>
                                            <p:cTn id="34" dur="750" fill="hold">
                                              <p:stCondLst>
                                                <p:cond delay="0"/>
                                              </p:stCondLst>
                                            </p:cTn>
                                            <p:tgtEl>
                                              <p:spTgt spid="2"/>
                                            </p:tgtEl>
                                            <p:attrNameLst>
                                              <p:attrName>style.visibility</p:attrName>
                                            </p:attrNameLst>
                                          </p:cBhvr>
                                          <p:to>
                                            <p:strVal val="visible"/>
                                          </p:to>
                                        </p:set>
                                        <p:anim calcmode="lin" valueType="num" p14:bounceEnd="62000">
                                          <p:cBhvr additive="base">
                                            <p:cTn id="35" dur="750" fill="hold"/>
                                            <p:tgtEl>
                                              <p:spTgt spid="2"/>
                                            </p:tgtEl>
                                            <p:attrNameLst>
                                              <p:attrName>ppt_x</p:attrName>
                                            </p:attrNameLst>
                                          </p:cBhvr>
                                          <p:tavLst>
                                            <p:tav tm="0">
                                              <p:val>
                                                <p:strVal val="#ppt_x"/>
                                              </p:val>
                                            </p:tav>
                                            <p:tav tm="100000">
                                              <p:val>
                                                <p:strVal val="#ppt_x"/>
                                              </p:val>
                                            </p:tav>
                                          </p:tavLst>
                                        </p:anim>
                                        <p:anim calcmode="lin" valueType="num" p14:bounceEnd="62000">
                                          <p:cBhvr additive="base">
                                            <p:cTn id="36" dur="750" fill="hold"/>
                                            <p:tgtEl>
                                              <p:spTgt spid="2"/>
                                            </p:tgtEl>
                                            <p:attrNameLst>
                                              <p:attrName>ppt_y</p:attrName>
                                            </p:attrNameLst>
                                          </p:cBhvr>
                                          <p:tavLst>
                                            <p:tav tm="0">
                                              <p:val>
                                                <p:strVal val="1+#ppt_h/2"/>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fade">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750"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0-#ppt_w/2"/>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500" fill="hold"/>
                                            <p:tgtEl>
                                              <p:spTgt spid="24"/>
                                            </p:tgtEl>
                                            <p:attrNameLst>
                                              <p:attrName>ppt_x</p:attrName>
                                            </p:attrNameLst>
                                          </p:cBhvr>
                                          <p:tavLst>
                                            <p:tav tm="0">
                                              <p:val>
                                                <p:strVal val="0-#ppt_w/2"/>
                                              </p:val>
                                            </p:tav>
                                            <p:tav tm="100000">
                                              <p:val>
                                                <p:strVal val="#ppt_x"/>
                                              </p:val>
                                            </p:tav>
                                          </p:tavLst>
                                        </p:anim>
                                        <p:anim calcmode="lin" valueType="num">
                                          <p:cBhvr additive="base">
                                            <p:cTn id="20" dur="1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750" fill="hold">
                                              <p:stCondLst>
                                                <p:cond delay="0"/>
                                              </p:stCondLst>
                                            </p:cTn>
                                            <p:tgtEl>
                                              <p:spTgt spid="16"/>
                                            </p:tgtEl>
                                            <p:attrNameLst>
                                              <p:attrName>style.visibility</p:attrName>
                                            </p:attrNameLst>
                                          </p:cBhvr>
                                          <p:to>
                                            <p:strVal val="visible"/>
                                          </p:to>
                                        </p:set>
                                        <p:anim calcmode="lin" valueType="num">
                                          <p:cBhvr additive="base">
                                            <p:cTn id="23" dur="750" fill="hold"/>
                                            <p:tgtEl>
                                              <p:spTgt spid="16"/>
                                            </p:tgtEl>
                                            <p:attrNameLst>
                                              <p:attrName>ppt_x</p:attrName>
                                            </p:attrNameLst>
                                          </p:cBhvr>
                                          <p:tavLst>
                                            <p:tav tm="0">
                                              <p:val>
                                                <p:strVal val="1+#ppt_w/2"/>
                                              </p:val>
                                            </p:tav>
                                            <p:tav tm="100000">
                                              <p:val>
                                                <p:strVal val="#ppt_x"/>
                                              </p:val>
                                            </p:tav>
                                          </p:tavLst>
                                        </p:anim>
                                        <p:anim calcmode="lin" valueType="num">
                                          <p:cBhvr additive="base">
                                            <p:cTn id="24" dur="75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500" fill="hold"/>
                                            <p:tgtEl>
                                              <p:spTgt spid="22"/>
                                            </p:tgtEl>
                                            <p:attrNameLst>
                                              <p:attrName>ppt_x</p:attrName>
                                            </p:attrNameLst>
                                          </p:cBhvr>
                                          <p:tavLst>
                                            <p:tav tm="0">
                                              <p:val>
                                                <p:strVal val="1+#ppt_w/2"/>
                                              </p:val>
                                            </p:tav>
                                            <p:tav tm="100000">
                                              <p:val>
                                                <p:strVal val="#ppt_x"/>
                                              </p:val>
                                            </p:tav>
                                          </p:tavLst>
                                        </p:anim>
                                        <p:anim calcmode="lin" valueType="num">
                                          <p:cBhvr additive="base">
                                            <p:cTn id="28" dur="1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1500" fill="hold"/>
                                            <p:tgtEl>
                                              <p:spTgt spid="23"/>
                                            </p:tgtEl>
                                            <p:attrNameLst>
                                              <p:attrName>ppt_x</p:attrName>
                                            </p:attrNameLst>
                                          </p:cBhvr>
                                          <p:tavLst>
                                            <p:tav tm="0">
                                              <p:val>
                                                <p:strVal val="1+#ppt_w/2"/>
                                              </p:val>
                                            </p:tav>
                                            <p:tav tm="100000">
                                              <p:val>
                                                <p:strVal val="#ppt_x"/>
                                              </p:val>
                                            </p:tav>
                                          </p:tavLst>
                                        </p:anim>
                                        <p:anim calcmode="lin" valueType="num">
                                          <p:cBhvr additive="base">
                                            <p:cTn id="32" dur="1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750" fill="hold">
                                              <p:stCondLst>
                                                <p:cond delay="0"/>
                                              </p:stCondLst>
                                            </p:cTn>
                                            <p:tgtEl>
                                              <p:spTgt spid="2"/>
                                            </p:tgtEl>
                                            <p:attrNameLst>
                                              <p:attrName>style.visibility</p:attrName>
                                            </p:attrNameLst>
                                          </p:cBhvr>
                                          <p:to>
                                            <p:strVal val="visible"/>
                                          </p:to>
                                        </p:set>
                                        <p:anim calcmode="lin" valueType="num">
                                          <p:cBhvr additive="base">
                                            <p:cTn id="35" dur="750" fill="hold"/>
                                            <p:tgtEl>
                                              <p:spTgt spid="2"/>
                                            </p:tgtEl>
                                            <p:attrNameLst>
                                              <p:attrName>ppt_x</p:attrName>
                                            </p:attrNameLst>
                                          </p:cBhvr>
                                          <p:tavLst>
                                            <p:tav tm="0">
                                              <p:val>
                                                <p:strVal val="#ppt_x"/>
                                              </p:val>
                                            </p:tav>
                                            <p:tav tm="100000">
                                              <p:val>
                                                <p:strVal val="#ppt_x"/>
                                              </p:val>
                                            </p:tav>
                                          </p:tavLst>
                                        </p:anim>
                                        <p:anim calcmode="lin" valueType="num">
                                          <p:cBhvr additive="base">
                                            <p:cTn id="36" dur="750" fill="hold"/>
                                            <p:tgtEl>
                                              <p:spTgt spid="2"/>
                                            </p:tgtEl>
                                            <p:attrNameLst>
                                              <p:attrName>ppt_y</p:attrName>
                                            </p:attrNameLst>
                                          </p:cBhvr>
                                          <p:tavLst>
                                            <p:tav tm="0">
                                              <p:val>
                                                <p:strVal val="1+#ppt_h/2"/>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fade">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0" y="0"/>
            <a:ext cx="12189460" cy="6858000"/>
          </a:xfrm>
          <a:prstGeom prst="rect">
            <a:avLst/>
          </a:prstGeom>
        </p:spPr>
      </p:pic>
      <p:sp>
        <p:nvSpPr>
          <p:cNvPr id="4" name="Oval 3"/>
          <p:cNvSpPr/>
          <p:nvPr/>
        </p:nvSpPr>
        <p:spPr>
          <a:xfrm>
            <a:off x="198120" y="1329055"/>
            <a:ext cx="4469765" cy="4165600"/>
          </a:xfrm>
          <a:prstGeom prst="ellipse">
            <a:avLst/>
          </a:prstGeom>
          <a:solidFill>
            <a:schemeClr val="accent4">
              <a:lumMod val="40000"/>
              <a:lumOff val="60000"/>
            </a:schemeClr>
          </a:solidFill>
          <a:ln>
            <a:solidFill>
              <a:schemeClr val="accent4">
                <a:lumMod val="7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300" b="1">
                <a:solidFill>
                  <a:srgbClr val="FF0000"/>
                </a:solidFill>
              </a:rPr>
              <a:t>HOẠT ĐỘNG HÌNH THÀNH</a:t>
            </a:r>
          </a:p>
          <a:p>
            <a:pPr algn="ctr"/>
            <a:r>
              <a:rPr lang="en-US" sz="4300" b="1">
                <a:solidFill>
                  <a:srgbClr val="FF0000"/>
                </a:solidFill>
              </a:rPr>
              <a:t>KIẾN THỨC MỚI</a:t>
            </a:r>
          </a:p>
        </p:txBody>
      </p:sp>
      <p:sp>
        <p:nvSpPr>
          <p:cNvPr id="6" name="Flowchart: Alternate Process 5"/>
          <p:cNvSpPr/>
          <p:nvPr/>
        </p:nvSpPr>
        <p:spPr>
          <a:xfrm>
            <a:off x="4806950" y="1265555"/>
            <a:ext cx="7200265" cy="1320800"/>
          </a:xfrm>
          <a:prstGeom prst="flowChartAlternateProcess">
            <a:avLst/>
          </a:prstGeom>
          <a:solidFill>
            <a:schemeClr val="accent5">
              <a:lumMod val="60000"/>
              <a:lumOff val="40000"/>
            </a:schemeClr>
          </a:solidFill>
          <a:ln>
            <a:gradFill>
              <a:gsLst>
                <a:gs pos="0">
                  <a:srgbClr val="012D86"/>
                </a:gs>
                <a:gs pos="100000">
                  <a:srgbClr val="0E2557"/>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ym typeface="+mn-ea"/>
              </a:rPr>
              <a:t>Tìm hiểu một số loại kế hoạch cá nhân</a:t>
            </a:r>
            <a:endParaRPr lang="en-US" sz="3200" b="1"/>
          </a:p>
        </p:txBody>
      </p:sp>
      <p:sp>
        <p:nvSpPr>
          <p:cNvPr id="8" name="Flowchart: Alternate Process 7"/>
          <p:cNvSpPr/>
          <p:nvPr/>
        </p:nvSpPr>
        <p:spPr>
          <a:xfrm>
            <a:off x="4806950" y="2782570"/>
            <a:ext cx="7200265" cy="1320800"/>
          </a:xfrm>
          <a:prstGeom prst="flowChartAlternateProcess">
            <a:avLst/>
          </a:prstGeom>
          <a:solidFill>
            <a:schemeClr val="accent5">
              <a:lumMod val="60000"/>
              <a:lumOff val="40000"/>
            </a:schemeClr>
          </a:solidFill>
          <a:ln>
            <a:gradFill>
              <a:gsLst>
                <a:gs pos="0">
                  <a:srgbClr val="012D86"/>
                </a:gs>
                <a:gs pos="100000">
                  <a:srgbClr val="0E2557"/>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3200" b="1">
              <a:sym typeface="+mn-ea"/>
            </a:endParaRPr>
          </a:p>
          <a:p>
            <a:pPr algn="ctr"/>
            <a:r>
              <a:rPr lang="en-US" sz="3200" b="1">
                <a:sym typeface="+mn-ea"/>
              </a:rPr>
              <a:t>Tìm hiểu sự cần thiết của việc</a:t>
            </a:r>
          </a:p>
          <a:p>
            <a:pPr algn="ctr"/>
            <a:r>
              <a:rPr lang="en-US" sz="3200" b="1">
                <a:sym typeface="+mn-ea"/>
              </a:rPr>
              <a:t> lập kế hoạch cá nhân</a:t>
            </a:r>
            <a:endParaRPr lang="en-US" sz="3200" b="1"/>
          </a:p>
          <a:p>
            <a:pPr algn="ctr"/>
            <a:endParaRPr lang="en-US" sz="3200" b="1"/>
          </a:p>
        </p:txBody>
      </p:sp>
      <p:sp>
        <p:nvSpPr>
          <p:cNvPr id="9" name="Flowchart: Alternate Process 8"/>
          <p:cNvSpPr/>
          <p:nvPr/>
        </p:nvSpPr>
        <p:spPr>
          <a:xfrm>
            <a:off x="4806950" y="4299585"/>
            <a:ext cx="7200265" cy="1320800"/>
          </a:xfrm>
          <a:prstGeom prst="flowChartAlternateProcess">
            <a:avLst/>
          </a:prstGeom>
          <a:solidFill>
            <a:schemeClr val="accent5">
              <a:lumMod val="60000"/>
              <a:lumOff val="40000"/>
            </a:schemeClr>
          </a:solidFill>
          <a:ln>
            <a:gradFill>
              <a:gsLst>
                <a:gs pos="0">
                  <a:srgbClr val="012D86"/>
                </a:gs>
                <a:gs pos="100000">
                  <a:srgbClr val="0E2557"/>
                </a:gs>
              </a:gsLst>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sz="3200">
              <a:sym typeface="+mn-ea"/>
            </a:endParaRPr>
          </a:p>
          <a:p>
            <a:pPr algn="ctr"/>
            <a:r>
              <a:rPr lang="en-US" sz="3200" b="1">
                <a:sym typeface="+mn-ea"/>
              </a:rPr>
              <a:t>Tìm hiểu cách lập kế hoạch cá nhân</a:t>
            </a:r>
            <a:endParaRPr lang="en-US" sz="3200" b="1"/>
          </a:p>
          <a:p>
            <a:pPr algn="ctr"/>
            <a:endParaRPr lang="en-US" sz="3200" b="1"/>
          </a:p>
        </p:txBody>
      </p:sp>
      <p:sp>
        <p:nvSpPr>
          <p:cNvPr id="10" name="4-Point Star 9"/>
          <p:cNvSpPr/>
          <p:nvPr/>
        </p:nvSpPr>
        <p:spPr>
          <a:xfrm>
            <a:off x="3907790" y="58121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4-Point Star 12"/>
          <p:cNvSpPr/>
          <p:nvPr/>
        </p:nvSpPr>
        <p:spPr>
          <a:xfrm>
            <a:off x="1834515" y="1352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4-Point Star 13"/>
          <p:cNvSpPr/>
          <p:nvPr/>
        </p:nvSpPr>
        <p:spPr>
          <a:xfrm>
            <a:off x="589915" y="626110"/>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6" name="4-Point Star 15"/>
          <p:cNvSpPr/>
          <p:nvPr/>
        </p:nvSpPr>
        <p:spPr>
          <a:xfrm>
            <a:off x="11359515" y="262255"/>
            <a:ext cx="480695" cy="490855"/>
          </a:xfrm>
          <a:prstGeom prst="star4">
            <a:avLst/>
          </a:prstGeom>
          <a:solidFill>
            <a:srgbClr val="FFFF00"/>
          </a:solidFill>
          <a:ln>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Flowchart: Collate 16"/>
          <p:cNvSpPr/>
          <p:nvPr/>
        </p:nvSpPr>
        <p:spPr>
          <a:xfrm rot="5220000">
            <a:off x="4812030" y="4089400"/>
            <a:ext cx="191135" cy="470535"/>
          </a:xfrm>
          <a:prstGeom prst="flowChartCollate">
            <a:avLst/>
          </a:prstGeom>
          <a:gradFill>
            <a:gsLst>
              <a:gs pos="0">
                <a:srgbClr val="E30000"/>
              </a:gs>
              <a:gs pos="100000">
                <a:srgbClr val="760303"/>
              </a:gs>
            </a:gsLst>
            <a:lin scaled="0"/>
          </a:gra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8" name="Flowchart: Collate 17"/>
          <p:cNvSpPr/>
          <p:nvPr/>
        </p:nvSpPr>
        <p:spPr>
          <a:xfrm rot="5220000">
            <a:off x="11713210" y="5376545"/>
            <a:ext cx="191135" cy="470535"/>
          </a:xfrm>
          <a:prstGeom prst="flowChartCollate">
            <a:avLst/>
          </a:prstGeom>
          <a:gradFill>
            <a:gsLst>
              <a:gs pos="0">
                <a:srgbClr val="E30000"/>
              </a:gs>
              <a:gs pos="100000">
                <a:srgbClr val="760303"/>
              </a:gs>
            </a:gsLst>
            <a:lin scaled="0"/>
          </a:gra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19" name="Flowchart: Collate 18"/>
          <p:cNvSpPr/>
          <p:nvPr/>
        </p:nvSpPr>
        <p:spPr>
          <a:xfrm rot="5220000">
            <a:off x="11713210" y="2326005"/>
            <a:ext cx="191135" cy="470535"/>
          </a:xfrm>
          <a:prstGeom prst="flowChartCollate">
            <a:avLst/>
          </a:prstGeom>
          <a:gradFill>
            <a:gsLst>
              <a:gs pos="0">
                <a:srgbClr val="E30000"/>
              </a:gs>
              <a:gs pos="100000">
                <a:srgbClr val="760303"/>
              </a:gs>
            </a:gsLst>
            <a:lin scaled="0"/>
          </a:gra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20" name="Flowchart: Collate 19"/>
          <p:cNvSpPr/>
          <p:nvPr/>
        </p:nvSpPr>
        <p:spPr>
          <a:xfrm rot="5220000">
            <a:off x="4812030" y="1038860"/>
            <a:ext cx="191135" cy="470535"/>
          </a:xfrm>
          <a:prstGeom prst="flowChartCollate">
            <a:avLst/>
          </a:prstGeom>
          <a:gradFill>
            <a:gsLst>
              <a:gs pos="0">
                <a:srgbClr val="E30000"/>
              </a:gs>
              <a:gs pos="100000">
                <a:srgbClr val="760303"/>
              </a:gs>
            </a:gsLst>
            <a:lin scaled="0"/>
          </a:gra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29" y="0"/>
            <a:ext cx="12189460" cy="6858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81362" y="1295400"/>
            <a:ext cx="2057400" cy="5303433"/>
          </a:xfrm>
          <a:prstGeom prst="rect">
            <a:avLst/>
          </a:prstGeom>
        </p:spPr>
      </p:pic>
      <p:pic>
        <p:nvPicPr>
          <p:cNvPr id="14" name="Picture 13"/>
          <p:cNvPicPr>
            <a:picLocks noChangeAspect="1"/>
          </p:cNvPicPr>
          <p:nvPr/>
        </p:nvPicPr>
        <p:blipFill>
          <a:blip r:embed="rId4"/>
          <a:stretch>
            <a:fillRect/>
          </a:stretch>
        </p:blipFill>
        <p:spPr>
          <a:xfrm>
            <a:off x="2837180" y="881380"/>
            <a:ext cx="6635750" cy="5303520"/>
          </a:xfrm>
          <a:prstGeom prst="rect">
            <a:avLst/>
          </a:prstGeom>
        </p:spPr>
      </p:pic>
      <p:pic>
        <p:nvPicPr>
          <p:cNvPr id="16" name="Picture 15"/>
          <p:cNvPicPr>
            <a:picLocks noChangeAspect="1"/>
          </p:cNvPicPr>
          <p:nvPr/>
        </p:nvPicPr>
        <p:blipFill>
          <a:blip r:embed="rId5"/>
          <a:stretch>
            <a:fillRect/>
          </a:stretch>
        </p:blipFill>
        <p:spPr>
          <a:xfrm>
            <a:off x="389220" y="1089248"/>
            <a:ext cx="2597668" cy="5768752"/>
          </a:xfrm>
          <a:prstGeom prst="rect">
            <a:avLst/>
          </a:prstGeom>
        </p:spPr>
      </p:pic>
      <p:sp>
        <p:nvSpPr>
          <p:cNvPr id="2" name="Flowchart: Alternate Process 1"/>
          <p:cNvSpPr/>
          <p:nvPr/>
        </p:nvSpPr>
        <p:spPr>
          <a:xfrm>
            <a:off x="3949700" y="2870200"/>
            <a:ext cx="4306570" cy="1882140"/>
          </a:xfrm>
          <a:prstGeom prst="flowChartAlternateProcess">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600"/>
              <a:t> Tìm hiểu một số loại kế hoạch cá nhân</a:t>
            </a:r>
          </a:p>
        </p:txBody>
      </p:sp>
      <p:sp>
        <p:nvSpPr>
          <p:cNvPr id="4" name="Trapezoid 3"/>
          <p:cNvSpPr/>
          <p:nvPr/>
        </p:nvSpPr>
        <p:spPr>
          <a:xfrm>
            <a:off x="4628515" y="2240280"/>
            <a:ext cx="2940685" cy="618490"/>
          </a:xfrm>
          <a:prstGeom prst="trapezoid">
            <a:avLst/>
          </a:prstGeom>
          <a:solidFill>
            <a:schemeClr val="accent2">
              <a:lumMod val="75000"/>
            </a:schemeClr>
          </a:solidFill>
          <a:ln>
            <a:solidFill>
              <a:schemeClr val="accent2">
                <a:lumMod val="5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a:t>HOẠT ĐỘNG 1</a:t>
            </a:r>
          </a:p>
        </p:txBody>
      </p:sp>
    </p:spTree>
  </p:cSld>
  <p:clrMapOvr>
    <a:masterClrMapping/>
  </p:clrMapOvr>
  <mc:AlternateContent xmlns:mc="http://schemas.openxmlformats.org/markup-compatibility/2006" xmlns:p14="http://schemas.microsoft.com/office/powerpoint/2010/main">
    <mc:Choice Requires="p14">
      <p:transition spd="med">
        <p:wheel spokes="8"/>
      </p:transition>
    </mc:Choice>
    <mc:Fallback xmlns="">
      <p:transition spd="med">
        <p:wheel spokes="8"/>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grpSp>
        <p:nvGrpSpPr>
          <p:cNvPr id="2" name="Group 1"/>
          <p:cNvGrpSpPr/>
          <p:nvPr/>
        </p:nvGrpSpPr>
        <p:grpSpPr>
          <a:xfrm>
            <a:off x="350520" y="1168240"/>
            <a:ext cx="11490960" cy="5689760"/>
            <a:chOff x="685800" y="1942976"/>
            <a:chExt cx="10820400" cy="4915025"/>
          </a:xfrm>
        </p:grpSpPr>
        <p:sp>
          <p:nvSpPr>
            <p:cNvPr id="19" name="Rectangle: Top Corners Rounded 18"/>
            <p:cNvSpPr/>
            <p:nvPr/>
          </p:nvSpPr>
          <p:spPr>
            <a:xfrm>
              <a:off x="685800" y="1942976"/>
              <a:ext cx="10820400" cy="4915024"/>
            </a:xfrm>
            <a:prstGeom prst="round2SameRect">
              <a:avLst/>
            </a:prstGeom>
            <a:solidFill>
              <a:srgbClr val="9DE4E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Rectangle: Top Corners Rounded 17"/>
            <p:cNvSpPr/>
            <p:nvPr/>
          </p:nvSpPr>
          <p:spPr>
            <a:xfrm>
              <a:off x="898878" y="2102555"/>
              <a:ext cx="10439400" cy="4755446"/>
            </a:xfrm>
            <a:prstGeom prst="round2Same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 name="Group 3"/>
          <p:cNvGrpSpPr/>
          <p:nvPr/>
        </p:nvGrpSpPr>
        <p:grpSpPr>
          <a:xfrm>
            <a:off x="-47625" y="-34925"/>
            <a:ext cx="3479796" cy="929640"/>
            <a:chOff x="0" y="457200"/>
            <a:chExt cx="3098796" cy="929640"/>
          </a:xfrm>
        </p:grpSpPr>
        <p:pic>
          <p:nvPicPr>
            <p:cNvPr id="7" name="Graphic 6"/>
            <p:cNvPicPr>
              <a:picLocks noChangeAspect="1"/>
            </p:cNvPicPr>
            <p:nvPr/>
          </p:nvPicPr>
          <p:blipFill rotWithShape="1">
            <a:blip r:embed="rId3">
              <a:extLst>
                <a:ext uri="{96DAC541-7B7A-43D3-8B79-37D633B846F1}">
                  <asvg:svgBlip xmlns:asvg="http://schemas.microsoft.com/office/drawing/2016/SVG/main" r:embed="rId4"/>
                </a:ext>
              </a:extLst>
            </a:blip>
            <a:srcRect l="23077"/>
            <a:stretch>
              <a:fillRect/>
            </a:stretch>
          </p:blipFill>
          <p:spPr>
            <a:xfrm>
              <a:off x="0" y="457200"/>
              <a:ext cx="3098796" cy="92964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259617" y="675798"/>
              <a:ext cx="2227404" cy="49212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HOẠT ĐỘNG 1</a:t>
              </a:r>
            </a:p>
          </p:txBody>
        </p:sp>
      </p:grpSp>
      <p:grpSp>
        <p:nvGrpSpPr>
          <p:cNvPr id="6" name="Group 5"/>
          <p:cNvGrpSpPr/>
          <p:nvPr/>
        </p:nvGrpSpPr>
        <p:grpSpPr>
          <a:xfrm>
            <a:off x="2339562" y="59967"/>
            <a:ext cx="8649863" cy="1281137"/>
            <a:chOff x="1416511" y="175557"/>
            <a:chExt cx="11509518" cy="1968701"/>
          </a:xfrm>
        </p:grpSpPr>
        <p:pic>
          <p:nvPicPr>
            <p:cNvPr id="12" name="Picture 11"/>
            <p:cNvPicPr>
              <a:picLocks noChangeAspect="1"/>
            </p:cNvPicPr>
            <p:nvPr/>
          </p:nvPicPr>
          <p:blipFill>
            <a:blip r:embed="rId5"/>
            <a:stretch>
              <a:fillRect/>
            </a:stretch>
          </p:blipFill>
          <p:spPr>
            <a:xfrm>
              <a:off x="3182748" y="175557"/>
              <a:ext cx="8323452" cy="1639080"/>
            </a:xfrm>
            <a:prstGeom prst="rect">
              <a:avLst/>
            </a:prstGeom>
          </p:spPr>
        </p:pic>
        <p:sp>
          <p:nvSpPr>
            <p:cNvPr id="11" name="TextBox 10"/>
            <p:cNvSpPr txBox="1"/>
            <p:nvPr/>
          </p:nvSpPr>
          <p:spPr>
            <a:xfrm>
              <a:off x="1416511" y="199530"/>
              <a:ext cx="11509518" cy="1944728"/>
            </a:xfrm>
            <a:prstGeom prst="rect">
              <a:avLst/>
            </a:prstGeom>
            <a:noFill/>
          </p:spPr>
          <p:txBody>
            <a:bodyPr wrap="none" lIns="0" tIns="0" rIns="0" bIns="0" rtlCol="0">
              <a:noAutofit/>
            </a:bodyPr>
            <a:lstStyle/>
            <a:p>
              <a:pPr marL="0" marR="0" lvl="0" indent="0" algn="ctr" defTabSz="914400" rtl="0" eaLnBrk="1" fontAlgn="auto" latinLnBrk="0" hangingPunct="1">
                <a:lnSpc>
                  <a:spcPct val="113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Quan sát </a:t>
              </a:r>
              <a:r>
                <a:rPr kumimoji="0" lang="en-US" sz="2800" b="1"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tranh</a:t>
              </a: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endParaRPr kumimoji="0" lang="vi-VN"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13000"/>
                </a:lnSpc>
                <a:spcBef>
                  <a:spcPts val="0"/>
                </a:spcBef>
                <a:spcAft>
                  <a:spcPts val="0"/>
                </a:spcAft>
                <a:buClrTx/>
                <a:buSzTx/>
                <a:buFontTx/>
                <a:buNone/>
                <a:defRPr/>
              </a:pPr>
              <a:r>
                <a:rPr kumimoji="0" lang="en-US" sz="2800" b="1" i="0" u="none" strike="noStrike" kern="1200" cap="none" spc="0" normalizeH="0" baseline="0" noProof="0" dirty="0" err="1">
                  <a:ln>
                    <a:noFill/>
                  </a:ln>
                  <a:solidFill>
                    <a:prstClr val="black">
                      <a:lumMod val="75000"/>
                      <a:lumOff val="25000"/>
                    </a:prstClr>
                  </a:solidFill>
                  <a:effectLst/>
                  <a:uLnTx/>
                  <a:uFillTx/>
                  <a:latin typeface="Arial" panose="020B0604020202020204" pitchFamily="34" charset="0"/>
                  <a:cs typeface="Arial" panose="020B0604020202020204" pitchFamily="34" charset="0"/>
                </a:rPr>
                <a:t>và</a:t>
              </a: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a:t>
              </a:r>
              <a:r>
                <a:rPr lang="vi-VN" sz="2800" b="1" dirty="0">
                  <a:solidFill>
                    <a:prstClr val="black">
                      <a:lumMod val="75000"/>
                      <a:lumOff val="25000"/>
                    </a:prstClr>
                  </a:solidFill>
                  <a:latin typeface="Arial" panose="020B0604020202020204" pitchFamily="34" charset="0"/>
                  <a:cs typeface="Arial" panose="020B0604020202020204" pitchFamily="34" charset="0"/>
                </a:rPr>
                <a:t>trả lời câu hỏi</a:t>
              </a:r>
              <a:r>
                <a:rPr kumimoji="0" lang="en-US" sz="28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a:t>
              </a:r>
            </a:p>
          </p:txBody>
        </p:sp>
      </p:grpSp>
      <p:pic>
        <p:nvPicPr>
          <p:cNvPr id="3" name="Picture 2"/>
          <p:cNvPicPr>
            <a:picLocks noChangeAspect="1"/>
          </p:cNvPicPr>
          <p:nvPr/>
        </p:nvPicPr>
        <p:blipFill>
          <a:blip r:embed="rId6"/>
          <a:stretch>
            <a:fillRect/>
          </a:stretch>
        </p:blipFill>
        <p:spPr>
          <a:xfrm>
            <a:off x="1254760" y="1482090"/>
            <a:ext cx="9734550" cy="5292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split orient="vert" dir="in"/>
      </p:transition>
    </mc:Choice>
    <mc:Fallback xmlns="">
      <p:transition spd="med">
        <p:split orient="vert" dir="in"/>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1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1000">
                                          <p:cBhvr additive="base">
                                            <p:cTn id="7" dur="750" fill="hold"/>
                                            <p:tgtEl>
                                              <p:spTgt spid="4"/>
                                            </p:tgtEl>
                                            <p:attrNameLst>
                                              <p:attrName>ppt_x</p:attrName>
                                            </p:attrNameLst>
                                          </p:cBhvr>
                                          <p:tavLst>
                                            <p:tav tm="0">
                                              <p:val>
                                                <p:strVal val="0-#ppt_w/2"/>
                                              </p:val>
                                            </p:tav>
                                            <p:tav tm="100000">
                                              <p:val>
                                                <p:strVal val="#ppt_x"/>
                                              </p:val>
                                            </p:tav>
                                          </p:tavLst>
                                        </p:anim>
                                        <p:anim calcmode="lin" valueType="num" p14:bounceEnd="51000">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2" presetClass="entr" presetSubtype="4" fill="hold" nodeType="withEffect">
                                      <p:stCondLst>
                                        <p:cond delay="0"/>
                                      </p:stCondLst>
                                      <p:childTnLst>
                                        <p:set>
                                          <p:cBhvr>
                                            <p:cTn id="15" dur="250" fill="hold">
                                              <p:stCondLst>
                                                <p:cond delay="0"/>
                                              </p:stCondLst>
                                            </p:cTn>
                                            <p:tgtEl>
                                              <p:spTgt spid="2"/>
                                            </p:tgtEl>
                                            <p:attrNameLst>
                                              <p:attrName>style.visibility</p:attrName>
                                            </p:attrNameLst>
                                          </p:cBhvr>
                                          <p:to>
                                            <p:strVal val="visible"/>
                                          </p:to>
                                        </p:set>
                                        <p:anim calcmode="lin" valueType="num">
                                          <p:cBhvr additive="base">
                                            <p:cTn id="16" dur="250" fill="hold"/>
                                            <p:tgtEl>
                                              <p:spTgt spid="2"/>
                                            </p:tgtEl>
                                            <p:attrNameLst>
                                              <p:attrName>ppt_x</p:attrName>
                                            </p:attrNameLst>
                                          </p:cBhvr>
                                          <p:tavLst>
                                            <p:tav tm="0">
                                              <p:val>
                                                <p:strVal val="#ppt_x"/>
                                              </p:val>
                                            </p:tav>
                                            <p:tav tm="100000">
                                              <p:val>
                                                <p:strVal val="#ppt_x"/>
                                              </p:val>
                                            </p:tav>
                                          </p:tavLst>
                                        </p:anim>
                                        <p:anim calcmode="lin" valueType="num">
                                          <p:cBhvr additive="base">
                                            <p:cTn id="17"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000" fill="hold">
                                              <p:stCondLst>
                                                <p:cond delay="0"/>
                                              </p:stCondLst>
                                            </p:cTn>
                                            <p:tgtEl>
                                              <p:spTgt spid="3"/>
                                            </p:tgtEl>
                                            <p:attrNameLst>
                                              <p:attrName>style.visibility</p:attrName>
                                            </p:attrNameLst>
                                          </p:cBhvr>
                                          <p:to>
                                            <p:strVal val="visible"/>
                                          </p:to>
                                        </p:set>
                                        <p:animEffect transition="in" filter="wedg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2" presetClass="entr" presetSubtype="4" fill="hold" nodeType="withEffect">
                                      <p:stCondLst>
                                        <p:cond delay="0"/>
                                      </p:stCondLst>
                                      <p:childTnLst>
                                        <p:set>
                                          <p:cBhvr>
                                            <p:cTn id="15" dur="250" fill="hold">
                                              <p:stCondLst>
                                                <p:cond delay="0"/>
                                              </p:stCondLst>
                                            </p:cTn>
                                            <p:tgtEl>
                                              <p:spTgt spid="2"/>
                                            </p:tgtEl>
                                            <p:attrNameLst>
                                              <p:attrName>style.visibility</p:attrName>
                                            </p:attrNameLst>
                                          </p:cBhvr>
                                          <p:to>
                                            <p:strVal val="visible"/>
                                          </p:to>
                                        </p:set>
                                        <p:anim calcmode="lin" valueType="num">
                                          <p:cBhvr additive="base">
                                            <p:cTn id="16" dur="250" fill="hold"/>
                                            <p:tgtEl>
                                              <p:spTgt spid="2"/>
                                            </p:tgtEl>
                                            <p:attrNameLst>
                                              <p:attrName>ppt_x</p:attrName>
                                            </p:attrNameLst>
                                          </p:cBhvr>
                                          <p:tavLst>
                                            <p:tav tm="0">
                                              <p:val>
                                                <p:strVal val="#ppt_x"/>
                                              </p:val>
                                            </p:tav>
                                            <p:tav tm="100000">
                                              <p:val>
                                                <p:strVal val="#ppt_x"/>
                                              </p:val>
                                            </p:tav>
                                          </p:tavLst>
                                        </p:anim>
                                        <p:anim calcmode="lin" valueType="num">
                                          <p:cBhvr additive="base">
                                            <p:cTn id="17"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000" fill="hold">
                                              <p:stCondLst>
                                                <p:cond delay="0"/>
                                              </p:stCondLst>
                                            </p:cTn>
                                            <p:tgtEl>
                                              <p:spTgt spid="3"/>
                                            </p:tgtEl>
                                            <p:attrNameLst>
                                              <p:attrName>style.visibility</p:attrName>
                                            </p:attrNameLst>
                                          </p:cBhvr>
                                          <p:to>
                                            <p:strVal val="visible"/>
                                          </p:to>
                                        </p:set>
                                        <p:animEffect transition="in" filter="wedg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 y="0"/>
            <a:ext cx="12189460" cy="6858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281362" y="1295400"/>
            <a:ext cx="2057400" cy="5303433"/>
          </a:xfrm>
          <a:prstGeom prst="rect">
            <a:avLst/>
          </a:prstGeom>
        </p:spPr>
      </p:pic>
      <p:grpSp>
        <p:nvGrpSpPr>
          <p:cNvPr id="6" name="Group 5"/>
          <p:cNvGrpSpPr/>
          <p:nvPr/>
        </p:nvGrpSpPr>
        <p:grpSpPr>
          <a:xfrm>
            <a:off x="147955" y="1553210"/>
            <a:ext cx="9132570" cy="3816350"/>
            <a:chOff x="1373316" y="1844040"/>
            <a:chExt cx="7417868" cy="3276601"/>
          </a:xfrm>
        </p:grpSpPr>
        <p:pic>
          <p:nvPicPr>
            <p:cNvPr id="7" name="Graphic 6"/>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3316" y="1844040"/>
              <a:ext cx="7417868" cy="3276601"/>
            </a:xfrm>
            <a:prstGeom prst="rect">
              <a:avLst/>
            </a:prstGeom>
          </p:spPr>
        </p:pic>
        <p:sp>
          <p:nvSpPr>
            <p:cNvPr id="9" name="TextBox 8"/>
            <p:cNvSpPr txBox="1"/>
            <p:nvPr/>
          </p:nvSpPr>
          <p:spPr>
            <a:xfrm>
              <a:off x="2256412" y="2329974"/>
              <a:ext cx="6430388" cy="686910"/>
            </a:xfrm>
            <a:prstGeom prst="rect">
              <a:avLst/>
            </a:prstGeom>
            <a:noFill/>
          </p:spPr>
          <p:txBody>
            <a:bodyPr wrap="square" lIns="0" tIns="0" rIns="0" bIns="0"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endParaRPr kumimoji="0" lang="en-US" sz="4000" b="0" i="0" u="none" strike="noStrike" kern="1200" cap="none" spc="0" normalizeH="0" baseline="0" noProof="0" dirty="0">
                <a:ln>
                  <a:noFill/>
                </a:ln>
                <a:solidFill>
                  <a:prstClr val="black">
                    <a:lumMod val="75000"/>
                    <a:lumOff val="25000"/>
                  </a:prstClr>
                </a:solidFill>
                <a:effectLst/>
                <a:uLnTx/>
                <a:uFillTx/>
                <a:latin typeface="iCiel Cadena" panose="02000503000000020004" pitchFamily="50" charset="0"/>
                <a:ea typeface="+mn-ea"/>
                <a:cs typeface="+mn-cs"/>
              </a:endParaRPr>
            </a:p>
          </p:txBody>
        </p:sp>
      </p:grpSp>
      <p:sp>
        <p:nvSpPr>
          <p:cNvPr id="2" name="Block Arc 1"/>
          <p:cNvSpPr/>
          <p:nvPr/>
        </p:nvSpPr>
        <p:spPr>
          <a:xfrm>
            <a:off x="1861820" y="421640"/>
            <a:ext cx="6153150" cy="2574290"/>
          </a:xfrm>
          <a:prstGeom prst="blockArc">
            <a:avLst>
              <a:gd name="adj1" fmla="val 10631261"/>
              <a:gd name="adj2" fmla="val 0"/>
              <a:gd name="adj3" fmla="val 25000"/>
            </a:avLst>
          </a:prstGeom>
          <a:solidFill>
            <a:srgbClr val="1BABB8"/>
          </a:solidFill>
        </p:spPr>
        <p:style>
          <a:lnRef idx="2">
            <a:schemeClr val="accent1"/>
          </a:lnRef>
          <a:fillRef idx="2">
            <a:schemeClr val="accent1"/>
          </a:fillRef>
          <a:effectRef idx="0">
            <a:srgbClr val="FFFFFF"/>
          </a:effectRef>
          <a:fontRef idx="minor">
            <a:schemeClr val="lt1"/>
          </a:fontRef>
        </p:style>
        <p:txBody>
          <a:bodyPr rtlCol="0" anchor="ctr"/>
          <a:lstStyle/>
          <a:p>
            <a:pPr algn="ctr"/>
            <a:endParaRPr lang="en-US">
              <a:solidFill>
                <a:schemeClr val="tx1"/>
              </a:solidFill>
            </a:endParaRPr>
          </a:p>
        </p:txBody>
      </p:sp>
      <p:sp>
        <p:nvSpPr>
          <p:cNvPr id="4" name="Text Box 3"/>
          <p:cNvSpPr txBox="1"/>
          <p:nvPr/>
        </p:nvSpPr>
        <p:spPr>
          <a:xfrm>
            <a:off x="2925445" y="730250"/>
            <a:ext cx="4250055" cy="918210"/>
          </a:xfrm>
          <a:prstGeom prst="rect">
            <a:avLst/>
          </a:prstGeom>
          <a:noFill/>
        </p:spPr>
        <p:txBody>
          <a:bodyPr wrap="square" rtlCol="0">
            <a:prstTxWarp prst="textArchUp">
              <a:avLst/>
            </a:prstTxWarp>
            <a:noAutofit/>
            <a:scene3d>
              <a:camera prst="orthographicFront"/>
              <a:lightRig rig="soft" dir="t">
                <a:rot lat="0" lon="0" rev="15600000"/>
              </a:lightRig>
            </a:scene3d>
            <a:sp3d extrusionH="57150" prstMaterial="softEdge">
              <a:bevelT w="25400" h="38100"/>
            </a:sp3d>
          </a:bodyPr>
          <a:lstStyle/>
          <a:p>
            <a:r>
              <a:rPr lang="en-US" sz="4000" b="1">
                <a:solidFill>
                  <a:schemeClr val="accent4"/>
                </a:solidFill>
                <a:effectLst>
                  <a:outerShdw blurRad="50800" dist="38100" dir="5400000" algn="t" rotWithShape="0">
                    <a:prstClr val="black">
                      <a:alpha val="40000"/>
                    </a:prstClr>
                  </a:outerShdw>
                </a:effectLst>
              </a:rPr>
              <a:t>THẢO LUẬN NHÓM ĐÔI  (3 PHÚT)</a:t>
            </a:r>
            <a:r>
              <a:rPr lang="en-US" sz="3200" b="1">
                <a:solidFill>
                  <a:schemeClr val="accent4"/>
                </a:solidFill>
                <a:effectLst>
                  <a:outerShdw blurRad="50800" dist="38100" dir="5400000" algn="t" rotWithShape="0">
                    <a:prstClr val="black">
                      <a:alpha val="40000"/>
                    </a:prstClr>
                  </a:outerShdw>
                </a:effectLst>
              </a:rPr>
              <a:t> </a:t>
            </a:r>
          </a:p>
        </p:txBody>
      </p:sp>
      <p:sp>
        <p:nvSpPr>
          <p:cNvPr id="5" name="Text Box 4"/>
          <p:cNvSpPr txBox="1"/>
          <p:nvPr/>
        </p:nvSpPr>
        <p:spPr>
          <a:xfrm>
            <a:off x="897255" y="1946910"/>
            <a:ext cx="8255635" cy="3423285"/>
          </a:xfrm>
          <a:prstGeom prst="rect">
            <a:avLst/>
          </a:prstGeom>
          <a:noFill/>
        </p:spPr>
        <p:txBody>
          <a:bodyPr wrap="square" rtlCol="0">
            <a:noAutofit/>
          </a:bodyPr>
          <a:lstStyle/>
          <a:p>
            <a:endParaRPr lang="en-US" sz="3600"/>
          </a:p>
          <a:p>
            <a:r>
              <a:rPr lang="en-US" sz="3400"/>
              <a:t> 1. Em hãy nêu nội dung của các bức tranh. </a:t>
            </a:r>
          </a:p>
          <a:p>
            <a:r>
              <a:rPr lang="en-US" sz="3400"/>
              <a:t> 2. Em hãy đặt tên các loại kế hoạch cá nhân           tương ứng với các bức tranh.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2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2000">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52000">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3" presetClass="entr" presetSubtype="10" fill="hold" grpId="0" nodeType="withEffect">
                                      <p:stCondLst>
                                        <p:cond delay="500"/>
                                      </p:stCondLst>
                                      <p:childTnLst>
                                        <p:set>
                                          <p:cBhvr>
                                            <p:cTn id="16" dur="750" fill="hold">
                                              <p:stCondLst>
                                                <p:cond delay="0"/>
                                              </p:stCondLst>
                                            </p:cTn>
                                            <p:tgtEl>
                                              <p:spTgt spid="2"/>
                                            </p:tgtEl>
                                            <p:attrNameLst>
                                              <p:attrName>style.visibility</p:attrName>
                                            </p:attrNameLst>
                                          </p:cBhvr>
                                          <p:to>
                                            <p:strVal val="visible"/>
                                          </p:to>
                                        </p:set>
                                        <p:animEffect transition="in" filter="blinds(horizontal)">
                                          <p:cBhvr>
                                            <p:cTn id="17" dur="750"/>
                                            <p:tgtEl>
                                              <p:spTgt spid="2"/>
                                            </p:tgtEl>
                                          </p:cBhvr>
                                        </p:animEffect>
                                      </p:childTnLst>
                                    </p:cTn>
                                  </p:par>
                                  <p:par>
                                    <p:cTn id="18" presetID="3" presetClass="entr" presetSubtype="10" fill="hold" grpId="0" nodeType="withEffect">
                                      <p:stCondLst>
                                        <p:cond delay="500"/>
                                      </p:stCondLst>
                                      <p:childTnLst>
                                        <p:set>
                                          <p:cBhvr>
                                            <p:cTn id="19" dur="750" fill="hold">
                                              <p:stCondLst>
                                                <p:cond delay="0"/>
                                              </p:stCondLst>
                                            </p:cTn>
                                            <p:tgtEl>
                                              <p:spTgt spid="4"/>
                                            </p:tgtEl>
                                            <p:attrNameLst>
                                              <p:attrName>style.visibility</p:attrName>
                                            </p:attrNameLst>
                                          </p:cBhvr>
                                          <p:to>
                                            <p:strVal val="visible"/>
                                          </p:to>
                                        </p:set>
                                        <p:animEffect transition="in" filter="blinds(horizontal)">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edge">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p:bldP spid="4" grpId="1"/>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3" presetClass="entr" presetSubtype="10" fill="hold" grpId="0" nodeType="withEffect">
                                      <p:stCondLst>
                                        <p:cond delay="500"/>
                                      </p:stCondLst>
                                      <p:childTnLst>
                                        <p:set>
                                          <p:cBhvr>
                                            <p:cTn id="16" dur="750" fill="hold">
                                              <p:stCondLst>
                                                <p:cond delay="0"/>
                                              </p:stCondLst>
                                            </p:cTn>
                                            <p:tgtEl>
                                              <p:spTgt spid="2"/>
                                            </p:tgtEl>
                                            <p:attrNameLst>
                                              <p:attrName>style.visibility</p:attrName>
                                            </p:attrNameLst>
                                          </p:cBhvr>
                                          <p:to>
                                            <p:strVal val="visible"/>
                                          </p:to>
                                        </p:set>
                                        <p:animEffect transition="in" filter="blinds(horizontal)">
                                          <p:cBhvr>
                                            <p:cTn id="17" dur="750"/>
                                            <p:tgtEl>
                                              <p:spTgt spid="2"/>
                                            </p:tgtEl>
                                          </p:cBhvr>
                                        </p:animEffect>
                                      </p:childTnLst>
                                    </p:cTn>
                                  </p:par>
                                  <p:par>
                                    <p:cTn id="18" presetID="3" presetClass="entr" presetSubtype="10" fill="hold" grpId="0" nodeType="withEffect">
                                      <p:stCondLst>
                                        <p:cond delay="500"/>
                                      </p:stCondLst>
                                      <p:childTnLst>
                                        <p:set>
                                          <p:cBhvr>
                                            <p:cTn id="19" dur="750" fill="hold">
                                              <p:stCondLst>
                                                <p:cond delay="0"/>
                                              </p:stCondLst>
                                            </p:cTn>
                                            <p:tgtEl>
                                              <p:spTgt spid="4"/>
                                            </p:tgtEl>
                                            <p:attrNameLst>
                                              <p:attrName>style.visibility</p:attrName>
                                            </p:attrNameLst>
                                          </p:cBhvr>
                                          <p:to>
                                            <p:strVal val="visible"/>
                                          </p:to>
                                        </p:set>
                                        <p:animEffect transition="in" filter="blinds(horizontal)">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edge">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p:bldP spid="4" grpId="1"/>
          <p:bldP spid="5" grpId="0"/>
          <p:bldP spid="5" grpId="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70&quot;:[3321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923</Words>
  <Application>Microsoft Office PowerPoint</Application>
  <PresentationFormat>Widescreen</PresentationFormat>
  <Paragraphs>119</Paragraphs>
  <Slides>40</Slides>
  <Notes>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#9Slide02 Noi dung dai</vt:lpstr>
      <vt:lpstr>Arial</vt:lpstr>
      <vt:lpstr>Calibri</vt:lpstr>
      <vt:lpstr>Calibri Light</vt:lpstr>
      <vt:lpstr>iCiel Cadena</vt:lpstr>
      <vt:lpstr>Segoe UI Black</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LAPTOP LENOVO</dc:creator>
  <cp:lastModifiedBy>ĐÔNG VŨ</cp:lastModifiedBy>
  <cp:revision>41</cp:revision>
  <dcterms:created xsi:type="dcterms:W3CDTF">2023-10-21T09:39:00Z</dcterms:created>
  <dcterms:modified xsi:type="dcterms:W3CDTF">2025-02-06T00:55:29Z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619BB319E24645A2AF10775201BB4F8E_13</vt:lpwstr>
  </property>
  <property fmtid="{D5CDD505-2E9C-101B-9397-08002B2CF9AE}" pid="3" name="KSOProductBuildVer">
    <vt:lpwstr>1033-12.2.0.18911</vt:lpwstr>
  </property>
</Properties>
</file>