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8" r:id="rId5"/>
    <p:sldId id="280" r:id="rId6"/>
    <p:sldId id="279" r:id="rId7"/>
    <p:sldId id="281" r:id="rId8"/>
    <p:sldId id="259" r:id="rId9"/>
    <p:sldId id="260" r:id="rId10"/>
    <p:sldId id="274" r:id="rId11"/>
    <p:sldId id="275" r:id="rId12"/>
    <p:sldId id="276" r:id="rId13"/>
    <p:sldId id="277" r:id="rId14"/>
    <p:sldId id="282" r:id="rId15"/>
    <p:sldId id="283" r:id="rId16"/>
    <p:sldId id="270" r:id="rId17"/>
    <p:sldId id="284" r:id="rId18"/>
    <p:sldId id="272" r:id="rId19"/>
    <p:sldId id="273" r:id="rId20"/>
  </p:sldIdLst>
  <p:sldSz cx="12192000" cy="6858000"/>
  <p:notesSz cx="6858000" cy="9144000"/>
  <p:embeddedFontLs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jkgdd24xq1wiPlND+78YVIdIV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8FB6AD-EB26-4AE6-93E4-DD2B25D84EF9}">
  <a:tblStyle styleId="{098FB6AD-EB26-4AE6-93E4-DD2B25D84E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24D2E0CA-0779-688B-72D3-53CDBE546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94FF449B-A479-CD62-BD63-888F0460B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D1335609-4EED-861D-F577-70C656AF6C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7505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6D584F99-794D-52E4-2851-7B850E7EA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41A961E4-3ECD-7EBB-91E7-BC636470A3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BE607599-F6C5-2D5E-6463-5160AEB58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1025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D9D41CA4-79B1-05DD-3F04-10798837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3B5ED134-AF53-E44B-49D6-3FB2F7B030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B9F09D52-8CE1-B3F0-FB00-596EB94759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50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4BF5B75A-1DC9-29FE-ECAE-139AF4B37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DBD0DAD2-E61E-AD17-93F7-D0EC688E8B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C6D549C3-1766-3A70-D007-11851C62E4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5858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A5CB3BFB-26A2-B32C-4D0E-FFBABA3C4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216883B1-6C5E-2E84-F1EE-95584FDBFB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D95D420C-9C5C-4B5C-8091-3A36866927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169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3F1B5F19-3BC2-60CD-C7BC-7DA166A0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>
            <a:extLst>
              <a:ext uri="{FF2B5EF4-FFF2-40B4-BE49-F238E27FC236}">
                <a16:creationId xmlns:a16="http://schemas.microsoft.com/office/drawing/2014/main" id="{E990BA75-9230-CE8A-AE24-B2D21EAC52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37:notes">
            <a:extLst>
              <a:ext uri="{FF2B5EF4-FFF2-40B4-BE49-F238E27FC236}">
                <a16:creationId xmlns:a16="http://schemas.microsoft.com/office/drawing/2014/main" id="{9C861FBC-1D7E-3F15-CB43-59FA44D3E8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32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9BDE986C-1BC3-F293-112E-F9B0CDBC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8:notes">
            <a:extLst>
              <a:ext uri="{FF2B5EF4-FFF2-40B4-BE49-F238E27FC236}">
                <a16:creationId xmlns:a16="http://schemas.microsoft.com/office/drawing/2014/main" id="{F24FE2E2-B5A7-3069-7454-51D5CE1FE0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48:notes">
            <a:extLst>
              <a:ext uri="{FF2B5EF4-FFF2-40B4-BE49-F238E27FC236}">
                <a16:creationId xmlns:a16="http://schemas.microsoft.com/office/drawing/2014/main" id="{E27223AF-B299-D5C1-D066-9A981525E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67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A3DBF409-F453-2E1C-8F87-C4157C5E1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2DCF7CD9-2796-34DB-A6EF-70324982A1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912064B5-3B8D-8AFD-CBE5-768E8A5051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304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5CBCA4B6-161E-1FF6-94B1-6106D5B86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E2D11B34-5349-0551-EB96-F373EEE670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2D605BE4-FD8B-B38E-7BC6-518B92DE58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06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34943FBC-EC91-554D-9A8A-47E78ABD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2ABA69F2-8973-C369-157D-CE8E90E6BF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32679EB8-F21B-0565-BF80-E9D214000D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438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D444FA74-8A97-E644-AC15-817E1209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:notes">
            <a:extLst>
              <a:ext uri="{FF2B5EF4-FFF2-40B4-BE49-F238E27FC236}">
                <a16:creationId xmlns:a16="http://schemas.microsoft.com/office/drawing/2014/main" id="{4B6EA928-6D8E-937D-EE07-282096B36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5:notes">
            <a:extLst>
              <a:ext uri="{FF2B5EF4-FFF2-40B4-BE49-F238E27FC236}">
                <a16:creationId xmlns:a16="http://schemas.microsoft.com/office/drawing/2014/main" id="{4948102A-82B5-C24C-413A-9521F1649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66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3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hyperlink" Target="https://www.youtube.com/@hoc1biet1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tieng-viet-5-tap-2/1/679/23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411943" y="2117871"/>
            <a:ext cx="11368113" cy="278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21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ý,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ý) </a:t>
            </a:r>
            <a:endParaRPr sz="4800" b="1" dirty="0">
              <a:solidFill>
                <a:srgbClr val="00206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8423255" y="265463"/>
            <a:ext cx="3490452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TIẾNG VIỆT 5</a:t>
            </a:r>
            <a:endParaRPr>
              <a:latin typeface="UTM Avo" panose="02040603050506020204" pitchFamily="18" charset="0"/>
            </a:endParaRPr>
          </a:p>
          <a:p>
            <a:pPr marL="0" marR="0" lvl="0" indent="0" algn="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 2</a:t>
            </a:r>
            <a:endParaRPr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8EA502AF-E31D-19EF-418C-DB4CC3167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57C75E6-2964-CBD6-63AD-162F129FD938}"/>
              </a:ext>
            </a:extLst>
          </p:cNvPr>
          <p:cNvSpPr txBox="1"/>
          <p:nvPr/>
        </p:nvSpPr>
        <p:spPr>
          <a:xfrm>
            <a:off x="1268235" y="2822661"/>
            <a:ext cx="4885913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Dựa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vào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kết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quả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quan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sát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ở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Bài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viết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3 (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trang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14),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em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hãy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tìm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ý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và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lập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dàn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ý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cho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bài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văn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tả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một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phong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cảnh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mà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em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  <a:r>
              <a:rPr lang="en-US" sz="2400" spc="38" dirty="0" err="1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thích</a:t>
            </a:r>
            <a:r>
              <a:rPr lang="en-US" sz="2400" spc="38" dirty="0">
                <a:solidFill>
                  <a:schemeClr val="tx1"/>
                </a:solidFill>
                <a:latin typeface="UTM Avo" panose="02040603050506020204" pitchFamily="18" charset="0"/>
                <a:ea typeface="Quicksand Semi-Bold"/>
                <a:cs typeface="Arial" panose="020B0604020202020204" pitchFamily="34" charset="0"/>
                <a:sym typeface="Quicksand Semi-Bold"/>
              </a:rPr>
              <a:t> 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6889710-7E1A-738F-C422-ED46DA114FA6}"/>
              </a:ext>
            </a:extLst>
          </p:cNvPr>
          <p:cNvSpPr txBox="1"/>
          <p:nvPr/>
        </p:nvSpPr>
        <p:spPr>
          <a:xfrm>
            <a:off x="1268235" y="2181234"/>
            <a:ext cx="4208222" cy="57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1"/>
              </a:lnSpc>
            </a:pP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ĐỀ BÀI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2DB4DF6-5038-1922-C0E8-9858E33C1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81556" y="1857570"/>
            <a:ext cx="4042209" cy="49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0BBCF199-585D-F358-FFD1-0C7E3F5B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0DEB100A-ED36-4E69-1A60-8575614A5AA7}"/>
              </a:ext>
            </a:extLst>
          </p:cNvPr>
          <p:cNvSpPr txBox="1"/>
          <p:nvPr/>
        </p:nvSpPr>
        <p:spPr>
          <a:xfrm>
            <a:off x="505654" y="2659640"/>
            <a:ext cx="5316412" cy="269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9988" indent="-35998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FAD5748-9566-20D0-8B29-0857EFB23553}"/>
              </a:ext>
            </a:extLst>
          </p:cNvPr>
          <p:cNvSpPr txBox="1"/>
          <p:nvPr/>
        </p:nvSpPr>
        <p:spPr>
          <a:xfrm>
            <a:off x="505654" y="1920646"/>
            <a:ext cx="8760677" cy="570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41"/>
              </a:lnSpc>
            </a:pP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1.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Sử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dụng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sơ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đồ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tư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duy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để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tìm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ý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23EB21-3699-DDFE-2881-A4F47B8B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36" y="2031268"/>
            <a:ext cx="5316412" cy="36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8DC4C816-8AB2-AA53-5854-9F866E004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FE53DFB-FE9F-2FCA-1A27-104730B0F094}"/>
              </a:ext>
            </a:extLst>
          </p:cNvPr>
          <p:cNvSpPr txBox="1"/>
          <p:nvPr/>
        </p:nvSpPr>
        <p:spPr>
          <a:xfrm>
            <a:off x="1002019" y="2277757"/>
            <a:ext cx="4882771" cy="3799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985" indent="-431985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quát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31985" indent="-431985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31985" indent="-431985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kern="1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kern="1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2B06686-CABD-58EC-62F6-F1969EDE4C8B}"/>
              </a:ext>
            </a:extLst>
          </p:cNvPr>
          <p:cNvSpPr txBox="1"/>
          <p:nvPr/>
        </p:nvSpPr>
        <p:spPr>
          <a:xfrm>
            <a:off x="688279" y="1608887"/>
            <a:ext cx="4208222" cy="56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1"/>
              </a:lnSpc>
            </a:pP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2.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Lập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2400" b="1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b="1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endParaRPr lang="en-US" sz="2400" b="1" spc="-101" dirty="0">
              <a:solidFill>
                <a:srgbClr val="2B2B2B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E65610A0-9320-083A-515F-6DF7CCC286B0}"/>
              </a:ext>
            </a:extLst>
          </p:cNvPr>
          <p:cNvSpPr/>
          <p:nvPr/>
        </p:nvSpPr>
        <p:spPr>
          <a:xfrm>
            <a:off x="6981759" y="1706037"/>
            <a:ext cx="4208222" cy="4744779"/>
          </a:xfrm>
          <a:custGeom>
            <a:avLst/>
            <a:gdLst/>
            <a:ahLst/>
            <a:cxnLst/>
            <a:rect l="l" t="t" r="r" b="b"/>
            <a:pathLst>
              <a:path w="1586944" h="1586944">
                <a:moveTo>
                  <a:pt x="0" y="0"/>
                </a:moveTo>
                <a:lnTo>
                  <a:pt x="1586944" y="0"/>
                </a:lnTo>
                <a:lnTo>
                  <a:pt x="1586944" y="1586944"/>
                </a:lnTo>
                <a:lnTo>
                  <a:pt x="0" y="158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4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BC8C08E5-3F16-EC3F-6583-61130AA4F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B4BB149-8D05-37B8-FD8E-5B232DDBF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3725" y="4160603"/>
            <a:ext cx="9464549" cy="2697397"/>
          </a:xfrm>
          <a:prstGeom prst="rect">
            <a:avLst/>
          </a:prstGeom>
        </p:spPr>
      </p:pic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94FB01EE-0E09-ED76-96D4-3FE44587C0DC}"/>
              </a:ext>
            </a:extLst>
          </p:cNvPr>
          <p:cNvSpPr/>
          <p:nvPr/>
        </p:nvSpPr>
        <p:spPr>
          <a:xfrm>
            <a:off x="2121943" y="2212080"/>
            <a:ext cx="7948114" cy="1376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Em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hãy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chia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sẻ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bài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làm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của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mình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với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cả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800" spc="-59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lớp</a:t>
            </a:r>
            <a:r>
              <a:rPr lang="en-US" sz="2800" spc="-59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1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FFA40519-3C26-D16F-8559-59F870EE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EBEE316-AFE4-5185-FB3F-E0DC8E69241E}"/>
              </a:ext>
            </a:extLst>
          </p:cNvPr>
          <p:cNvSpPr txBox="1"/>
          <p:nvPr/>
        </p:nvSpPr>
        <p:spPr>
          <a:xfrm>
            <a:off x="6064349" y="2464914"/>
            <a:ext cx="5174169" cy="2182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39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Hoạt</a:t>
            </a:r>
            <a:r>
              <a:rPr lang="en-US" sz="503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động</a:t>
            </a:r>
            <a:r>
              <a:rPr lang="en-US" sz="503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Hoàn</a:t>
            </a:r>
            <a:r>
              <a:rPr lang="en-US" sz="5039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thiện</a:t>
            </a:r>
            <a:r>
              <a:rPr lang="en-US" sz="5039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5039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5039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endParaRPr lang="en-US" sz="5039" spc="-101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843914A-21DA-E874-F435-233F73B92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3482" y="1733071"/>
            <a:ext cx="4068225" cy="45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>
          <a:extLst>
            <a:ext uri="{FF2B5EF4-FFF2-40B4-BE49-F238E27FC236}">
              <a16:creationId xmlns:a16="http://schemas.microsoft.com/office/drawing/2014/main" id="{E5865C8F-0F14-748A-D692-709FF9CC8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C973995A-CA72-0B9F-A210-6372E51ACA2A}"/>
              </a:ext>
            </a:extLst>
          </p:cNvPr>
          <p:cNvSpPr/>
          <p:nvPr/>
        </p:nvSpPr>
        <p:spPr>
          <a:xfrm rot="1737559">
            <a:off x="1640097" y="5571919"/>
            <a:ext cx="2363074" cy="1645559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600">
              <a:latin typeface="UTM Avo" panose="02040603050506020204" pitchFamily="18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3E6FDC1-9C14-EF4D-E771-7CF9A6E393E5}"/>
              </a:ext>
            </a:extLst>
          </p:cNvPr>
          <p:cNvSpPr/>
          <p:nvPr/>
        </p:nvSpPr>
        <p:spPr>
          <a:xfrm flipH="1">
            <a:off x="-657663" y="5102711"/>
            <a:ext cx="1925898" cy="1733309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600">
              <a:latin typeface="UTM Avo" panose="02040603050506020204" pitchFamily="18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35620EBE-0DFB-0CDF-C6FA-B0F2F3B93CDC}"/>
              </a:ext>
            </a:extLst>
          </p:cNvPr>
          <p:cNvSpPr/>
          <p:nvPr/>
        </p:nvSpPr>
        <p:spPr>
          <a:xfrm>
            <a:off x="6559791" y="1495649"/>
            <a:ext cx="4800131" cy="4346116"/>
          </a:xfrm>
          <a:custGeom>
            <a:avLst/>
            <a:gdLst/>
            <a:ahLst/>
            <a:cxnLst/>
            <a:rect l="l" t="t" r="r" b="b"/>
            <a:pathLst>
              <a:path w="2811725" h="2439637">
                <a:moveTo>
                  <a:pt x="0" y="0"/>
                </a:moveTo>
                <a:lnTo>
                  <a:pt x="2811724" y="0"/>
                </a:lnTo>
                <a:lnTo>
                  <a:pt x="2811724" y="2439637"/>
                </a:lnTo>
                <a:lnTo>
                  <a:pt x="0" y="24396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600">
              <a:latin typeface="UTM Avo" panose="02040603050506020204" pitchFamily="18" charset="0"/>
            </a:endParaRPr>
          </a:p>
        </p:txBody>
      </p:sp>
      <p:sp>
        <p:nvSpPr>
          <p:cNvPr id="13" name="Oval Callout 13">
            <a:extLst>
              <a:ext uri="{FF2B5EF4-FFF2-40B4-BE49-F238E27FC236}">
                <a16:creationId xmlns:a16="http://schemas.microsoft.com/office/drawing/2014/main" id="{F9337C92-BC10-224B-56FF-4A274873A8E1}"/>
              </a:ext>
            </a:extLst>
          </p:cNvPr>
          <p:cNvSpPr/>
          <p:nvPr/>
        </p:nvSpPr>
        <p:spPr>
          <a:xfrm>
            <a:off x="832080" y="1955749"/>
            <a:ext cx="4800130" cy="3425916"/>
          </a:xfrm>
          <a:prstGeom prst="wedgeEllipseCallout">
            <a:avLst>
              <a:gd name="adj1" fmla="val 47834"/>
              <a:gd name="adj2" fmla="val 3447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">
              <a:latin typeface="UTM Avo" panose="020406030505060202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D2FD7E3-A692-42B2-42BF-6C0290854719}"/>
              </a:ext>
            </a:extLst>
          </p:cNvPr>
          <p:cNvSpPr txBox="1"/>
          <p:nvPr/>
        </p:nvSpPr>
        <p:spPr>
          <a:xfrm>
            <a:off x="1498098" y="2797686"/>
            <a:ext cx="3468094" cy="1544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Các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em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hãy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lập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từ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sơ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đồ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600" spc="-101" dirty="0" err="1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r>
              <a:rPr lang="en-US" sz="3600" spc="-101" dirty="0">
                <a:solidFill>
                  <a:srgbClr val="2B2B2B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6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0;p34">
            <a:hlinkClick r:id="rId4"/>
            <a:extLst>
              <a:ext uri="{FF2B5EF4-FFF2-40B4-BE49-F238E27FC236}">
                <a16:creationId xmlns:a16="http://schemas.microsoft.com/office/drawing/2014/main" id="{0433833E-26B5-70FD-E2F0-4993EDE414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>
          <a:extLst>
            <a:ext uri="{FF2B5EF4-FFF2-40B4-BE49-F238E27FC236}">
              <a16:creationId xmlns:a16="http://schemas.microsoft.com/office/drawing/2014/main" id="{A733D2FD-718B-AA8F-107D-1013C6F40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BC9B6BFD-CE5A-B90B-072C-109FF23C8A00}"/>
              </a:ext>
            </a:extLst>
          </p:cNvPr>
          <p:cNvSpPr/>
          <p:nvPr/>
        </p:nvSpPr>
        <p:spPr>
          <a:xfrm rot="1737559">
            <a:off x="1763502" y="5456099"/>
            <a:ext cx="2694604" cy="1876424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62EB17AF-084E-2B75-FD99-200C8D70B79D}"/>
              </a:ext>
            </a:extLst>
          </p:cNvPr>
          <p:cNvSpPr/>
          <p:nvPr/>
        </p:nvSpPr>
        <p:spPr>
          <a:xfrm flipH="1">
            <a:off x="-536446" y="5183522"/>
            <a:ext cx="1925898" cy="1733309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E8591383-689E-627C-73EB-AE3EAD1C8A81}"/>
              </a:ext>
            </a:extLst>
          </p:cNvPr>
          <p:cNvSpPr/>
          <p:nvPr/>
        </p:nvSpPr>
        <p:spPr>
          <a:xfrm>
            <a:off x="10518660" y="4658602"/>
            <a:ext cx="2859322" cy="303011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47858152-FBDB-EC72-BB87-DA8D864216BA}"/>
              </a:ext>
            </a:extLst>
          </p:cNvPr>
          <p:cNvSpPr/>
          <p:nvPr/>
        </p:nvSpPr>
        <p:spPr>
          <a:xfrm>
            <a:off x="4857563" y="5573166"/>
            <a:ext cx="1830909" cy="2115546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74168FD-D1A2-08A8-9F34-BFD2952D1A34}"/>
              </a:ext>
            </a:extLst>
          </p:cNvPr>
          <p:cNvSpPr/>
          <p:nvPr/>
        </p:nvSpPr>
        <p:spPr>
          <a:xfrm rot="-10800000">
            <a:off x="6917718" y="5833993"/>
            <a:ext cx="3371695" cy="1593892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35CECD-0833-1B4F-FE2B-170AA9163AD9}"/>
              </a:ext>
            </a:extLst>
          </p:cNvPr>
          <p:cNvGrpSpPr/>
          <p:nvPr/>
        </p:nvGrpSpPr>
        <p:grpSpPr>
          <a:xfrm>
            <a:off x="2034941" y="2138054"/>
            <a:ext cx="3840239" cy="2783007"/>
            <a:chOff x="1725403" y="2138054"/>
            <a:chExt cx="3840239" cy="2783007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A18ABE00-BD73-EF5B-5864-93B881EC559C}"/>
                </a:ext>
              </a:extLst>
            </p:cNvPr>
            <p:cNvSpPr/>
            <p:nvPr/>
          </p:nvSpPr>
          <p:spPr>
            <a:xfrm>
              <a:off x="1725403" y="2138054"/>
              <a:ext cx="3840239" cy="2783007"/>
            </a:xfrm>
            <a:custGeom>
              <a:avLst/>
              <a:gdLst/>
              <a:ahLst/>
              <a:cxnLst/>
              <a:rect l="l" t="t" r="r" b="b"/>
              <a:pathLst>
                <a:path w="4494794" h="2508913">
                  <a:moveTo>
                    <a:pt x="0" y="0"/>
                  </a:moveTo>
                  <a:lnTo>
                    <a:pt x="4494794" y="0"/>
                  </a:lnTo>
                  <a:lnTo>
                    <a:pt x="4494794" y="2508913"/>
                  </a:lnTo>
                  <a:lnTo>
                    <a:pt x="0" y="2508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729">
                <a:latin typeface="UTM Avo" panose="02040603050506020204" pitchFamily="18" charset="0"/>
              </a:endParaRPr>
            </a:p>
          </p:txBody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FB065799-81FA-5DC0-BE73-018E837E40A5}"/>
                </a:ext>
              </a:extLst>
            </p:cNvPr>
            <p:cNvSpPr txBox="1"/>
            <p:nvPr/>
          </p:nvSpPr>
          <p:spPr>
            <a:xfrm>
              <a:off x="2316140" y="2746794"/>
              <a:ext cx="2864364" cy="13644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Hoàn </a:t>
              </a: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thiện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dàn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ý.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A04C3-1ABD-C4DA-9484-EFF83319E518}"/>
              </a:ext>
            </a:extLst>
          </p:cNvPr>
          <p:cNvGrpSpPr/>
          <p:nvPr/>
        </p:nvGrpSpPr>
        <p:grpSpPr>
          <a:xfrm>
            <a:off x="6688472" y="2138054"/>
            <a:ext cx="3494236" cy="2783007"/>
            <a:chOff x="6421380" y="2162869"/>
            <a:chExt cx="3494236" cy="2783007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13845F8-D28B-BA55-B18A-ECC2413E871E}"/>
                </a:ext>
              </a:extLst>
            </p:cNvPr>
            <p:cNvSpPr/>
            <p:nvPr/>
          </p:nvSpPr>
          <p:spPr>
            <a:xfrm>
              <a:off x="6421380" y="2162869"/>
              <a:ext cx="3494236" cy="2783007"/>
            </a:xfrm>
            <a:custGeom>
              <a:avLst/>
              <a:gdLst/>
              <a:ahLst/>
              <a:cxnLst/>
              <a:rect l="l" t="t" r="r" b="b"/>
              <a:pathLst>
                <a:path w="4494794" h="3031943">
                  <a:moveTo>
                    <a:pt x="0" y="0"/>
                  </a:moveTo>
                  <a:lnTo>
                    <a:pt x="4494794" y="0"/>
                  </a:lnTo>
                  <a:lnTo>
                    <a:pt x="4494794" y="3031944"/>
                  </a:lnTo>
                  <a:lnTo>
                    <a:pt x="0" y="303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729">
                <a:latin typeface="UTM Avo" panose="02040603050506020204" pitchFamily="18" charset="0"/>
              </a:endParaRPr>
            </a:p>
          </p:txBody>
        </p:sp>
        <p:sp>
          <p:nvSpPr>
            <p:cNvPr id="38" name="TextBox 17">
              <a:extLst>
                <a:ext uri="{FF2B5EF4-FFF2-40B4-BE49-F238E27FC236}">
                  <a16:creationId xmlns:a16="http://schemas.microsoft.com/office/drawing/2014/main" id="{FC3E19AC-E586-37E3-CCAC-F3D8867BEB7D}"/>
                </a:ext>
              </a:extLst>
            </p:cNvPr>
            <p:cNvSpPr txBox="1"/>
            <p:nvPr/>
          </p:nvSpPr>
          <p:spPr>
            <a:xfrm>
              <a:off x="6592147" y="2574298"/>
              <a:ext cx="3191115" cy="2091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Chuẩn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bị</a:t>
              </a:r>
              <a:r>
                <a:rPr lang="en-US" sz="3150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bài</a:t>
              </a:r>
              <a:endParaRPr lang="en-US" sz="3150" dirty="0">
                <a:solidFill>
                  <a:srgbClr val="303030"/>
                </a:solidFill>
                <a:latin typeface="UTM Avo" panose="02040603050506020204" pitchFamily="18" charset="0"/>
                <a:ea typeface="Lazydog"/>
                <a:cs typeface="Arial" panose="020B0604020202020204" pitchFamily="34" charset="0"/>
                <a:sym typeface="Lazydog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Trao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đổi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Bác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Hồ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của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 </a:t>
              </a:r>
              <a:r>
                <a:rPr lang="en-US" sz="3150" i="1" dirty="0" err="1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em</a:t>
              </a:r>
              <a:r>
                <a:rPr lang="en-US" sz="3150" i="1" dirty="0">
                  <a:solidFill>
                    <a:srgbClr val="303030"/>
                  </a:solidFill>
                  <a:latin typeface="UTM Avo" panose="02040603050506020204" pitchFamily="18" charset="0"/>
                  <a:ea typeface="Lazydog"/>
                  <a:cs typeface="Arial" panose="020B0604020202020204" pitchFamily="34" charset="0"/>
                  <a:sym typeface="Lazydog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4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1" descr="A screenshot of a qr code&#10;&#10;Description automatically generate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5">
            <a:extLst>
              <a:ext uri="{FF2B5EF4-FFF2-40B4-BE49-F238E27FC236}">
                <a16:creationId xmlns:a16="http://schemas.microsoft.com/office/drawing/2014/main" id="{8A5B11E8-B818-A3CE-D39D-9A3602E75190}"/>
              </a:ext>
            </a:extLst>
          </p:cNvPr>
          <p:cNvSpPr/>
          <p:nvPr/>
        </p:nvSpPr>
        <p:spPr>
          <a:xfrm>
            <a:off x="5922054" y="1761703"/>
            <a:ext cx="5377590" cy="3781760"/>
          </a:xfrm>
          <a:custGeom>
            <a:avLst/>
            <a:gdLst/>
            <a:ahLst/>
            <a:cxnLst/>
            <a:rect l="l" t="t" r="r" b="b"/>
            <a:pathLst>
              <a:path w="2150044" h="1590395">
                <a:moveTo>
                  <a:pt x="0" y="0"/>
                </a:moveTo>
                <a:lnTo>
                  <a:pt x="2150044" y="0"/>
                </a:lnTo>
                <a:lnTo>
                  <a:pt x="2150044" y="1590395"/>
                </a:lnTo>
                <a:lnTo>
                  <a:pt x="0" y="1590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74524-58FD-5B8C-ED48-6AFF9832338B}"/>
              </a:ext>
            </a:extLst>
          </p:cNvPr>
          <p:cNvSpPr txBox="1"/>
          <p:nvPr/>
        </p:nvSpPr>
        <p:spPr>
          <a:xfrm>
            <a:off x="6506738" y="2697673"/>
            <a:ext cx="4208222" cy="1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40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NƠI ĐÓ </a:t>
            </a:r>
            <a:r>
              <a:rPr lang="en-US" sz="4409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Ở</a:t>
            </a:r>
            <a:r>
              <a:rPr lang="en-US" sz="4409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ĐÂU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7829390-FEA5-4435-4237-B46AA72A2D0F}"/>
              </a:ext>
            </a:extLst>
          </p:cNvPr>
          <p:cNvSpPr/>
          <p:nvPr/>
        </p:nvSpPr>
        <p:spPr>
          <a:xfrm>
            <a:off x="981403" y="2072964"/>
            <a:ext cx="4522082" cy="3159237"/>
          </a:xfrm>
          <a:custGeom>
            <a:avLst/>
            <a:gdLst/>
            <a:ahLst/>
            <a:cxnLst/>
            <a:rect l="l" t="t" r="r" b="b"/>
            <a:pathLst>
              <a:path w="2592333" h="1728222">
                <a:moveTo>
                  <a:pt x="0" y="0"/>
                </a:moveTo>
                <a:lnTo>
                  <a:pt x="2592333" y="0"/>
                </a:lnTo>
                <a:lnTo>
                  <a:pt x="2592333" y="1728223"/>
                </a:lnTo>
                <a:lnTo>
                  <a:pt x="0" y="1728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F9B215B7-17AF-37C5-C836-E21F7905F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CA60A921-9633-7405-A8F5-02A0C254C2BE}"/>
              </a:ext>
            </a:extLst>
          </p:cNvPr>
          <p:cNvSpPr txBox="1"/>
          <p:nvPr/>
        </p:nvSpPr>
        <p:spPr>
          <a:xfrm>
            <a:off x="1589645" y="5966927"/>
            <a:ext cx="3430048" cy="611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Quan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sát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tranh</a:t>
            </a:r>
            <a:endParaRPr lang="en-US" sz="3024" spc="-59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F6697DEC-B103-EF3F-0EF8-FC51A733AF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72942" y="2130563"/>
            <a:ext cx="2263454" cy="3836364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BEC9A7D9-922E-D532-E9DD-75753FA01B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10059" y="2290759"/>
            <a:ext cx="2808999" cy="3624744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60C20D27-B5E5-6CB9-903D-9C89C5FFDDE8}"/>
              </a:ext>
            </a:extLst>
          </p:cNvPr>
          <p:cNvSpPr txBox="1"/>
          <p:nvPr/>
        </p:nvSpPr>
        <p:spPr>
          <a:xfrm>
            <a:off x="6395530" y="5979495"/>
            <a:ext cx="4438056" cy="599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Đoán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tên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phong</a:t>
            </a:r>
            <a:r>
              <a:rPr lang="en-US" sz="3024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3024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cảnh</a:t>
            </a:r>
            <a:endParaRPr lang="en-US" sz="3024" spc="-59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088F71-4CD8-B17A-0582-2F2D0FBDC8BB}"/>
              </a:ext>
            </a:extLst>
          </p:cNvPr>
          <p:cNvSpPr/>
          <p:nvPr/>
        </p:nvSpPr>
        <p:spPr>
          <a:xfrm>
            <a:off x="4915756" y="1137715"/>
            <a:ext cx="2360488" cy="7326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CÁCH CHƠI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D8314428-926D-AF20-EBE5-3CD6DB156068}"/>
              </a:ext>
            </a:extLst>
          </p:cNvPr>
          <p:cNvSpPr txBox="1"/>
          <p:nvPr/>
        </p:nvSpPr>
        <p:spPr>
          <a:xfrm rot="20581104">
            <a:off x="6917357" y="2901630"/>
            <a:ext cx="2093186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Đáp</a:t>
            </a:r>
            <a:r>
              <a:rPr lang="en-US" sz="2400" spc="-59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2400" spc="-59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án</a:t>
            </a:r>
            <a:endParaRPr lang="en-US" sz="2400" spc="-59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</p:spTree>
    <p:extLst>
      <p:ext uri="{BB962C8B-B14F-4D97-AF65-F5344CB8AC3E}">
        <p14:creationId xmlns:p14="http://schemas.microsoft.com/office/powerpoint/2010/main" val="29720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7A5FAFD2-8913-2B47-9D87-D8DDC49FE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ám phá Vịnh Hạ Long - Kỳ quan thiên nhiên nổi tiếng thế giới">
            <a:extLst>
              <a:ext uri="{FF2B5EF4-FFF2-40B4-BE49-F238E27FC236}">
                <a16:creationId xmlns:a16="http://schemas.microsoft.com/office/drawing/2014/main" id="{0BD6590C-0FD8-F93D-40A9-49D8734D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744" y="1798328"/>
            <a:ext cx="6368512" cy="401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60500-549F-794E-6A76-14A3DB54954B}"/>
              </a:ext>
            </a:extLst>
          </p:cNvPr>
          <p:cNvSpPr txBox="1"/>
          <p:nvPr/>
        </p:nvSpPr>
        <p:spPr>
          <a:xfrm>
            <a:off x="4240364" y="6017678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VỊNH HẠ LONG</a:t>
            </a:r>
          </a:p>
        </p:txBody>
      </p:sp>
    </p:spTree>
    <p:extLst>
      <p:ext uri="{BB962C8B-B14F-4D97-AF65-F5344CB8AC3E}">
        <p14:creationId xmlns:p14="http://schemas.microsoft.com/office/powerpoint/2010/main" val="13907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7A5E50F5-38EC-77D7-2304-2C6B4F862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1B2A4E-D60E-AC96-5650-2F16A8ADA78B}"/>
              </a:ext>
            </a:extLst>
          </p:cNvPr>
          <p:cNvSpPr txBox="1"/>
          <p:nvPr/>
        </p:nvSpPr>
        <p:spPr>
          <a:xfrm>
            <a:off x="4641916" y="6127417"/>
            <a:ext cx="290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75981"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CỐ ĐÔ HUẾ</a:t>
            </a:r>
          </a:p>
        </p:txBody>
      </p:sp>
      <p:pic>
        <p:nvPicPr>
          <p:cNvPr id="3" name="Picture 4" descr="Mức vé tham quan Di tích Cố đô Huế từ năm 2023">
            <a:extLst>
              <a:ext uri="{FF2B5EF4-FFF2-40B4-BE49-F238E27FC236}">
                <a16:creationId xmlns:a16="http://schemas.microsoft.com/office/drawing/2014/main" id="{794BE241-2EA1-8DED-BB3D-ACC8D23A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58" y="1721301"/>
            <a:ext cx="7830484" cy="4157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>
          <a:extLst>
            <a:ext uri="{FF2B5EF4-FFF2-40B4-BE49-F238E27FC236}">
              <a16:creationId xmlns:a16="http://schemas.microsoft.com/office/drawing/2014/main" id="{300C3473-8E24-DD37-4C39-AA484DA94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E3256A-8766-5915-E76B-1566B9FDF6B8}"/>
              </a:ext>
            </a:extLst>
          </p:cNvPr>
          <p:cNvSpPr txBox="1"/>
          <p:nvPr/>
        </p:nvSpPr>
        <p:spPr>
          <a:xfrm>
            <a:off x="4049606" y="6081661"/>
            <a:ext cx="409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5981"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CHỢ BẾN THÀNH</a:t>
            </a:r>
          </a:p>
        </p:txBody>
      </p:sp>
      <p:pic>
        <p:nvPicPr>
          <p:cNvPr id="3" name="Picture 2" descr="Chợ Bến Thành sẽ được cải tạo ra sao? - Tuổi Trẻ Online">
            <a:extLst>
              <a:ext uri="{FF2B5EF4-FFF2-40B4-BE49-F238E27FC236}">
                <a16:creationId xmlns:a16="http://schemas.microsoft.com/office/drawing/2014/main" id="{BEDE9822-1E22-C4B1-7DAC-FEBC1898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83" y="1511765"/>
            <a:ext cx="5824232" cy="436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6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0;p34">
            <a:hlinkClick r:id="rId4"/>
            <a:extLst>
              <a:ext uri="{FF2B5EF4-FFF2-40B4-BE49-F238E27FC236}">
                <a16:creationId xmlns:a16="http://schemas.microsoft.com/office/drawing/2014/main" id="{6A2464B8-C764-9C64-0A0F-9687CF68D9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9855" y="2999936"/>
            <a:ext cx="2952289" cy="163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9F44810A-5BF0-91BD-BC9C-D71D19D175D5}"/>
              </a:ext>
            </a:extLst>
          </p:cNvPr>
          <p:cNvSpPr txBox="1"/>
          <p:nvPr/>
        </p:nvSpPr>
        <p:spPr>
          <a:xfrm>
            <a:off x="1120941" y="2399455"/>
            <a:ext cx="4542253" cy="2059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Hoạt</a:t>
            </a:r>
            <a:r>
              <a:rPr lang="en-US" sz="4800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b="1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động</a:t>
            </a:r>
            <a:r>
              <a:rPr lang="en-US" sz="4800" b="1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1</a:t>
            </a:r>
          </a:p>
          <a:p>
            <a:pPr algn="ctr">
              <a:lnSpc>
                <a:spcPct val="150000"/>
              </a:lnSpc>
            </a:pP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Tìm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,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lập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dàn</a:t>
            </a:r>
            <a:r>
              <a:rPr lang="en-US" sz="4800" spc="-101" dirty="0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 </a:t>
            </a:r>
            <a:r>
              <a:rPr lang="en-US" sz="4800" spc="-101" dirty="0" err="1">
                <a:solidFill>
                  <a:schemeClr val="tx1"/>
                </a:solidFill>
                <a:latin typeface="UTM Avo" panose="02040603050506020204" pitchFamily="18" charset="0"/>
                <a:ea typeface="Fibre"/>
                <a:cs typeface="Arial" panose="020B0604020202020204" pitchFamily="34" charset="0"/>
                <a:sym typeface="Fibre"/>
              </a:rPr>
              <a:t>ý</a:t>
            </a:r>
            <a:endParaRPr lang="en-US" sz="4800" spc="-101" dirty="0">
              <a:solidFill>
                <a:schemeClr val="tx1"/>
              </a:solidFill>
              <a:latin typeface="UTM Avo" panose="02040603050506020204" pitchFamily="18" charset="0"/>
              <a:ea typeface="Fibre"/>
              <a:cs typeface="Arial" panose="020B0604020202020204" pitchFamily="34" charset="0"/>
              <a:sym typeface="Fibre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BBA0BA8-97F9-1DA6-5073-87EDE193F118}"/>
              </a:ext>
            </a:extLst>
          </p:cNvPr>
          <p:cNvSpPr/>
          <p:nvPr/>
        </p:nvSpPr>
        <p:spPr>
          <a:xfrm rot="1737559">
            <a:off x="1640097" y="5571919"/>
            <a:ext cx="2363074" cy="1645559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AAA46E7D-F363-D746-5E31-92BA69E2C1BF}"/>
              </a:ext>
            </a:extLst>
          </p:cNvPr>
          <p:cNvSpPr/>
          <p:nvPr/>
        </p:nvSpPr>
        <p:spPr>
          <a:xfrm flipH="1">
            <a:off x="-657663" y="5102711"/>
            <a:ext cx="1925898" cy="1733309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729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8178342D-D3AF-1325-B259-60C42714E5B4}"/>
              </a:ext>
            </a:extLst>
          </p:cNvPr>
          <p:cNvSpPr/>
          <p:nvPr/>
        </p:nvSpPr>
        <p:spPr>
          <a:xfrm>
            <a:off x="6189060" y="1409855"/>
            <a:ext cx="4881999" cy="4688185"/>
          </a:xfrm>
          <a:custGeom>
            <a:avLst/>
            <a:gdLst/>
            <a:ahLst/>
            <a:cxnLst/>
            <a:rect l="l" t="t" r="r" b="b"/>
            <a:pathLst>
              <a:path w="1599140" h="1599140">
                <a:moveTo>
                  <a:pt x="0" y="0"/>
                </a:moveTo>
                <a:lnTo>
                  <a:pt x="1599140" y="0"/>
                </a:lnTo>
                <a:lnTo>
                  <a:pt x="1599140" y="1599140"/>
                </a:lnTo>
                <a:lnTo>
                  <a:pt x="0" y="15991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29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230</Words>
  <Application>Microsoft Office PowerPoint</Application>
  <PresentationFormat>Widescreen</PresentationFormat>
  <Paragraphs>33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Times New Roman</vt:lpstr>
      <vt:lpstr>UTM Avo</vt:lpstr>
      <vt:lpstr>Wingdings</vt:lpstr>
      <vt:lpstr>Arial</vt:lpstr>
      <vt:lpstr>Calibri</vt:lpstr>
      <vt:lpstr>2_Office Theme</vt:lpstr>
      <vt:lpstr>Tuần 21 Bài viết 1: Luyện tập tả phong cảnh (Tìm ý, lập dàn ý)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OnePercent</dc:creator>
  <cp:lastModifiedBy>TA</cp:lastModifiedBy>
  <cp:revision>25</cp:revision>
  <dcterms:created xsi:type="dcterms:W3CDTF">2023-10-19T01:39:18Z</dcterms:created>
  <dcterms:modified xsi:type="dcterms:W3CDTF">2025-02-11T03:31:43Z</dcterms:modified>
</cp:coreProperties>
</file>