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15"/>
  </p:notesMasterIdLst>
  <p:sldIdLst>
    <p:sldId id="256" r:id="rId3"/>
    <p:sldId id="326" r:id="rId4"/>
    <p:sldId id="347" r:id="rId5"/>
    <p:sldId id="319" r:id="rId6"/>
    <p:sldId id="321" r:id="rId7"/>
    <p:sldId id="348" r:id="rId8"/>
    <p:sldId id="349" r:id="rId9"/>
    <p:sldId id="350" r:id="rId10"/>
    <p:sldId id="351" r:id="rId11"/>
    <p:sldId id="352" r:id="rId12"/>
    <p:sldId id="353" r:id="rId13"/>
    <p:sldId id="340"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FF"/>
    <a:srgbClr val="0033CC"/>
    <a:srgbClr val="003399"/>
    <a:srgbClr val="00FF99"/>
    <a:srgbClr val="FFFAF7"/>
    <a:srgbClr val="FF0066"/>
    <a:srgbClr val="FFFF99"/>
    <a:srgbClr val="0066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3483" autoAdjust="0"/>
  </p:normalViewPr>
  <p:slideViewPr>
    <p:cSldViewPr snapToGrid="0">
      <p:cViewPr varScale="1">
        <p:scale>
          <a:sx n="70" d="100"/>
          <a:sy n="70" d="100"/>
        </p:scale>
        <p:origin x="72"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894409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Slide</a:t>
            </a:r>
            <a:r>
              <a:rPr lang="en-US" baseline="0" smtClean="0"/>
              <a:t> 1 này không có người dự thì cắt đi. Dạy bình thường.</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6704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93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428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Slide</a:t>
            </a:r>
            <a:r>
              <a:rPr lang="en-US" baseline="0" smtClean="0"/>
              <a:t> 1 này không có người dự thì cắt đi. Dạy bình thường.</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02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0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9700"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fld id="{B32FE602-0FFC-4C0C-A301-A3B696B9FCB7}" type="slidenum">
              <a:rPr lang="en-US" altLang="en-US" sz="1200"/>
              <a:pPr eaLnBrk="1" hangingPunct="1"/>
              <a:t>3</a:t>
            </a:fld>
            <a:endParaRPr lang="en-US" altLang="en-US" sz="1200"/>
          </a:p>
        </p:txBody>
      </p:sp>
    </p:spTree>
    <p:extLst>
      <p:ext uri="{BB962C8B-B14F-4D97-AF65-F5344CB8AC3E}">
        <p14:creationId xmlns:p14="http://schemas.microsoft.com/office/powerpoint/2010/main" val="133242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253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182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13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83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678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7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53B696-EBB3-433D-95C9-64E7E0D4802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93095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B89D04-15F9-47DF-877F-DC202D2876A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54502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115F4E5-7D39-4782-9BB9-893A6A1E543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38547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46648D-7ABE-4CD6-ACDE-52BA57408DA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81382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60A35E2-EF56-4F75-89A5-F41BC7320D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71198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B15BFB7-784E-43EB-92D4-37728D1D52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25382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20FA8DB-1BC4-4541-9F18-F8B3B612199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68520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8BDE090-A6A7-4366-A8F6-29B402B7F86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57627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BAD594A-25E4-4AA8-BDFB-4D8F80736A3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6751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FAEF45-D6D1-4AA9-92EA-371DAABA456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05575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A485AF-E73F-4ABA-947D-CB9AFC531F6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64517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760" y="274638"/>
            <a:ext cx="109724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7171" name="Rectangle 3"/>
          <p:cNvSpPr>
            <a:spLocks noGrp="1" noChangeArrowheads="1"/>
          </p:cNvSpPr>
          <p:nvPr>
            <p:ph type="body" idx="1"/>
          </p:nvPr>
        </p:nvSpPr>
        <p:spPr bwMode="auto">
          <a:xfrm>
            <a:off x="609760" y="1600204"/>
            <a:ext cx="1097248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762" y="6245225"/>
            <a:ext cx="284395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chemeClr val="tx1"/>
                </a:solidFill>
                <a:latin typeface="Arial" charset="0"/>
              </a:defRPr>
            </a:lvl1pPr>
          </a:lstStyle>
          <a:p>
            <a:pPr fontAlgn="base">
              <a:spcBef>
                <a:spcPct val="0"/>
              </a:spcBef>
              <a:spcAft>
                <a:spcPct val="0"/>
              </a:spcAft>
              <a:buClrTx/>
              <a:buFontTx/>
              <a:buNone/>
              <a:defRPr/>
            </a:pPr>
            <a:endParaRPr lang="en-GB" kern="1200">
              <a:solidFill>
                <a:srgbClr val="000000"/>
              </a:solidFill>
              <a:ea typeface="+mn-ea"/>
              <a:cs typeface="+mn-cs"/>
            </a:endParaRPr>
          </a:p>
        </p:txBody>
      </p:sp>
      <p:sp>
        <p:nvSpPr>
          <p:cNvPr id="1029" name="Rectangle 5"/>
          <p:cNvSpPr>
            <a:spLocks noGrp="1" noChangeArrowheads="1"/>
          </p:cNvSpPr>
          <p:nvPr>
            <p:ph type="ftr" sz="quarter" idx="3"/>
          </p:nvPr>
        </p:nvSpPr>
        <p:spPr bwMode="auto">
          <a:xfrm>
            <a:off x="4165099" y="6245225"/>
            <a:ext cx="386180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solidFill>
                  <a:schemeClr val="tx1"/>
                </a:solidFill>
                <a:latin typeface="Arial" charset="0"/>
              </a:defRPr>
            </a:lvl1pPr>
          </a:lstStyle>
          <a:p>
            <a:pPr fontAlgn="base">
              <a:spcBef>
                <a:spcPct val="0"/>
              </a:spcBef>
              <a:spcAft>
                <a:spcPct val="0"/>
              </a:spcAft>
              <a:buClrTx/>
              <a:buFontTx/>
              <a:buNone/>
              <a:defRPr/>
            </a:pPr>
            <a:endParaRPr lang="en-GB" kern="1200">
              <a:solidFill>
                <a:srgbClr val="000000"/>
              </a:solidFill>
              <a:ea typeface="+mn-ea"/>
              <a:cs typeface="+mn-cs"/>
            </a:endParaRPr>
          </a:p>
        </p:txBody>
      </p:sp>
      <p:sp>
        <p:nvSpPr>
          <p:cNvPr id="1030" name="Rectangle 6"/>
          <p:cNvSpPr>
            <a:spLocks noGrp="1" noChangeArrowheads="1"/>
          </p:cNvSpPr>
          <p:nvPr>
            <p:ph type="sldNum" sz="quarter" idx="4"/>
          </p:nvPr>
        </p:nvSpPr>
        <p:spPr bwMode="auto">
          <a:xfrm>
            <a:off x="8738289" y="6245225"/>
            <a:ext cx="284395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solidFill>
                  <a:schemeClr val="tx1"/>
                </a:solidFill>
              </a:defRPr>
            </a:lvl1pPr>
          </a:lstStyle>
          <a:p>
            <a:pPr fontAlgn="base">
              <a:spcBef>
                <a:spcPct val="0"/>
              </a:spcBef>
              <a:spcAft>
                <a:spcPct val="0"/>
              </a:spcAft>
              <a:buClrTx/>
              <a:buFontTx/>
              <a:buNone/>
            </a:pPr>
            <a:fld id="{165E838A-14B9-4B69-92F9-244A6857FD8E}" type="slidenum">
              <a:rPr lang="en-GB" altLang="en-US" kern="1200">
                <a:solidFill>
                  <a:srgbClr val="000000"/>
                </a:solidFill>
                <a:latin typeface="Arial" panose="020B0604020202020204" pitchFamily="34" charset="0"/>
                <a:ea typeface="+mn-ea"/>
                <a:cs typeface="+mn-cs"/>
              </a:rPr>
              <a:pPr fontAlgn="base">
                <a:spcBef>
                  <a:spcPct val="0"/>
                </a:spcBef>
                <a:spcAft>
                  <a:spcPct val="0"/>
                </a:spcAft>
                <a:buClrTx/>
                <a:buFontTx/>
                <a:buNone/>
              </a:pPr>
              <a:t>‹#›</a:t>
            </a:fld>
            <a:endParaRPr lang="en-GB" altLang="en-US" kern="1200">
              <a:solidFill>
                <a:srgbClr val="000000"/>
              </a:solidFill>
              <a:latin typeface="Arial" panose="020B0604020202020204" pitchFamily="34" charset="0"/>
              <a:ea typeface="+mn-ea"/>
              <a:cs typeface="+mn-cs"/>
            </a:endParaRPr>
          </a:p>
        </p:txBody>
      </p:sp>
    </p:spTree>
    <p:extLst>
      <p:ext uri="{BB962C8B-B14F-4D97-AF65-F5344CB8AC3E}">
        <p14:creationId xmlns:p14="http://schemas.microsoft.com/office/powerpoint/2010/main" val="29339213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hoc10.vn/doc-sach/toan-5-tap-2/1/681/8/"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hoc10.vn/doc-sach/toan-5-tap-2/1/681/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hoc10.vn/doc-sach/toan-5-tap-2/1/681/8/"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hoc10.vn/doc-sach/toan-5-tap-2/1/681/8/"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hoc10.vn/doc-sach/toan-5-tap-2/1/681/8/"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Shape 83"/>
        <p:cNvGrpSpPr/>
        <p:nvPr/>
      </p:nvGrpSpPr>
      <p:grpSpPr>
        <a:xfrm>
          <a:off x="0" y="0"/>
          <a:ext cx="0" cy="0"/>
          <a:chOff x="0" y="0"/>
          <a:chExt cx="0" cy="0"/>
        </a:xfrm>
      </p:grpSpPr>
      <p:sp>
        <p:nvSpPr>
          <p:cNvPr id="4" name="TextBox 3"/>
          <p:cNvSpPr txBox="1"/>
          <p:nvPr/>
        </p:nvSpPr>
        <p:spPr>
          <a:xfrm>
            <a:off x="3273214" y="2987040"/>
            <a:ext cx="5947461" cy="954107"/>
          </a:xfrm>
          <a:prstGeom prst="rect">
            <a:avLst/>
          </a:prstGeom>
          <a:noFill/>
        </p:spPr>
        <p:txBody>
          <a:bodyPr wrap="none" rtlCol="0">
            <a:spAutoFit/>
          </a:bodyPr>
          <a:lstStyle/>
          <a:p>
            <a:pPr algn="ctr"/>
            <a:r>
              <a:rPr lang="en-US" sz="2800" b="1" smtClean="0">
                <a:solidFill>
                  <a:srgbClr val="0033CC"/>
                </a:solidFill>
              </a:rPr>
              <a:t>GIÁO VIÊN:…………………………. </a:t>
            </a:r>
          </a:p>
          <a:p>
            <a:pPr algn="ctr"/>
            <a:r>
              <a:rPr lang="en-US" sz="2800" b="1" smtClean="0">
                <a:solidFill>
                  <a:srgbClr val="0033CC"/>
                </a:solidFill>
              </a:rPr>
              <a:t>Môn : Toán</a:t>
            </a:r>
            <a:endParaRPr lang="en-US" sz="2800" b="1">
              <a:solidFill>
                <a:srgbClr val="0033CC"/>
              </a:solidFill>
            </a:endParaRPr>
          </a:p>
        </p:txBody>
      </p:sp>
      <p:sp>
        <p:nvSpPr>
          <p:cNvPr id="9" name="Text Box 8"/>
          <p:cNvSpPr txBox="1">
            <a:spLocks noChangeArrowheads="1"/>
          </p:cNvSpPr>
          <p:nvPr/>
        </p:nvSpPr>
        <p:spPr bwMode="auto">
          <a:xfrm>
            <a:off x="3664507" y="254080"/>
            <a:ext cx="5164875" cy="900246"/>
          </a:xfrm>
          <a:prstGeom prst="rect">
            <a:avLst/>
          </a:prstGeom>
          <a:noFill/>
          <a:ln w="9525">
            <a:noFill/>
            <a:miter lim="800000"/>
            <a:headEnd/>
            <a:tailEnd/>
          </a:ln>
          <a:effectLst>
            <a:outerShdw dist="35921" dir="13500000" algn="ctr" rotWithShape="0">
              <a:srgbClr val="FFFF00"/>
            </a:outerShdw>
          </a:effectLst>
        </p:spPr>
        <p:txBody>
          <a:bodyPr wrap="square">
            <a:spAutoFit/>
          </a:bodyPr>
          <a:lstStyle/>
          <a:p>
            <a:pPr algn="ctr" fontAlgn="base">
              <a:spcBef>
                <a:spcPct val="50000"/>
              </a:spcBef>
              <a:spcAft>
                <a:spcPct val="0"/>
              </a:spcAft>
              <a:buClrTx/>
              <a:buFontTx/>
              <a:buNone/>
              <a:defRPr/>
            </a:pPr>
            <a:r>
              <a:rPr lang="en-US" sz="2100" kern="1200" smtClean="0">
                <a:solidFill>
                  <a:srgbClr val="FF0000"/>
                </a:solidFill>
                <a:latin typeface="Times New Roman" panose="02020603050405020304" pitchFamily="18" charset="0"/>
                <a:ea typeface="+mn-ea"/>
                <a:cs typeface="Times New Roman" panose="02020603050405020304" pitchFamily="18" charset="0"/>
              </a:rPr>
              <a:t>ỦY BAN NHÂN DÂN HUYỆN VŨ THƯ</a:t>
            </a:r>
          </a:p>
          <a:p>
            <a:pPr algn="ctr" fontAlgn="base">
              <a:spcBef>
                <a:spcPct val="50000"/>
              </a:spcBef>
              <a:spcAft>
                <a:spcPct val="0"/>
              </a:spcAft>
              <a:buClrTx/>
              <a:buFontTx/>
              <a:buNone/>
              <a:defRPr/>
            </a:pPr>
            <a:r>
              <a:rPr lang="en-US" sz="2100" kern="1200" smtClean="0">
                <a:solidFill>
                  <a:srgbClr val="FF0000"/>
                </a:solidFill>
                <a:latin typeface="Times New Roman" panose="02020603050405020304" pitchFamily="18" charset="0"/>
                <a:ea typeface="+mn-ea"/>
                <a:cs typeface="Times New Roman" panose="02020603050405020304" pitchFamily="18" charset="0"/>
              </a:rPr>
              <a:t>TRƯỜNG </a:t>
            </a:r>
            <a:r>
              <a:rPr lang="en-US" sz="2100" kern="1200">
                <a:solidFill>
                  <a:srgbClr val="FF0000"/>
                </a:solidFill>
                <a:latin typeface="Times New Roman" panose="02020603050405020304" pitchFamily="18" charset="0"/>
                <a:ea typeface="+mn-ea"/>
                <a:cs typeface="Times New Roman" panose="02020603050405020304" pitchFamily="18" charset="0"/>
              </a:rPr>
              <a:t>TIỂU HỌC SONG LÃNG</a:t>
            </a:r>
          </a:p>
        </p:txBody>
      </p:sp>
      <p:sp>
        <p:nvSpPr>
          <p:cNvPr id="10" name="WordArt 2"/>
          <p:cNvSpPr>
            <a:spLocks noChangeArrowheads="1" noChangeShapeType="1" noTextEdit="1"/>
          </p:cNvSpPr>
          <p:nvPr/>
        </p:nvSpPr>
        <p:spPr bwMode="auto">
          <a:xfrm>
            <a:off x="1775819" y="1764506"/>
            <a:ext cx="8566547" cy="3782616"/>
          </a:xfrm>
          <a:prstGeom prst="rect">
            <a:avLst/>
          </a:prstGeom>
        </p:spPr>
        <p:txBody>
          <a:bodyPr wrap="none" fromWordArt="1">
            <a:prstTxWarp prst="textPlain">
              <a:avLst>
                <a:gd name="adj" fmla="val 50000"/>
              </a:avLst>
            </a:prstTxWarp>
          </a:bodyPr>
          <a:lstStyle/>
          <a:p>
            <a:pPr algn="ctr" fontAlgn="base">
              <a:spcBef>
                <a:spcPct val="0"/>
              </a:spcBef>
              <a:spcAft>
                <a:spcPct val="0"/>
              </a:spcAft>
              <a:buClrTx/>
              <a:buFontTx/>
              <a:buNone/>
            </a:pPr>
            <a:r>
              <a:rPr lang="en-US" sz="2700" kern="10" dirty="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Nhiệt liệt chào mừng các thầy cô giáo</a:t>
            </a:r>
          </a:p>
          <a:p>
            <a:pPr algn="ctr" fontAlgn="base">
              <a:spcBef>
                <a:spcPct val="0"/>
              </a:spcBef>
              <a:spcAft>
                <a:spcPct val="0"/>
              </a:spcAft>
              <a:buClrTx/>
              <a:buFontTx/>
              <a:buNone/>
            </a:pPr>
            <a:r>
              <a:rPr lang="en-US" sz="2700" kern="10" dirty="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đã về dự </a:t>
            </a:r>
            <a:r>
              <a:rPr lang="en-US" sz="2700" kern="1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giờ thăm lớp </a:t>
            </a:r>
            <a:r>
              <a:rPr lang="en-US" sz="2700" kern="10" smtClean="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5   </a:t>
            </a:r>
            <a:endParaRPr lang="en-US" sz="2700" kern="10" dirty="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endParaRPr>
          </a:p>
          <a:p>
            <a:pPr algn="ctr" fontAlgn="base">
              <a:spcBef>
                <a:spcPct val="0"/>
              </a:spcBef>
              <a:spcAft>
                <a:spcPct val="0"/>
              </a:spcAft>
              <a:buClrTx/>
              <a:buFontTx/>
              <a:buNone/>
            </a:pPr>
            <a:r>
              <a:rPr lang="en-US" sz="2700" kern="10" dirty="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Năm </a:t>
            </a:r>
            <a:r>
              <a:rPr lang="en-US" sz="2700" kern="1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học </a:t>
            </a:r>
            <a:r>
              <a:rPr lang="en-US" sz="2700" kern="10" smtClean="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20      </a:t>
            </a:r>
            <a:r>
              <a:rPr lang="en-US" sz="2700" kern="1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 </a:t>
            </a:r>
            <a:r>
              <a:rPr lang="en-US" sz="2700" kern="10" smtClean="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20    </a:t>
            </a:r>
            <a:endParaRPr lang="en-US" sz="2700" kern="10" dirty="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15000" fill="hold"/>
                                        <p:tgtEl>
                                          <p:spTgt spid="10"/>
                                        </p:tgtEl>
                                        <p:attrNameLst>
                                          <p:attrName>ppt_x</p:attrName>
                                        </p:attrNameLst>
                                      </p:cBhvr>
                                      <p:tavLst>
                                        <p:tav tm="0">
                                          <p:val>
                                            <p:strVal val="#ppt_x"/>
                                          </p:val>
                                        </p:tav>
                                        <p:tav tm="100000">
                                          <p:val>
                                            <p:strVal val="#ppt_x"/>
                                          </p:val>
                                        </p:tav>
                                      </p:tavLst>
                                    </p:anim>
                                    <p:anim calcmode="lin" valueType="num">
                                      <p:cBhvr>
                                        <p:cTn id="8" dur="15000" fill="hold"/>
                                        <p:tgtEl>
                                          <p:spTgt spid="10"/>
                                        </p:tgtEl>
                                        <p:attrNameLst>
                                          <p:attrName>ppt_y</p:attrName>
                                        </p:attrNameLst>
                                      </p:cBhvr>
                                      <p:tavLst>
                                        <p:tav tm="0">
                                          <p:val>
                                            <p:strVal val="#ppt_y+1"/>
                                          </p:val>
                                        </p:tav>
                                        <p:tav tm="100000">
                                          <p:val>
                                            <p:strVal val="#ppt_y-1"/>
                                          </p:val>
                                        </p:tav>
                                      </p:tavLst>
                                    </p:anim>
                                  </p:childTnLst>
                                  <p:subTnLst>
                                    <p:audio>
                                      <p:cMediaNode>
                                        <p:cTn display="0" masterRel="sameClick">
                                          <p:stCondLst>
                                            <p:cond evt="begin" delay="0">
                                              <p:tn val="5"/>
                                            </p:cond>
                                          </p:stCondLst>
                                          <p:endCondLst>
                                            <p:cond evt="onStopAudio" delay="0">
                                              <p:tgtEl>
                                                <p:sldTgt/>
                                              </p:tgtEl>
                                            </p:cond>
                                          </p:endCondLst>
                                        </p:cTn>
                                        <p:tgtEl>
                                          <p:sndTgt r:embed="rId3" name="Johnny-Gu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 name="AutoShape 90"/>
          <p:cNvSpPr>
            <a:spLocks noChangeArrowheads="1"/>
          </p:cNvSpPr>
          <p:nvPr/>
        </p:nvSpPr>
        <p:spPr bwMode="auto">
          <a:xfrm>
            <a:off x="40482" y="20706"/>
            <a:ext cx="12151517" cy="537088"/>
          </a:xfrm>
          <a:prstGeom prst="plaque">
            <a:avLst>
              <a:gd name="adj" fmla="val 14157"/>
            </a:avLst>
          </a:prstGeom>
          <a:noFill/>
          <a:ln w="57150" cmpd="thickThin">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0" name="AutoShape 4"/>
          <p:cNvSpPr>
            <a:spLocks noChangeArrowheads="1"/>
          </p:cNvSpPr>
          <p:nvPr/>
        </p:nvSpPr>
        <p:spPr bwMode="auto">
          <a:xfrm>
            <a:off x="40483" y="535429"/>
            <a:ext cx="12151516" cy="6287486"/>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2" name="AutoShape 7"/>
          <p:cNvSpPr>
            <a:spLocks noChangeArrowheads="1"/>
          </p:cNvSpPr>
          <p:nvPr/>
        </p:nvSpPr>
        <p:spPr bwMode="auto">
          <a:xfrm rot="-5400000">
            <a:off x="11593296" y="-32626"/>
            <a:ext cx="113110" cy="234553"/>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3" name="AutoShape 8"/>
          <p:cNvSpPr>
            <a:spLocks noChangeArrowheads="1"/>
          </p:cNvSpPr>
          <p:nvPr/>
        </p:nvSpPr>
        <p:spPr bwMode="auto">
          <a:xfrm rot="-10618418">
            <a:off x="11929029" y="391235"/>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4" name="AutoShape 9"/>
          <p:cNvSpPr>
            <a:spLocks noChangeArrowheads="1"/>
          </p:cNvSpPr>
          <p:nvPr/>
        </p:nvSpPr>
        <p:spPr bwMode="auto">
          <a:xfrm>
            <a:off x="11718289" y="141206"/>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5" name="AutoShape 84"/>
          <p:cNvSpPr>
            <a:spLocks noChangeArrowheads="1"/>
          </p:cNvSpPr>
          <p:nvPr/>
        </p:nvSpPr>
        <p:spPr bwMode="auto">
          <a:xfrm rot="-5400000">
            <a:off x="1076034" y="-10345"/>
            <a:ext cx="113109" cy="235744"/>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6" name="AutoShape 85"/>
          <p:cNvSpPr>
            <a:spLocks noChangeArrowheads="1"/>
          </p:cNvSpPr>
          <p:nvPr/>
        </p:nvSpPr>
        <p:spPr bwMode="auto">
          <a:xfrm rot="-10618418">
            <a:off x="546800" y="368869"/>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7" name="AutoShape 86"/>
          <p:cNvSpPr>
            <a:spLocks noChangeArrowheads="1"/>
          </p:cNvSpPr>
          <p:nvPr/>
        </p:nvSpPr>
        <p:spPr bwMode="auto">
          <a:xfrm>
            <a:off x="597997" y="62881"/>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2" name="Rectangle 1"/>
          <p:cNvSpPr/>
          <p:nvPr/>
        </p:nvSpPr>
        <p:spPr>
          <a:xfrm>
            <a:off x="2393370" y="-72218"/>
            <a:ext cx="1579278"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Toán:</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43" name="Rectangle 42"/>
          <p:cNvSpPr/>
          <p:nvPr/>
        </p:nvSpPr>
        <p:spPr>
          <a:xfrm>
            <a:off x="3788104" y="12816"/>
            <a:ext cx="5101075" cy="630942"/>
          </a:xfrm>
          <a:prstGeom prst="rect">
            <a:avLst/>
          </a:prstGeom>
          <a:noFill/>
        </p:spPr>
        <p:txBody>
          <a:bodyPr wrap="none" lIns="91440" tIns="45720" rIns="91440" bIns="45720">
            <a:spAutoFit/>
          </a:bodyPr>
          <a:lstStyle/>
          <a:p>
            <a:pPr algn="ctr"/>
            <a:r>
              <a:rPr lang="en-US" sz="35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Diện tích hình tam giác</a:t>
            </a:r>
            <a:endParaRPr lang="en-US" sz="35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26" name="TextBox 25"/>
          <p:cNvSpPr txBox="1"/>
          <p:nvPr/>
        </p:nvSpPr>
        <p:spPr>
          <a:xfrm>
            <a:off x="108406" y="552966"/>
            <a:ext cx="8148490" cy="2308324"/>
          </a:xfrm>
          <a:prstGeom prst="rect">
            <a:avLst/>
          </a:prstGeom>
          <a:noFill/>
        </p:spPr>
        <p:txBody>
          <a:bodyPr wrap="square" rtlCol="0">
            <a:spAutoFit/>
          </a:bodyPr>
          <a:lstStyle/>
          <a:p>
            <a:pPr algn="just"/>
            <a:r>
              <a:rPr lang="en-US" sz="2400" b="1" smtClean="0">
                <a:solidFill>
                  <a:srgbClr val="003399"/>
                </a:solidFill>
              </a:rPr>
              <a:t>5. Đức thiết kế một chiếc mặt nạ từ tờ giấy hình vuông có cạnh 20cm. Trên tờ giấy đó, Đức cắt đi một ô hình chữ nhật với chiều rộng 3cm, chiều dài 12cm để làm miệng và cắt đi hai hình tam giác vuông có hai cạnh đều bằng 8cm để làm hai mắt. Tính diện tích phần còn lại của tờ giấy để làm chiếc mặt nạ của Đức.</a:t>
            </a:r>
            <a:endParaRPr lang="en-US" sz="2400" b="1" smtClean="0">
              <a:solidFill>
                <a:srgbClr val="003399"/>
              </a:solidFill>
            </a:endParaRPr>
          </a:p>
        </p:txBody>
      </p:sp>
      <p:sp>
        <p:nvSpPr>
          <p:cNvPr id="19" name="TextBox 18"/>
          <p:cNvSpPr txBox="1"/>
          <p:nvPr/>
        </p:nvSpPr>
        <p:spPr>
          <a:xfrm>
            <a:off x="1796677" y="3289152"/>
            <a:ext cx="8639126" cy="3416320"/>
          </a:xfrm>
          <a:prstGeom prst="rect">
            <a:avLst/>
          </a:prstGeom>
          <a:noFill/>
        </p:spPr>
        <p:txBody>
          <a:bodyPr wrap="square" rtlCol="0">
            <a:spAutoFit/>
          </a:bodyPr>
          <a:lstStyle/>
          <a:p>
            <a:r>
              <a:rPr lang="en-US" sz="2400" smtClean="0">
                <a:solidFill>
                  <a:srgbClr val="003399"/>
                </a:solidFill>
              </a:rPr>
              <a:t>Diện tích tờ giấy hình vuông là: </a:t>
            </a:r>
          </a:p>
          <a:p>
            <a:r>
              <a:rPr lang="en-US" sz="2400">
                <a:solidFill>
                  <a:srgbClr val="003399"/>
                </a:solidFill>
              </a:rPr>
              <a:t> </a:t>
            </a:r>
            <a:r>
              <a:rPr lang="en-US" sz="2400" smtClean="0">
                <a:solidFill>
                  <a:srgbClr val="003399"/>
                </a:solidFill>
              </a:rPr>
              <a:t>   20 x 20 : 2 = 200 (cm</a:t>
            </a:r>
            <a:r>
              <a:rPr lang="en-US" sz="2400" baseline="30000" smtClean="0">
                <a:solidFill>
                  <a:srgbClr val="003399"/>
                </a:solidFill>
              </a:rPr>
              <a:t>2</a:t>
            </a:r>
            <a:r>
              <a:rPr lang="en-US" sz="2400" smtClean="0">
                <a:solidFill>
                  <a:srgbClr val="003399"/>
                </a:solidFill>
              </a:rPr>
              <a:t>)</a:t>
            </a:r>
            <a:r>
              <a:rPr lang="en-US" sz="2400">
                <a:solidFill>
                  <a:srgbClr val="003399"/>
                </a:solidFill>
              </a:rPr>
              <a:t> </a:t>
            </a:r>
            <a:endParaRPr lang="en-US" sz="2400" smtClean="0">
              <a:solidFill>
                <a:srgbClr val="003399"/>
              </a:solidFill>
            </a:endParaRPr>
          </a:p>
          <a:p>
            <a:r>
              <a:rPr lang="en-US" sz="2400" smtClean="0">
                <a:solidFill>
                  <a:srgbClr val="003399"/>
                </a:solidFill>
              </a:rPr>
              <a:t>Diện </a:t>
            </a:r>
            <a:r>
              <a:rPr lang="en-US" sz="2400">
                <a:solidFill>
                  <a:srgbClr val="003399"/>
                </a:solidFill>
              </a:rPr>
              <a:t>tích </a:t>
            </a:r>
            <a:r>
              <a:rPr lang="en-US" sz="2400" smtClean="0">
                <a:solidFill>
                  <a:srgbClr val="003399"/>
                </a:solidFill>
              </a:rPr>
              <a:t>giấy để làm miệng </a:t>
            </a:r>
            <a:r>
              <a:rPr lang="en-US" sz="2400">
                <a:solidFill>
                  <a:srgbClr val="003399"/>
                </a:solidFill>
              </a:rPr>
              <a:t>là: </a:t>
            </a:r>
          </a:p>
          <a:p>
            <a:r>
              <a:rPr lang="en-US" sz="2400">
                <a:solidFill>
                  <a:srgbClr val="003399"/>
                </a:solidFill>
              </a:rPr>
              <a:t>    </a:t>
            </a:r>
            <a:r>
              <a:rPr lang="en-US" sz="2400" smtClean="0">
                <a:solidFill>
                  <a:srgbClr val="003399"/>
                </a:solidFill>
              </a:rPr>
              <a:t>12 x 3 = 36 </a:t>
            </a:r>
            <a:r>
              <a:rPr lang="en-US" sz="2400">
                <a:solidFill>
                  <a:srgbClr val="003399"/>
                </a:solidFill>
              </a:rPr>
              <a:t>(</a:t>
            </a:r>
            <a:r>
              <a:rPr lang="en-US" sz="2400">
                <a:solidFill>
                  <a:srgbClr val="003399"/>
                </a:solidFill>
              </a:rPr>
              <a:t>cm</a:t>
            </a:r>
            <a:r>
              <a:rPr lang="en-US" sz="2400" baseline="30000">
                <a:solidFill>
                  <a:srgbClr val="003399"/>
                </a:solidFill>
              </a:rPr>
              <a:t>2</a:t>
            </a:r>
            <a:r>
              <a:rPr lang="en-US" sz="2400" smtClean="0">
                <a:solidFill>
                  <a:srgbClr val="003399"/>
                </a:solidFill>
              </a:rPr>
              <a:t>)</a:t>
            </a:r>
            <a:br>
              <a:rPr lang="en-US" sz="2400" smtClean="0">
                <a:solidFill>
                  <a:srgbClr val="003399"/>
                </a:solidFill>
              </a:rPr>
            </a:br>
            <a:r>
              <a:rPr lang="en-US" sz="2400" smtClean="0">
                <a:solidFill>
                  <a:srgbClr val="003399"/>
                </a:solidFill>
              </a:rPr>
              <a:t>Diện tích giấy để làm 2 mắt là: </a:t>
            </a:r>
          </a:p>
          <a:p>
            <a:r>
              <a:rPr lang="en-US" sz="2400" smtClean="0">
                <a:solidFill>
                  <a:srgbClr val="003399"/>
                </a:solidFill>
              </a:rPr>
              <a:t>   8 x 8 : 2 x 2 = 16 (cm</a:t>
            </a:r>
            <a:r>
              <a:rPr lang="en-US" sz="2400" baseline="30000" smtClean="0">
                <a:solidFill>
                  <a:srgbClr val="003399"/>
                </a:solidFill>
              </a:rPr>
              <a:t>2</a:t>
            </a:r>
            <a:r>
              <a:rPr lang="en-US" sz="2400" smtClean="0">
                <a:solidFill>
                  <a:srgbClr val="003399"/>
                </a:solidFill>
              </a:rPr>
              <a:t>)</a:t>
            </a:r>
            <a:r>
              <a:rPr lang="en-US" sz="2400">
                <a:solidFill>
                  <a:srgbClr val="003399"/>
                </a:solidFill>
              </a:rPr>
              <a:t>	</a:t>
            </a:r>
            <a:endParaRPr lang="en-US" sz="2400">
              <a:solidFill>
                <a:srgbClr val="003399"/>
              </a:solidFill>
            </a:endParaRPr>
          </a:p>
          <a:p>
            <a:r>
              <a:rPr lang="en-US" sz="2400" smtClean="0">
                <a:solidFill>
                  <a:srgbClr val="003399"/>
                </a:solidFill>
              </a:rPr>
              <a:t>Diện tích phần còn lại của tờ giấy để làm chiếc mặt nạ là:</a:t>
            </a:r>
          </a:p>
          <a:p>
            <a:r>
              <a:rPr lang="en-US" sz="2400" smtClean="0">
                <a:solidFill>
                  <a:srgbClr val="003399"/>
                </a:solidFill>
              </a:rPr>
              <a:t>   200 – (36 + 16) = 148 (cm</a:t>
            </a:r>
            <a:r>
              <a:rPr lang="en-US" sz="2400" baseline="30000" smtClean="0">
                <a:solidFill>
                  <a:srgbClr val="003399"/>
                </a:solidFill>
              </a:rPr>
              <a:t>2</a:t>
            </a:r>
            <a:r>
              <a:rPr lang="en-US" sz="2400" smtClean="0">
                <a:solidFill>
                  <a:srgbClr val="003399"/>
                </a:solidFill>
              </a:rPr>
              <a:t>)</a:t>
            </a:r>
          </a:p>
          <a:p>
            <a:r>
              <a:rPr lang="en-US" sz="2400" smtClean="0">
                <a:solidFill>
                  <a:srgbClr val="003399"/>
                </a:solidFill>
              </a:rPr>
              <a:t>                  Đáp số: 148 cm</a:t>
            </a:r>
            <a:r>
              <a:rPr lang="en-US" sz="2400" baseline="30000" smtClean="0">
                <a:solidFill>
                  <a:srgbClr val="003399"/>
                </a:solidFill>
              </a:rPr>
              <a:t>2</a:t>
            </a:r>
            <a:r>
              <a:rPr lang="en-US" sz="2400">
                <a:solidFill>
                  <a:srgbClr val="003399"/>
                </a:solidFill>
              </a:rPr>
              <a:t>	</a:t>
            </a:r>
            <a:endParaRPr lang="en-US" sz="2400" smtClean="0">
              <a:solidFill>
                <a:srgbClr val="003399"/>
              </a:solidFill>
            </a:endParaRPr>
          </a:p>
        </p:txBody>
      </p:sp>
      <p:pic>
        <p:nvPicPr>
          <p:cNvPr id="3" name="Picture 2"/>
          <p:cNvPicPr>
            <a:picLocks noChangeAspect="1"/>
          </p:cNvPicPr>
          <p:nvPr/>
        </p:nvPicPr>
        <p:blipFill>
          <a:blip r:embed="rId3"/>
          <a:stretch>
            <a:fillRect/>
          </a:stretch>
        </p:blipFill>
        <p:spPr>
          <a:xfrm>
            <a:off x="8588129" y="675118"/>
            <a:ext cx="2821000" cy="2833318"/>
          </a:xfrm>
          <a:prstGeom prst="rect">
            <a:avLst/>
          </a:prstGeom>
        </p:spPr>
      </p:pic>
      <p:cxnSp>
        <p:nvCxnSpPr>
          <p:cNvPr id="9" name="Straight Connector 8"/>
          <p:cNvCxnSpPr/>
          <p:nvPr/>
        </p:nvCxnSpPr>
        <p:spPr>
          <a:xfrm>
            <a:off x="5405840" y="965647"/>
            <a:ext cx="2677223" cy="137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0735" y="1326252"/>
            <a:ext cx="147406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650173" y="1323824"/>
            <a:ext cx="2497928" cy="136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8406" y="1683872"/>
            <a:ext cx="1420143" cy="189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04795" y="1683872"/>
            <a:ext cx="230908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76716" y="1683872"/>
            <a:ext cx="22655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665027" y="2047153"/>
            <a:ext cx="6483074" cy="27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95603" y="2386497"/>
            <a:ext cx="205013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776716" y="2415645"/>
            <a:ext cx="3371385" cy="13647"/>
          </a:xfrm>
          <a:prstGeom prst="line">
            <a:avLst/>
          </a:prstGeom>
          <a:ln w="38100" cmpd="dbl">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30722" y="2790362"/>
            <a:ext cx="2110924" cy="15075"/>
          </a:xfrm>
          <a:prstGeom prst="line">
            <a:avLst/>
          </a:prstGeom>
          <a:ln w="381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rot="10800000" flipV="1">
            <a:off x="9385695" y="3429529"/>
            <a:ext cx="1639608" cy="523220"/>
          </a:xfrm>
          <a:prstGeom prst="rect">
            <a:avLst/>
          </a:prstGeom>
          <a:noFill/>
        </p:spPr>
        <p:txBody>
          <a:bodyPr wrap="square" rtlCol="0">
            <a:spAutoFit/>
          </a:bodyPr>
          <a:lstStyle/>
          <a:p>
            <a:pPr algn="ctr"/>
            <a:r>
              <a:rPr lang="en-US" sz="2800" smtClean="0">
                <a:solidFill>
                  <a:srgbClr val="002060"/>
                </a:solidFill>
              </a:rPr>
              <a:t>20 c</a:t>
            </a:r>
            <a:r>
              <a:rPr lang="en-US" sz="2800" smtClean="0">
                <a:solidFill>
                  <a:srgbClr val="002060"/>
                </a:solidFill>
              </a:rPr>
              <a:t>m</a:t>
            </a:r>
            <a:endParaRPr lang="en-US" sz="2800">
              <a:solidFill>
                <a:srgbClr val="002060"/>
              </a:solidFill>
            </a:endParaRPr>
          </a:p>
        </p:txBody>
      </p:sp>
      <p:sp>
        <p:nvSpPr>
          <p:cNvPr id="53" name="TextBox 52"/>
          <p:cNvSpPr txBox="1"/>
          <p:nvPr/>
        </p:nvSpPr>
        <p:spPr>
          <a:xfrm rot="5400000" flipV="1">
            <a:off x="10709582" y="1847649"/>
            <a:ext cx="1639608" cy="523220"/>
          </a:xfrm>
          <a:prstGeom prst="rect">
            <a:avLst/>
          </a:prstGeom>
          <a:noFill/>
        </p:spPr>
        <p:txBody>
          <a:bodyPr wrap="square" rtlCol="0">
            <a:spAutoFit/>
          </a:bodyPr>
          <a:lstStyle/>
          <a:p>
            <a:pPr algn="ctr"/>
            <a:r>
              <a:rPr lang="en-US" sz="2800" smtClean="0">
                <a:solidFill>
                  <a:srgbClr val="002060"/>
                </a:solidFill>
              </a:rPr>
              <a:t>20 c</a:t>
            </a:r>
            <a:r>
              <a:rPr lang="en-US" sz="2800" smtClean="0">
                <a:solidFill>
                  <a:srgbClr val="002060"/>
                </a:solidFill>
              </a:rPr>
              <a:t>m</a:t>
            </a:r>
            <a:endParaRPr lang="en-US" sz="2800">
              <a:solidFill>
                <a:srgbClr val="002060"/>
              </a:solidFill>
            </a:endParaRPr>
          </a:p>
        </p:txBody>
      </p:sp>
      <p:sp>
        <p:nvSpPr>
          <p:cNvPr id="30" name="TextBox 29"/>
          <p:cNvSpPr txBox="1"/>
          <p:nvPr/>
        </p:nvSpPr>
        <p:spPr>
          <a:xfrm rot="10800000" flipV="1">
            <a:off x="3281685" y="2819227"/>
            <a:ext cx="1639608" cy="461665"/>
          </a:xfrm>
          <a:prstGeom prst="rect">
            <a:avLst/>
          </a:prstGeom>
          <a:noFill/>
        </p:spPr>
        <p:txBody>
          <a:bodyPr wrap="square" rtlCol="0">
            <a:spAutoFit/>
          </a:bodyPr>
          <a:lstStyle/>
          <a:p>
            <a:pPr algn="ctr"/>
            <a:r>
              <a:rPr lang="en-US" sz="2400" smtClean="0">
                <a:solidFill>
                  <a:srgbClr val="FF0000"/>
                </a:solidFill>
              </a:rPr>
              <a:t>Bài giải</a:t>
            </a:r>
            <a:endParaRPr lang="en-US" sz="2400">
              <a:solidFill>
                <a:srgbClr val="FF0000"/>
              </a:solidFill>
            </a:endParaRPr>
          </a:p>
        </p:txBody>
      </p:sp>
    </p:spTree>
    <p:extLst>
      <p:ext uri="{BB962C8B-B14F-4D97-AF65-F5344CB8AC3E}">
        <p14:creationId xmlns:p14="http://schemas.microsoft.com/office/powerpoint/2010/main" val="3404260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Rounded Rectangle 6"/>
          <p:cNvSpPr/>
          <p:nvPr/>
        </p:nvSpPr>
        <p:spPr>
          <a:xfrm>
            <a:off x="40482" y="804588"/>
            <a:ext cx="12151517" cy="4195959"/>
          </a:xfrm>
          <a:prstGeom prst="roundRect">
            <a:avLst>
              <a:gd name="adj" fmla="val 937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AutoShape 90"/>
          <p:cNvSpPr>
            <a:spLocks noChangeArrowheads="1"/>
          </p:cNvSpPr>
          <p:nvPr/>
        </p:nvSpPr>
        <p:spPr bwMode="auto">
          <a:xfrm>
            <a:off x="40482" y="20706"/>
            <a:ext cx="12151517" cy="764936"/>
          </a:xfrm>
          <a:prstGeom prst="plaque">
            <a:avLst>
              <a:gd name="adj" fmla="val 14157"/>
            </a:avLst>
          </a:prstGeom>
          <a:noFill/>
          <a:ln w="57150" cmpd="thickThin">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0" name="AutoShape 4"/>
          <p:cNvSpPr>
            <a:spLocks noChangeArrowheads="1"/>
          </p:cNvSpPr>
          <p:nvPr/>
        </p:nvSpPr>
        <p:spPr bwMode="auto">
          <a:xfrm>
            <a:off x="40483" y="739879"/>
            <a:ext cx="12151516" cy="6083035"/>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2" name="AutoShape 7"/>
          <p:cNvSpPr>
            <a:spLocks noChangeArrowheads="1"/>
          </p:cNvSpPr>
          <p:nvPr/>
        </p:nvSpPr>
        <p:spPr bwMode="auto">
          <a:xfrm rot="-5400000">
            <a:off x="11593296" y="-32626"/>
            <a:ext cx="113110" cy="234553"/>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3" name="AutoShape 8"/>
          <p:cNvSpPr>
            <a:spLocks noChangeArrowheads="1"/>
          </p:cNvSpPr>
          <p:nvPr/>
        </p:nvSpPr>
        <p:spPr bwMode="auto">
          <a:xfrm rot="-10618418">
            <a:off x="11929029" y="391235"/>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4" name="AutoShape 9"/>
          <p:cNvSpPr>
            <a:spLocks noChangeArrowheads="1"/>
          </p:cNvSpPr>
          <p:nvPr/>
        </p:nvSpPr>
        <p:spPr bwMode="auto">
          <a:xfrm>
            <a:off x="11718289" y="141206"/>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5" name="AutoShape 84"/>
          <p:cNvSpPr>
            <a:spLocks noChangeArrowheads="1"/>
          </p:cNvSpPr>
          <p:nvPr/>
        </p:nvSpPr>
        <p:spPr bwMode="auto">
          <a:xfrm rot="-5400000">
            <a:off x="1076034" y="-10345"/>
            <a:ext cx="113109" cy="235744"/>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6" name="AutoShape 85"/>
          <p:cNvSpPr>
            <a:spLocks noChangeArrowheads="1"/>
          </p:cNvSpPr>
          <p:nvPr/>
        </p:nvSpPr>
        <p:spPr bwMode="auto">
          <a:xfrm rot="-10618418">
            <a:off x="546800" y="368869"/>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7" name="AutoShape 86"/>
          <p:cNvSpPr>
            <a:spLocks noChangeArrowheads="1"/>
          </p:cNvSpPr>
          <p:nvPr/>
        </p:nvSpPr>
        <p:spPr bwMode="auto">
          <a:xfrm>
            <a:off x="597997" y="62881"/>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2" name="Rectangle 1"/>
          <p:cNvSpPr/>
          <p:nvPr/>
        </p:nvSpPr>
        <p:spPr>
          <a:xfrm>
            <a:off x="2204795" y="91485"/>
            <a:ext cx="1579278" cy="707886"/>
          </a:xfrm>
          <a:prstGeom prst="rect">
            <a:avLst/>
          </a:prstGeom>
          <a:noFill/>
        </p:spPr>
        <p:txBody>
          <a:bodyPr wrap="none" lIns="91440" tIns="45720" rIns="91440" bIns="45720">
            <a:spAutoFit/>
          </a:bodyPr>
          <a:lstStyle/>
          <a:p>
            <a:pPr algn="ctr"/>
            <a:r>
              <a:rPr lang="en-US" sz="4000" b="1" smtClean="0">
                <a:ln w="9525">
                  <a:solidFill>
                    <a:srgbClr val="FFFFFF"/>
                  </a:solidFill>
                  <a:prstDash val="solid"/>
                </a:ln>
                <a:solidFill>
                  <a:srgbClr val="003399"/>
                </a:solidFill>
                <a:effectLst>
                  <a:outerShdw blurRad="12700" dist="38100" dir="2700000" algn="tl" rotWithShape="0">
                    <a:srgbClr val="4472C4">
                      <a:lumMod val="60000"/>
                      <a:lumOff val="40000"/>
                    </a:srgbClr>
                  </a:outerShdw>
                </a:effectLst>
              </a:rPr>
              <a:t>Toán:</a:t>
            </a:r>
            <a:endParaRPr lang="en-US" sz="4000" b="1">
              <a:ln w="9525">
                <a:solidFill>
                  <a:srgbClr val="FFFFFF"/>
                </a:solidFill>
                <a:prstDash val="solid"/>
              </a:ln>
              <a:solidFill>
                <a:srgbClr val="003399"/>
              </a:solidFill>
              <a:effectLst>
                <a:outerShdw blurRad="12700" dist="38100" dir="2700000" algn="tl" rotWithShape="0">
                  <a:srgbClr val="4472C4">
                    <a:lumMod val="60000"/>
                    <a:lumOff val="40000"/>
                  </a:srgbClr>
                </a:outerShdw>
              </a:effectLst>
            </a:endParaRPr>
          </a:p>
        </p:txBody>
      </p:sp>
      <p:sp>
        <p:nvSpPr>
          <p:cNvPr id="43" name="Rectangle 42"/>
          <p:cNvSpPr/>
          <p:nvPr/>
        </p:nvSpPr>
        <p:spPr>
          <a:xfrm>
            <a:off x="3703030" y="97007"/>
            <a:ext cx="5798382" cy="707886"/>
          </a:xfrm>
          <a:prstGeom prst="rect">
            <a:avLst/>
          </a:prstGeom>
          <a:noFill/>
        </p:spPr>
        <p:txBody>
          <a:bodyPr wrap="none" lIns="91440" tIns="45720" rIns="91440" bIns="45720">
            <a:spAutoFit/>
          </a:bodyPr>
          <a:lstStyle/>
          <a:p>
            <a:pPr algn="ctr"/>
            <a:r>
              <a:rPr lang="en-US" sz="4000" b="1" smtClean="0">
                <a:ln w="9525">
                  <a:solidFill>
                    <a:srgbClr val="FFFFFF"/>
                  </a:solidFill>
                  <a:prstDash val="solid"/>
                </a:ln>
                <a:solidFill>
                  <a:srgbClr val="003399"/>
                </a:solidFill>
                <a:effectLst>
                  <a:outerShdw blurRad="12700" dist="38100" dir="2700000" algn="tl" rotWithShape="0">
                    <a:srgbClr val="4472C4">
                      <a:lumMod val="60000"/>
                      <a:lumOff val="40000"/>
                    </a:srgbClr>
                  </a:outerShdw>
                </a:effectLst>
              </a:rPr>
              <a:t>Diện tích hình tam giác</a:t>
            </a:r>
            <a:endParaRPr lang="en-US" sz="4000" b="1">
              <a:ln w="9525">
                <a:solidFill>
                  <a:srgbClr val="FFFFFF"/>
                </a:solidFill>
                <a:prstDash val="solid"/>
              </a:ln>
              <a:solidFill>
                <a:srgbClr val="003399"/>
              </a:solidFill>
              <a:effectLst>
                <a:outerShdw blurRad="12700" dist="38100" dir="2700000" algn="tl" rotWithShape="0">
                  <a:srgbClr val="4472C4">
                    <a:lumMod val="60000"/>
                    <a:lumOff val="40000"/>
                  </a:srgbClr>
                </a:outerShdw>
              </a:effectLst>
            </a:endParaRPr>
          </a:p>
        </p:txBody>
      </p:sp>
      <p:grpSp>
        <p:nvGrpSpPr>
          <p:cNvPr id="29" name="Group 28"/>
          <p:cNvGrpSpPr/>
          <p:nvPr/>
        </p:nvGrpSpPr>
        <p:grpSpPr>
          <a:xfrm>
            <a:off x="5733874" y="2170956"/>
            <a:ext cx="1736694" cy="954107"/>
            <a:chOff x="6505731" y="5068903"/>
            <a:chExt cx="1736694" cy="954107"/>
          </a:xfrm>
        </p:grpSpPr>
        <p:sp>
          <p:nvSpPr>
            <p:cNvPr id="9" name="TextBox 8"/>
            <p:cNvSpPr txBox="1"/>
            <p:nvPr/>
          </p:nvSpPr>
          <p:spPr>
            <a:xfrm>
              <a:off x="6505731" y="5276538"/>
              <a:ext cx="732893" cy="523220"/>
            </a:xfrm>
            <a:prstGeom prst="rect">
              <a:avLst/>
            </a:prstGeom>
            <a:noFill/>
          </p:spPr>
          <p:txBody>
            <a:bodyPr wrap="none" rtlCol="0">
              <a:spAutoFit/>
            </a:bodyPr>
            <a:lstStyle/>
            <a:p>
              <a:r>
                <a:rPr lang="en-US" sz="2800" b="1" smtClean="0">
                  <a:solidFill>
                    <a:srgbClr val="002060"/>
                  </a:solidFill>
                </a:rPr>
                <a:t>S =</a:t>
              </a:r>
              <a:endParaRPr lang="en-US" sz="2800" b="1">
                <a:solidFill>
                  <a:srgbClr val="002060"/>
                </a:solidFill>
              </a:endParaRPr>
            </a:p>
          </p:txBody>
        </p:sp>
        <p:sp>
          <p:nvSpPr>
            <p:cNvPr id="30" name="TextBox 29"/>
            <p:cNvSpPr txBox="1"/>
            <p:nvPr/>
          </p:nvSpPr>
          <p:spPr>
            <a:xfrm>
              <a:off x="7238624" y="5068903"/>
              <a:ext cx="1003801" cy="954107"/>
            </a:xfrm>
            <a:prstGeom prst="rect">
              <a:avLst/>
            </a:prstGeom>
            <a:noFill/>
          </p:spPr>
          <p:txBody>
            <a:bodyPr wrap="none" rtlCol="0">
              <a:spAutoFit/>
            </a:bodyPr>
            <a:lstStyle/>
            <a:p>
              <a:pPr algn="ctr"/>
              <a:r>
                <a:rPr lang="en-US" sz="2800" b="1" smtClean="0">
                  <a:solidFill>
                    <a:srgbClr val="002060"/>
                  </a:solidFill>
                </a:rPr>
                <a:t>a x h</a:t>
              </a:r>
            </a:p>
            <a:p>
              <a:pPr algn="ctr"/>
              <a:r>
                <a:rPr lang="en-US" sz="2800" b="1">
                  <a:solidFill>
                    <a:srgbClr val="002060"/>
                  </a:solidFill>
                </a:rPr>
                <a:t>2</a:t>
              </a:r>
            </a:p>
          </p:txBody>
        </p:sp>
        <p:cxnSp>
          <p:nvCxnSpPr>
            <p:cNvPr id="21" name="Straight Connector 20"/>
            <p:cNvCxnSpPr>
              <a:stCxn id="30" idx="1"/>
              <a:endCxn id="30" idx="3"/>
            </p:cNvCxnSpPr>
            <p:nvPr/>
          </p:nvCxnSpPr>
          <p:spPr>
            <a:xfrm>
              <a:off x="7238624" y="5545957"/>
              <a:ext cx="1003801" cy="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3904513" y="3789523"/>
            <a:ext cx="7813776" cy="523220"/>
          </a:xfrm>
          <a:prstGeom prst="rect">
            <a:avLst/>
          </a:prstGeom>
          <a:noFill/>
        </p:spPr>
        <p:txBody>
          <a:bodyPr wrap="square" rtlCol="0">
            <a:spAutoFit/>
          </a:bodyPr>
          <a:lstStyle/>
          <a:p>
            <a:r>
              <a:rPr lang="en-US" sz="2800" smtClean="0">
                <a:solidFill>
                  <a:srgbClr val="002060"/>
                </a:solidFill>
              </a:rPr>
              <a:t>( S là diện tích, a là độ dài đáy, h là chiều cao)</a:t>
            </a:r>
            <a:endParaRPr lang="en-US" sz="2800">
              <a:solidFill>
                <a:srgbClr val="002060"/>
              </a:solidFill>
            </a:endParaRPr>
          </a:p>
        </p:txBody>
      </p:sp>
      <p:sp>
        <p:nvSpPr>
          <p:cNvPr id="40" name="TextBox 39"/>
          <p:cNvSpPr txBox="1"/>
          <p:nvPr/>
        </p:nvSpPr>
        <p:spPr>
          <a:xfrm>
            <a:off x="91925" y="967727"/>
            <a:ext cx="11832954" cy="954107"/>
          </a:xfrm>
          <a:prstGeom prst="rect">
            <a:avLst/>
          </a:prstGeom>
          <a:noFill/>
        </p:spPr>
        <p:txBody>
          <a:bodyPr wrap="square" rtlCol="0">
            <a:spAutoFit/>
          </a:bodyPr>
          <a:lstStyle/>
          <a:p>
            <a:r>
              <a:rPr lang="en-US" sz="2800" smtClean="0">
                <a:solidFill>
                  <a:srgbClr val="002060"/>
                </a:solidFill>
              </a:rPr>
              <a:t>Muốn tính diện tích hình tam giác, ta lấy độ dài đáy nhân với chiều cao tương ứng ( cùng đơn vị đo) rồi chia cho 2</a:t>
            </a:r>
            <a:endParaRPr lang="en-US" sz="2800">
              <a:solidFill>
                <a:srgbClr val="002060"/>
              </a:solidFill>
            </a:endParaRPr>
          </a:p>
        </p:txBody>
      </p:sp>
      <p:grpSp>
        <p:nvGrpSpPr>
          <p:cNvPr id="18" name="Group 17"/>
          <p:cNvGrpSpPr/>
          <p:nvPr/>
        </p:nvGrpSpPr>
        <p:grpSpPr>
          <a:xfrm>
            <a:off x="232332" y="1980474"/>
            <a:ext cx="3502760" cy="3020074"/>
            <a:chOff x="511301" y="2584910"/>
            <a:chExt cx="3502760" cy="3020074"/>
          </a:xfrm>
        </p:grpSpPr>
        <p:sp>
          <p:nvSpPr>
            <p:cNvPr id="42" name="Freeform 41"/>
            <p:cNvSpPr/>
            <p:nvPr/>
          </p:nvSpPr>
          <p:spPr>
            <a:xfrm>
              <a:off x="542649" y="2584910"/>
              <a:ext cx="3455914" cy="2433635"/>
            </a:xfrm>
            <a:custGeom>
              <a:avLst/>
              <a:gdLst>
                <a:gd name="connsiteX0" fmla="*/ 0 w 5186596"/>
                <a:gd name="connsiteY0" fmla="*/ 3192904 h 3192904"/>
                <a:gd name="connsiteX1" fmla="*/ 1738859 w 5186596"/>
                <a:gd name="connsiteY1" fmla="*/ 0 h 3192904"/>
                <a:gd name="connsiteX2" fmla="*/ 5186596 w 5186596"/>
                <a:gd name="connsiteY2" fmla="*/ 3192904 h 3192904"/>
                <a:gd name="connsiteX3" fmla="*/ 0 w 5186596"/>
                <a:gd name="connsiteY3" fmla="*/ 3192904 h 3192904"/>
              </a:gdLst>
              <a:ahLst/>
              <a:cxnLst>
                <a:cxn ang="0">
                  <a:pos x="connsiteX0" y="connsiteY0"/>
                </a:cxn>
                <a:cxn ang="0">
                  <a:pos x="connsiteX1" y="connsiteY1"/>
                </a:cxn>
                <a:cxn ang="0">
                  <a:pos x="connsiteX2" y="connsiteY2"/>
                </a:cxn>
                <a:cxn ang="0">
                  <a:pos x="connsiteX3" y="connsiteY3"/>
                </a:cxn>
              </a:cxnLst>
              <a:rect l="l" t="t" r="r" b="b"/>
              <a:pathLst>
                <a:path w="5186596" h="3192904">
                  <a:moveTo>
                    <a:pt x="0" y="3192904"/>
                  </a:moveTo>
                  <a:lnTo>
                    <a:pt x="1738859" y="0"/>
                  </a:lnTo>
                  <a:lnTo>
                    <a:pt x="5186596" y="3192904"/>
                  </a:lnTo>
                  <a:lnTo>
                    <a:pt x="0" y="3192904"/>
                  </a:lnTo>
                  <a:close/>
                </a:path>
              </a:pathLst>
            </a:custGeom>
            <a:solidFill>
              <a:srgbClr val="00FF99">
                <a:alpha val="65882"/>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4" name="Straight Connector 43"/>
            <p:cNvCxnSpPr>
              <a:stCxn id="42" idx="1"/>
            </p:cNvCxnSpPr>
            <p:nvPr/>
          </p:nvCxnSpPr>
          <p:spPr>
            <a:xfrm flipH="1">
              <a:off x="1689110" y="2584910"/>
              <a:ext cx="12169" cy="243363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1681745" y="4778275"/>
              <a:ext cx="254330" cy="2402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TextBox 46"/>
            <p:cNvSpPr txBox="1"/>
            <p:nvPr/>
          </p:nvSpPr>
          <p:spPr>
            <a:xfrm rot="10800000" flipV="1">
              <a:off x="1610409" y="3648260"/>
              <a:ext cx="471113" cy="523220"/>
            </a:xfrm>
            <a:prstGeom prst="rect">
              <a:avLst/>
            </a:prstGeom>
            <a:noFill/>
          </p:spPr>
          <p:txBody>
            <a:bodyPr wrap="square" rtlCol="0">
              <a:spAutoFit/>
            </a:bodyPr>
            <a:lstStyle/>
            <a:p>
              <a:pPr algn="ctr"/>
              <a:r>
                <a:rPr lang="en-US" sz="2800" smtClean="0">
                  <a:solidFill>
                    <a:srgbClr val="002060"/>
                  </a:solidFill>
                </a:rPr>
                <a:t>h</a:t>
              </a:r>
              <a:endParaRPr lang="en-US" sz="2800">
                <a:solidFill>
                  <a:srgbClr val="002060"/>
                </a:solidFill>
              </a:endParaRPr>
            </a:p>
          </p:txBody>
        </p:sp>
        <p:sp>
          <p:nvSpPr>
            <p:cNvPr id="48" name="TextBox 47"/>
            <p:cNvSpPr txBox="1"/>
            <p:nvPr/>
          </p:nvSpPr>
          <p:spPr>
            <a:xfrm>
              <a:off x="2015280" y="5081764"/>
              <a:ext cx="379030" cy="523220"/>
            </a:xfrm>
            <a:prstGeom prst="rect">
              <a:avLst/>
            </a:prstGeom>
            <a:noFill/>
          </p:spPr>
          <p:txBody>
            <a:bodyPr wrap="square" rtlCol="0">
              <a:spAutoFit/>
            </a:bodyPr>
            <a:lstStyle/>
            <a:p>
              <a:r>
                <a:rPr lang="en-US" sz="2800" smtClean="0">
                  <a:solidFill>
                    <a:srgbClr val="002060"/>
                  </a:solidFill>
                </a:rPr>
                <a:t>a</a:t>
              </a:r>
              <a:endParaRPr lang="en-US" sz="2800">
                <a:solidFill>
                  <a:srgbClr val="002060"/>
                </a:solidFill>
              </a:endParaRPr>
            </a:p>
          </p:txBody>
        </p:sp>
        <p:cxnSp>
          <p:nvCxnSpPr>
            <p:cNvPr id="50" name="Straight Arrow Connector 49"/>
            <p:cNvCxnSpPr/>
            <p:nvPr/>
          </p:nvCxnSpPr>
          <p:spPr>
            <a:xfrm flipV="1">
              <a:off x="511301" y="5160936"/>
              <a:ext cx="3502760" cy="18583"/>
            </a:xfrm>
            <a:prstGeom prst="straightConnector1">
              <a:avLst/>
            </a:prstGeom>
            <a:ln w="285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20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Shape 83"/>
        <p:cNvGrpSpPr/>
        <p:nvPr/>
      </p:nvGrpSpPr>
      <p:grpSpPr>
        <a:xfrm>
          <a:off x="0" y="0"/>
          <a:ext cx="0" cy="0"/>
          <a:chOff x="0" y="0"/>
          <a:chExt cx="0" cy="0"/>
        </a:xfrm>
      </p:grpSpPr>
      <p:sp>
        <p:nvSpPr>
          <p:cNvPr id="4" name="TextBox 3"/>
          <p:cNvSpPr txBox="1"/>
          <p:nvPr/>
        </p:nvSpPr>
        <p:spPr>
          <a:xfrm>
            <a:off x="3273214" y="2987040"/>
            <a:ext cx="5947461" cy="954107"/>
          </a:xfrm>
          <a:prstGeom prst="rect">
            <a:avLst/>
          </a:prstGeom>
          <a:noFill/>
        </p:spPr>
        <p:txBody>
          <a:bodyPr wrap="none" rtlCol="0">
            <a:spAutoFit/>
          </a:bodyPr>
          <a:lstStyle/>
          <a:p>
            <a:pPr algn="ctr"/>
            <a:r>
              <a:rPr lang="en-US" sz="2800" b="1" smtClean="0">
                <a:solidFill>
                  <a:srgbClr val="0033CC"/>
                </a:solidFill>
              </a:rPr>
              <a:t>GIÁO VIÊN:…………………………. </a:t>
            </a:r>
          </a:p>
          <a:p>
            <a:pPr algn="ctr"/>
            <a:r>
              <a:rPr lang="en-US" sz="2800" b="1" smtClean="0">
                <a:solidFill>
                  <a:srgbClr val="0033CC"/>
                </a:solidFill>
              </a:rPr>
              <a:t>Môn : Toán</a:t>
            </a:r>
            <a:endParaRPr lang="en-US" sz="2800" b="1">
              <a:solidFill>
                <a:srgbClr val="0033CC"/>
              </a:solidFill>
            </a:endParaRPr>
          </a:p>
        </p:txBody>
      </p:sp>
      <p:sp>
        <p:nvSpPr>
          <p:cNvPr id="9" name="Text Box 8"/>
          <p:cNvSpPr txBox="1">
            <a:spLocks noChangeArrowheads="1"/>
          </p:cNvSpPr>
          <p:nvPr/>
        </p:nvSpPr>
        <p:spPr bwMode="auto">
          <a:xfrm>
            <a:off x="3664507" y="254080"/>
            <a:ext cx="5164875" cy="900246"/>
          </a:xfrm>
          <a:prstGeom prst="rect">
            <a:avLst/>
          </a:prstGeom>
          <a:noFill/>
          <a:ln w="9525">
            <a:noFill/>
            <a:miter lim="800000"/>
            <a:headEnd/>
            <a:tailEnd/>
          </a:ln>
          <a:effectLst>
            <a:outerShdw dist="35921" dir="13500000" algn="ctr" rotWithShape="0">
              <a:srgbClr val="FFFF00"/>
            </a:outerShdw>
          </a:effectLst>
        </p:spPr>
        <p:txBody>
          <a:bodyPr wrap="square">
            <a:spAutoFit/>
          </a:bodyPr>
          <a:lstStyle/>
          <a:p>
            <a:pPr algn="ctr" fontAlgn="base">
              <a:spcBef>
                <a:spcPct val="50000"/>
              </a:spcBef>
              <a:spcAft>
                <a:spcPct val="0"/>
              </a:spcAft>
              <a:buClrTx/>
              <a:buFontTx/>
              <a:buNone/>
              <a:defRPr/>
            </a:pPr>
            <a:r>
              <a:rPr lang="en-US" sz="2100" kern="1200" smtClean="0">
                <a:solidFill>
                  <a:srgbClr val="FF0000"/>
                </a:solidFill>
                <a:latin typeface="Times New Roman" panose="02020603050405020304" pitchFamily="18" charset="0"/>
                <a:ea typeface="+mn-ea"/>
                <a:cs typeface="Times New Roman" panose="02020603050405020304" pitchFamily="18" charset="0"/>
              </a:rPr>
              <a:t>ỦY BAN NHÂN DÂN HUYỆN VŨ THƯ</a:t>
            </a:r>
          </a:p>
          <a:p>
            <a:pPr algn="ctr" fontAlgn="base">
              <a:spcBef>
                <a:spcPct val="50000"/>
              </a:spcBef>
              <a:spcAft>
                <a:spcPct val="0"/>
              </a:spcAft>
              <a:buClrTx/>
              <a:buFontTx/>
              <a:buNone/>
              <a:defRPr/>
            </a:pPr>
            <a:r>
              <a:rPr lang="en-US" sz="2100" kern="1200" smtClean="0">
                <a:solidFill>
                  <a:srgbClr val="FF0000"/>
                </a:solidFill>
                <a:latin typeface="Times New Roman" panose="02020603050405020304" pitchFamily="18" charset="0"/>
                <a:ea typeface="+mn-ea"/>
                <a:cs typeface="Times New Roman" panose="02020603050405020304" pitchFamily="18" charset="0"/>
              </a:rPr>
              <a:t>TRƯỜNG </a:t>
            </a:r>
            <a:r>
              <a:rPr lang="en-US" sz="2100" kern="1200">
                <a:solidFill>
                  <a:srgbClr val="FF0000"/>
                </a:solidFill>
                <a:latin typeface="Times New Roman" panose="02020603050405020304" pitchFamily="18" charset="0"/>
                <a:ea typeface="+mn-ea"/>
                <a:cs typeface="Times New Roman" panose="02020603050405020304" pitchFamily="18" charset="0"/>
              </a:rPr>
              <a:t>TIỂU HỌC SONG LÃNG</a:t>
            </a:r>
          </a:p>
        </p:txBody>
      </p:sp>
      <p:sp>
        <p:nvSpPr>
          <p:cNvPr id="10" name="WordArt 2"/>
          <p:cNvSpPr>
            <a:spLocks noChangeArrowheads="1" noChangeShapeType="1" noTextEdit="1"/>
          </p:cNvSpPr>
          <p:nvPr/>
        </p:nvSpPr>
        <p:spPr bwMode="auto">
          <a:xfrm>
            <a:off x="1775819" y="1764506"/>
            <a:ext cx="8566547" cy="3782616"/>
          </a:xfrm>
          <a:prstGeom prst="rect">
            <a:avLst/>
          </a:prstGeom>
        </p:spPr>
        <p:txBody>
          <a:bodyPr wrap="none" fromWordArt="1">
            <a:prstTxWarp prst="textPlain">
              <a:avLst>
                <a:gd name="adj" fmla="val 50000"/>
              </a:avLst>
            </a:prstTxWarp>
          </a:bodyPr>
          <a:lstStyle/>
          <a:p>
            <a:pPr algn="ctr" fontAlgn="base">
              <a:spcBef>
                <a:spcPct val="0"/>
              </a:spcBef>
              <a:spcAft>
                <a:spcPct val="0"/>
              </a:spcAft>
              <a:buClrTx/>
              <a:buFontTx/>
              <a:buNone/>
            </a:pPr>
            <a:r>
              <a:rPr lang="en-US" sz="2700" kern="10" smtClean="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Xin chân thành cảm ơn các thây cô giáo</a:t>
            </a:r>
          </a:p>
          <a:p>
            <a:pPr algn="ctr" fontAlgn="base">
              <a:spcBef>
                <a:spcPct val="0"/>
              </a:spcBef>
              <a:spcAft>
                <a:spcPct val="0"/>
              </a:spcAft>
              <a:buClrTx/>
              <a:buFontTx/>
              <a:buNone/>
            </a:pPr>
            <a:r>
              <a:rPr lang="en-US" sz="2700" kern="10" smtClean="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rPr>
              <a:t> đã về dự giờ thăm lớp!</a:t>
            </a:r>
            <a:endParaRPr lang="en-US" sz="2700" kern="10" dirty="0">
              <a:ln w="12700">
                <a:solidFill>
                  <a:srgbClr val="FFFF00"/>
                </a:solidFill>
                <a:round/>
                <a:headEnd/>
                <a:tailEnd/>
              </a:ln>
              <a:solidFill>
                <a:srgbClr val="FF0000">
                  <a:alpha val="96077"/>
                </a:srgbClr>
              </a:solidFill>
              <a:effectLst>
                <a:outerShdw dist="45791" dir="2021404" algn="ctr" rotWithShape="0">
                  <a:srgbClr val="9999FF"/>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878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15000" fill="hold"/>
                                        <p:tgtEl>
                                          <p:spTgt spid="10"/>
                                        </p:tgtEl>
                                        <p:attrNameLst>
                                          <p:attrName>ppt_x</p:attrName>
                                        </p:attrNameLst>
                                      </p:cBhvr>
                                      <p:tavLst>
                                        <p:tav tm="0">
                                          <p:val>
                                            <p:strVal val="#ppt_x"/>
                                          </p:val>
                                        </p:tav>
                                        <p:tav tm="100000">
                                          <p:val>
                                            <p:strVal val="#ppt_x"/>
                                          </p:val>
                                        </p:tav>
                                      </p:tavLst>
                                    </p:anim>
                                    <p:anim calcmode="lin" valueType="num">
                                      <p:cBhvr>
                                        <p:cTn id="8" dur="15000" fill="hold"/>
                                        <p:tgtEl>
                                          <p:spTgt spid="10"/>
                                        </p:tgtEl>
                                        <p:attrNameLst>
                                          <p:attrName>ppt_y</p:attrName>
                                        </p:attrNameLst>
                                      </p:cBhvr>
                                      <p:tavLst>
                                        <p:tav tm="0">
                                          <p:val>
                                            <p:strVal val="#ppt_y+1"/>
                                          </p:val>
                                        </p:tav>
                                        <p:tav tm="100000">
                                          <p:val>
                                            <p:strVal val="#ppt_y-1"/>
                                          </p:val>
                                        </p:tav>
                                      </p:tavLst>
                                    </p:anim>
                                  </p:childTnLst>
                                  <p:subTnLst>
                                    <p:audio>
                                      <p:cMediaNode>
                                        <p:cTn display="0" masterRel="sameClick">
                                          <p:stCondLst>
                                            <p:cond evt="begin" delay="0">
                                              <p:tn val="5"/>
                                            </p:cond>
                                          </p:stCondLst>
                                          <p:endCondLst>
                                            <p:cond evt="onStopAudio" delay="0">
                                              <p:tgtEl>
                                                <p:sldTgt/>
                                              </p:tgtEl>
                                            </p:cond>
                                          </p:endCondLst>
                                        </p:cTn>
                                        <p:tgtEl>
                                          <p:sndTgt r:embed="rId3" name="Johnny-Gu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Shape 83"/>
        <p:cNvGrpSpPr/>
        <p:nvPr/>
      </p:nvGrpSpPr>
      <p:grpSpPr>
        <a:xfrm>
          <a:off x="0" y="0"/>
          <a:ext cx="0" cy="0"/>
          <a:chOff x="0" y="0"/>
          <a:chExt cx="0" cy="0"/>
        </a:xfrm>
      </p:grpSpPr>
      <p:sp>
        <p:nvSpPr>
          <p:cNvPr id="4" name="Rounded Rectangle 3"/>
          <p:cNvSpPr/>
          <p:nvPr/>
        </p:nvSpPr>
        <p:spPr>
          <a:xfrm>
            <a:off x="4005329" y="20927"/>
            <a:ext cx="3740669" cy="681507"/>
          </a:xfrm>
          <a:prstGeom prst="roundRect">
            <a:avLst>
              <a:gd name="adj"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KHỞI ĐỘNG</a:t>
            </a:r>
            <a:endParaRPr lang="en-US" sz="3200" b="1">
              <a:latin typeface="Times New Roman" panose="02020603050405020304" pitchFamily="18" charset="0"/>
              <a:cs typeface="Times New Roman" panose="02020603050405020304" pitchFamily="18" charset="0"/>
            </a:endParaRPr>
          </a:p>
        </p:txBody>
      </p:sp>
      <p:pic>
        <p:nvPicPr>
          <p:cNvPr id="2" name="620377594009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9465" y="702434"/>
            <a:ext cx="10592124" cy="5958070"/>
          </a:xfrm>
          <a:prstGeom prst="rect">
            <a:avLst/>
          </a:prstGeom>
        </p:spPr>
      </p:pic>
    </p:spTree>
    <p:extLst>
      <p:ext uri="{BB962C8B-B14F-4D97-AF65-F5344CB8AC3E}">
        <p14:creationId xmlns:p14="http://schemas.microsoft.com/office/powerpoint/2010/main" val="422071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139485" y="0"/>
            <a:ext cx="12052515" cy="6669361"/>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fontAlgn="base" hangingPunct="1">
              <a:spcBef>
                <a:spcPct val="0"/>
              </a:spcBef>
              <a:spcAft>
                <a:spcPct val="0"/>
              </a:spcAft>
              <a:buClrTx/>
              <a:buFontTx/>
              <a:buNone/>
            </a:pPr>
            <a:endParaRPr lang="en-US" altLang="en-US" sz="1500" kern="1200">
              <a:ea typeface="+mn-ea"/>
            </a:endParaRPr>
          </a:p>
        </p:txBody>
      </p:sp>
      <p:sp>
        <p:nvSpPr>
          <p:cNvPr id="26" name="TextBox 25"/>
          <p:cNvSpPr txBox="1"/>
          <p:nvPr/>
        </p:nvSpPr>
        <p:spPr>
          <a:xfrm>
            <a:off x="734096" y="1670490"/>
            <a:ext cx="10328855" cy="646331"/>
          </a:xfrm>
          <a:prstGeom prst="rect">
            <a:avLst/>
          </a:prstGeom>
          <a:noFill/>
        </p:spPr>
        <p:txBody>
          <a:bodyPr wrap="square" rtlCol="0">
            <a:spAutoFit/>
          </a:bodyPr>
          <a:lstStyle/>
          <a:p>
            <a:pPr>
              <a:buClrTx/>
              <a:defRPr/>
            </a:pPr>
            <a:r>
              <a:rPr lang="en-US" sz="3600" b="1" kern="1200" smtClean="0">
                <a:solidFill>
                  <a:prstClr val="black"/>
                </a:solidFill>
                <a:latin typeface="UTM Avo" panose="02040603050506020204" pitchFamily="18" charset="0"/>
                <a:ea typeface="+mn-ea"/>
              </a:rPr>
              <a:t>1. Muốn </a:t>
            </a:r>
            <a:r>
              <a:rPr lang="en-US" sz="3600" b="1" kern="1200" smtClean="0">
                <a:solidFill>
                  <a:prstClr val="black"/>
                </a:solidFill>
                <a:latin typeface="UTM Avo" panose="02040603050506020204" pitchFamily="18" charset="0"/>
                <a:ea typeface="+mn-ea"/>
              </a:rPr>
              <a:t>tính diện tích tam giác ta làm như thế nào?</a:t>
            </a:r>
          </a:p>
        </p:txBody>
      </p:sp>
      <p:sp>
        <p:nvSpPr>
          <p:cNvPr id="19" name="Rounded Rectangle 18"/>
          <p:cNvSpPr/>
          <p:nvPr/>
        </p:nvSpPr>
        <p:spPr>
          <a:xfrm>
            <a:off x="4018208" y="551130"/>
            <a:ext cx="3740669" cy="681507"/>
          </a:xfrm>
          <a:prstGeom prst="roundRect">
            <a:avLst>
              <a:gd name="adj" fmla="val 50000"/>
            </a:avLst>
          </a:prstGeom>
          <a:solidFill>
            <a:srgbClr val="ED7D31"/>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KHỞI ĐỘNG</a:t>
            </a:r>
          </a:p>
        </p:txBody>
      </p:sp>
      <p:sp>
        <p:nvSpPr>
          <p:cNvPr id="5" name="TextBox 4"/>
          <p:cNvSpPr txBox="1"/>
          <p:nvPr/>
        </p:nvSpPr>
        <p:spPr>
          <a:xfrm>
            <a:off x="249265" y="2426073"/>
            <a:ext cx="11832954" cy="954107"/>
          </a:xfrm>
          <a:prstGeom prst="rect">
            <a:avLst/>
          </a:prstGeom>
          <a:noFill/>
        </p:spPr>
        <p:txBody>
          <a:bodyPr wrap="square" rtlCol="0">
            <a:spAutoFit/>
          </a:bodyPr>
          <a:lstStyle/>
          <a:p>
            <a:r>
              <a:rPr lang="en-US" sz="2800" smtClean="0">
                <a:solidFill>
                  <a:srgbClr val="002060"/>
                </a:solidFill>
              </a:rPr>
              <a:t>Muốn tính diện tích hình tam giác, ta lấy độ dài đáy nhân với chiều cao tương ứng ( cùng đơn vị đo) rồi chia cho 2</a:t>
            </a:r>
            <a:endParaRPr lang="en-US" sz="2800">
              <a:solidFill>
                <a:srgbClr val="002060"/>
              </a:solidFill>
            </a:endParaRPr>
          </a:p>
        </p:txBody>
      </p:sp>
      <p:grpSp>
        <p:nvGrpSpPr>
          <p:cNvPr id="6" name="Group 5"/>
          <p:cNvGrpSpPr/>
          <p:nvPr/>
        </p:nvGrpSpPr>
        <p:grpSpPr>
          <a:xfrm>
            <a:off x="4690686" y="3972608"/>
            <a:ext cx="1736694" cy="954107"/>
            <a:chOff x="6505731" y="5068903"/>
            <a:chExt cx="1736694" cy="954107"/>
          </a:xfrm>
        </p:grpSpPr>
        <p:sp>
          <p:nvSpPr>
            <p:cNvPr id="7" name="TextBox 6"/>
            <p:cNvSpPr txBox="1"/>
            <p:nvPr/>
          </p:nvSpPr>
          <p:spPr>
            <a:xfrm>
              <a:off x="6505731" y="5276538"/>
              <a:ext cx="732893" cy="523220"/>
            </a:xfrm>
            <a:prstGeom prst="rect">
              <a:avLst/>
            </a:prstGeom>
            <a:noFill/>
          </p:spPr>
          <p:txBody>
            <a:bodyPr wrap="none" rtlCol="0">
              <a:spAutoFit/>
            </a:bodyPr>
            <a:lstStyle/>
            <a:p>
              <a:r>
                <a:rPr lang="en-US" sz="2800" b="1" smtClean="0">
                  <a:solidFill>
                    <a:srgbClr val="002060"/>
                  </a:solidFill>
                </a:rPr>
                <a:t>S =</a:t>
              </a:r>
              <a:endParaRPr lang="en-US" sz="2800" b="1">
                <a:solidFill>
                  <a:srgbClr val="002060"/>
                </a:solidFill>
              </a:endParaRPr>
            </a:p>
          </p:txBody>
        </p:sp>
        <p:sp>
          <p:nvSpPr>
            <p:cNvPr id="8" name="TextBox 7"/>
            <p:cNvSpPr txBox="1"/>
            <p:nvPr/>
          </p:nvSpPr>
          <p:spPr>
            <a:xfrm>
              <a:off x="7238624" y="5068903"/>
              <a:ext cx="1003801" cy="954107"/>
            </a:xfrm>
            <a:prstGeom prst="rect">
              <a:avLst/>
            </a:prstGeom>
            <a:noFill/>
          </p:spPr>
          <p:txBody>
            <a:bodyPr wrap="none" rtlCol="0">
              <a:spAutoFit/>
            </a:bodyPr>
            <a:lstStyle/>
            <a:p>
              <a:pPr algn="ctr"/>
              <a:r>
                <a:rPr lang="en-US" sz="2800" b="1" smtClean="0">
                  <a:solidFill>
                    <a:srgbClr val="002060"/>
                  </a:solidFill>
                </a:rPr>
                <a:t>a x h</a:t>
              </a:r>
            </a:p>
            <a:p>
              <a:pPr algn="ctr"/>
              <a:r>
                <a:rPr lang="en-US" sz="2800" b="1">
                  <a:solidFill>
                    <a:srgbClr val="002060"/>
                  </a:solidFill>
                </a:rPr>
                <a:t>2</a:t>
              </a:r>
            </a:p>
          </p:txBody>
        </p:sp>
        <p:cxnSp>
          <p:nvCxnSpPr>
            <p:cNvPr id="9" name="Straight Connector 8"/>
            <p:cNvCxnSpPr>
              <a:stCxn id="8" idx="1"/>
              <a:endCxn id="8" idx="3"/>
            </p:cNvCxnSpPr>
            <p:nvPr/>
          </p:nvCxnSpPr>
          <p:spPr>
            <a:xfrm>
              <a:off x="7238624" y="5545957"/>
              <a:ext cx="1003801" cy="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520492" y="4911098"/>
            <a:ext cx="7813776" cy="523220"/>
          </a:xfrm>
          <a:prstGeom prst="rect">
            <a:avLst/>
          </a:prstGeom>
          <a:noFill/>
        </p:spPr>
        <p:txBody>
          <a:bodyPr wrap="square" rtlCol="0">
            <a:spAutoFit/>
          </a:bodyPr>
          <a:lstStyle/>
          <a:p>
            <a:r>
              <a:rPr lang="en-US" sz="2800" smtClean="0">
                <a:solidFill>
                  <a:srgbClr val="002060"/>
                </a:solidFill>
              </a:rPr>
              <a:t>( S là diện tích, a là độ dài đáy, h là chiều cao)</a:t>
            </a:r>
            <a:endParaRPr lang="en-US" sz="2800">
              <a:solidFill>
                <a:srgbClr val="002060"/>
              </a:solidFill>
            </a:endParaRPr>
          </a:p>
        </p:txBody>
      </p:sp>
      <p:sp>
        <p:nvSpPr>
          <p:cNvPr id="11" name="TextBox 10"/>
          <p:cNvSpPr txBox="1"/>
          <p:nvPr/>
        </p:nvSpPr>
        <p:spPr>
          <a:xfrm>
            <a:off x="724114" y="3423098"/>
            <a:ext cx="10328855" cy="646331"/>
          </a:xfrm>
          <a:prstGeom prst="rect">
            <a:avLst/>
          </a:prstGeom>
          <a:noFill/>
        </p:spPr>
        <p:txBody>
          <a:bodyPr wrap="square" rtlCol="0">
            <a:spAutoFit/>
          </a:bodyPr>
          <a:lstStyle/>
          <a:p>
            <a:pPr>
              <a:buClrTx/>
              <a:defRPr/>
            </a:pPr>
            <a:r>
              <a:rPr lang="en-US" sz="3600" b="1" kern="1200" smtClean="0">
                <a:solidFill>
                  <a:prstClr val="black"/>
                </a:solidFill>
                <a:latin typeface="UTM Avo" panose="02040603050506020204" pitchFamily="18" charset="0"/>
                <a:ea typeface="+mn-ea"/>
              </a:rPr>
              <a:t>2. Em hãy nêu công thức tính diện tích hình tam giác.</a:t>
            </a:r>
            <a:endParaRPr lang="en-US" sz="3600" b="1" kern="1200" smtClean="0">
              <a:solidFill>
                <a:prstClr val="black"/>
              </a:solidFill>
              <a:latin typeface="UTM Avo" panose="02040603050506020204" pitchFamily="18" charset="0"/>
              <a:ea typeface="+mn-ea"/>
            </a:endParaRPr>
          </a:p>
        </p:txBody>
      </p:sp>
    </p:spTree>
    <p:custDataLst>
      <p:tags r:id="rId1"/>
    </p:custDataLst>
    <p:extLst>
      <p:ext uri="{BB962C8B-B14F-4D97-AF65-F5344CB8AC3E}">
        <p14:creationId xmlns:p14="http://schemas.microsoft.com/office/powerpoint/2010/main" val="577632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83"/>
        <p:cNvGrpSpPr/>
        <p:nvPr/>
      </p:nvGrpSpPr>
      <p:grpSpPr>
        <a:xfrm>
          <a:off x="0" y="0"/>
          <a:ext cx="0" cy="0"/>
          <a:chOff x="0" y="0"/>
          <a:chExt cx="0" cy="0"/>
        </a:xfrm>
      </p:grpSpPr>
      <p:pic>
        <p:nvPicPr>
          <p:cNvPr id="7" name="Picture 6" descr="3f7e749c750b79cbde134e7bcf00a140.png">
            <a:extLst>
              <a:ext uri="{FF2B5EF4-FFF2-40B4-BE49-F238E27FC236}">
                <a16:creationId xmlns:a16="http://schemas.microsoft.com/office/drawing/2014/main" xmlns="" id="{EC52F0ED-4BE8-77AE-849B-BB61C09D84DF}"/>
              </a:ext>
            </a:extLst>
          </p:cNvPr>
          <p:cNvPicPr>
            <a:picLocks noChangeAspect="1"/>
          </p:cNvPicPr>
          <p:nvPr/>
        </p:nvPicPr>
        <p:blipFill>
          <a:blip r:embed="rId4" cstate="print"/>
          <a:stretch>
            <a:fillRect/>
          </a:stretch>
        </p:blipFill>
        <p:spPr>
          <a:xfrm>
            <a:off x="-1027451" y="2324565"/>
            <a:ext cx="5686426" cy="6102506"/>
          </a:xfrm>
          <a:prstGeom prst="rect">
            <a:avLst/>
          </a:prstGeom>
        </p:spPr>
      </p:pic>
      <p:pic>
        <p:nvPicPr>
          <p:cNvPr id="8" name="Picture 7" descr="6131d3148657a26e1bfe386e7ba65811.png">
            <a:hlinkClick r:id="" action="ppaction://noaction"/>
            <a:extLst>
              <a:ext uri="{FF2B5EF4-FFF2-40B4-BE49-F238E27FC236}">
                <a16:creationId xmlns:a16="http://schemas.microsoft.com/office/drawing/2014/main" xmlns="" id="{0FD02E19-0F91-6C96-D091-10D91752AD69}"/>
              </a:ext>
            </a:extLst>
          </p:cNvPr>
          <p:cNvPicPr>
            <a:picLocks noChangeAspect="1"/>
          </p:cNvPicPr>
          <p:nvPr/>
        </p:nvPicPr>
        <p:blipFill>
          <a:blip r:embed="rId5" cstate="print"/>
          <a:stretch>
            <a:fillRect/>
          </a:stretch>
        </p:blipFill>
        <p:spPr>
          <a:xfrm>
            <a:off x="4932036" y="3760724"/>
            <a:ext cx="1477299" cy="2774682"/>
          </a:xfrm>
          <a:prstGeom prst="rect">
            <a:avLst/>
          </a:prstGeom>
        </p:spPr>
      </p:pic>
      <p:sp>
        <p:nvSpPr>
          <p:cNvPr id="9" name="Google Shape;54;p1">
            <a:extLst>
              <a:ext uri="{FF2B5EF4-FFF2-40B4-BE49-F238E27FC236}">
                <a16:creationId xmlns:a16="http://schemas.microsoft.com/office/drawing/2014/main" xmlns="" id="{D2B0C381-AC83-477C-A42B-612BDE63DE3C}"/>
              </a:ext>
            </a:extLst>
          </p:cNvPr>
          <p:cNvSpPr txBox="1">
            <a:spLocks/>
          </p:cNvSpPr>
          <p:nvPr/>
        </p:nvSpPr>
        <p:spPr>
          <a:xfrm>
            <a:off x="139004" y="629706"/>
            <a:ext cx="11642054" cy="231497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b="1" smtClean="0">
                <a:solidFill>
                  <a:srgbClr val="FF0000"/>
                </a:solidFill>
                <a:latin typeface="UTM Avo" panose="02040603050506020204" pitchFamily="18" charset="0"/>
                <a:cs typeface="Arial" panose="020B0604020202020204" pitchFamily="34" charset="0"/>
              </a:rPr>
              <a:t>Bài 51: DIỆN TÍCH </a:t>
            </a:r>
            <a:r>
              <a:rPr lang="en-US" b="1" smtClean="0">
                <a:solidFill>
                  <a:srgbClr val="FF0000"/>
                </a:solidFill>
                <a:latin typeface="UTM Avo" panose="02040603050506020204" pitchFamily="18" charset="0"/>
              </a:rPr>
              <a:t>HÌNH TAM GIÁC</a:t>
            </a:r>
          </a:p>
          <a:p>
            <a:pPr algn="ctr" defTabSz="914377">
              <a:lnSpc>
                <a:spcPct val="150000"/>
              </a:lnSpc>
              <a:defRPr/>
            </a:pPr>
            <a:r>
              <a:rPr lang="en-US" b="1" smtClean="0">
                <a:solidFill>
                  <a:srgbClr val="FF0000"/>
                </a:solidFill>
                <a:latin typeface="UTM Avo" panose="02040603050506020204" pitchFamily="18" charset="0"/>
                <a:cs typeface="Arial" panose="020B0604020202020204" pitchFamily="34" charset="0"/>
              </a:rPr>
              <a:t>(tiết 2)</a:t>
            </a:r>
            <a:endParaRPr lang="en-US" b="1"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63220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 name="AutoShape 90"/>
          <p:cNvSpPr>
            <a:spLocks noChangeArrowheads="1"/>
          </p:cNvSpPr>
          <p:nvPr/>
        </p:nvSpPr>
        <p:spPr bwMode="auto">
          <a:xfrm>
            <a:off x="40482" y="20706"/>
            <a:ext cx="12151517" cy="764936"/>
          </a:xfrm>
          <a:prstGeom prst="plaque">
            <a:avLst>
              <a:gd name="adj" fmla="val 14157"/>
            </a:avLst>
          </a:prstGeom>
          <a:noFill/>
          <a:ln w="57150" cmpd="thickThin">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0" name="AutoShape 4"/>
          <p:cNvSpPr>
            <a:spLocks noChangeArrowheads="1"/>
          </p:cNvSpPr>
          <p:nvPr/>
        </p:nvSpPr>
        <p:spPr bwMode="auto">
          <a:xfrm>
            <a:off x="40483" y="739879"/>
            <a:ext cx="12151516" cy="6083035"/>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2" name="AutoShape 7"/>
          <p:cNvSpPr>
            <a:spLocks noChangeArrowheads="1"/>
          </p:cNvSpPr>
          <p:nvPr/>
        </p:nvSpPr>
        <p:spPr bwMode="auto">
          <a:xfrm rot="-5400000">
            <a:off x="11593296" y="-32626"/>
            <a:ext cx="113110" cy="234553"/>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3" name="AutoShape 8"/>
          <p:cNvSpPr>
            <a:spLocks noChangeArrowheads="1"/>
          </p:cNvSpPr>
          <p:nvPr/>
        </p:nvSpPr>
        <p:spPr bwMode="auto">
          <a:xfrm rot="-10618418">
            <a:off x="11929029" y="391235"/>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4" name="AutoShape 9"/>
          <p:cNvSpPr>
            <a:spLocks noChangeArrowheads="1"/>
          </p:cNvSpPr>
          <p:nvPr/>
        </p:nvSpPr>
        <p:spPr bwMode="auto">
          <a:xfrm>
            <a:off x="11718289" y="141206"/>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5" name="AutoShape 84"/>
          <p:cNvSpPr>
            <a:spLocks noChangeArrowheads="1"/>
          </p:cNvSpPr>
          <p:nvPr/>
        </p:nvSpPr>
        <p:spPr bwMode="auto">
          <a:xfrm rot="-5400000">
            <a:off x="1076034" y="-10345"/>
            <a:ext cx="113109" cy="235744"/>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6" name="AutoShape 85"/>
          <p:cNvSpPr>
            <a:spLocks noChangeArrowheads="1"/>
          </p:cNvSpPr>
          <p:nvPr/>
        </p:nvSpPr>
        <p:spPr bwMode="auto">
          <a:xfrm rot="-10618418">
            <a:off x="546800" y="368869"/>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7" name="AutoShape 86"/>
          <p:cNvSpPr>
            <a:spLocks noChangeArrowheads="1"/>
          </p:cNvSpPr>
          <p:nvPr/>
        </p:nvSpPr>
        <p:spPr bwMode="auto">
          <a:xfrm>
            <a:off x="597997" y="62881"/>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2" name="Rectangle 1"/>
          <p:cNvSpPr/>
          <p:nvPr/>
        </p:nvSpPr>
        <p:spPr>
          <a:xfrm>
            <a:off x="2204795" y="91485"/>
            <a:ext cx="1579278"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Toán:</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43" name="Rectangle 42"/>
          <p:cNvSpPr/>
          <p:nvPr/>
        </p:nvSpPr>
        <p:spPr>
          <a:xfrm>
            <a:off x="3703030" y="97007"/>
            <a:ext cx="5798382"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Diện tích hình tam giác</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44" name="10-Point Star 43"/>
          <p:cNvSpPr/>
          <p:nvPr/>
        </p:nvSpPr>
        <p:spPr>
          <a:xfrm>
            <a:off x="10461126" y="972812"/>
            <a:ext cx="1343025" cy="914400"/>
          </a:xfrm>
          <a:prstGeom prst="star1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smtClean="0">
                <a:solidFill>
                  <a:srgbClr val="000099"/>
                </a:solidFill>
              </a:rPr>
              <a:t>S.</a:t>
            </a:r>
            <a:r>
              <a:rPr lang="en-US" sz="3600" b="1">
                <a:solidFill>
                  <a:srgbClr val="000099"/>
                </a:solidFill>
              </a:rPr>
              <a:t>8</a:t>
            </a:r>
            <a:endParaRPr lang="en-US" sz="3600" b="1" dirty="0">
              <a:solidFill>
                <a:srgbClr val="000099"/>
              </a:solidFill>
            </a:endParaRPr>
          </a:p>
        </p:txBody>
      </p:sp>
      <p:sp>
        <p:nvSpPr>
          <p:cNvPr id="26" name="TextBox 25"/>
          <p:cNvSpPr txBox="1"/>
          <p:nvPr/>
        </p:nvSpPr>
        <p:spPr>
          <a:xfrm>
            <a:off x="542650" y="1055898"/>
            <a:ext cx="9196559" cy="2977738"/>
          </a:xfrm>
          <a:prstGeom prst="rect">
            <a:avLst/>
          </a:prstGeom>
          <a:noFill/>
        </p:spPr>
        <p:txBody>
          <a:bodyPr wrap="square" rtlCol="0">
            <a:spAutoFit/>
          </a:bodyPr>
          <a:lstStyle/>
          <a:p>
            <a:pPr>
              <a:lnSpc>
                <a:spcPct val="150000"/>
              </a:lnSpc>
            </a:pPr>
            <a:r>
              <a:rPr lang="en-US" sz="2500" b="1" smtClean="0">
                <a:solidFill>
                  <a:srgbClr val="003399"/>
                </a:solidFill>
              </a:rPr>
              <a:t>2. Tính diện tích hình tam giác, biết:</a:t>
            </a:r>
          </a:p>
          <a:p>
            <a:pPr>
              <a:lnSpc>
                <a:spcPct val="150000"/>
              </a:lnSpc>
            </a:pPr>
            <a:r>
              <a:rPr lang="en-US" sz="2500" smtClean="0">
                <a:solidFill>
                  <a:srgbClr val="003399"/>
                </a:solidFill>
              </a:rPr>
              <a:t>a) Độ dài đáy là 8cm và chiều cao tương ứng là 6 cm.</a:t>
            </a:r>
          </a:p>
          <a:p>
            <a:pPr>
              <a:lnSpc>
                <a:spcPct val="150000"/>
              </a:lnSpc>
            </a:pPr>
            <a:r>
              <a:rPr lang="en-US" sz="2500">
                <a:solidFill>
                  <a:srgbClr val="003399"/>
                </a:solidFill>
              </a:rPr>
              <a:t>b) Độ dài đáy </a:t>
            </a:r>
            <a:r>
              <a:rPr lang="en-US" sz="2500">
                <a:solidFill>
                  <a:srgbClr val="003399"/>
                </a:solidFill>
              </a:rPr>
              <a:t>là </a:t>
            </a:r>
            <a:r>
              <a:rPr lang="en-US" sz="2500" smtClean="0">
                <a:solidFill>
                  <a:srgbClr val="003399"/>
                </a:solidFill>
              </a:rPr>
              <a:t>2,5dm </a:t>
            </a:r>
            <a:r>
              <a:rPr lang="en-US" sz="2500">
                <a:solidFill>
                  <a:srgbClr val="003399"/>
                </a:solidFill>
              </a:rPr>
              <a:t>và chiều cao tương </a:t>
            </a:r>
            <a:r>
              <a:rPr lang="en-US" sz="2500">
                <a:solidFill>
                  <a:srgbClr val="003399"/>
                </a:solidFill>
              </a:rPr>
              <a:t>ứng </a:t>
            </a:r>
            <a:r>
              <a:rPr lang="en-US" sz="2500" smtClean="0">
                <a:solidFill>
                  <a:srgbClr val="003399"/>
                </a:solidFill>
              </a:rPr>
              <a:t>là1,2 dm</a:t>
            </a:r>
            <a:r>
              <a:rPr lang="en-US" sz="2500">
                <a:solidFill>
                  <a:srgbClr val="003399"/>
                </a:solidFill>
              </a:rPr>
              <a:t>.</a:t>
            </a:r>
          </a:p>
          <a:p>
            <a:pPr>
              <a:lnSpc>
                <a:spcPct val="150000"/>
              </a:lnSpc>
            </a:pPr>
            <a:r>
              <a:rPr lang="en-US" sz="2500">
                <a:solidFill>
                  <a:srgbClr val="003399"/>
                </a:solidFill>
              </a:rPr>
              <a:t>c) Độ dài đáy </a:t>
            </a:r>
            <a:r>
              <a:rPr lang="en-US" sz="2500">
                <a:solidFill>
                  <a:srgbClr val="003399"/>
                </a:solidFill>
              </a:rPr>
              <a:t>là </a:t>
            </a:r>
            <a:r>
              <a:rPr lang="en-US" sz="2500" smtClean="0">
                <a:solidFill>
                  <a:srgbClr val="003399"/>
                </a:solidFill>
              </a:rPr>
              <a:t>45,3 m </a:t>
            </a:r>
            <a:r>
              <a:rPr lang="en-US" sz="2500">
                <a:solidFill>
                  <a:srgbClr val="003399"/>
                </a:solidFill>
              </a:rPr>
              <a:t>và chiều cao tương ứng </a:t>
            </a:r>
            <a:r>
              <a:rPr lang="en-US" sz="2500">
                <a:solidFill>
                  <a:srgbClr val="003399"/>
                </a:solidFill>
              </a:rPr>
              <a:t>là </a:t>
            </a:r>
            <a:r>
              <a:rPr lang="en-US" sz="2500" smtClean="0">
                <a:solidFill>
                  <a:srgbClr val="003399"/>
                </a:solidFill>
              </a:rPr>
              <a:t>6,1 m</a:t>
            </a:r>
            <a:r>
              <a:rPr lang="en-US" sz="2500">
                <a:solidFill>
                  <a:srgbClr val="003399"/>
                </a:solidFill>
              </a:rPr>
              <a:t>.</a:t>
            </a:r>
          </a:p>
          <a:p>
            <a:pPr>
              <a:lnSpc>
                <a:spcPct val="150000"/>
              </a:lnSpc>
            </a:pPr>
            <a:r>
              <a:rPr lang="en-US" sz="2500">
                <a:solidFill>
                  <a:srgbClr val="003399"/>
                </a:solidFill>
              </a:rPr>
              <a:t>d) Độ dài đáy </a:t>
            </a:r>
            <a:r>
              <a:rPr lang="en-US" sz="2500">
                <a:solidFill>
                  <a:srgbClr val="003399"/>
                </a:solidFill>
              </a:rPr>
              <a:t>là </a:t>
            </a:r>
            <a:r>
              <a:rPr lang="en-US" sz="2500" smtClean="0">
                <a:solidFill>
                  <a:srgbClr val="003399"/>
                </a:solidFill>
              </a:rPr>
              <a:t>4 m </a:t>
            </a:r>
            <a:r>
              <a:rPr lang="en-US" sz="2500">
                <a:solidFill>
                  <a:srgbClr val="003399"/>
                </a:solidFill>
              </a:rPr>
              <a:t>và chiều cao tương ứng </a:t>
            </a:r>
            <a:r>
              <a:rPr lang="en-US" sz="2500">
                <a:solidFill>
                  <a:srgbClr val="003399"/>
                </a:solidFill>
              </a:rPr>
              <a:t>là </a:t>
            </a:r>
            <a:r>
              <a:rPr lang="en-US" sz="2500" smtClean="0">
                <a:solidFill>
                  <a:srgbClr val="003399"/>
                </a:solidFill>
              </a:rPr>
              <a:t>25 dm.</a:t>
            </a:r>
            <a:endParaRPr lang="en-US" sz="2500" b="1" smtClean="0">
              <a:solidFill>
                <a:srgbClr val="003399"/>
              </a:solidFill>
            </a:endParaRPr>
          </a:p>
        </p:txBody>
      </p:sp>
      <p:pic>
        <p:nvPicPr>
          <p:cNvPr id="4" name="Picture 3">
            <a:hlinkClick r:id="rId4"/>
          </p:cNvPr>
          <p:cNvPicPr>
            <a:picLocks noChangeAspect="1"/>
          </p:cNvPicPr>
          <p:nvPr/>
        </p:nvPicPr>
        <p:blipFill>
          <a:blip r:embed="rId5"/>
          <a:stretch>
            <a:fillRect/>
          </a:stretch>
        </p:blipFill>
        <p:spPr>
          <a:xfrm>
            <a:off x="10614817" y="5941430"/>
            <a:ext cx="1103472" cy="707197"/>
          </a:xfrm>
          <a:prstGeom prst="rect">
            <a:avLst/>
          </a:prstGeom>
        </p:spPr>
      </p:pic>
      <p:sp>
        <p:nvSpPr>
          <p:cNvPr id="28" name="10-Point Star 27"/>
          <p:cNvSpPr/>
          <p:nvPr/>
        </p:nvSpPr>
        <p:spPr>
          <a:xfrm>
            <a:off x="9789613" y="2126886"/>
            <a:ext cx="1343025" cy="914400"/>
          </a:xfrm>
          <a:prstGeom prst="star1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smtClean="0">
                <a:solidFill>
                  <a:srgbClr val="000099"/>
                </a:solidFill>
              </a:rPr>
              <a:t>N</a:t>
            </a:r>
            <a:r>
              <a:rPr lang="en-US" sz="4000" b="1" smtClean="0">
                <a:solidFill>
                  <a:srgbClr val="000099"/>
                </a:solidFill>
              </a:rPr>
              <a:t>.</a:t>
            </a:r>
            <a:r>
              <a:rPr lang="en-US" sz="3200" b="1" smtClean="0">
                <a:solidFill>
                  <a:srgbClr val="000099"/>
                </a:solidFill>
              </a:rPr>
              <a:t>4</a:t>
            </a:r>
            <a:endParaRPr lang="en-US" sz="3200" b="1" dirty="0">
              <a:solidFill>
                <a:srgbClr val="000099"/>
              </a:solidFill>
            </a:endParaRPr>
          </a:p>
        </p:txBody>
      </p:sp>
    </p:spTree>
    <p:extLst>
      <p:ext uri="{BB962C8B-B14F-4D97-AF65-F5344CB8AC3E}">
        <p14:creationId xmlns:p14="http://schemas.microsoft.com/office/powerpoint/2010/main" val="316056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xit" presetSubtype="0" fill="hold" grpId="1" nodeType="with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26"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 name="AutoShape 90"/>
          <p:cNvSpPr>
            <a:spLocks noChangeArrowheads="1"/>
          </p:cNvSpPr>
          <p:nvPr/>
        </p:nvSpPr>
        <p:spPr bwMode="auto">
          <a:xfrm>
            <a:off x="40482" y="20706"/>
            <a:ext cx="12151517" cy="764936"/>
          </a:xfrm>
          <a:prstGeom prst="plaque">
            <a:avLst>
              <a:gd name="adj" fmla="val 14157"/>
            </a:avLst>
          </a:prstGeom>
          <a:noFill/>
          <a:ln w="57150" cmpd="thickThin">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0" name="AutoShape 4"/>
          <p:cNvSpPr>
            <a:spLocks noChangeArrowheads="1"/>
          </p:cNvSpPr>
          <p:nvPr/>
        </p:nvSpPr>
        <p:spPr bwMode="auto">
          <a:xfrm>
            <a:off x="40483" y="739879"/>
            <a:ext cx="12151516" cy="6083035"/>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2" name="AutoShape 7"/>
          <p:cNvSpPr>
            <a:spLocks noChangeArrowheads="1"/>
          </p:cNvSpPr>
          <p:nvPr/>
        </p:nvSpPr>
        <p:spPr bwMode="auto">
          <a:xfrm rot="-5400000">
            <a:off x="11593296" y="-32626"/>
            <a:ext cx="113110" cy="234553"/>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3" name="AutoShape 8"/>
          <p:cNvSpPr>
            <a:spLocks noChangeArrowheads="1"/>
          </p:cNvSpPr>
          <p:nvPr/>
        </p:nvSpPr>
        <p:spPr bwMode="auto">
          <a:xfrm rot="-10618418">
            <a:off x="11929029" y="391235"/>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4" name="AutoShape 9"/>
          <p:cNvSpPr>
            <a:spLocks noChangeArrowheads="1"/>
          </p:cNvSpPr>
          <p:nvPr/>
        </p:nvSpPr>
        <p:spPr bwMode="auto">
          <a:xfrm>
            <a:off x="11718289" y="141206"/>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5" name="AutoShape 84"/>
          <p:cNvSpPr>
            <a:spLocks noChangeArrowheads="1"/>
          </p:cNvSpPr>
          <p:nvPr/>
        </p:nvSpPr>
        <p:spPr bwMode="auto">
          <a:xfrm rot="-5400000">
            <a:off x="1076034" y="-10345"/>
            <a:ext cx="113109" cy="235744"/>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6" name="AutoShape 85"/>
          <p:cNvSpPr>
            <a:spLocks noChangeArrowheads="1"/>
          </p:cNvSpPr>
          <p:nvPr/>
        </p:nvSpPr>
        <p:spPr bwMode="auto">
          <a:xfrm rot="-10618418">
            <a:off x="546800" y="368869"/>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7" name="AutoShape 86"/>
          <p:cNvSpPr>
            <a:spLocks noChangeArrowheads="1"/>
          </p:cNvSpPr>
          <p:nvPr/>
        </p:nvSpPr>
        <p:spPr bwMode="auto">
          <a:xfrm>
            <a:off x="597997" y="62881"/>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2" name="Rectangle 1"/>
          <p:cNvSpPr/>
          <p:nvPr/>
        </p:nvSpPr>
        <p:spPr>
          <a:xfrm>
            <a:off x="2204795" y="91485"/>
            <a:ext cx="1579278"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Toán:</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43" name="Rectangle 42"/>
          <p:cNvSpPr/>
          <p:nvPr/>
        </p:nvSpPr>
        <p:spPr>
          <a:xfrm>
            <a:off x="3703030" y="97007"/>
            <a:ext cx="5798382"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Diện tích hình tam giác</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26" name="TextBox 25"/>
          <p:cNvSpPr txBox="1"/>
          <p:nvPr/>
        </p:nvSpPr>
        <p:spPr>
          <a:xfrm>
            <a:off x="534577" y="759100"/>
            <a:ext cx="6035571" cy="669414"/>
          </a:xfrm>
          <a:prstGeom prst="rect">
            <a:avLst/>
          </a:prstGeom>
          <a:noFill/>
        </p:spPr>
        <p:txBody>
          <a:bodyPr wrap="square" rtlCol="0">
            <a:spAutoFit/>
          </a:bodyPr>
          <a:lstStyle/>
          <a:p>
            <a:pPr>
              <a:lnSpc>
                <a:spcPct val="150000"/>
              </a:lnSpc>
            </a:pPr>
            <a:r>
              <a:rPr lang="en-US" sz="2500" b="1" smtClean="0">
                <a:solidFill>
                  <a:srgbClr val="003399"/>
                </a:solidFill>
              </a:rPr>
              <a:t>2. Tính diện tích hình tam giác, biết</a:t>
            </a:r>
          </a:p>
        </p:txBody>
      </p:sp>
      <p:pic>
        <p:nvPicPr>
          <p:cNvPr id="4" name="Picture 3">
            <a:hlinkClick r:id="rId3"/>
          </p:cNvPr>
          <p:cNvPicPr>
            <a:picLocks noChangeAspect="1"/>
          </p:cNvPicPr>
          <p:nvPr/>
        </p:nvPicPr>
        <p:blipFill>
          <a:blip r:embed="rId4"/>
          <a:stretch>
            <a:fillRect/>
          </a:stretch>
        </p:blipFill>
        <p:spPr>
          <a:xfrm>
            <a:off x="10614817" y="5941430"/>
            <a:ext cx="1103472" cy="707197"/>
          </a:xfrm>
          <a:prstGeom prst="rect">
            <a:avLst/>
          </a:prstGeom>
        </p:spPr>
      </p:pic>
      <p:sp>
        <p:nvSpPr>
          <p:cNvPr id="19" name="TextBox 18"/>
          <p:cNvSpPr txBox="1"/>
          <p:nvPr/>
        </p:nvSpPr>
        <p:spPr>
          <a:xfrm>
            <a:off x="832248" y="1391354"/>
            <a:ext cx="4173975" cy="1246495"/>
          </a:xfrm>
          <a:prstGeom prst="rect">
            <a:avLst/>
          </a:prstGeom>
          <a:noFill/>
        </p:spPr>
        <p:txBody>
          <a:bodyPr wrap="square" rtlCol="0">
            <a:spAutoFit/>
          </a:bodyPr>
          <a:lstStyle/>
          <a:p>
            <a:pPr>
              <a:lnSpc>
                <a:spcPct val="150000"/>
              </a:lnSpc>
            </a:pPr>
            <a:r>
              <a:rPr lang="en-US" sz="2500" smtClean="0">
                <a:solidFill>
                  <a:srgbClr val="003399"/>
                </a:solidFill>
              </a:rPr>
              <a:t>a) Diện tích tam giác là: </a:t>
            </a:r>
          </a:p>
          <a:p>
            <a:pPr>
              <a:lnSpc>
                <a:spcPct val="150000"/>
              </a:lnSpc>
            </a:pPr>
            <a:r>
              <a:rPr lang="en-US" sz="2500">
                <a:solidFill>
                  <a:srgbClr val="003399"/>
                </a:solidFill>
              </a:rPr>
              <a:t> </a:t>
            </a:r>
            <a:r>
              <a:rPr lang="en-US" sz="2500" smtClean="0">
                <a:solidFill>
                  <a:srgbClr val="003399"/>
                </a:solidFill>
              </a:rPr>
              <a:t>   8 x 6 : 2 = 24 (cm</a:t>
            </a:r>
            <a:r>
              <a:rPr lang="en-US" sz="2500" baseline="30000" smtClean="0">
                <a:solidFill>
                  <a:srgbClr val="003399"/>
                </a:solidFill>
              </a:rPr>
              <a:t>2</a:t>
            </a:r>
            <a:r>
              <a:rPr lang="en-US" sz="2500" smtClean="0">
                <a:solidFill>
                  <a:srgbClr val="003399"/>
                </a:solidFill>
              </a:rPr>
              <a:t>)</a:t>
            </a:r>
            <a:r>
              <a:rPr lang="en-US" sz="2500">
                <a:solidFill>
                  <a:srgbClr val="003399"/>
                </a:solidFill>
              </a:rPr>
              <a:t>	</a:t>
            </a:r>
            <a:endParaRPr lang="en-US" sz="2500" smtClean="0">
              <a:solidFill>
                <a:srgbClr val="003399"/>
              </a:solidFill>
            </a:endParaRPr>
          </a:p>
        </p:txBody>
      </p:sp>
      <p:sp>
        <p:nvSpPr>
          <p:cNvPr id="20" name="TextBox 19"/>
          <p:cNvSpPr txBox="1"/>
          <p:nvPr/>
        </p:nvSpPr>
        <p:spPr>
          <a:xfrm>
            <a:off x="718207" y="2721558"/>
            <a:ext cx="4965742" cy="1246495"/>
          </a:xfrm>
          <a:prstGeom prst="rect">
            <a:avLst/>
          </a:prstGeom>
          <a:noFill/>
        </p:spPr>
        <p:txBody>
          <a:bodyPr wrap="square" rtlCol="0">
            <a:spAutoFit/>
          </a:bodyPr>
          <a:lstStyle/>
          <a:p>
            <a:pPr>
              <a:lnSpc>
                <a:spcPct val="150000"/>
              </a:lnSpc>
            </a:pPr>
            <a:r>
              <a:rPr lang="en-US" sz="2500" smtClean="0">
                <a:solidFill>
                  <a:srgbClr val="003399"/>
                </a:solidFill>
              </a:rPr>
              <a:t>b) Diện tích tam giác là: </a:t>
            </a:r>
          </a:p>
          <a:p>
            <a:pPr>
              <a:lnSpc>
                <a:spcPct val="150000"/>
              </a:lnSpc>
            </a:pPr>
            <a:r>
              <a:rPr lang="en-US" sz="2500">
                <a:solidFill>
                  <a:srgbClr val="003399"/>
                </a:solidFill>
              </a:rPr>
              <a:t> </a:t>
            </a:r>
            <a:r>
              <a:rPr lang="en-US" sz="2500" smtClean="0">
                <a:solidFill>
                  <a:srgbClr val="003399"/>
                </a:solidFill>
              </a:rPr>
              <a:t>   2,5 x 1,2 : 2 = 1,5 (dm</a:t>
            </a:r>
            <a:r>
              <a:rPr lang="en-US" sz="2500" baseline="30000" smtClean="0">
                <a:solidFill>
                  <a:srgbClr val="003399"/>
                </a:solidFill>
              </a:rPr>
              <a:t>2</a:t>
            </a:r>
            <a:r>
              <a:rPr lang="en-US" sz="2500" smtClean="0">
                <a:solidFill>
                  <a:srgbClr val="003399"/>
                </a:solidFill>
              </a:rPr>
              <a:t>)</a:t>
            </a:r>
            <a:r>
              <a:rPr lang="en-US" sz="2500">
                <a:solidFill>
                  <a:srgbClr val="003399"/>
                </a:solidFill>
              </a:rPr>
              <a:t>	</a:t>
            </a:r>
            <a:endParaRPr lang="en-US" sz="2500" smtClean="0">
              <a:solidFill>
                <a:srgbClr val="003399"/>
              </a:solidFill>
            </a:endParaRPr>
          </a:p>
        </p:txBody>
      </p:sp>
      <p:sp>
        <p:nvSpPr>
          <p:cNvPr id="21" name="TextBox 20"/>
          <p:cNvSpPr txBox="1"/>
          <p:nvPr/>
        </p:nvSpPr>
        <p:spPr>
          <a:xfrm>
            <a:off x="5924943" y="1377706"/>
            <a:ext cx="4774769" cy="1246495"/>
          </a:xfrm>
          <a:prstGeom prst="rect">
            <a:avLst/>
          </a:prstGeom>
          <a:noFill/>
        </p:spPr>
        <p:txBody>
          <a:bodyPr wrap="square" rtlCol="0">
            <a:spAutoFit/>
          </a:bodyPr>
          <a:lstStyle/>
          <a:p>
            <a:pPr>
              <a:lnSpc>
                <a:spcPct val="150000"/>
              </a:lnSpc>
            </a:pPr>
            <a:r>
              <a:rPr lang="en-US" sz="2500" smtClean="0">
                <a:solidFill>
                  <a:srgbClr val="003399"/>
                </a:solidFill>
              </a:rPr>
              <a:t>c) Diện tích tam giác là: </a:t>
            </a:r>
          </a:p>
          <a:p>
            <a:pPr>
              <a:lnSpc>
                <a:spcPct val="150000"/>
              </a:lnSpc>
            </a:pPr>
            <a:r>
              <a:rPr lang="en-US" sz="2500">
                <a:solidFill>
                  <a:srgbClr val="003399"/>
                </a:solidFill>
              </a:rPr>
              <a:t> </a:t>
            </a:r>
            <a:r>
              <a:rPr lang="en-US" sz="2500" smtClean="0">
                <a:solidFill>
                  <a:srgbClr val="003399"/>
                </a:solidFill>
              </a:rPr>
              <a:t>  45,3 x 6,1 : 2 = 138,165 (m</a:t>
            </a:r>
            <a:r>
              <a:rPr lang="en-US" sz="2500" baseline="30000" smtClean="0">
                <a:solidFill>
                  <a:srgbClr val="003399"/>
                </a:solidFill>
              </a:rPr>
              <a:t>2</a:t>
            </a:r>
            <a:r>
              <a:rPr lang="en-US" sz="2500" smtClean="0">
                <a:solidFill>
                  <a:srgbClr val="003399"/>
                </a:solidFill>
              </a:rPr>
              <a:t>)</a:t>
            </a:r>
            <a:r>
              <a:rPr lang="en-US" sz="2500">
                <a:solidFill>
                  <a:srgbClr val="003399"/>
                </a:solidFill>
              </a:rPr>
              <a:t>	</a:t>
            </a:r>
            <a:endParaRPr lang="en-US" sz="2500" smtClean="0">
              <a:solidFill>
                <a:srgbClr val="003399"/>
              </a:solidFill>
            </a:endParaRPr>
          </a:p>
        </p:txBody>
      </p:sp>
      <p:sp>
        <p:nvSpPr>
          <p:cNvPr id="22" name="TextBox 21"/>
          <p:cNvSpPr txBox="1"/>
          <p:nvPr/>
        </p:nvSpPr>
        <p:spPr>
          <a:xfrm>
            <a:off x="5924943" y="2740433"/>
            <a:ext cx="4965742" cy="1823576"/>
          </a:xfrm>
          <a:prstGeom prst="rect">
            <a:avLst/>
          </a:prstGeom>
          <a:noFill/>
        </p:spPr>
        <p:txBody>
          <a:bodyPr wrap="square" rtlCol="0">
            <a:spAutoFit/>
          </a:bodyPr>
          <a:lstStyle/>
          <a:p>
            <a:pPr>
              <a:lnSpc>
                <a:spcPct val="150000"/>
              </a:lnSpc>
            </a:pPr>
            <a:r>
              <a:rPr lang="en-US" sz="2500" smtClean="0">
                <a:solidFill>
                  <a:srgbClr val="003399"/>
                </a:solidFill>
              </a:rPr>
              <a:t>d) Đổi 4 m = 40 dm</a:t>
            </a:r>
          </a:p>
          <a:p>
            <a:pPr>
              <a:lnSpc>
                <a:spcPct val="150000"/>
              </a:lnSpc>
            </a:pPr>
            <a:r>
              <a:rPr lang="en-US" sz="2500" smtClean="0">
                <a:solidFill>
                  <a:srgbClr val="003399"/>
                </a:solidFill>
              </a:rPr>
              <a:t>   Diện tích tam giác là: </a:t>
            </a:r>
          </a:p>
          <a:p>
            <a:pPr>
              <a:lnSpc>
                <a:spcPct val="150000"/>
              </a:lnSpc>
            </a:pPr>
            <a:r>
              <a:rPr lang="en-US" sz="2500" smtClean="0">
                <a:solidFill>
                  <a:srgbClr val="003399"/>
                </a:solidFill>
              </a:rPr>
              <a:t>40x 25 : 2 = 50 (dm</a:t>
            </a:r>
            <a:r>
              <a:rPr lang="en-US" sz="2500" baseline="30000" smtClean="0">
                <a:solidFill>
                  <a:srgbClr val="003399"/>
                </a:solidFill>
              </a:rPr>
              <a:t>2</a:t>
            </a:r>
            <a:r>
              <a:rPr lang="en-US" sz="2500" smtClean="0">
                <a:solidFill>
                  <a:srgbClr val="003399"/>
                </a:solidFill>
              </a:rPr>
              <a:t>)</a:t>
            </a:r>
            <a:r>
              <a:rPr lang="en-US" sz="2500">
                <a:solidFill>
                  <a:srgbClr val="003399"/>
                </a:solidFill>
              </a:rPr>
              <a:t>	</a:t>
            </a:r>
            <a:endParaRPr lang="en-US" sz="2500" smtClean="0">
              <a:solidFill>
                <a:srgbClr val="003399"/>
              </a:solidFill>
            </a:endParaRPr>
          </a:p>
        </p:txBody>
      </p:sp>
      <p:cxnSp>
        <p:nvCxnSpPr>
          <p:cNvPr id="5" name="Straight Connector 4"/>
          <p:cNvCxnSpPr/>
          <p:nvPr/>
        </p:nvCxnSpPr>
        <p:spPr>
          <a:xfrm>
            <a:off x="5683949" y="1428514"/>
            <a:ext cx="0" cy="5220113"/>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3942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 name="AutoShape 90"/>
          <p:cNvSpPr>
            <a:spLocks noChangeArrowheads="1"/>
          </p:cNvSpPr>
          <p:nvPr/>
        </p:nvSpPr>
        <p:spPr bwMode="auto">
          <a:xfrm>
            <a:off x="40482" y="20706"/>
            <a:ext cx="12151517" cy="764936"/>
          </a:xfrm>
          <a:prstGeom prst="plaque">
            <a:avLst>
              <a:gd name="adj" fmla="val 14157"/>
            </a:avLst>
          </a:prstGeom>
          <a:noFill/>
          <a:ln w="57150" cmpd="thickThin">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0" name="AutoShape 4"/>
          <p:cNvSpPr>
            <a:spLocks noChangeArrowheads="1"/>
          </p:cNvSpPr>
          <p:nvPr/>
        </p:nvSpPr>
        <p:spPr bwMode="auto">
          <a:xfrm>
            <a:off x="40483" y="739879"/>
            <a:ext cx="12151516" cy="6083035"/>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2" name="AutoShape 7"/>
          <p:cNvSpPr>
            <a:spLocks noChangeArrowheads="1"/>
          </p:cNvSpPr>
          <p:nvPr/>
        </p:nvSpPr>
        <p:spPr bwMode="auto">
          <a:xfrm rot="-5400000">
            <a:off x="11593296" y="-32626"/>
            <a:ext cx="113110" cy="234553"/>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3" name="AutoShape 8"/>
          <p:cNvSpPr>
            <a:spLocks noChangeArrowheads="1"/>
          </p:cNvSpPr>
          <p:nvPr/>
        </p:nvSpPr>
        <p:spPr bwMode="auto">
          <a:xfrm rot="-10618418">
            <a:off x="11929029" y="391235"/>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4" name="AutoShape 9"/>
          <p:cNvSpPr>
            <a:spLocks noChangeArrowheads="1"/>
          </p:cNvSpPr>
          <p:nvPr/>
        </p:nvSpPr>
        <p:spPr bwMode="auto">
          <a:xfrm>
            <a:off x="11718289" y="141206"/>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5" name="AutoShape 84"/>
          <p:cNvSpPr>
            <a:spLocks noChangeArrowheads="1"/>
          </p:cNvSpPr>
          <p:nvPr/>
        </p:nvSpPr>
        <p:spPr bwMode="auto">
          <a:xfrm rot="-5400000">
            <a:off x="1076034" y="-10345"/>
            <a:ext cx="113109" cy="235744"/>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6" name="AutoShape 85"/>
          <p:cNvSpPr>
            <a:spLocks noChangeArrowheads="1"/>
          </p:cNvSpPr>
          <p:nvPr/>
        </p:nvSpPr>
        <p:spPr bwMode="auto">
          <a:xfrm rot="-10618418">
            <a:off x="546800" y="368869"/>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7" name="AutoShape 86"/>
          <p:cNvSpPr>
            <a:spLocks noChangeArrowheads="1"/>
          </p:cNvSpPr>
          <p:nvPr/>
        </p:nvSpPr>
        <p:spPr bwMode="auto">
          <a:xfrm>
            <a:off x="597997" y="62881"/>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2" name="Rectangle 1"/>
          <p:cNvSpPr/>
          <p:nvPr/>
        </p:nvSpPr>
        <p:spPr>
          <a:xfrm>
            <a:off x="2204795" y="91485"/>
            <a:ext cx="1579278"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Toán:</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43" name="Rectangle 42"/>
          <p:cNvSpPr/>
          <p:nvPr/>
        </p:nvSpPr>
        <p:spPr>
          <a:xfrm>
            <a:off x="3703030" y="97007"/>
            <a:ext cx="5798382"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Diện tích hình tam giác</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26" name="TextBox 25"/>
          <p:cNvSpPr txBox="1"/>
          <p:nvPr/>
        </p:nvSpPr>
        <p:spPr>
          <a:xfrm>
            <a:off x="534577" y="759100"/>
            <a:ext cx="7531250" cy="669414"/>
          </a:xfrm>
          <a:prstGeom prst="rect">
            <a:avLst/>
          </a:prstGeom>
          <a:noFill/>
        </p:spPr>
        <p:txBody>
          <a:bodyPr wrap="square" rtlCol="0">
            <a:spAutoFit/>
          </a:bodyPr>
          <a:lstStyle/>
          <a:p>
            <a:pPr>
              <a:lnSpc>
                <a:spcPct val="150000"/>
              </a:lnSpc>
            </a:pPr>
            <a:r>
              <a:rPr lang="en-US" sz="2500" b="1" smtClean="0">
                <a:solidFill>
                  <a:srgbClr val="003399"/>
                </a:solidFill>
              </a:rPr>
              <a:t>3. Tính diện tích các hình tam giác vuông sau:</a:t>
            </a:r>
          </a:p>
        </p:txBody>
      </p:sp>
      <p:pic>
        <p:nvPicPr>
          <p:cNvPr id="4" name="Picture 3">
            <a:hlinkClick r:id="rId3"/>
          </p:cNvPr>
          <p:cNvPicPr>
            <a:picLocks noChangeAspect="1"/>
          </p:cNvPicPr>
          <p:nvPr/>
        </p:nvPicPr>
        <p:blipFill>
          <a:blip r:embed="rId4"/>
          <a:stretch>
            <a:fillRect/>
          </a:stretch>
        </p:blipFill>
        <p:spPr>
          <a:xfrm>
            <a:off x="10614817" y="5941430"/>
            <a:ext cx="1103472" cy="707197"/>
          </a:xfrm>
          <a:prstGeom prst="rect">
            <a:avLst/>
          </a:prstGeom>
        </p:spPr>
      </p:pic>
      <p:sp>
        <p:nvSpPr>
          <p:cNvPr id="19" name="TextBox 18"/>
          <p:cNvSpPr txBox="1"/>
          <p:nvPr/>
        </p:nvSpPr>
        <p:spPr>
          <a:xfrm>
            <a:off x="636692" y="4078568"/>
            <a:ext cx="4549726" cy="1246495"/>
          </a:xfrm>
          <a:prstGeom prst="rect">
            <a:avLst/>
          </a:prstGeom>
          <a:noFill/>
        </p:spPr>
        <p:txBody>
          <a:bodyPr wrap="square" rtlCol="0">
            <a:spAutoFit/>
          </a:bodyPr>
          <a:lstStyle/>
          <a:p>
            <a:pPr>
              <a:lnSpc>
                <a:spcPct val="150000"/>
              </a:lnSpc>
            </a:pPr>
            <a:r>
              <a:rPr lang="en-US" sz="2500" smtClean="0">
                <a:solidFill>
                  <a:srgbClr val="003399"/>
                </a:solidFill>
              </a:rPr>
              <a:t>a) Diện tích tam giác ABC là: </a:t>
            </a:r>
          </a:p>
          <a:p>
            <a:pPr>
              <a:lnSpc>
                <a:spcPct val="150000"/>
              </a:lnSpc>
            </a:pPr>
            <a:r>
              <a:rPr lang="en-US" sz="2500">
                <a:solidFill>
                  <a:srgbClr val="003399"/>
                </a:solidFill>
              </a:rPr>
              <a:t> </a:t>
            </a:r>
            <a:r>
              <a:rPr lang="en-US" sz="2500" smtClean="0">
                <a:solidFill>
                  <a:srgbClr val="003399"/>
                </a:solidFill>
              </a:rPr>
              <a:t>   3 x 5 : 2 = 7,5 (cm</a:t>
            </a:r>
            <a:r>
              <a:rPr lang="en-US" sz="2500" baseline="30000" smtClean="0">
                <a:solidFill>
                  <a:srgbClr val="003399"/>
                </a:solidFill>
              </a:rPr>
              <a:t>2</a:t>
            </a:r>
            <a:r>
              <a:rPr lang="en-US" sz="2500" smtClean="0">
                <a:solidFill>
                  <a:srgbClr val="003399"/>
                </a:solidFill>
              </a:rPr>
              <a:t>)</a:t>
            </a:r>
            <a:r>
              <a:rPr lang="en-US" sz="2500">
                <a:solidFill>
                  <a:srgbClr val="003399"/>
                </a:solidFill>
              </a:rPr>
              <a:t>	</a:t>
            </a:r>
            <a:endParaRPr lang="en-US" sz="2500" smtClean="0">
              <a:solidFill>
                <a:srgbClr val="003399"/>
              </a:solidFill>
            </a:endParaRPr>
          </a:p>
        </p:txBody>
      </p:sp>
      <p:pic>
        <p:nvPicPr>
          <p:cNvPr id="3" name="Picture 2"/>
          <p:cNvPicPr>
            <a:picLocks noChangeAspect="1"/>
          </p:cNvPicPr>
          <p:nvPr/>
        </p:nvPicPr>
        <p:blipFill>
          <a:blip r:embed="rId5"/>
          <a:stretch>
            <a:fillRect/>
          </a:stretch>
        </p:blipFill>
        <p:spPr>
          <a:xfrm>
            <a:off x="1622188" y="1779910"/>
            <a:ext cx="3305175" cy="2238375"/>
          </a:xfrm>
          <a:prstGeom prst="rect">
            <a:avLst/>
          </a:prstGeom>
        </p:spPr>
      </p:pic>
      <p:pic>
        <p:nvPicPr>
          <p:cNvPr id="7" name="Picture 6"/>
          <p:cNvPicPr>
            <a:picLocks noChangeAspect="1"/>
          </p:cNvPicPr>
          <p:nvPr/>
        </p:nvPicPr>
        <p:blipFill>
          <a:blip r:embed="rId6"/>
          <a:stretch>
            <a:fillRect/>
          </a:stretch>
        </p:blipFill>
        <p:spPr>
          <a:xfrm>
            <a:off x="6126167" y="1783948"/>
            <a:ext cx="4819650" cy="2305050"/>
          </a:xfrm>
          <a:prstGeom prst="rect">
            <a:avLst/>
          </a:prstGeom>
        </p:spPr>
      </p:pic>
      <p:sp>
        <p:nvSpPr>
          <p:cNvPr id="23" name="TextBox 22"/>
          <p:cNvSpPr txBox="1"/>
          <p:nvPr/>
        </p:nvSpPr>
        <p:spPr>
          <a:xfrm>
            <a:off x="185130" y="1340254"/>
            <a:ext cx="12006869" cy="461665"/>
          </a:xfrm>
          <a:prstGeom prst="rect">
            <a:avLst/>
          </a:prstGeom>
          <a:noFill/>
        </p:spPr>
        <p:txBody>
          <a:bodyPr wrap="square" rtlCol="0">
            <a:spAutoFit/>
          </a:bodyPr>
          <a:lstStyle/>
          <a:p>
            <a:pPr algn="ctr"/>
            <a:r>
              <a:rPr lang="en-US" sz="2400" b="1" smtClean="0">
                <a:solidFill>
                  <a:srgbClr val="FF0000"/>
                </a:solidFill>
              </a:rPr>
              <a:t>Muốn tính diện tích tam giác vuông ta lấy tích hai cạnh góc vuông rồi chia cho 2</a:t>
            </a:r>
            <a:endParaRPr lang="en-US" sz="2400" b="1" smtClean="0">
              <a:solidFill>
                <a:srgbClr val="FF0000"/>
              </a:solidFill>
            </a:endParaRPr>
          </a:p>
        </p:txBody>
      </p:sp>
      <p:sp>
        <p:nvSpPr>
          <p:cNvPr id="24" name="TextBox 23"/>
          <p:cNvSpPr txBox="1"/>
          <p:nvPr/>
        </p:nvSpPr>
        <p:spPr>
          <a:xfrm>
            <a:off x="6602221" y="3994293"/>
            <a:ext cx="4820955" cy="1246495"/>
          </a:xfrm>
          <a:prstGeom prst="rect">
            <a:avLst/>
          </a:prstGeom>
          <a:noFill/>
        </p:spPr>
        <p:txBody>
          <a:bodyPr wrap="square" rtlCol="0">
            <a:spAutoFit/>
          </a:bodyPr>
          <a:lstStyle/>
          <a:p>
            <a:pPr>
              <a:lnSpc>
                <a:spcPct val="150000"/>
              </a:lnSpc>
            </a:pPr>
            <a:r>
              <a:rPr lang="en-US" sz="2500" smtClean="0">
                <a:solidFill>
                  <a:srgbClr val="003399"/>
                </a:solidFill>
              </a:rPr>
              <a:t>b) Diện tích tam giác DEG là: </a:t>
            </a:r>
          </a:p>
          <a:p>
            <a:pPr>
              <a:lnSpc>
                <a:spcPct val="150000"/>
              </a:lnSpc>
            </a:pPr>
            <a:r>
              <a:rPr lang="en-US" sz="2500">
                <a:solidFill>
                  <a:srgbClr val="003399"/>
                </a:solidFill>
              </a:rPr>
              <a:t> </a:t>
            </a:r>
            <a:r>
              <a:rPr lang="en-US" sz="2500" smtClean="0">
                <a:solidFill>
                  <a:srgbClr val="003399"/>
                </a:solidFill>
              </a:rPr>
              <a:t>   4 x 6 : 2 = 12 (cm</a:t>
            </a:r>
            <a:r>
              <a:rPr lang="en-US" sz="2500" baseline="30000" smtClean="0">
                <a:solidFill>
                  <a:srgbClr val="003399"/>
                </a:solidFill>
              </a:rPr>
              <a:t>2</a:t>
            </a:r>
            <a:r>
              <a:rPr lang="en-US" sz="2500" smtClean="0">
                <a:solidFill>
                  <a:srgbClr val="003399"/>
                </a:solidFill>
              </a:rPr>
              <a:t>)</a:t>
            </a:r>
            <a:r>
              <a:rPr lang="en-US" sz="2500">
                <a:solidFill>
                  <a:srgbClr val="003399"/>
                </a:solidFill>
              </a:rPr>
              <a:t>	</a:t>
            </a:r>
            <a:endParaRPr lang="en-US" sz="2500" smtClean="0">
              <a:solidFill>
                <a:srgbClr val="003399"/>
              </a:solidFill>
            </a:endParaRPr>
          </a:p>
        </p:txBody>
      </p:sp>
    </p:spTree>
    <p:extLst>
      <p:ext uri="{BB962C8B-B14F-4D97-AF65-F5344CB8AC3E}">
        <p14:creationId xmlns:p14="http://schemas.microsoft.com/office/powerpoint/2010/main" val="1002996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4312629" y="4085946"/>
            <a:ext cx="2919053" cy="2919053"/>
          </a:xfrm>
          <a:prstGeom prst="rect">
            <a:avLst/>
          </a:prstGeom>
        </p:spPr>
      </p:pic>
      <p:sp>
        <p:nvSpPr>
          <p:cNvPr id="37" name="10-Point Star 48">
            <a:extLst>
              <a:ext uri="{FF2B5EF4-FFF2-40B4-BE49-F238E27FC236}">
                <a16:creationId xmlns:a16="http://schemas.microsoft.com/office/drawing/2014/main" xmlns="" id="{4534AE1F-5B45-4276-BC62-538B9234D80B}"/>
              </a:ext>
            </a:extLst>
          </p:cNvPr>
          <p:cNvSpPr/>
          <p:nvPr/>
        </p:nvSpPr>
        <p:spPr>
          <a:xfrm>
            <a:off x="5271837" y="3606277"/>
            <a:ext cx="1343025" cy="914400"/>
          </a:xfrm>
          <a:prstGeom prst="star1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smtClean="0">
                <a:solidFill>
                  <a:srgbClr val="000099"/>
                </a:solidFill>
              </a:rPr>
              <a:t>N</a:t>
            </a:r>
            <a:r>
              <a:rPr lang="en-US" sz="3600" b="1">
                <a:solidFill>
                  <a:srgbClr val="000099"/>
                </a:solidFill>
              </a:rPr>
              <a:t>2</a:t>
            </a:r>
            <a:endParaRPr lang="en-US" sz="4400" b="1">
              <a:solidFill>
                <a:srgbClr val="000099"/>
              </a:solidFill>
            </a:endParaRPr>
          </a:p>
        </p:txBody>
      </p:sp>
      <p:sp>
        <p:nvSpPr>
          <p:cNvPr id="6" name="AutoShape 90"/>
          <p:cNvSpPr>
            <a:spLocks noChangeArrowheads="1"/>
          </p:cNvSpPr>
          <p:nvPr/>
        </p:nvSpPr>
        <p:spPr bwMode="auto">
          <a:xfrm>
            <a:off x="40482" y="20706"/>
            <a:ext cx="12151517" cy="764936"/>
          </a:xfrm>
          <a:prstGeom prst="plaque">
            <a:avLst>
              <a:gd name="adj" fmla="val 14157"/>
            </a:avLst>
          </a:prstGeom>
          <a:noFill/>
          <a:ln w="57150" cmpd="thickThin">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0" name="AutoShape 4"/>
          <p:cNvSpPr>
            <a:spLocks noChangeArrowheads="1"/>
          </p:cNvSpPr>
          <p:nvPr/>
        </p:nvSpPr>
        <p:spPr bwMode="auto">
          <a:xfrm>
            <a:off x="40483" y="739879"/>
            <a:ext cx="12151516" cy="6083035"/>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2" name="AutoShape 7"/>
          <p:cNvSpPr>
            <a:spLocks noChangeArrowheads="1"/>
          </p:cNvSpPr>
          <p:nvPr/>
        </p:nvSpPr>
        <p:spPr bwMode="auto">
          <a:xfrm rot="-5400000">
            <a:off x="11593296" y="-32626"/>
            <a:ext cx="113110" cy="234553"/>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3" name="AutoShape 8"/>
          <p:cNvSpPr>
            <a:spLocks noChangeArrowheads="1"/>
          </p:cNvSpPr>
          <p:nvPr/>
        </p:nvSpPr>
        <p:spPr bwMode="auto">
          <a:xfrm rot="-10618418">
            <a:off x="11929029" y="391235"/>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4" name="AutoShape 9"/>
          <p:cNvSpPr>
            <a:spLocks noChangeArrowheads="1"/>
          </p:cNvSpPr>
          <p:nvPr/>
        </p:nvSpPr>
        <p:spPr bwMode="auto">
          <a:xfrm>
            <a:off x="11718289" y="141206"/>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5" name="AutoShape 84"/>
          <p:cNvSpPr>
            <a:spLocks noChangeArrowheads="1"/>
          </p:cNvSpPr>
          <p:nvPr/>
        </p:nvSpPr>
        <p:spPr bwMode="auto">
          <a:xfrm rot="-5400000">
            <a:off x="1076034" y="-10345"/>
            <a:ext cx="113109" cy="235744"/>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6" name="AutoShape 85"/>
          <p:cNvSpPr>
            <a:spLocks noChangeArrowheads="1"/>
          </p:cNvSpPr>
          <p:nvPr/>
        </p:nvSpPr>
        <p:spPr bwMode="auto">
          <a:xfrm rot="-10618418">
            <a:off x="546800" y="368869"/>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7" name="AutoShape 86"/>
          <p:cNvSpPr>
            <a:spLocks noChangeArrowheads="1"/>
          </p:cNvSpPr>
          <p:nvPr/>
        </p:nvSpPr>
        <p:spPr bwMode="auto">
          <a:xfrm>
            <a:off x="597997" y="62881"/>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2" name="Rectangle 1"/>
          <p:cNvSpPr/>
          <p:nvPr/>
        </p:nvSpPr>
        <p:spPr>
          <a:xfrm>
            <a:off x="2204795" y="91485"/>
            <a:ext cx="1579278"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Toán:</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43" name="Rectangle 42"/>
          <p:cNvSpPr/>
          <p:nvPr/>
        </p:nvSpPr>
        <p:spPr>
          <a:xfrm>
            <a:off x="3703030" y="97007"/>
            <a:ext cx="5798382"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Diện tích hình tam giác</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26" name="TextBox 25"/>
          <p:cNvSpPr txBox="1"/>
          <p:nvPr/>
        </p:nvSpPr>
        <p:spPr>
          <a:xfrm>
            <a:off x="501705" y="881637"/>
            <a:ext cx="6844571" cy="1823576"/>
          </a:xfrm>
          <a:prstGeom prst="rect">
            <a:avLst/>
          </a:prstGeom>
          <a:noFill/>
        </p:spPr>
        <p:txBody>
          <a:bodyPr wrap="square" rtlCol="0">
            <a:spAutoFit/>
          </a:bodyPr>
          <a:lstStyle/>
          <a:p>
            <a:pPr>
              <a:lnSpc>
                <a:spcPct val="150000"/>
              </a:lnSpc>
            </a:pPr>
            <a:r>
              <a:rPr lang="en-US" sz="2500" b="1" smtClean="0">
                <a:solidFill>
                  <a:srgbClr val="003399"/>
                </a:solidFill>
              </a:rPr>
              <a:t>4. Em và bạn hãy khám phá cách tính diện tích hình tam giác được tô màu trong hình vẽ bên:</a:t>
            </a:r>
            <a:endParaRPr lang="en-US" sz="2500" b="1" smtClean="0">
              <a:solidFill>
                <a:srgbClr val="003399"/>
              </a:solidFill>
            </a:endParaRPr>
          </a:p>
        </p:txBody>
      </p:sp>
      <p:pic>
        <p:nvPicPr>
          <p:cNvPr id="4" name="Picture 3">
            <a:hlinkClick r:id="rId5"/>
          </p:cNvPr>
          <p:cNvPicPr>
            <a:picLocks noChangeAspect="1"/>
          </p:cNvPicPr>
          <p:nvPr/>
        </p:nvPicPr>
        <p:blipFill>
          <a:blip r:embed="rId6"/>
          <a:stretch>
            <a:fillRect/>
          </a:stretch>
        </p:blipFill>
        <p:spPr>
          <a:xfrm>
            <a:off x="10614817" y="5941430"/>
            <a:ext cx="1103472" cy="707197"/>
          </a:xfrm>
          <a:prstGeom prst="rect">
            <a:avLst/>
          </a:prstGeom>
        </p:spPr>
      </p:pic>
      <p:sp>
        <p:nvSpPr>
          <p:cNvPr id="19" name="TextBox 18"/>
          <p:cNvSpPr txBox="1"/>
          <p:nvPr/>
        </p:nvSpPr>
        <p:spPr>
          <a:xfrm>
            <a:off x="867251" y="2567408"/>
            <a:ext cx="4173975" cy="1246495"/>
          </a:xfrm>
          <a:prstGeom prst="rect">
            <a:avLst/>
          </a:prstGeom>
          <a:noFill/>
        </p:spPr>
        <p:txBody>
          <a:bodyPr wrap="square" rtlCol="0">
            <a:spAutoFit/>
          </a:bodyPr>
          <a:lstStyle/>
          <a:p>
            <a:pPr>
              <a:lnSpc>
                <a:spcPct val="150000"/>
              </a:lnSpc>
            </a:pPr>
            <a:r>
              <a:rPr lang="en-US" sz="2500" smtClean="0">
                <a:solidFill>
                  <a:srgbClr val="003399"/>
                </a:solidFill>
              </a:rPr>
              <a:t>a) Diện tích tam giác là: </a:t>
            </a:r>
          </a:p>
          <a:p>
            <a:pPr>
              <a:lnSpc>
                <a:spcPct val="150000"/>
              </a:lnSpc>
            </a:pPr>
            <a:r>
              <a:rPr lang="en-US" sz="2500">
                <a:solidFill>
                  <a:srgbClr val="003399"/>
                </a:solidFill>
              </a:rPr>
              <a:t> </a:t>
            </a:r>
            <a:r>
              <a:rPr lang="en-US" sz="2500" smtClean="0">
                <a:solidFill>
                  <a:srgbClr val="003399"/>
                </a:solidFill>
              </a:rPr>
              <a:t>   3 x 5 : 2 = 7,5 (cm</a:t>
            </a:r>
            <a:r>
              <a:rPr lang="en-US" sz="2500" baseline="30000" smtClean="0">
                <a:solidFill>
                  <a:srgbClr val="003399"/>
                </a:solidFill>
              </a:rPr>
              <a:t>2</a:t>
            </a:r>
            <a:r>
              <a:rPr lang="en-US" sz="2500" smtClean="0">
                <a:solidFill>
                  <a:srgbClr val="003399"/>
                </a:solidFill>
              </a:rPr>
              <a:t>)</a:t>
            </a:r>
            <a:r>
              <a:rPr lang="en-US" sz="2500">
                <a:solidFill>
                  <a:srgbClr val="003399"/>
                </a:solidFill>
              </a:rPr>
              <a:t>	</a:t>
            </a:r>
            <a:endParaRPr lang="en-US" sz="2500" smtClean="0">
              <a:solidFill>
                <a:srgbClr val="003399"/>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70948226"/>
              </p:ext>
            </p:extLst>
          </p:nvPr>
        </p:nvGraphicFramePr>
        <p:xfrm>
          <a:off x="8273575" y="1396583"/>
          <a:ext cx="3106540" cy="2867520"/>
        </p:xfrm>
        <a:graphic>
          <a:graphicData uri="http://schemas.openxmlformats.org/drawingml/2006/table">
            <a:tbl>
              <a:tblPr firstRow="1" bandRow="1">
                <a:tableStyleId>{5C22544A-7EE6-4342-B048-85BDC9FD1C3A}</a:tableStyleId>
              </a:tblPr>
              <a:tblGrid>
                <a:gridCol w="621308"/>
                <a:gridCol w="621308"/>
                <a:gridCol w="621308"/>
                <a:gridCol w="621308"/>
                <a:gridCol w="621308"/>
              </a:tblGrid>
              <a:tr h="573504">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r>
              <a:tr h="573504">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r>
              <a:tr h="573504">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r>
              <a:tr h="573504">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r>
              <a:tr h="573504">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c>
                  <a:txBody>
                    <a:bodyPr/>
                    <a:lstStyle/>
                    <a:p>
                      <a:endParaRPr lang="en-US"/>
                    </a:p>
                  </a:txBody>
                  <a:tcPr>
                    <a:lnL w="28575" cap="flat" cmpd="sng" algn="ctr">
                      <a:solidFill>
                        <a:srgbClr val="0066FF"/>
                      </a:solidFill>
                      <a:prstDash val="solid"/>
                      <a:round/>
                      <a:headEnd type="none" w="med" len="med"/>
                      <a:tailEnd type="none" w="med" len="med"/>
                    </a:lnL>
                    <a:lnR w="28575" cap="flat" cmpd="sng" algn="ctr">
                      <a:solidFill>
                        <a:srgbClr val="0066FF"/>
                      </a:solidFill>
                      <a:prstDash val="solid"/>
                      <a:round/>
                      <a:headEnd type="none" w="med" len="med"/>
                      <a:tailEnd type="none" w="med" len="med"/>
                    </a:lnR>
                    <a:lnT w="28575" cap="flat" cmpd="sng" algn="ctr">
                      <a:solidFill>
                        <a:srgbClr val="0066FF"/>
                      </a:solidFill>
                      <a:prstDash val="solid"/>
                      <a:round/>
                      <a:headEnd type="none" w="med" len="med"/>
                      <a:tailEnd type="none" w="med" len="med"/>
                    </a:lnT>
                    <a:lnB w="28575" cap="flat" cmpd="sng" algn="ctr">
                      <a:solidFill>
                        <a:srgbClr val="0066FF"/>
                      </a:solidFill>
                      <a:prstDash val="solid"/>
                      <a:round/>
                      <a:headEnd type="none" w="med" len="med"/>
                      <a:tailEnd type="none" w="med" len="med"/>
                    </a:lnB>
                    <a:lnTlToBr w="12700" cmpd="sng">
                      <a:noFill/>
                      <a:prstDash val="solid"/>
                    </a:lnTlToBr>
                    <a:lnBlToTr w="12700" cmpd="sng">
                      <a:noFill/>
                      <a:prstDash val="solid"/>
                    </a:lnBlToTr>
                    <a:solidFill>
                      <a:srgbClr val="FFFAF7"/>
                    </a:solidFill>
                  </a:tcPr>
                </a:tc>
              </a:tr>
            </a:tbl>
          </a:graphicData>
        </a:graphic>
      </p:graphicFrame>
      <p:grpSp>
        <p:nvGrpSpPr>
          <p:cNvPr id="8" name="Group 7"/>
          <p:cNvGrpSpPr/>
          <p:nvPr/>
        </p:nvGrpSpPr>
        <p:grpSpPr>
          <a:xfrm>
            <a:off x="7412006" y="823843"/>
            <a:ext cx="1827916" cy="1130629"/>
            <a:chOff x="7412006" y="823843"/>
            <a:chExt cx="1827916" cy="1130629"/>
          </a:xfrm>
        </p:grpSpPr>
        <p:sp>
          <p:nvSpPr>
            <p:cNvPr id="28" name="TextBox 27"/>
            <p:cNvSpPr txBox="1"/>
            <p:nvPr/>
          </p:nvSpPr>
          <p:spPr>
            <a:xfrm>
              <a:off x="8218173" y="823843"/>
              <a:ext cx="1021749" cy="369332"/>
            </a:xfrm>
            <a:prstGeom prst="rect">
              <a:avLst/>
            </a:prstGeom>
            <a:noFill/>
          </p:spPr>
          <p:txBody>
            <a:bodyPr wrap="square" rtlCol="0">
              <a:spAutoFit/>
            </a:bodyPr>
            <a:lstStyle/>
            <a:p>
              <a:r>
                <a:rPr lang="en-US" sz="1800" b="1" smtClean="0">
                  <a:solidFill>
                    <a:srgbClr val="003399"/>
                  </a:solidFill>
                </a:rPr>
                <a:t>1 cm</a:t>
              </a:r>
            </a:p>
          </p:txBody>
        </p:sp>
        <p:sp>
          <p:nvSpPr>
            <p:cNvPr id="29" name="TextBox 28"/>
            <p:cNvSpPr txBox="1"/>
            <p:nvPr/>
          </p:nvSpPr>
          <p:spPr>
            <a:xfrm>
              <a:off x="7412006" y="1508249"/>
              <a:ext cx="786553" cy="369332"/>
            </a:xfrm>
            <a:prstGeom prst="rect">
              <a:avLst/>
            </a:prstGeom>
            <a:noFill/>
          </p:spPr>
          <p:txBody>
            <a:bodyPr wrap="square" rtlCol="0">
              <a:spAutoFit/>
            </a:bodyPr>
            <a:lstStyle/>
            <a:p>
              <a:r>
                <a:rPr lang="en-US" sz="1800" b="1" smtClean="0">
                  <a:solidFill>
                    <a:srgbClr val="003399"/>
                  </a:solidFill>
                </a:rPr>
                <a:t>1 cm</a:t>
              </a:r>
            </a:p>
          </p:txBody>
        </p:sp>
        <p:sp>
          <p:nvSpPr>
            <p:cNvPr id="33" name="Left Bracket 32"/>
            <p:cNvSpPr/>
            <p:nvPr/>
          </p:nvSpPr>
          <p:spPr>
            <a:xfrm rot="16200000" flipH="1">
              <a:off x="8475037" y="977865"/>
              <a:ext cx="224407" cy="636989"/>
            </a:xfrm>
            <a:prstGeom prst="leftBracket">
              <a:avLst>
                <a:gd name="adj" fmla="val 16674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Left Bracket 34"/>
            <p:cNvSpPr/>
            <p:nvPr/>
          </p:nvSpPr>
          <p:spPr>
            <a:xfrm rot="10800000" flipH="1">
              <a:off x="8064236" y="1404061"/>
              <a:ext cx="213700" cy="550411"/>
            </a:xfrm>
            <a:prstGeom prst="leftBracket">
              <a:avLst>
                <a:gd name="adj" fmla="val 16674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Freeform 4"/>
          <p:cNvSpPr/>
          <p:nvPr/>
        </p:nvSpPr>
        <p:spPr>
          <a:xfrm>
            <a:off x="8264288" y="1394915"/>
            <a:ext cx="3111690" cy="2879678"/>
          </a:xfrm>
          <a:custGeom>
            <a:avLst/>
            <a:gdLst>
              <a:gd name="connsiteX0" fmla="*/ 3111690 w 3111690"/>
              <a:gd name="connsiteY0" fmla="*/ 0 h 2879678"/>
              <a:gd name="connsiteX1" fmla="*/ 0 w 3111690"/>
              <a:gd name="connsiteY1" fmla="*/ 2879678 h 2879678"/>
              <a:gd name="connsiteX2" fmla="*/ 1869743 w 3111690"/>
              <a:gd name="connsiteY2" fmla="*/ 2866030 h 2879678"/>
              <a:gd name="connsiteX3" fmla="*/ 3111690 w 3111690"/>
              <a:gd name="connsiteY3" fmla="*/ 0 h 2879678"/>
            </a:gdLst>
            <a:ahLst/>
            <a:cxnLst>
              <a:cxn ang="0">
                <a:pos x="connsiteX0" y="connsiteY0"/>
              </a:cxn>
              <a:cxn ang="0">
                <a:pos x="connsiteX1" y="connsiteY1"/>
              </a:cxn>
              <a:cxn ang="0">
                <a:pos x="connsiteX2" y="connsiteY2"/>
              </a:cxn>
              <a:cxn ang="0">
                <a:pos x="connsiteX3" y="connsiteY3"/>
              </a:cxn>
            </a:cxnLst>
            <a:rect l="l" t="t" r="r" b="b"/>
            <a:pathLst>
              <a:path w="3111690" h="2879678">
                <a:moveTo>
                  <a:pt x="3111690" y="0"/>
                </a:moveTo>
                <a:lnTo>
                  <a:pt x="0" y="2879678"/>
                </a:lnTo>
                <a:lnTo>
                  <a:pt x="1869743" y="2866030"/>
                </a:lnTo>
                <a:lnTo>
                  <a:pt x="3111690" y="0"/>
                </a:lnTo>
                <a:close/>
              </a:path>
            </a:pathLst>
          </a:custGeom>
          <a:solidFill>
            <a:srgbClr val="FFCC00">
              <a:alpha val="63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rot="5400000" flipV="1">
            <a:off x="11027016" y="2449905"/>
            <a:ext cx="1092763" cy="523220"/>
          </a:xfrm>
          <a:prstGeom prst="rect">
            <a:avLst/>
          </a:prstGeom>
          <a:noFill/>
        </p:spPr>
        <p:txBody>
          <a:bodyPr wrap="square" rtlCol="0">
            <a:spAutoFit/>
          </a:bodyPr>
          <a:lstStyle/>
          <a:p>
            <a:pPr algn="ctr"/>
            <a:r>
              <a:rPr lang="en-US" sz="2800" smtClean="0">
                <a:solidFill>
                  <a:srgbClr val="002060"/>
                </a:solidFill>
              </a:rPr>
              <a:t>5 c</a:t>
            </a:r>
            <a:r>
              <a:rPr lang="en-US" sz="2800" smtClean="0">
                <a:solidFill>
                  <a:srgbClr val="002060"/>
                </a:solidFill>
              </a:rPr>
              <a:t>m</a:t>
            </a:r>
            <a:endParaRPr lang="en-US" sz="2800">
              <a:solidFill>
                <a:srgbClr val="002060"/>
              </a:solidFill>
            </a:endParaRPr>
          </a:p>
        </p:txBody>
      </p:sp>
      <p:cxnSp>
        <p:nvCxnSpPr>
          <p:cNvPr id="39" name="Straight Connector 38"/>
          <p:cNvCxnSpPr>
            <a:stCxn id="5" idx="1"/>
            <a:endCxn id="5" idx="2"/>
          </p:cNvCxnSpPr>
          <p:nvPr/>
        </p:nvCxnSpPr>
        <p:spPr>
          <a:xfrm flipV="1">
            <a:off x="8264288" y="4260945"/>
            <a:ext cx="1869743" cy="1364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10800000" flipV="1">
            <a:off x="8680073" y="4222171"/>
            <a:ext cx="1092763" cy="523220"/>
          </a:xfrm>
          <a:prstGeom prst="rect">
            <a:avLst/>
          </a:prstGeom>
          <a:noFill/>
        </p:spPr>
        <p:txBody>
          <a:bodyPr wrap="square" rtlCol="0">
            <a:spAutoFit/>
          </a:bodyPr>
          <a:lstStyle/>
          <a:p>
            <a:pPr algn="ctr"/>
            <a:r>
              <a:rPr lang="en-US" sz="2800" smtClean="0">
                <a:solidFill>
                  <a:srgbClr val="002060"/>
                </a:solidFill>
              </a:rPr>
              <a:t>3 c</a:t>
            </a:r>
            <a:r>
              <a:rPr lang="en-US" sz="2800" smtClean="0">
                <a:solidFill>
                  <a:srgbClr val="002060"/>
                </a:solidFill>
              </a:rPr>
              <a:t>m</a:t>
            </a:r>
            <a:endParaRPr lang="en-US" sz="2800">
              <a:solidFill>
                <a:srgbClr val="002060"/>
              </a:solidFill>
            </a:endParaRPr>
          </a:p>
        </p:txBody>
      </p:sp>
      <p:grpSp>
        <p:nvGrpSpPr>
          <p:cNvPr id="40" name="Group 39"/>
          <p:cNvGrpSpPr/>
          <p:nvPr/>
        </p:nvGrpSpPr>
        <p:grpSpPr>
          <a:xfrm>
            <a:off x="11232106" y="1394915"/>
            <a:ext cx="151045" cy="2879678"/>
            <a:chOff x="11232106" y="1394915"/>
            <a:chExt cx="151045" cy="2879678"/>
          </a:xfrm>
        </p:grpSpPr>
        <p:cxnSp>
          <p:nvCxnSpPr>
            <p:cNvPr id="11" name="Straight Connector 10"/>
            <p:cNvCxnSpPr>
              <a:stCxn id="5" idx="0"/>
            </p:cNvCxnSpPr>
            <p:nvPr/>
          </p:nvCxnSpPr>
          <p:spPr>
            <a:xfrm>
              <a:off x="11375978" y="1394915"/>
              <a:ext cx="0" cy="287967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1232106" y="4135271"/>
              <a:ext cx="151045" cy="12446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3515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xit" presetSubtype="0" fill="hold" grpId="1" nodeType="withEffect">
                                  <p:stCondLst>
                                    <p:cond delay="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6"/>
                                        </p:tgtEl>
                                      </p:cBhvr>
                                    </p:animEffect>
                                    <p:set>
                                      <p:cBhvr>
                                        <p:cTn id="35" dur="1" fill="hold">
                                          <p:stCondLst>
                                            <p:cond delay="499"/>
                                          </p:stCondLst>
                                        </p:cTn>
                                        <p:tgtEl>
                                          <p:spTgt spid="3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26" grpId="0"/>
      <p:bldP spid="19" grpId="0"/>
      <p:bldP spid="5" grpId="0" animBg="1"/>
      <p:bldP spid="38"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5845868" y="4228690"/>
            <a:ext cx="2919053" cy="2919053"/>
          </a:xfrm>
          <a:prstGeom prst="rect">
            <a:avLst/>
          </a:prstGeom>
        </p:spPr>
      </p:pic>
      <p:sp>
        <p:nvSpPr>
          <p:cNvPr id="37" name="10-Point Star 48">
            <a:extLst>
              <a:ext uri="{FF2B5EF4-FFF2-40B4-BE49-F238E27FC236}">
                <a16:creationId xmlns:a16="http://schemas.microsoft.com/office/drawing/2014/main" xmlns="" id="{4534AE1F-5B45-4276-BC62-538B9234D80B}"/>
              </a:ext>
            </a:extLst>
          </p:cNvPr>
          <p:cNvSpPr/>
          <p:nvPr/>
        </p:nvSpPr>
        <p:spPr>
          <a:xfrm>
            <a:off x="6805076" y="3749021"/>
            <a:ext cx="1343025" cy="914400"/>
          </a:xfrm>
          <a:prstGeom prst="star1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smtClean="0">
                <a:solidFill>
                  <a:srgbClr val="000099"/>
                </a:solidFill>
              </a:rPr>
              <a:t>N</a:t>
            </a:r>
            <a:r>
              <a:rPr lang="en-US" sz="3600" b="1">
                <a:solidFill>
                  <a:srgbClr val="000099"/>
                </a:solidFill>
              </a:rPr>
              <a:t>6</a:t>
            </a:r>
            <a:endParaRPr lang="en-US" sz="4400" b="1">
              <a:solidFill>
                <a:srgbClr val="000099"/>
              </a:solidFill>
            </a:endParaRPr>
          </a:p>
        </p:txBody>
      </p:sp>
      <p:sp>
        <p:nvSpPr>
          <p:cNvPr id="6" name="AutoShape 90"/>
          <p:cNvSpPr>
            <a:spLocks noChangeArrowheads="1"/>
          </p:cNvSpPr>
          <p:nvPr/>
        </p:nvSpPr>
        <p:spPr bwMode="auto">
          <a:xfrm>
            <a:off x="40482" y="20706"/>
            <a:ext cx="12151517" cy="764936"/>
          </a:xfrm>
          <a:prstGeom prst="plaque">
            <a:avLst>
              <a:gd name="adj" fmla="val 14157"/>
            </a:avLst>
          </a:prstGeom>
          <a:noFill/>
          <a:ln w="57150" cmpd="thickThin">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0" name="AutoShape 4"/>
          <p:cNvSpPr>
            <a:spLocks noChangeArrowheads="1"/>
          </p:cNvSpPr>
          <p:nvPr/>
        </p:nvSpPr>
        <p:spPr bwMode="auto">
          <a:xfrm>
            <a:off x="40483" y="739879"/>
            <a:ext cx="12151516" cy="6083035"/>
          </a:xfrm>
          <a:prstGeom prst="roundRect">
            <a:avLst>
              <a:gd name="adj" fmla="val 4245"/>
            </a:avLst>
          </a:prstGeom>
          <a:noFill/>
          <a:ln w="41275" cmpd="thickThin">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2" name="AutoShape 7"/>
          <p:cNvSpPr>
            <a:spLocks noChangeArrowheads="1"/>
          </p:cNvSpPr>
          <p:nvPr/>
        </p:nvSpPr>
        <p:spPr bwMode="auto">
          <a:xfrm rot="-5400000">
            <a:off x="11593296" y="-32626"/>
            <a:ext cx="113110" cy="234553"/>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3" name="AutoShape 8"/>
          <p:cNvSpPr>
            <a:spLocks noChangeArrowheads="1"/>
          </p:cNvSpPr>
          <p:nvPr/>
        </p:nvSpPr>
        <p:spPr bwMode="auto">
          <a:xfrm rot="-10618418">
            <a:off x="11929029" y="391235"/>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4" name="AutoShape 9"/>
          <p:cNvSpPr>
            <a:spLocks noChangeArrowheads="1"/>
          </p:cNvSpPr>
          <p:nvPr/>
        </p:nvSpPr>
        <p:spPr bwMode="auto">
          <a:xfrm>
            <a:off x="11718289" y="141206"/>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5" name="AutoShape 84"/>
          <p:cNvSpPr>
            <a:spLocks noChangeArrowheads="1"/>
          </p:cNvSpPr>
          <p:nvPr/>
        </p:nvSpPr>
        <p:spPr bwMode="auto">
          <a:xfrm rot="-5400000">
            <a:off x="1076034" y="-10345"/>
            <a:ext cx="113109" cy="235744"/>
          </a:xfrm>
          <a:prstGeom prst="star4">
            <a:avLst>
              <a:gd name="adj" fmla="val 10000"/>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6" name="AutoShape 85"/>
          <p:cNvSpPr>
            <a:spLocks noChangeArrowheads="1"/>
          </p:cNvSpPr>
          <p:nvPr/>
        </p:nvSpPr>
        <p:spPr bwMode="auto">
          <a:xfrm rot="-10618418">
            <a:off x="546800" y="368869"/>
            <a:ext cx="179785" cy="161925"/>
          </a:xfrm>
          <a:prstGeom prst="star4">
            <a:avLst>
              <a:gd name="adj" fmla="val 995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17" name="AutoShape 86"/>
          <p:cNvSpPr>
            <a:spLocks noChangeArrowheads="1"/>
          </p:cNvSpPr>
          <p:nvPr/>
        </p:nvSpPr>
        <p:spPr bwMode="auto">
          <a:xfrm>
            <a:off x="597997" y="62881"/>
            <a:ext cx="364331" cy="273844"/>
          </a:xfrm>
          <a:prstGeom prst="sun">
            <a:avLst>
              <a:gd name="adj" fmla="val 27394"/>
            </a:avLst>
          </a:prstGeom>
          <a:solidFill>
            <a:srgbClr val="FFFF00"/>
          </a:solidFill>
          <a:ln w="9525">
            <a:solidFill>
              <a:srgbClr val="FF0000"/>
            </a:solidFill>
            <a:miter lim="800000"/>
            <a:headEnd/>
            <a:tailEnd/>
          </a:ln>
        </p:spPr>
        <p:txBody>
          <a:bodyPr wrap="none" anchor="ctr"/>
          <a:lstStyle>
            <a:lvl1pPr eaLnBrk="0" hangingPunct="0">
              <a:defRPr sz="2000">
                <a:solidFill>
                  <a:srgbClr val="0000FF"/>
                </a:solidFill>
                <a:latin typeface="Arial" panose="020B0604020202020204" pitchFamily="34" charset="0"/>
              </a:defRPr>
            </a:lvl1pPr>
            <a:lvl2pPr marL="742950" indent="-285750" eaLnBrk="0" hangingPunct="0">
              <a:defRPr sz="2000">
                <a:solidFill>
                  <a:srgbClr val="0000FF"/>
                </a:solidFill>
                <a:latin typeface="Arial" panose="020B0604020202020204" pitchFamily="34" charset="0"/>
              </a:defRPr>
            </a:lvl2pPr>
            <a:lvl3pPr marL="1143000" indent="-228600" eaLnBrk="0" hangingPunct="0">
              <a:defRPr sz="2000">
                <a:solidFill>
                  <a:srgbClr val="0000FF"/>
                </a:solidFill>
                <a:latin typeface="Arial" panose="020B0604020202020204" pitchFamily="34" charset="0"/>
              </a:defRPr>
            </a:lvl3pPr>
            <a:lvl4pPr marL="1600200" indent="-228600" eaLnBrk="0" hangingPunct="0">
              <a:defRPr sz="2000">
                <a:solidFill>
                  <a:srgbClr val="0000FF"/>
                </a:solidFill>
                <a:latin typeface="Arial" panose="020B0604020202020204" pitchFamily="34" charset="0"/>
              </a:defRPr>
            </a:lvl4pPr>
            <a:lvl5pPr marL="2057400" indent="-228600" eaLnBrk="0" hangingPunct="0">
              <a:defRPr sz="2000">
                <a:solidFill>
                  <a:srgbClr val="0000FF"/>
                </a:solidFill>
                <a:latin typeface="Arial" panose="020B0604020202020204" pitchFamily="34" charset="0"/>
              </a:defRPr>
            </a:lvl5pPr>
            <a:lvl6pPr marL="2514600" indent="-228600" eaLnBrk="0" fontAlgn="base" hangingPunct="0">
              <a:spcBef>
                <a:spcPct val="0"/>
              </a:spcBef>
              <a:spcAft>
                <a:spcPct val="0"/>
              </a:spcAft>
              <a:defRPr sz="2000">
                <a:solidFill>
                  <a:srgbClr val="0000FF"/>
                </a:solidFill>
                <a:latin typeface="Arial" panose="020B0604020202020204" pitchFamily="34" charset="0"/>
              </a:defRPr>
            </a:lvl6pPr>
            <a:lvl7pPr marL="2971800" indent="-228600" eaLnBrk="0" fontAlgn="base" hangingPunct="0">
              <a:spcBef>
                <a:spcPct val="0"/>
              </a:spcBef>
              <a:spcAft>
                <a:spcPct val="0"/>
              </a:spcAft>
              <a:defRPr sz="2000">
                <a:solidFill>
                  <a:srgbClr val="0000FF"/>
                </a:solidFill>
                <a:latin typeface="Arial" panose="020B0604020202020204" pitchFamily="34" charset="0"/>
              </a:defRPr>
            </a:lvl7pPr>
            <a:lvl8pPr marL="3429000" indent="-228600" eaLnBrk="0" fontAlgn="base" hangingPunct="0">
              <a:spcBef>
                <a:spcPct val="0"/>
              </a:spcBef>
              <a:spcAft>
                <a:spcPct val="0"/>
              </a:spcAft>
              <a:defRPr sz="2000">
                <a:solidFill>
                  <a:srgbClr val="0000FF"/>
                </a:solidFill>
                <a:latin typeface="Arial" panose="020B0604020202020204" pitchFamily="34" charset="0"/>
              </a:defRPr>
            </a:lvl8pPr>
            <a:lvl9pPr marL="3886200" indent="-228600" eaLnBrk="0" fontAlgn="base" hangingPunct="0">
              <a:spcBef>
                <a:spcPct val="0"/>
              </a:spcBef>
              <a:spcAft>
                <a:spcPct val="0"/>
              </a:spcAft>
              <a:defRPr sz="2000">
                <a:solidFill>
                  <a:srgbClr val="0000FF"/>
                </a:solidFill>
                <a:latin typeface="Arial" panose="020B0604020202020204" pitchFamily="34" charset="0"/>
              </a:defRPr>
            </a:lvl9pPr>
          </a:lstStyle>
          <a:p>
            <a:pPr eaLnBrk="1" hangingPunct="1"/>
            <a:endParaRPr lang="en-US" altLang="en-US" sz="1500"/>
          </a:p>
        </p:txBody>
      </p:sp>
      <p:sp>
        <p:nvSpPr>
          <p:cNvPr id="2" name="Rectangle 1"/>
          <p:cNvSpPr/>
          <p:nvPr/>
        </p:nvSpPr>
        <p:spPr>
          <a:xfrm>
            <a:off x="2204795" y="91485"/>
            <a:ext cx="1579278"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Toán:</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43" name="Rectangle 42"/>
          <p:cNvSpPr/>
          <p:nvPr/>
        </p:nvSpPr>
        <p:spPr>
          <a:xfrm>
            <a:off x="3703030" y="97007"/>
            <a:ext cx="5798382" cy="707886"/>
          </a:xfrm>
          <a:prstGeom prst="rect">
            <a:avLst/>
          </a:prstGeom>
          <a:noFill/>
        </p:spPr>
        <p:txBody>
          <a:bodyPr wrap="none" lIns="91440" tIns="45720" rIns="91440" bIns="45720">
            <a:spAutoFit/>
          </a:bodyPr>
          <a:lstStyle/>
          <a:p>
            <a:pPr algn="ctr"/>
            <a:r>
              <a:rPr lang="en-US" sz="4000" b="1" cap="none" spc="0" smtClean="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rPr>
              <a:t>Diện tích hình tam giác</a:t>
            </a:r>
            <a:endParaRPr lang="en-US" sz="4000" b="1" cap="none" spc="0">
              <a:ln w="9525">
                <a:solidFill>
                  <a:schemeClr val="bg1"/>
                </a:solidFill>
                <a:prstDash val="solid"/>
              </a:ln>
              <a:solidFill>
                <a:srgbClr val="003399"/>
              </a:solidFill>
              <a:effectLst>
                <a:outerShdw blurRad="12700" dist="38100" dir="2700000" algn="tl" rotWithShape="0">
                  <a:schemeClr val="accent5">
                    <a:lumMod val="60000"/>
                    <a:lumOff val="40000"/>
                  </a:schemeClr>
                </a:outerShdw>
              </a:effectLst>
            </a:endParaRPr>
          </a:p>
        </p:txBody>
      </p:sp>
      <p:sp>
        <p:nvSpPr>
          <p:cNvPr id="26" name="TextBox 25"/>
          <p:cNvSpPr txBox="1"/>
          <p:nvPr/>
        </p:nvSpPr>
        <p:spPr>
          <a:xfrm>
            <a:off x="108406" y="907814"/>
            <a:ext cx="8148490" cy="2862322"/>
          </a:xfrm>
          <a:prstGeom prst="rect">
            <a:avLst/>
          </a:prstGeom>
          <a:noFill/>
        </p:spPr>
        <p:txBody>
          <a:bodyPr wrap="square" rtlCol="0">
            <a:spAutoFit/>
          </a:bodyPr>
          <a:lstStyle/>
          <a:p>
            <a:pPr algn="just">
              <a:lnSpc>
                <a:spcPct val="125000"/>
              </a:lnSpc>
            </a:pPr>
            <a:r>
              <a:rPr lang="en-US" sz="2400" b="1" smtClean="0">
                <a:solidFill>
                  <a:srgbClr val="003399"/>
                </a:solidFill>
              </a:rPr>
              <a:t>5. Đức thiết kế một chiếc mặt nạ từ tờ giấy hình vuông có cạnh 20cm. Trên tờ giấy đó, Đức cắt đi một ô hình chữ nhật với chiều rộng 3cm, chiều dài 12cm để làm miệng và cắt đi hai hình tam giác vuông có hai cạnh đều bằng 8cm để làm hai mắt. Tính diện tích phần còn lại của tờ giấy để làm chiếc mặt nạ của Đức.</a:t>
            </a:r>
            <a:endParaRPr lang="en-US" sz="2400" b="1" smtClean="0">
              <a:solidFill>
                <a:srgbClr val="003399"/>
              </a:solidFill>
            </a:endParaRPr>
          </a:p>
        </p:txBody>
      </p:sp>
      <p:pic>
        <p:nvPicPr>
          <p:cNvPr id="4" name="Picture 3">
            <a:hlinkClick r:id="rId5"/>
          </p:cNvPr>
          <p:cNvPicPr>
            <a:picLocks noChangeAspect="1"/>
          </p:cNvPicPr>
          <p:nvPr/>
        </p:nvPicPr>
        <p:blipFill>
          <a:blip r:embed="rId6"/>
          <a:stretch>
            <a:fillRect/>
          </a:stretch>
        </p:blipFill>
        <p:spPr>
          <a:xfrm>
            <a:off x="10614817" y="5941430"/>
            <a:ext cx="1103472" cy="707197"/>
          </a:xfrm>
          <a:prstGeom prst="rect">
            <a:avLst/>
          </a:prstGeom>
        </p:spPr>
      </p:pic>
      <p:pic>
        <p:nvPicPr>
          <p:cNvPr id="3" name="Picture 2"/>
          <p:cNvPicPr>
            <a:picLocks noChangeAspect="1"/>
          </p:cNvPicPr>
          <p:nvPr/>
        </p:nvPicPr>
        <p:blipFill>
          <a:blip r:embed="rId7"/>
          <a:stretch>
            <a:fillRect/>
          </a:stretch>
        </p:blipFill>
        <p:spPr>
          <a:xfrm>
            <a:off x="8588129" y="948078"/>
            <a:ext cx="2821000" cy="2833318"/>
          </a:xfrm>
          <a:prstGeom prst="rect">
            <a:avLst/>
          </a:prstGeom>
        </p:spPr>
      </p:pic>
      <p:cxnSp>
        <p:nvCxnSpPr>
          <p:cNvPr id="9" name="Straight Connector 8"/>
          <p:cNvCxnSpPr/>
          <p:nvPr/>
        </p:nvCxnSpPr>
        <p:spPr>
          <a:xfrm>
            <a:off x="5405840" y="1361439"/>
            <a:ext cx="2677223" cy="137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0735" y="1831228"/>
            <a:ext cx="147406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650173" y="1828800"/>
            <a:ext cx="2497928" cy="1364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8406" y="2284384"/>
            <a:ext cx="1420143" cy="189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04795" y="2284384"/>
            <a:ext cx="230908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76716" y="2284384"/>
            <a:ext cx="226552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665027" y="2729552"/>
            <a:ext cx="6483074" cy="27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95603" y="3205370"/>
            <a:ext cx="205013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776716" y="3220872"/>
            <a:ext cx="3371385" cy="13647"/>
          </a:xfrm>
          <a:prstGeom prst="line">
            <a:avLst/>
          </a:prstGeom>
          <a:ln w="38100" cmpd="dbl">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30722" y="3677481"/>
            <a:ext cx="2110924" cy="15075"/>
          </a:xfrm>
          <a:prstGeom prst="line">
            <a:avLst/>
          </a:prstGeom>
          <a:ln w="381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rot="10800000" flipV="1">
            <a:off x="9385695" y="3702489"/>
            <a:ext cx="1639608" cy="523220"/>
          </a:xfrm>
          <a:prstGeom prst="rect">
            <a:avLst/>
          </a:prstGeom>
          <a:noFill/>
        </p:spPr>
        <p:txBody>
          <a:bodyPr wrap="square" rtlCol="0">
            <a:spAutoFit/>
          </a:bodyPr>
          <a:lstStyle/>
          <a:p>
            <a:pPr algn="ctr"/>
            <a:r>
              <a:rPr lang="en-US" sz="2800" smtClean="0">
                <a:solidFill>
                  <a:srgbClr val="002060"/>
                </a:solidFill>
              </a:rPr>
              <a:t>20 c</a:t>
            </a:r>
            <a:r>
              <a:rPr lang="en-US" sz="2800" smtClean="0">
                <a:solidFill>
                  <a:srgbClr val="002060"/>
                </a:solidFill>
              </a:rPr>
              <a:t>m</a:t>
            </a:r>
            <a:endParaRPr lang="en-US" sz="2800">
              <a:solidFill>
                <a:srgbClr val="002060"/>
              </a:solidFill>
            </a:endParaRPr>
          </a:p>
        </p:txBody>
      </p:sp>
      <p:sp>
        <p:nvSpPr>
          <p:cNvPr id="53" name="TextBox 52"/>
          <p:cNvSpPr txBox="1"/>
          <p:nvPr/>
        </p:nvSpPr>
        <p:spPr>
          <a:xfrm rot="5400000" flipV="1">
            <a:off x="10709582" y="2120609"/>
            <a:ext cx="1639608" cy="523220"/>
          </a:xfrm>
          <a:prstGeom prst="rect">
            <a:avLst/>
          </a:prstGeom>
          <a:noFill/>
        </p:spPr>
        <p:txBody>
          <a:bodyPr wrap="square" rtlCol="0">
            <a:spAutoFit/>
          </a:bodyPr>
          <a:lstStyle/>
          <a:p>
            <a:pPr algn="ctr"/>
            <a:r>
              <a:rPr lang="en-US" sz="2800" smtClean="0">
                <a:solidFill>
                  <a:srgbClr val="002060"/>
                </a:solidFill>
              </a:rPr>
              <a:t>20 c</a:t>
            </a:r>
            <a:r>
              <a:rPr lang="en-US" sz="2800" smtClean="0">
                <a:solidFill>
                  <a:srgbClr val="002060"/>
                </a:solidFill>
              </a:rPr>
              <a:t>m</a:t>
            </a:r>
            <a:endParaRPr lang="en-US" sz="2800">
              <a:solidFill>
                <a:srgbClr val="002060"/>
              </a:solidFill>
            </a:endParaRPr>
          </a:p>
        </p:txBody>
      </p:sp>
    </p:spTree>
    <p:extLst>
      <p:ext uri="{BB962C8B-B14F-4D97-AF65-F5344CB8AC3E}">
        <p14:creationId xmlns:p14="http://schemas.microsoft.com/office/powerpoint/2010/main" val="648755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par>
                                <p:cTn id="64" presetID="10"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52"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87F7206D-0390-411A-A3CD-907E2A71B66E}"/>
  <p:tag name="ISPRING_SLIDE_INDENT_LEVEL" val="0"/>
  <p:tag name="ISPRING_PRESENTER_ID" val="{221A526D-ED27-4FA6-B62A-7579440105F5}"/>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rgbClr val="0000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2321</TotalTime>
  <Words>796</Words>
  <Application>Microsoft Office PowerPoint</Application>
  <PresentationFormat>Widescreen</PresentationFormat>
  <Paragraphs>95</Paragraphs>
  <Slides>12</Slides>
  <Notes>12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Times New Roman</vt:lpstr>
      <vt:lpstr>UTM Avo</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creator>Ziczac</dc:creator>
  <cp:lastModifiedBy>Windows User</cp:lastModifiedBy>
  <cp:revision>149</cp:revision>
  <dcterms:modified xsi:type="dcterms:W3CDTF">2025-01-07T03:08:21Z</dcterms:modified>
</cp:coreProperties>
</file>