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1"/>
  </p:notesMasterIdLst>
  <p:sldIdLst>
    <p:sldId id="293" r:id="rId2"/>
    <p:sldId id="331" r:id="rId3"/>
    <p:sldId id="418" r:id="rId4"/>
    <p:sldId id="419" r:id="rId5"/>
    <p:sldId id="420" r:id="rId6"/>
    <p:sldId id="279" r:id="rId7"/>
    <p:sldId id="280" r:id="rId8"/>
    <p:sldId id="421" r:id="rId9"/>
    <p:sldId id="423" r:id="rId10"/>
    <p:sldId id="422" r:id="rId11"/>
    <p:sldId id="267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31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82" autoAdjust="0"/>
  </p:normalViewPr>
  <p:slideViewPr>
    <p:cSldViewPr snapToGrid="0">
      <p:cViewPr>
        <p:scale>
          <a:sx n="87" d="100"/>
          <a:sy n="87" d="100"/>
        </p:scale>
        <p:origin x="-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5F49346-F158-45CD-A60D-6659A3C6840B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A24E7311-100E-4519-9B09-90246DEA2069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818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1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3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26/02/2025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64FD9F6-BBB6-4829-8B6E-6C2C1135BC2E}"/>
              </a:ext>
            </a:extLst>
          </p:cNvPr>
          <p:cNvSpPr/>
          <p:nvPr userDrawn="1"/>
        </p:nvSpPr>
        <p:spPr>
          <a:xfrm>
            <a:off x="10690066" y="122259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B21BA7E-27E7-4B31-BBC5-995E2244E70A}"/>
              </a:ext>
            </a:extLst>
          </p:cNvPr>
          <p:cNvSpPr/>
          <p:nvPr userDrawn="1"/>
        </p:nvSpPr>
        <p:spPr>
          <a:xfrm>
            <a:off x="11232081" y="124093"/>
            <a:ext cx="1280160" cy="14755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5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20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6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1" r:id="rId6"/>
    <p:sldLayoutId id="2147483703" r:id="rId7"/>
    <p:sldLayoutId id="2147483704" r:id="rId8"/>
    <p:sldLayoutId id="2147483705" r:id="rId9"/>
    <p:sldLayoutId id="2147483707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0.png"/><Relationship Id="rId34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33" Type="http://schemas.openxmlformats.org/officeDocument/2006/relationships/slide" Target="slide12.xml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microsoft.com/office/2007/relationships/hdphoto" Target="../media/hdphoto13.wdp"/><Relationship Id="rId36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openxmlformats.org/officeDocument/2006/relationships/image" Target="../media/image29.png"/><Relationship Id="rId31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33.png"/><Relationship Id="rId30" Type="http://schemas.microsoft.com/office/2007/relationships/hdphoto" Target="../media/hdphoto14.wdp"/><Relationship Id="rId35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18" Type="http://schemas.microsoft.com/office/2007/relationships/hdphoto" Target="../media/hdphoto13.wdp"/><Relationship Id="rId26" Type="http://schemas.openxmlformats.org/officeDocument/2006/relationships/slide" Target="slide18.xml"/><Relationship Id="rId3" Type="http://schemas.openxmlformats.org/officeDocument/2006/relationships/image" Target="../media/image22.png"/><Relationship Id="rId21" Type="http://schemas.microsoft.com/office/2007/relationships/hdphoto" Target="../media/hdphoto15.wdp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17" Type="http://schemas.openxmlformats.org/officeDocument/2006/relationships/image" Target="../media/image33.png"/><Relationship Id="rId25" Type="http://schemas.openxmlformats.org/officeDocument/2006/relationships/slide" Target="slide17.xml"/><Relationship Id="rId2" Type="http://schemas.openxmlformats.org/officeDocument/2006/relationships/image" Target="../media/image21.png"/><Relationship Id="rId16" Type="http://schemas.microsoft.com/office/2007/relationships/hdphoto" Target="../media/hdphoto11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24" Type="http://schemas.openxmlformats.org/officeDocument/2006/relationships/slide" Target="slide16.xml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slide" Target="slide14.xml"/><Relationship Id="rId28" Type="http://schemas.openxmlformats.org/officeDocument/2006/relationships/image" Target="../media/image38.png"/><Relationship Id="rId10" Type="http://schemas.microsoft.com/office/2007/relationships/hdphoto" Target="../media/hdphoto7.wdp"/><Relationship Id="rId19" Type="http://schemas.openxmlformats.org/officeDocument/2006/relationships/slide" Target="slide19.xml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10.wdp"/><Relationship Id="rId22" Type="http://schemas.openxmlformats.org/officeDocument/2006/relationships/slide" Target="slide13.xml"/><Relationship Id="rId27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JP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2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slide" Target="slide12.xml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3.png"/><Relationship Id="rId7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4.png"/><Relationship Id="rId7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slide" Target="slide12.xml"/><Relationship Id="rId4" Type="http://schemas.microsoft.com/office/2007/relationships/hdphoto" Target="../media/hdphoto18.wdp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3.png"/><Relationship Id="rId7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slide" Target="slide12.xml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96549" y="1658592"/>
            <a:ext cx="8228535" cy="2336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8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195">
              <a:lnSpc>
                <a:spcPct val="150000"/>
              </a:lnSpc>
              <a:defRPr/>
            </a:pP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Mùa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lúa</a:t>
            </a:r>
            <a:r>
              <a:rPr lang="en-US" sz="5198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8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en-US" sz="5198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628812" y="0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200949" y="579120"/>
            <a:ext cx="990719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897B9F-3509-4F39-9C8D-1E98E5916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717" y="-159656"/>
            <a:ext cx="12318714" cy="477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95B94A-0563-4942-8671-476AE24E1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002" y="2764261"/>
            <a:ext cx="12318714" cy="3413760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  <a:extLst>
              <a:ext uri="{FF2B5EF4-FFF2-40B4-BE49-F238E27FC236}">
                <a16:creationId xmlns="" xmlns:a16="http://schemas.microsoft.com/office/drawing/2014/main" id="{9C639A66-1CB4-46A0-BDCA-8EA0CEE41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1382" y="3997568"/>
            <a:ext cx="342945" cy="3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85" y="44154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652CC0-7901-4B52-A5E8-CE2D0D39BF5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7" y="44154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53" y="4115807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10" y="5012584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44" y="3352331"/>
            <a:ext cx="1638443" cy="15269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638" y="4051205"/>
            <a:ext cx="1267074" cy="1386504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Rounded Rectangle 39">
            <a:hlinkClick r:id="rId25" action="ppaction://hlinksldjump"/>
          </p:cNvPr>
          <p:cNvSpPr/>
          <p:nvPr/>
        </p:nvSpPr>
        <p:spPr>
          <a:xfrm>
            <a:off x="7420623" y="5008273"/>
            <a:ext cx="124132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Rounded Rectangle 42">
            <a:hlinkClick r:id="rId26" action="ppaction://hlinksldjump"/>
          </p:cNvPr>
          <p:cNvSpPr/>
          <p:nvPr/>
        </p:nvSpPr>
        <p:spPr>
          <a:xfrm>
            <a:off x="9799615" y="568642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>
            <a:hlinkClick r:id="rId27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750871C-8946-4514-AEED-DFB52A49FC8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049" y="0"/>
            <a:ext cx="1557370" cy="60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FB5297-33A6-4573-B26C-D1BFDD4BF699}"/>
              </a:ext>
            </a:extLst>
          </p:cNvPr>
          <p:cNvSpPr txBox="1"/>
          <p:nvPr/>
        </p:nvSpPr>
        <p:spPr>
          <a:xfrm>
            <a:off x="7673147" y="1040115"/>
            <a:ext cx="447627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Click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ra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.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</a:t>
            </a:r>
            <a:r>
              <a:rPr lang="en-US" sz="2000" dirty="0" err="1"/>
              <a:t>vào</a:t>
            </a:r>
            <a:r>
              <a:rPr lang="en-US" sz="2000" dirty="0"/>
              <a:t> con </a:t>
            </a:r>
            <a:r>
              <a:rPr lang="en-US" sz="2000" dirty="0" err="1"/>
              <a:t>ếch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nhảy</a:t>
            </a:r>
            <a:r>
              <a:rPr lang="en-US" sz="2000" dirty="0"/>
              <a:t> </a:t>
            </a:r>
            <a:r>
              <a:rPr lang="en-US" sz="2000" dirty="0" err="1"/>
              <a:t>xuống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.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</a:t>
            </a:r>
            <a:r>
              <a:rPr lang="en-US" sz="2000" dirty="0" err="1"/>
              <a:t>vào</a:t>
            </a:r>
            <a:r>
              <a:rPr lang="en-US" sz="2000" dirty="0"/>
              <a:t> con </a:t>
            </a:r>
            <a:r>
              <a:rPr lang="en-US" sz="2000" dirty="0" err="1"/>
              <a:t>rắn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cuối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40" grpId="0" animBg="1"/>
      <p:bldP spid="43" grpId="0" animBg="1"/>
      <p:bldP spid="45" grpId="0" animBg="1"/>
      <p:bldP spid="4" grpId="0" animBg="1"/>
      <p:bldP spid="4" grpI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" y="-126124"/>
            <a:ext cx="12722772" cy="6984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331578"/>
            <a:ext cx="8840215" cy="3097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3991" y="817901"/>
            <a:ext cx="7751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bắt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r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Kêu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lên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vì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vui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mừng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EEC017-C295-4D9B-8F55-65285E8F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50" y="3511894"/>
            <a:ext cx="5707300" cy="154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45F694-159D-4364-8A2A-AE3FE2606745}"/>
              </a:ext>
            </a:extLst>
          </p:cNvPr>
          <p:cNvSpPr txBox="1"/>
          <p:nvPr/>
        </p:nvSpPr>
        <p:spPr>
          <a:xfrm>
            <a:off x="5425440" y="3932307"/>
            <a:ext cx="260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reo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1BCAC43-9BCF-4BF3-883D-CF2D4108E6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53" y="3347"/>
            <a:ext cx="12707007" cy="685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A5EA92-95E0-4E83-A3B3-2B6F8227C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15" y="436262"/>
            <a:ext cx="9161270" cy="3097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AF1E784-007E-4A6C-8E78-2DA9013CE672}"/>
              </a:ext>
            </a:extLst>
          </p:cNvPr>
          <p:cNvSpPr txBox="1"/>
          <p:nvPr/>
        </p:nvSpPr>
        <p:spPr>
          <a:xfrm>
            <a:off x="3171576" y="979139"/>
            <a:ext cx="7751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bắt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r</a:t>
            </a:r>
            <a:r>
              <a:rPr lang="en-US" sz="4000" dirty="0">
                <a:solidFill>
                  <a:srgbClr val="0070C0"/>
                </a:solidFill>
              </a:rPr>
              <a:t>,</a:t>
            </a:r>
            <a:r>
              <a:rPr lang="en-US" sz="4000" dirty="0">
                <a:solidFill>
                  <a:srgbClr val="FF0000"/>
                </a:solidFill>
              </a:rPr>
              <a:t> d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Nói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sự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thật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FFDC74-E47F-426C-BABA-686CE04CD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0" y="3647130"/>
            <a:ext cx="5707300" cy="1548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C679BF-12EB-4D47-ABCD-777EBF181C9C}"/>
              </a:ext>
            </a:extLst>
          </p:cNvPr>
          <p:cNvSpPr txBox="1"/>
          <p:nvPr/>
        </p:nvSpPr>
        <p:spPr>
          <a:xfrm>
            <a:off x="6037909" y="4057012"/>
            <a:ext cx="260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dối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567D86A-7AE0-410A-A522-9618AB9446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1" y="0"/>
            <a:ext cx="1557370" cy="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93A396-80FF-4BB4-B02E-DCCDA0B94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331578"/>
            <a:ext cx="8840215" cy="3097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45AF99-5E1C-4429-8F88-F5CA218276EB}"/>
              </a:ext>
            </a:extLst>
          </p:cNvPr>
          <p:cNvSpPr txBox="1"/>
          <p:nvPr/>
        </p:nvSpPr>
        <p:spPr>
          <a:xfrm>
            <a:off x="2463991" y="603016"/>
            <a:ext cx="7751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bắt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r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Rắc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hạt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xuống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đất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để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mọc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thành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cây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1FB6FA-287C-4C3B-91F3-43501B814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50" y="3511894"/>
            <a:ext cx="5707300" cy="1548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F274E1C-8843-4A9E-B8D8-543648F6F3D5}"/>
              </a:ext>
            </a:extLst>
          </p:cNvPr>
          <p:cNvSpPr txBox="1"/>
          <p:nvPr/>
        </p:nvSpPr>
        <p:spPr>
          <a:xfrm>
            <a:off x="5425440" y="3932307"/>
            <a:ext cx="260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gieo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25BAAEE-C3F7-44F2-A601-6E88FF8C46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43542"/>
            <a:ext cx="1128249" cy="4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E5FD79-FD01-43E7-B54A-06F828DF5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260298"/>
            <a:ext cx="8840215" cy="3097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C15ACE2-C4B1-4517-B305-23905889B806}"/>
              </a:ext>
            </a:extLst>
          </p:cNvPr>
          <p:cNvSpPr txBox="1"/>
          <p:nvPr/>
        </p:nvSpPr>
        <p:spPr>
          <a:xfrm>
            <a:off x="2463991" y="746621"/>
            <a:ext cx="7751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Tìm tiếng có </a:t>
            </a:r>
            <a:r>
              <a:rPr lang="en-US" sz="4000">
                <a:solidFill>
                  <a:srgbClr val="FF0000"/>
                </a:solidFill>
              </a:rPr>
              <a:t>dấu hỏi </a:t>
            </a:r>
            <a:r>
              <a:rPr lang="en-US" sz="4000">
                <a:solidFill>
                  <a:srgbClr val="0000FF"/>
                </a:solidFill>
              </a:rPr>
              <a:t>hoặc </a:t>
            </a:r>
            <a:r>
              <a:rPr lang="en-US" sz="4000">
                <a:solidFill>
                  <a:srgbClr val="FF0000"/>
                </a:solidFill>
              </a:rPr>
              <a:t>dấu ngã</a:t>
            </a:r>
            <a:r>
              <a:rPr lang="en-US" sz="4000">
                <a:solidFill>
                  <a:srgbClr val="0000FF"/>
                </a:solidFill>
              </a:rPr>
              <a:t>, có nghĩa như sau:</a:t>
            </a:r>
          </a:p>
          <a:p>
            <a:r>
              <a:rPr lang="en-US" sz="4000">
                <a:solidFill>
                  <a:srgbClr val="0000FF"/>
                </a:solidFill>
              </a:rPr>
              <a:t>- Ngược lại với thật.</a:t>
            </a: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1BC7F46-D0FA-46DA-BD2F-EE9E624EF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50" y="3440614"/>
            <a:ext cx="5707300" cy="1548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DF2BD7E-2895-482C-90A7-6517D54508E6}"/>
              </a:ext>
            </a:extLst>
          </p:cNvPr>
          <p:cNvSpPr txBox="1"/>
          <p:nvPr/>
        </p:nvSpPr>
        <p:spPr>
          <a:xfrm>
            <a:off x="5425440" y="3932307"/>
            <a:ext cx="260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giả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C233DFD-9883-4239-A26C-64181FA1A9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43542"/>
            <a:ext cx="1128249" cy="4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E8F130-AE07-450E-8B55-6CFF460EA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260298"/>
            <a:ext cx="8840215" cy="3097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E0CD64-8534-4017-8B79-2F6EFA4ED73E}"/>
              </a:ext>
            </a:extLst>
          </p:cNvPr>
          <p:cNvSpPr txBox="1"/>
          <p:nvPr/>
        </p:nvSpPr>
        <p:spPr>
          <a:xfrm>
            <a:off x="2463991" y="746621"/>
            <a:ext cx="7751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Tìm tiếng có </a:t>
            </a:r>
            <a:r>
              <a:rPr lang="en-US" sz="4000">
                <a:solidFill>
                  <a:srgbClr val="FF0000"/>
                </a:solidFill>
              </a:rPr>
              <a:t>dấu hỏi </a:t>
            </a:r>
            <a:r>
              <a:rPr lang="en-US" sz="4000">
                <a:solidFill>
                  <a:srgbClr val="0000FF"/>
                </a:solidFill>
              </a:rPr>
              <a:t>hoặc </a:t>
            </a:r>
            <a:r>
              <a:rPr lang="en-US" sz="4000">
                <a:solidFill>
                  <a:srgbClr val="FF0000"/>
                </a:solidFill>
              </a:rPr>
              <a:t>dấu ngã</a:t>
            </a:r>
            <a:r>
              <a:rPr lang="en-US" sz="4000">
                <a:solidFill>
                  <a:srgbClr val="0000FF"/>
                </a:solidFill>
              </a:rPr>
              <a:t>, có nghĩa như sau:</a:t>
            </a:r>
          </a:p>
          <a:p>
            <a:r>
              <a:rPr lang="en-US" sz="4000">
                <a:solidFill>
                  <a:srgbClr val="0000FF"/>
                </a:solidFill>
              </a:rPr>
              <a:t>- Ngược lại với lành (hiền).</a:t>
            </a: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6A7524E-5AD2-4299-BD66-3A22AA5E3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50" y="3440614"/>
            <a:ext cx="5707300" cy="1548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5C6850-110F-4AA4-A73C-37816D07943F}"/>
              </a:ext>
            </a:extLst>
          </p:cNvPr>
          <p:cNvSpPr txBox="1"/>
          <p:nvPr/>
        </p:nvSpPr>
        <p:spPr>
          <a:xfrm>
            <a:off x="5425440" y="3932307"/>
            <a:ext cx="260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dữ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A895C7-5592-485F-906A-63B679EC8E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43542"/>
            <a:ext cx="1128249" cy="4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4EEB98-309B-4B70-893E-8CCF9559B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260298"/>
            <a:ext cx="8840215" cy="3097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C9D081-AC3B-4A4E-AE94-6694ED9F60D8}"/>
              </a:ext>
            </a:extLst>
          </p:cNvPr>
          <p:cNvSpPr txBox="1"/>
          <p:nvPr/>
        </p:nvSpPr>
        <p:spPr>
          <a:xfrm>
            <a:off x="2463990" y="525418"/>
            <a:ext cx="77513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Tìm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tiếng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dấu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hỏi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hoặc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dấu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ngã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có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nghĩa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như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sau</a:t>
            </a:r>
            <a:r>
              <a:rPr lang="en-US" sz="4000" dirty="0">
                <a:solidFill>
                  <a:srgbClr val="0000FF"/>
                </a:solidFill>
              </a:rPr>
              <a:t>:</a:t>
            </a:r>
          </a:p>
          <a:p>
            <a:r>
              <a:rPr lang="en-US" sz="4000" dirty="0">
                <a:solidFill>
                  <a:srgbClr val="0000FF"/>
                </a:solidFill>
              </a:rPr>
              <a:t>- </a:t>
            </a:r>
            <a:r>
              <a:rPr lang="en-US" sz="4000" dirty="0" err="1">
                <a:solidFill>
                  <a:srgbClr val="0000FF"/>
                </a:solidFill>
              </a:rPr>
              <a:t>Đường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nhỏ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và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hẹp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trong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làng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xóm</a:t>
            </a:r>
            <a:r>
              <a:rPr lang="en-US" sz="4000" dirty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phố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phường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EE11AF6-61A8-4ABD-9042-8BB446989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50" y="3440614"/>
            <a:ext cx="5707300" cy="1548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348F0EB-3421-4B13-B4B3-90D8B91F83FF}"/>
              </a:ext>
            </a:extLst>
          </p:cNvPr>
          <p:cNvSpPr txBox="1"/>
          <p:nvPr/>
        </p:nvSpPr>
        <p:spPr>
          <a:xfrm>
            <a:off x="4884231" y="3826626"/>
            <a:ext cx="291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hẻm (ngõ)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2BD6B0C-1C99-4C76-AEEF-94C2A31D36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43542"/>
            <a:ext cx="1128249" cy="4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88C02B-E881-421D-AB02-7CAFEF7CBC04}"/>
              </a:ext>
            </a:extLst>
          </p:cNvPr>
          <p:cNvSpPr/>
          <p:nvPr/>
        </p:nvSpPr>
        <p:spPr>
          <a:xfrm>
            <a:off x="3956475" y="1069737"/>
            <a:ext cx="36167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Vây quanh làng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 biển vàng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Như tơ kén…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 lúa chín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Thoang thoảng bay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Làm say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Đàn ri đá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FE37AD-45D9-486C-9E0C-3DAFD479B5C4}"/>
              </a:ext>
            </a:extLst>
          </p:cNvPr>
          <p:cNvSpPr/>
          <p:nvPr/>
        </p:nvSpPr>
        <p:spPr>
          <a:xfrm>
            <a:off x="3956475" y="3713352"/>
            <a:ext cx="36167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Lúa biết đi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Chuyện rầm rì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Rung rinh sóng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Làm xáo động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Cả rặng cây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Làm lung lay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Hàng cột điện…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98A550-739D-45C8-9E85-4D1F589FEEAB}"/>
              </a:ext>
            </a:extLst>
          </p:cNvPr>
          <p:cNvSpPr/>
          <p:nvPr/>
        </p:nvSpPr>
        <p:spPr>
          <a:xfrm>
            <a:off x="3875551" y="545323"/>
            <a:ext cx="293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Mùa lúa chín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图片 22">
            <a:extLst>
              <a:ext uri="{FF2B5EF4-FFF2-40B4-BE49-F238E27FC236}">
                <a16:creationId xmlns="" xmlns:a16="http://schemas.microsoft.com/office/drawing/2014/main" id="{64AD71F4-B173-405F-9A71-52FA44547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-237618" y="4485700"/>
            <a:ext cx="4113169" cy="2675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308C35-3EE5-4923-ABDF-067AB6ED7020}"/>
              </a:ext>
            </a:extLst>
          </p:cNvPr>
          <p:cNvSpPr txBox="1"/>
          <p:nvPr/>
        </p:nvSpPr>
        <p:spPr>
          <a:xfrm>
            <a:off x="4382072" y="6374704"/>
            <a:ext cx="29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NGUYỄN KHOA ĐĂNG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9048C4-4DE7-477E-9F13-8D11D13DD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072" y="577239"/>
            <a:ext cx="4827928" cy="61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37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88C02B-E881-421D-AB02-7CAFEF7CBC04}"/>
              </a:ext>
            </a:extLst>
          </p:cNvPr>
          <p:cNvSpPr/>
          <p:nvPr/>
        </p:nvSpPr>
        <p:spPr>
          <a:xfrm>
            <a:off x="1871868" y="1197422"/>
            <a:ext cx="41020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Vây quanh làng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Một biển vàng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Như tơ kén…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Hương lúa chín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Thoang thoảng bay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Làm say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Đàn ri 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FE37AD-45D9-486C-9E0C-3DAFD479B5C4}"/>
              </a:ext>
            </a:extLst>
          </p:cNvPr>
          <p:cNvSpPr/>
          <p:nvPr/>
        </p:nvSpPr>
        <p:spPr>
          <a:xfrm>
            <a:off x="6891905" y="1197422"/>
            <a:ext cx="36167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Lúa biết 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Chuyện rầm rì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Rung rinh sóng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Làm xáo động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Cả rặng cây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Làm lung lay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Hàng cột điện…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98A550-739D-45C8-9E85-4D1F589FEEAB}"/>
              </a:ext>
            </a:extLst>
          </p:cNvPr>
          <p:cNvSpPr/>
          <p:nvPr/>
        </p:nvSpPr>
        <p:spPr>
          <a:xfrm>
            <a:off x="4508586" y="507917"/>
            <a:ext cx="293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="" xmlns:a16="http://schemas.microsoft.com/office/drawing/2014/main" id="{0D50AD19-B487-421E-8567-B8182F75335A}"/>
              </a:ext>
            </a:extLst>
          </p:cNvPr>
          <p:cNvSpPr/>
          <p:nvPr/>
        </p:nvSpPr>
        <p:spPr>
          <a:xfrm>
            <a:off x="2200655" y="4600946"/>
            <a:ext cx="5315246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Mỗi khổ thơ có mấy dòng</a:t>
            </a:r>
            <a:r>
              <a:rPr lang="vi-VN" altLang="zh-CN" sz="28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8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DEDA25F9-6FBF-4184-AD7D-E8F71A87C933}"/>
              </a:ext>
            </a:extLst>
          </p:cNvPr>
          <p:cNvSpPr/>
          <p:nvPr/>
        </p:nvSpPr>
        <p:spPr>
          <a:xfrm>
            <a:off x="2200979" y="4594201"/>
            <a:ext cx="5002924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Mỗi dòng có mấy chữ</a:t>
            </a:r>
            <a:r>
              <a:rPr lang="vi-VN" altLang="zh-CN" sz="28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8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="" xmlns:a16="http://schemas.microsoft.com/office/drawing/2014/main" id="{04D33E49-89EB-4D14-87B2-788A9C9CCF01}"/>
              </a:ext>
            </a:extLst>
          </p:cNvPr>
          <p:cNvSpPr/>
          <p:nvPr/>
        </p:nvSpPr>
        <p:spPr>
          <a:xfrm>
            <a:off x="2192961" y="4745908"/>
            <a:ext cx="8008533" cy="6697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8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4F78617-3B02-47A5-B958-D87D7CA6FD14}"/>
              </a:ext>
            </a:extLst>
          </p:cNvPr>
          <p:cNvSpPr txBox="1"/>
          <p:nvPr/>
        </p:nvSpPr>
        <p:spPr>
          <a:xfrm>
            <a:off x="8500021" y="4269945"/>
            <a:ext cx="29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NGUYỄN KHOA ĐĂNG</a:t>
            </a:r>
          </a:p>
        </p:txBody>
      </p:sp>
    </p:spTree>
    <p:extLst>
      <p:ext uri="{BB962C8B-B14F-4D97-AF65-F5344CB8AC3E}">
        <p14:creationId xmlns:p14="http://schemas.microsoft.com/office/powerpoint/2010/main" val="601786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  <p:bldP spid="10" grpId="1" animBg="1"/>
      <p:bldP spid="12" grpId="0" animBg="1"/>
      <p:bldP spid="12" grpId="1" animBg="1"/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88C02B-E881-421D-AB02-7CAFEF7CBC04}"/>
              </a:ext>
            </a:extLst>
          </p:cNvPr>
          <p:cNvSpPr/>
          <p:nvPr/>
        </p:nvSpPr>
        <p:spPr>
          <a:xfrm>
            <a:off x="349517" y="1469425"/>
            <a:ext cx="41020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Vây quanh làng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 biển vàng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Như tơ kén…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 lúa chín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Thoang thoảng bay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Làm say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Đàn ri đá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FE37AD-45D9-486C-9E0C-3DAFD479B5C4}"/>
              </a:ext>
            </a:extLst>
          </p:cNvPr>
          <p:cNvSpPr/>
          <p:nvPr/>
        </p:nvSpPr>
        <p:spPr>
          <a:xfrm>
            <a:off x="4257004" y="1445025"/>
            <a:ext cx="36167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Lúa biết đi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Chuyện rầm rì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Rung rinh sóng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Làm xáo động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Cả rặng cây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Làm lung lay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Hàng cột điện…</a:t>
            </a:r>
            <a:b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98A550-739D-45C8-9E85-4D1F589FEEAB}"/>
              </a:ext>
            </a:extLst>
          </p:cNvPr>
          <p:cNvSpPr/>
          <p:nvPr/>
        </p:nvSpPr>
        <p:spPr>
          <a:xfrm>
            <a:off x="2516073" y="585387"/>
            <a:ext cx="293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Mùa lúa chín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B61A64-4D26-496A-A782-989B0AA7206E}"/>
              </a:ext>
            </a:extLst>
          </p:cNvPr>
          <p:cNvSpPr txBox="1"/>
          <p:nvPr/>
        </p:nvSpPr>
        <p:spPr>
          <a:xfrm>
            <a:off x="8737057" y="2066641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ây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="" xmlns:a16="http://schemas.microsoft.com/office/drawing/2014/main" id="{73A17A1D-24FF-4BE0-9E16-29A3631AEDD4}"/>
              </a:ext>
            </a:extLst>
          </p:cNvPr>
          <p:cNvSpPr/>
          <p:nvPr/>
        </p:nvSpPr>
        <p:spPr>
          <a:xfrm>
            <a:off x="8533387" y="957619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B0F841C-719C-40D2-9CCF-1F891715C5FC}"/>
              </a:ext>
            </a:extLst>
          </p:cNvPr>
          <p:cNvSpPr txBox="1"/>
          <p:nvPr/>
        </p:nvSpPr>
        <p:spPr>
          <a:xfrm>
            <a:off x="8737057" y="260430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oang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003B88-2662-4842-A67F-149A1EE94F9E}"/>
              </a:ext>
            </a:extLst>
          </p:cNvPr>
          <p:cNvSpPr txBox="1"/>
          <p:nvPr/>
        </p:nvSpPr>
        <p:spPr>
          <a:xfrm>
            <a:off x="8737057" y="3127526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ầm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66A89EC-932B-470E-AFF8-9E4AF5576588}"/>
              </a:ext>
            </a:extLst>
          </p:cNvPr>
          <p:cNvSpPr txBox="1"/>
          <p:nvPr/>
        </p:nvSpPr>
        <p:spPr>
          <a:xfrm>
            <a:off x="8752379" y="3720137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xáo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động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27F6720-CF30-4A33-A366-C7D182664F8B}"/>
              </a:ext>
            </a:extLst>
          </p:cNvPr>
          <p:cNvSpPr txBox="1"/>
          <p:nvPr/>
        </p:nvSpPr>
        <p:spPr>
          <a:xfrm>
            <a:off x="8752379" y="4285275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93175E57-E339-4A1B-8ECB-50AFC56F75AB}"/>
              </a:ext>
            </a:extLst>
          </p:cNvPr>
          <p:cNvCxnSpPr/>
          <p:nvPr/>
        </p:nvCxnSpPr>
        <p:spPr>
          <a:xfrm>
            <a:off x="8108988" y="588900"/>
            <a:ext cx="0" cy="61622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4262B72-0D03-4F4D-BCC0-DAD08C885FCD}"/>
              </a:ext>
            </a:extLst>
          </p:cNvPr>
          <p:cNvSpPr txBox="1"/>
          <p:nvPr/>
        </p:nvSpPr>
        <p:spPr>
          <a:xfrm>
            <a:off x="5126988" y="4561760"/>
            <a:ext cx="29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NGUYỄN KHOA ĐĂNG</a:t>
            </a:r>
          </a:p>
        </p:txBody>
      </p:sp>
    </p:spTree>
    <p:extLst>
      <p:ext uri="{BB962C8B-B14F-4D97-AF65-F5344CB8AC3E}">
        <p14:creationId xmlns:p14="http://schemas.microsoft.com/office/powerpoint/2010/main" val="2969482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=""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3988151" y="114684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635277" y="138340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=""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=""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=""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=""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965185" y="2731475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690701" y="2835905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=""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23" y="1874186"/>
            <a:ext cx="3677077" cy="49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810971" y="817678"/>
            <a:ext cx="10292458" cy="10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</a:t>
            </a:r>
            <a:endParaRPr kumimoji="0" lang="en-US" sz="48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778AC6-4EAD-4DD1-86F5-078E3430B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3043" r="4185" b="15416"/>
          <a:stretch/>
        </p:blipFill>
        <p:spPr>
          <a:xfrm>
            <a:off x="1654629" y="458652"/>
            <a:ext cx="9204234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2F268A-4040-4676-8A98-312B9171F951}"/>
              </a:ext>
            </a:extLst>
          </p:cNvPr>
          <p:cNvSpPr txBox="1"/>
          <p:nvPr/>
        </p:nvSpPr>
        <p:spPr>
          <a:xfrm>
            <a:off x="624840" y="609600"/>
            <a:ext cx="11414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2. </a:t>
            </a:r>
            <a:r>
              <a:rPr lang="en-US" sz="2800"/>
              <a:t>Tìm chữ phù hợp với ô trống để hoàn chỉnh mẫu chuyện dưới đây: chữ </a:t>
            </a:r>
            <a:r>
              <a:rPr lang="en-US" sz="2800" b="1">
                <a:solidFill>
                  <a:srgbClr val="FF0000"/>
                </a:solidFill>
              </a:rPr>
              <a:t>c</a:t>
            </a:r>
            <a:r>
              <a:rPr lang="en-US" sz="2800"/>
              <a:t> hay </a:t>
            </a:r>
            <a:r>
              <a:rPr lang="en-US" sz="2800" b="1">
                <a:solidFill>
                  <a:srgbClr val="FF0000"/>
                </a:solidFill>
              </a:rPr>
              <a:t>k</a:t>
            </a:r>
            <a:r>
              <a:rPr lang="en-US" sz="2800"/>
              <a:t>, chữ </a:t>
            </a:r>
            <a:r>
              <a:rPr lang="en-US" sz="2800" b="1">
                <a:solidFill>
                  <a:srgbClr val="FF0000"/>
                </a:solidFill>
              </a:rPr>
              <a:t>ng</a:t>
            </a:r>
            <a:r>
              <a:rPr lang="en-US" sz="2800"/>
              <a:t> hay </a:t>
            </a:r>
            <a:r>
              <a:rPr lang="en-US" sz="2800" b="1">
                <a:solidFill>
                  <a:srgbClr val="FF0000"/>
                </a:solidFill>
              </a:rPr>
              <a:t>ngh</a:t>
            </a:r>
            <a:r>
              <a:rPr lang="en-US" sz="2800"/>
              <a:t>?</a:t>
            </a:r>
          </a:p>
          <a:p>
            <a:r>
              <a:rPr lang="en-US" sz="28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4C54E8-7442-4DDF-A6D8-8B2708B365F7}"/>
              </a:ext>
            </a:extLst>
          </p:cNvPr>
          <p:cNvSpPr txBox="1"/>
          <p:nvPr/>
        </p:nvSpPr>
        <p:spPr>
          <a:xfrm>
            <a:off x="624840" y="2286000"/>
            <a:ext cx="114147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sồi</a:t>
            </a:r>
            <a:endParaRPr lang="en-US" sz="2800" dirty="0"/>
          </a:p>
          <a:p>
            <a:pPr marL="285750" indent="522288">
              <a:lnSpc>
                <a:spcPct val="150000"/>
              </a:lnSpc>
            </a:pP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sồi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trên</a:t>
            </a:r>
            <a:r>
              <a:rPr lang="en-US" sz="2800" dirty="0"/>
              <a:t>       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      </a:t>
            </a:r>
            <a:r>
              <a:rPr lang="en-US" sz="2800" dirty="0" err="1"/>
              <a:t>ắm</a:t>
            </a:r>
            <a:r>
              <a:rPr lang="en-US" sz="2800" dirty="0"/>
              <a:t> </a:t>
            </a:r>
            <a:r>
              <a:rPr lang="en-US" sz="2800" dirty="0" err="1" smtClean="0"/>
              <a:t>tr</a:t>
            </a:r>
            <a:r>
              <a:rPr lang="vi-VN" sz="2800" dirty="0"/>
              <a:t>ă</a:t>
            </a:r>
            <a:r>
              <a:rPr lang="en-US" sz="2800" dirty="0" err="1" smtClean="0"/>
              <a:t>ng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,        </a:t>
            </a:r>
            <a:r>
              <a:rPr lang="en-US" sz="2800" dirty="0"/>
              <a:t>e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rì</a:t>
            </a:r>
            <a:r>
              <a:rPr lang="en-US" sz="2800" dirty="0"/>
              <a:t> </a:t>
            </a:r>
            <a:r>
              <a:rPr lang="en-US" sz="2800" dirty="0" err="1"/>
              <a:t>rào</a:t>
            </a:r>
            <a:r>
              <a:rPr lang="en-US" sz="2800" dirty="0"/>
              <a:t>  </a:t>
            </a:r>
            <a:r>
              <a:rPr lang="vi-VN" sz="2800" dirty="0" smtClean="0"/>
              <a:t> </a:t>
            </a:r>
            <a:r>
              <a:rPr lang="en-US" sz="2800" dirty="0" smtClean="0"/>
              <a:t>ể </a:t>
            </a:r>
            <a:r>
              <a:rPr lang="en-US" sz="2800" dirty="0" err="1" smtClean="0"/>
              <a:t>chuyện</a:t>
            </a:r>
            <a:r>
              <a:rPr lang="en-US" sz="2800" dirty="0"/>
              <a:t>.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sồi</a:t>
            </a:r>
            <a:r>
              <a:rPr lang="en-US" sz="2800" dirty="0"/>
              <a:t> </a:t>
            </a:r>
            <a:r>
              <a:rPr lang="en-US" sz="2800" dirty="0" err="1"/>
              <a:t>già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       </a:t>
            </a:r>
            <a:r>
              <a:rPr lang="en-US" sz="2800" dirty="0" err="1"/>
              <a:t>ành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sồi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:</a:t>
            </a:r>
          </a:p>
          <a:p>
            <a:pPr marL="517525" indent="228600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mọc</a:t>
            </a:r>
            <a:r>
              <a:rPr lang="en-US" sz="2800" dirty="0"/>
              <a:t> </a:t>
            </a:r>
            <a:r>
              <a:rPr lang="en-US" sz="2800" dirty="0" err="1"/>
              <a:t>rễ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,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cháu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trở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     </a:t>
            </a:r>
            <a:r>
              <a:rPr lang="en-US" sz="2800" dirty="0" err="1"/>
              <a:t>ây</a:t>
            </a:r>
            <a:r>
              <a:rPr lang="en-US" sz="2800" dirty="0"/>
              <a:t> </a:t>
            </a:r>
            <a:r>
              <a:rPr lang="en-US" sz="2800" dirty="0" err="1"/>
              <a:t>sồi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  <a:p>
            <a:pPr algn="r"/>
            <a:r>
              <a:rPr lang="en-US" sz="2800" dirty="0"/>
              <a:t>Theo Xu-</a:t>
            </a:r>
            <a:r>
              <a:rPr lang="en-US" sz="2800" dirty="0" err="1"/>
              <a:t>Khôm</a:t>
            </a:r>
            <a:r>
              <a:rPr lang="en-US" sz="2800" dirty="0"/>
              <a:t>-Lin-</a:t>
            </a:r>
            <a:r>
              <a:rPr lang="en-US" sz="2800" dirty="0" err="1"/>
              <a:t>Xki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F178A1-E6BC-4BE1-B1CE-70C9A82762C9}"/>
              </a:ext>
            </a:extLst>
          </p:cNvPr>
          <p:cNvSpPr/>
          <p:nvPr/>
        </p:nvSpPr>
        <p:spPr>
          <a:xfrm>
            <a:off x="9863741" y="2888196"/>
            <a:ext cx="444574" cy="548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EAEA8D-8E6C-4B91-AF65-F9DCF674606B}"/>
              </a:ext>
            </a:extLst>
          </p:cNvPr>
          <p:cNvSpPr txBox="1"/>
          <p:nvPr/>
        </p:nvSpPr>
        <p:spPr>
          <a:xfrm>
            <a:off x="9863741" y="2843677"/>
            <a:ext cx="54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F611D39-BD30-453D-87C8-CD8F67EF554C}"/>
              </a:ext>
            </a:extLst>
          </p:cNvPr>
          <p:cNvSpPr/>
          <p:nvPr/>
        </p:nvSpPr>
        <p:spPr>
          <a:xfrm>
            <a:off x="336906" y="3467935"/>
            <a:ext cx="670560" cy="548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35D45A1-9D01-4FE2-9A89-A89CB83FA888}"/>
              </a:ext>
            </a:extLst>
          </p:cNvPr>
          <p:cNvSpPr txBox="1"/>
          <p:nvPr/>
        </p:nvSpPr>
        <p:spPr>
          <a:xfrm>
            <a:off x="457123" y="3508535"/>
            <a:ext cx="54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9A5EC3B-6462-435D-A71C-E019D936243A}"/>
              </a:ext>
            </a:extLst>
          </p:cNvPr>
          <p:cNvSpPr/>
          <p:nvPr/>
        </p:nvSpPr>
        <p:spPr>
          <a:xfrm>
            <a:off x="3248256" y="3436836"/>
            <a:ext cx="670560" cy="548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AB496D-DD8F-4AD0-9FE4-7AD431A5ED5F}"/>
              </a:ext>
            </a:extLst>
          </p:cNvPr>
          <p:cNvSpPr txBox="1"/>
          <p:nvPr/>
        </p:nvSpPr>
        <p:spPr>
          <a:xfrm>
            <a:off x="3371670" y="3436836"/>
            <a:ext cx="54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5CC3E07-EB1B-47AD-A8F8-6EB148AE5E85}"/>
              </a:ext>
            </a:extLst>
          </p:cNvPr>
          <p:cNvSpPr/>
          <p:nvPr/>
        </p:nvSpPr>
        <p:spPr>
          <a:xfrm>
            <a:off x="1794673" y="4092155"/>
            <a:ext cx="460338" cy="548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8EC84E-C99C-4CF3-B52E-F451CFF13EEF}"/>
              </a:ext>
            </a:extLst>
          </p:cNvPr>
          <p:cNvSpPr txBox="1"/>
          <p:nvPr/>
        </p:nvSpPr>
        <p:spPr>
          <a:xfrm>
            <a:off x="1795229" y="4108783"/>
            <a:ext cx="54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DA18F6A-FE60-4625-B92D-53E25EAF66E3}"/>
              </a:ext>
            </a:extLst>
          </p:cNvPr>
          <p:cNvSpPr/>
          <p:nvPr/>
        </p:nvSpPr>
        <p:spPr>
          <a:xfrm>
            <a:off x="10746525" y="4735778"/>
            <a:ext cx="460339" cy="548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26A901F-2829-414E-A9BA-9FECA76115EF}"/>
              </a:ext>
            </a:extLst>
          </p:cNvPr>
          <p:cNvSpPr txBox="1"/>
          <p:nvPr/>
        </p:nvSpPr>
        <p:spPr>
          <a:xfrm>
            <a:off x="10735786" y="4762154"/>
            <a:ext cx="54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727922-B7C2-4262-9F3A-86A336E831BA}"/>
              </a:ext>
            </a:extLst>
          </p:cNvPr>
          <p:cNvSpPr/>
          <p:nvPr/>
        </p:nvSpPr>
        <p:spPr>
          <a:xfrm>
            <a:off x="9863741" y="2863977"/>
            <a:ext cx="425226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AC876-36E1-4644-BED2-61C493D3B9FD}"/>
              </a:ext>
            </a:extLst>
          </p:cNvPr>
          <p:cNvSpPr txBox="1"/>
          <p:nvPr/>
        </p:nvSpPr>
        <p:spPr>
          <a:xfrm>
            <a:off x="9912814" y="2819549"/>
            <a:ext cx="502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CFA4909-C550-4A41-875E-FDF5FF14C307}"/>
              </a:ext>
            </a:extLst>
          </p:cNvPr>
          <p:cNvSpPr/>
          <p:nvPr/>
        </p:nvSpPr>
        <p:spPr>
          <a:xfrm>
            <a:off x="333711" y="3467935"/>
            <a:ext cx="670560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9BFEDAF-82AC-48A8-87F4-7DE364888F37}"/>
              </a:ext>
            </a:extLst>
          </p:cNvPr>
          <p:cNvSpPr txBox="1"/>
          <p:nvPr/>
        </p:nvSpPr>
        <p:spPr>
          <a:xfrm>
            <a:off x="417479" y="3452723"/>
            <a:ext cx="1005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ng</a:t>
            </a: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2EED9AB-87B6-47D2-BAC2-64AFA7E16AAA}"/>
              </a:ext>
            </a:extLst>
          </p:cNvPr>
          <p:cNvSpPr/>
          <p:nvPr/>
        </p:nvSpPr>
        <p:spPr>
          <a:xfrm>
            <a:off x="3266003" y="3446032"/>
            <a:ext cx="670560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EB0BA8B-B928-4928-8C41-118385B29407}"/>
              </a:ext>
            </a:extLst>
          </p:cNvPr>
          <p:cNvSpPr txBox="1"/>
          <p:nvPr/>
        </p:nvSpPr>
        <p:spPr>
          <a:xfrm>
            <a:off x="3191735" y="3485519"/>
            <a:ext cx="1005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</a:rPr>
              <a:t>gh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B6C2135-D4E6-4704-A881-CB35ADA5053A}"/>
              </a:ext>
            </a:extLst>
          </p:cNvPr>
          <p:cNvSpPr/>
          <p:nvPr/>
        </p:nvSpPr>
        <p:spPr>
          <a:xfrm>
            <a:off x="1795229" y="4097457"/>
            <a:ext cx="460338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9808916-5871-4D57-8597-F369CCC0344C}"/>
              </a:ext>
            </a:extLst>
          </p:cNvPr>
          <p:cNvSpPr txBox="1"/>
          <p:nvPr/>
        </p:nvSpPr>
        <p:spPr>
          <a:xfrm>
            <a:off x="1882999" y="4086757"/>
            <a:ext cx="502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</a:t>
            </a:r>
          </a:p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6F56984-B8BD-4838-933A-DF3EA1839D88}"/>
              </a:ext>
            </a:extLst>
          </p:cNvPr>
          <p:cNvSpPr/>
          <p:nvPr/>
        </p:nvSpPr>
        <p:spPr>
          <a:xfrm>
            <a:off x="10735786" y="4746513"/>
            <a:ext cx="460338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9605407-BAB8-46D6-BBDF-6C9C4B54EFB8}"/>
              </a:ext>
            </a:extLst>
          </p:cNvPr>
          <p:cNvSpPr txBox="1"/>
          <p:nvPr/>
        </p:nvSpPr>
        <p:spPr>
          <a:xfrm>
            <a:off x="10855334" y="4728929"/>
            <a:ext cx="502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9808916-5871-4D57-8597-F369CCC0344C}"/>
              </a:ext>
            </a:extLst>
          </p:cNvPr>
          <p:cNvSpPr txBox="1"/>
          <p:nvPr/>
        </p:nvSpPr>
        <p:spPr>
          <a:xfrm>
            <a:off x="5550243" y="3435673"/>
            <a:ext cx="502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k</a:t>
            </a:r>
            <a:r>
              <a:rPr lang="vi-VN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</TotalTime>
  <Words>438</Words>
  <Application>Microsoft Office PowerPoint</Application>
  <PresentationFormat>Custom</PresentationFormat>
  <Paragraphs>84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205</cp:revision>
  <dcterms:created xsi:type="dcterms:W3CDTF">2021-06-07T06:59:14Z</dcterms:created>
  <dcterms:modified xsi:type="dcterms:W3CDTF">2025-02-26T14:40:38Z</dcterms:modified>
</cp:coreProperties>
</file>