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63" r:id="rId2"/>
    <p:sldId id="257" r:id="rId3"/>
    <p:sldId id="259" r:id="rId4"/>
    <p:sldId id="271" r:id="rId5"/>
    <p:sldId id="272" r:id="rId6"/>
    <p:sldId id="273" r:id="rId7"/>
    <p:sldId id="275" r:id="rId8"/>
    <p:sldId id="270" r:id="rId9"/>
    <p:sldId id="27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72B09"/>
    <a:srgbClr val="E94B2B"/>
    <a:srgbClr val="B5114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AEC78-04A9-4E13-8BF4-9506350A82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F83C8-BACD-4F51-B4E9-46C625B2B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BD3A6-0643-4898-9EB5-D9BBFA63E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955735-31DF-4CFF-9CF8-5DC69AA87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19C5B-AC63-492F-B37C-372A36FC72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6B70B8-025B-463C-903E-8903995E7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4947E-9530-4ABD-859A-18D2ABEED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E9293-1CA5-4DDC-9D05-01CDE0152F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8A9250-A077-4EFE-A7C3-50EA29699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CBB41-DEC5-4DC2-9AB1-799043D33A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8DA9E-AD8F-4D25-8C6C-F90B6AB9F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ABB0E69E-A86D-4194-9056-72A0F40F6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BD14996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28600"/>
            <a:ext cx="8534400" cy="76200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</p:spPr>
      </p:pic>
      <p:pic>
        <p:nvPicPr>
          <p:cNvPr id="3075" name="Picture 6" descr="BD14996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6477000"/>
            <a:ext cx="8534400" cy="76200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</p:spPr>
      </p:pic>
      <p:pic>
        <p:nvPicPr>
          <p:cNvPr id="3076" name="Picture 7" descr="BD1499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04800"/>
            <a:ext cx="74613" cy="6172200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</p:spPr>
      </p:pic>
      <p:pic>
        <p:nvPicPr>
          <p:cNvPr id="3077" name="Picture 8" descr="BD14996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63000" y="304800"/>
            <a:ext cx="74613" cy="6172200"/>
          </a:xfrm>
          <a:prstGeom prst="rect">
            <a:avLst/>
          </a:prstGeom>
          <a:solidFill>
            <a:srgbClr val="009900"/>
          </a:solidFill>
          <a:ln w="9525">
            <a:solidFill>
              <a:srgbClr val="009900"/>
            </a:solidFill>
            <a:miter lim="800000"/>
            <a:headEnd/>
            <a:tailEnd/>
          </a:ln>
        </p:spPr>
      </p:pic>
      <p:pic>
        <p:nvPicPr>
          <p:cNvPr id="3078" name="Picture 10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304800"/>
            <a:ext cx="137160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2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7389019" y="307181"/>
            <a:ext cx="137160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3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378619" y="5107781"/>
            <a:ext cx="1371600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4" descr="POINSET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>
            <a:off x="7389813" y="5106988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2" name="WordArt 17"/>
          <p:cNvSpPr>
            <a:spLocks noChangeArrowheads="1" noChangeShapeType="1" noTextEdit="1"/>
          </p:cNvSpPr>
          <p:nvPr/>
        </p:nvSpPr>
        <p:spPr bwMode="auto">
          <a:xfrm>
            <a:off x="1676399" y="1143000"/>
            <a:ext cx="5713413" cy="2133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LUYỆN TỪ VÀ CÂU </a:t>
            </a:r>
            <a:endParaRPr lang="en-US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3083" name="WordArt 18"/>
          <p:cNvSpPr>
            <a:spLocks noChangeArrowheads="1" noChangeShapeType="1" noTextEdit="1"/>
          </p:cNvSpPr>
          <p:nvPr/>
        </p:nvSpPr>
        <p:spPr bwMode="auto">
          <a:xfrm>
            <a:off x="609600" y="3505200"/>
            <a:ext cx="7848600" cy="1096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VIẾT HOA ĐỂ THỂ HIỆN SỰ TÔN TRỌNG ĐẶC BIỆT </a:t>
            </a:r>
            <a:endParaRPr lang="vi-VN" sz="3600" b="1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3084" name="WordArt 20"/>
          <p:cNvSpPr>
            <a:spLocks noChangeArrowheads="1" noChangeShapeType="1" noTextEdit="1"/>
          </p:cNvSpPr>
          <p:nvPr/>
        </p:nvSpPr>
        <p:spPr bwMode="auto">
          <a:xfrm>
            <a:off x="3657600" y="2590800"/>
            <a:ext cx="11620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600" b="1" kern="10" dirty="0">
              <a:ln w="9525">
                <a:noFill/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57200" y="685800"/>
            <a:ext cx="7924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rgbClr val="0000FF"/>
                </a:solidFill>
                <a:latin typeface="Arial" charset="0"/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Khi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viết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bài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em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thường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viết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hoa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những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trường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hợp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Arial" charset="0"/>
              </a:rPr>
              <a:t>nào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latin typeface="Arial" charset="0"/>
              </a:rPr>
              <a:t>”?</a:t>
            </a:r>
            <a:endParaRPr lang="en-US" sz="2800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57200" y="2209801"/>
            <a:ext cx="8003382" cy="5232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Viết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hoa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chữ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cái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đầu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câu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viết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hoa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danh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riêng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.</a:t>
            </a:r>
            <a:endParaRPr lang="en-US" sz="28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126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4782" y="2381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88"/>
            <a:ext cx="1371601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2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3" y="5491956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13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2400" y="5491163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/>
      <p:bldP spid="30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17526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dirty="0" smtClean="0">
                <a:latin typeface="Arial"/>
              </a:rPr>
              <a:t>  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1.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Nhận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xét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: </a:t>
            </a:r>
          </a:p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dirty="0" err="1" smtClean="0">
                <a:solidFill>
                  <a:srgbClr val="0000FF"/>
                </a:solidFill>
                <a:latin typeface="Arial"/>
              </a:rPr>
              <a:t>Trong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đoạn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thơ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sau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có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những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từ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nào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được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viết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hoa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?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Vì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sao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chúng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được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viết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hoa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?</a:t>
            </a:r>
            <a:endParaRPr lang="en-US" dirty="0" smtClean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4212" y="2514600"/>
            <a:ext cx="7776370" cy="341632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     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Mình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về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với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Bác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đường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xuôi</a:t>
            </a:r>
            <a:endParaRPr lang="en-US" sz="2000" dirty="0" smtClean="0">
              <a:solidFill>
                <a:srgbClr val="000000"/>
              </a:solidFill>
              <a:latin typeface="Arial" charset="0"/>
            </a:endParaRPr>
          </a:p>
          <a:p>
            <a:pPr algn="just">
              <a:spcBef>
                <a:spcPts val="0"/>
              </a:spcBef>
            </a:pP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Thưa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giùm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Việt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Bắc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không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nguôi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nhớ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Người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Nhớ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Ông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Cụ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mắt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sáng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ngời</a:t>
            </a:r>
            <a:endParaRPr lang="en-US" sz="2000" dirty="0" smtClean="0">
              <a:solidFill>
                <a:srgbClr val="000000"/>
              </a:solidFill>
              <a:latin typeface="Arial" charset="0"/>
            </a:endParaRPr>
          </a:p>
          <a:p>
            <a:pPr algn="just">
              <a:spcBef>
                <a:spcPts val="0"/>
              </a:spcBef>
            </a:pP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Áo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nâu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tui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vải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đẹp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tươi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lạ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thường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!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Nhớ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 charset="0"/>
              </a:rPr>
              <a:t>N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gười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những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sáng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tinh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sương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Ung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dung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yên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ngựa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trên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đường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suối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reo 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Nhớ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chân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Người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bước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lên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đèo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</a:p>
          <a:p>
            <a:pPr algn="just">
              <a:spcBef>
                <a:spcPts val="0"/>
              </a:spcBef>
            </a:pP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Người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đi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rừng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núi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trông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theo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bóng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Arial" charset="0"/>
              </a:rPr>
              <a:t>Người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…</a:t>
            </a: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                                                                       TỐ HỮU </a:t>
            </a:r>
          </a:p>
          <a:p>
            <a:pPr algn="just">
              <a:spcBef>
                <a:spcPts val="0"/>
              </a:spcBef>
            </a:pPr>
            <a:endParaRPr lang="en-US" sz="28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172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4782" y="2381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88"/>
            <a:ext cx="1371601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3" y="5491956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2400" y="5491163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82000" cy="2286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dirty="0" smtClean="0">
                <a:latin typeface="Arial"/>
              </a:rPr>
              <a:t> </a:t>
            </a:r>
            <a:endParaRPr lang="en-US" dirty="0" smtClean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4212" y="457200"/>
            <a:ext cx="7773988" cy="59400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Arial" charset="0"/>
              </a:rPr>
              <a:t>     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Trong đoạn thơ, có ba nhóm từ được viết hoa: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Ung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dung,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8)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vi-VN" sz="3200" i="1" dirty="0">
                <a:latin typeface="Times New Roman" pitchFamily="18" charset="0"/>
                <a:cs typeface="Times New Roman" pitchFamily="18" charset="0"/>
              </a:rPr>
              <a:t>Việt Bắc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được viết hoa vì là danh từ riêng.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+ Các từ </a:t>
            </a:r>
            <a:r>
              <a:rPr lang="vi-VN" sz="3200" i="1" dirty="0">
                <a:latin typeface="Times New Roman" pitchFamily="18" charset="0"/>
                <a:cs typeface="Times New Roman" pitchFamily="18" charset="0"/>
              </a:rPr>
              <a:t>Bác, Người, Ông, Cụ, Người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được viết hoa để thể hiện sự tôn trọng đặc biệt. (Lưu ý: Từ </a:t>
            </a:r>
            <a:r>
              <a:rPr lang="vi-VN" sz="3200" i="1" dirty="0">
                <a:latin typeface="Times New Roman" pitchFamily="18" charset="0"/>
                <a:cs typeface="Times New Roman" pitchFamily="18" charset="0"/>
              </a:rPr>
              <a:t>Người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ở đầu dòng 8 cũng thể hiện sự tôn trọng đặc biệt đối với Bác Hồ, như từ </a:t>
            </a:r>
            <a:r>
              <a:rPr lang="vi-VN" sz="3200" i="1" dirty="0">
                <a:latin typeface="Times New Roman" pitchFamily="18" charset="0"/>
                <a:cs typeface="Times New Roman" pitchFamily="18" charset="0"/>
              </a:rPr>
              <a:t>Người </a:t>
            </a:r>
            <a:r>
              <a:rPr lang="vi-VN" sz="3200" dirty="0">
                <a:latin typeface="Times New Roman" pitchFamily="18" charset="0"/>
                <a:cs typeface="Times New Roman" pitchFamily="18" charset="0"/>
              </a:rPr>
              <a:t>ở các vị trí khác trong đoạn thơ.)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endParaRPr lang="en-US" sz="28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172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4782" y="2381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88"/>
            <a:ext cx="1371601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3" y="5491956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2400" y="5491163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363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17526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dirty="0" smtClean="0">
                <a:latin typeface="Arial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học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: </a:t>
            </a:r>
          </a:p>
          <a:p>
            <a:pPr eaLnBrk="1" hangingPunct="1">
              <a:buClr>
                <a:schemeClr val="tx1"/>
              </a:buClr>
              <a:buFontTx/>
              <a:buNone/>
              <a:defRPr/>
            </a:pPr>
            <a:endParaRPr lang="en-US" dirty="0" smtClean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4212" y="2514600"/>
            <a:ext cx="7776370" cy="267765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     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Trong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một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trường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hợp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danh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chung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được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viết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hoa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để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thể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hiện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sự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tôn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trọng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đặc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biệt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đối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với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người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hoặc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sự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vật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mà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danh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đó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biểu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thị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. </a:t>
            </a:r>
            <a:endParaRPr lang="en-US" sz="28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172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4782" y="2381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88"/>
            <a:ext cx="1371601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3" y="5491956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2400" y="5491163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363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dirty="0" smtClean="0">
                <a:latin typeface="Arial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s-VE" dirty="0" err="1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s-VE" dirty="0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s-VE" dirty="0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: </a:t>
            </a:r>
            <a:endParaRPr lang="en-US" dirty="0" smtClean="0">
              <a:solidFill>
                <a:schemeClr val="bg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" y="1906675"/>
            <a:ext cx="8763000" cy="51398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Cha,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endParaRPr lang="en-US" sz="2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TỐ HỮU </a:t>
            </a:r>
          </a:p>
          <a:p>
            <a:pPr algn="just"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đai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6 (2002)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ngước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cậy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tuyển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ạ. 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DUY THÁI</a:t>
            </a:r>
          </a:p>
          <a:p>
            <a:pPr algn="just">
              <a:spcBef>
                <a:spcPts val="0"/>
              </a:spcBef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4782" y="2381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88"/>
            <a:ext cx="1371601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3" y="5491956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2400" y="5491163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363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dirty="0" smtClean="0">
                <a:latin typeface="Arial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s-VE" dirty="0" err="1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s-VE" dirty="0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s-VE" dirty="0" smtClean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s-VE" dirty="0">
                <a:solidFill>
                  <a:schemeClr val="bg1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: </a:t>
            </a:r>
            <a:endParaRPr lang="en-US" dirty="0" smtClean="0">
              <a:solidFill>
                <a:schemeClr val="bg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28600" y="1906675"/>
            <a:ext cx="8763000" cy="5139869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endParaRPr lang="en-US" sz="2800" b="1" u="sng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lọc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TỐ HỮU </a:t>
            </a:r>
          </a:p>
          <a:p>
            <a:pPr algn="just"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đai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tức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xảy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6 (2002)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ngước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ánh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cậy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Thưa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tuyển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ạ. </a:t>
            </a:r>
          </a:p>
          <a:p>
            <a:pPr algn="just">
              <a:spcBef>
                <a:spcPts val="0"/>
              </a:spcBef>
            </a:pPr>
            <a:r>
              <a:rPr lang="en-US" sz="28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DUY THÁI</a:t>
            </a:r>
          </a:p>
          <a:p>
            <a:pPr algn="just">
              <a:spcBef>
                <a:spcPts val="0"/>
              </a:spcBef>
            </a:pPr>
            <a:endParaRPr lang="en-US" sz="2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4782" y="2381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88"/>
            <a:ext cx="1371601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3" y="5491956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2400" y="5491163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3211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382000" cy="35052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dirty="0" smtClean="0">
                <a:latin typeface="Arial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2 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: </a:t>
            </a:r>
          </a:p>
          <a:p>
            <a:pPr marL="0" indent="0" algn="just">
              <a:buNone/>
            </a:pP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Ngô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Kiệt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Trần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Tuấn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Huệ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Minh, …),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tôn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VE" dirty="0" err="1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s-VE" dirty="0">
                <a:solidFill>
                  <a:schemeClr val="bg2">
                    <a:lumMod val="60000"/>
                    <a:lumOff val="4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2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4782" y="2381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88"/>
            <a:ext cx="1371601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3" y="5491956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2400" y="5491163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3639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17526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None/>
              <a:defRPr/>
            </a:pPr>
            <a:r>
              <a:rPr lang="en-US" dirty="0" smtClean="0">
                <a:latin typeface="Arial"/>
              </a:rPr>
              <a:t> 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Bài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</a:t>
            </a:r>
            <a:r>
              <a:rPr lang="en-US" dirty="0" err="1" smtClean="0">
                <a:solidFill>
                  <a:srgbClr val="0000FF"/>
                </a:solidFill>
                <a:latin typeface="Arial"/>
              </a:rPr>
              <a:t>học</a:t>
            </a:r>
            <a:r>
              <a:rPr lang="en-US" dirty="0" smtClean="0">
                <a:solidFill>
                  <a:srgbClr val="0000FF"/>
                </a:solidFill>
                <a:latin typeface="Arial"/>
              </a:rPr>
              <a:t> : </a:t>
            </a:r>
          </a:p>
          <a:p>
            <a:pPr eaLnBrk="1" hangingPunct="1">
              <a:buClr>
                <a:schemeClr val="tx1"/>
              </a:buClr>
              <a:buFontTx/>
              <a:buNone/>
              <a:defRPr/>
            </a:pPr>
            <a:endParaRPr lang="en-US" dirty="0" smtClean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84212" y="2514600"/>
            <a:ext cx="7776370" cy="267765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800" dirty="0">
                <a:solidFill>
                  <a:srgbClr val="000000"/>
                </a:solidFill>
                <a:latin typeface="Arial" charset="0"/>
              </a:rPr>
              <a:t>     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Trong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một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số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trường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hợp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,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danh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chung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được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viết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hoa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để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thể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hiện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sự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tôn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trọng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đặc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biệt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đối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với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người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hoặc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sự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vật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mà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danh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từ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đó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biểu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800" dirty="0" err="1" smtClean="0">
                <a:solidFill>
                  <a:srgbClr val="000000"/>
                </a:solidFill>
                <a:latin typeface="Arial" charset="0"/>
              </a:rPr>
              <a:t>thị</a:t>
            </a:r>
            <a:r>
              <a:rPr lang="en-US" sz="2800" dirty="0" smtClean="0">
                <a:solidFill>
                  <a:srgbClr val="000000"/>
                </a:solidFill>
                <a:latin typeface="Arial" charset="0"/>
              </a:rPr>
              <a:t>. </a:t>
            </a:r>
            <a:endParaRPr lang="en-US" sz="28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172" name="Picture 7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774782" y="2381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8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1588"/>
            <a:ext cx="1371601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9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3" y="5491956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772400" y="5491163"/>
            <a:ext cx="1371600" cy="1366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382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51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6" grpId="0" animBg="1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1822</TotalTime>
  <Words>668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Ocean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itfriend.org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Nguyễn Trường tộ mong muốn canh tân đất nước</dc:title>
  <dc:creator>Smart</dc:creator>
  <cp:lastModifiedBy>ASUS</cp:lastModifiedBy>
  <cp:revision>18</cp:revision>
  <dcterms:created xsi:type="dcterms:W3CDTF">2011-05-06T07:48:13Z</dcterms:created>
  <dcterms:modified xsi:type="dcterms:W3CDTF">2024-06-25T13:54:00Z</dcterms:modified>
</cp:coreProperties>
</file>