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4" r:id="rId7"/>
    <p:sldId id="266" r:id="rId8"/>
    <p:sldId id="267" r:id="rId9"/>
    <p:sldId id="268" r:id="rId10"/>
    <p:sldId id="269" r:id="rId11"/>
    <p:sldId id="270" r:id="rId12"/>
    <p:sldId id="265" r:id="rId13"/>
    <p:sldId id="263" r:id="rId1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1E98"/>
    <a:srgbClr val="F3B0C2"/>
    <a:srgbClr val="C8DEB0"/>
    <a:srgbClr val="CBE0F1"/>
    <a:srgbClr val="80B1F6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0927" autoAdjust="0"/>
  </p:normalViewPr>
  <p:slideViewPr>
    <p:cSldViewPr>
      <p:cViewPr varScale="1">
        <p:scale>
          <a:sx n="41" d="100"/>
          <a:sy n="41" d="100"/>
        </p:scale>
        <p:origin x="808" y="-2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/>
          <p:cNvSpPr/>
          <p:nvPr userDrawn="1"/>
        </p:nvSpPr>
        <p:spPr>
          <a:xfrm>
            <a:off x="241300" y="228600"/>
            <a:ext cx="11709400" cy="6400800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" name="组合 1"/>
          <p:cNvGrpSpPr>
            <a:grpSpLocks/>
          </p:cNvGrpSpPr>
          <p:nvPr userDrawn="1"/>
        </p:nvGrpSpPr>
        <p:grpSpPr bwMode="auto">
          <a:xfrm>
            <a:off x="644525" y="568325"/>
            <a:ext cx="11522075" cy="5761038"/>
            <a:chOff x="645160" y="568325"/>
            <a:chExt cx="11521440" cy="5760720"/>
          </a:xfrm>
        </p:grpSpPr>
        <p:sp>
          <p:nvSpPr>
            <p:cNvPr id="4" name="矩形 6"/>
            <p:cNvSpPr/>
            <p:nvPr/>
          </p:nvSpPr>
          <p:spPr>
            <a:xfrm>
              <a:off x="661034" y="647696"/>
              <a:ext cx="10853140" cy="5601979"/>
            </a:xfrm>
            <a:prstGeom prst="rect">
              <a:avLst/>
            </a:prstGeom>
            <a:solidFill>
              <a:srgbClr val="D7FDFE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5" name="图片 20" descr="erw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5160" y="568325"/>
              <a:ext cx="11521440" cy="5760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图片 11" descr="未标题-2"/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7" name="图片 12" descr="未标题-3"/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8" name="图片 13" descr="未标题-4"/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/>
          <p:cNvSpPr/>
          <p:nvPr userDrawn="1"/>
        </p:nvSpPr>
        <p:spPr>
          <a:xfrm>
            <a:off x="241300" y="228600"/>
            <a:ext cx="11709400" cy="6400800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" name="组合 1"/>
          <p:cNvGrpSpPr>
            <a:grpSpLocks/>
          </p:cNvGrpSpPr>
          <p:nvPr userDrawn="1"/>
        </p:nvGrpSpPr>
        <p:grpSpPr bwMode="auto">
          <a:xfrm>
            <a:off x="644525" y="568325"/>
            <a:ext cx="11522075" cy="5761038"/>
            <a:chOff x="645160" y="568325"/>
            <a:chExt cx="11521440" cy="5760720"/>
          </a:xfrm>
        </p:grpSpPr>
        <p:sp>
          <p:nvSpPr>
            <p:cNvPr id="4" name="矩形 6"/>
            <p:cNvSpPr/>
            <p:nvPr/>
          </p:nvSpPr>
          <p:spPr>
            <a:xfrm>
              <a:off x="661034" y="647696"/>
              <a:ext cx="10853140" cy="5601979"/>
            </a:xfrm>
            <a:prstGeom prst="rect">
              <a:avLst/>
            </a:prstGeom>
            <a:solidFill>
              <a:srgbClr val="D7FDFE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5" name="图片 20" descr="erw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5160" y="568325"/>
              <a:ext cx="11521440" cy="5760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图片 11" descr="未标题-2"/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7" name="图片 12" descr="未标题-3"/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8" name="图片 13" descr="未标题-4"/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  <p:pic>
        <p:nvPicPr>
          <p:cNvPr id="9" name="Hình ảnh 15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0410825" y="4903788"/>
            <a:ext cx="2581275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/>
          <p:cNvSpPr/>
          <p:nvPr userDrawn="1"/>
        </p:nvSpPr>
        <p:spPr>
          <a:xfrm>
            <a:off x="241300" y="228600"/>
            <a:ext cx="11709400" cy="6400800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" name="组合 1"/>
          <p:cNvGrpSpPr>
            <a:grpSpLocks/>
          </p:cNvGrpSpPr>
          <p:nvPr userDrawn="1"/>
        </p:nvGrpSpPr>
        <p:grpSpPr bwMode="auto">
          <a:xfrm>
            <a:off x="334963" y="549275"/>
            <a:ext cx="11522075" cy="5842000"/>
            <a:chOff x="335280" y="548640"/>
            <a:chExt cx="11521440" cy="5842635"/>
          </a:xfrm>
        </p:grpSpPr>
        <p:sp>
          <p:nvSpPr>
            <p:cNvPr id="4" name="矩形 6"/>
            <p:cNvSpPr/>
            <p:nvPr userDrawn="1"/>
          </p:nvSpPr>
          <p:spPr>
            <a:xfrm>
              <a:off x="595616" y="789966"/>
              <a:ext cx="10853139" cy="5601309"/>
            </a:xfrm>
            <a:prstGeom prst="rect">
              <a:avLst/>
            </a:prstGeom>
            <a:solidFill>
              <a:schemeClr val="bg1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5" name="图片 20" descr="erw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5280" y="548640"/>
              <a:ext cx="11521440" cy="5760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图片 11" descr="未标题-2"/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7" name="图片 12" descr="未标题-3"/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8" name="图片 13" descr="未标题-4"/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/>
          <p:cNvSpPr/>
          <p:nvPr userDrawn="1"/>
        </p:nvSpPr>
        <p:spPr>
          <a:xfrm>
            <a:off x="241300" y="228600"/>
            <a:ext cx="11709400" cy="6400800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" name="组合 1"/>
          <p:cNvGrpSpPr>
            <a:grpSpLocks/>
          </p:cNvGrpSpPr>
          <p:nvPr userDrawn="1"/>
        </p:nvGrpSpPr>
        <p:grpSpPr bwMode="auto">
          <a:xfrm>
            <a:off x="334963" y="549275"/>
            <a:ext cx="11522075" cy="5842000"/>
            <a:chOff x="335280" y="548640"/>
            <a:chExt cx="11521440" cy="5842635"/>
          </a:xfrm>
        </p:grpSpPr>
        <p:sp>
          <p:nvSpPr>
            <p:cNvPr id="4" name="矩形 6"/>
            <p:cNvSpPr/>
            <p:nvPr userDrawn="1"/>
          </p:nvSpPr>
          <p:spPr>
            <a:xfrm>
              <a:off x="595616" y="789966"/>
              <a:ext cx="10853139" cy="5601309"/>
            </a:xfrm>
            <a:prstGeom prst="rect">
              <a:avLst/>
            </a:prstGeom>
            <a:solidFill>
              <a:schemeClr val="bg1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5" name="图片 20" descr="erw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5280" y="548640"/>
              <a:ext cx="11521440" cy="5760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图片 11" descr="未标题-2"/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7" name="图片 12" descr="未标题-3"/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8" name="图片 13" descr="未标题-4"/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  <p:pic>
        <p:nvPicPr>
          <p:cNvPr id="9" name="Hình ảnh 15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0410825" y="4903788"/>
            <a:ext cx="2581275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/>
          <p:cNvSpPr txBox="1"/>
          <p:nvPr userDrawn="1"/>
        </p:nvSpPr>
        <p:spPr>
          <a:xfrm>
            <a:off x="0" y="-1512888"/>
            <a:ext cx="12192000" cy="369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rgbClr val="CFCFCF"/>
                </a:solidFill>
                <a:latin typeface="+mn-lt"/>
                <a:cs typeface="+mn-cs"/>
              </a:rPr>
              <a:t>www.9slide.vn</a:t>
            </a:r>
          </a:p>
        </p:txBody>
      </p:sp>
      <p:grpSp>
        <p:nvGrpSpPr>
          <p:cNvPr id="1027" name="Group 10"/>
          <p:cNvGrpSpPr>
            <a:grpSpLocks noGrp="1" noSelect="1" noRot="1" noMove="1" noResize="1"/>
          </p:cNvGrpSpPr>
          <p:nvPr userDrawn="1">
            <p:custDataLst>
              <p:tags r:id="rId6"/>
            </p:custDataLst>
          </p:nvPr>
        </p:nvGrpSpPr>
        <p:grpSpPr bwMode="auto">
          <a:xfrm>
            <a:off x="-2201863" y="-2224088"/>
            <a:ext cx="16595726" cy="11283951"/>
            <a:chOff x="-2202100" y="-2224223"/>
            <a:chExt cx="16596200" cy="11284323"/>
          </a:xfrm>
        </p:grpSpPr>
        <p:sp>
          <p:nvSpPr>
            <p:cNvPr id="12" name="Rectangle 11"/>
            <p:cNvSpPr/>
            <p:nvPr/>
          </p:nvSpPr>
          <p:spPr>
            <a:xfrm>
              <a:off x="4851364" y="8494931"/>
              <a:ext cx="2489271" cy="565169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06944" y="8647336"/>
              <a:ext cx="2178112" cy="260359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50" name="9Slide.vn"/>
          <p:cNvSpPr>
            <a:spLocks noSelect="1"/>
          </p:cNvSpPr>
          <p:nvPr userDrawn="1">
            <p:custDataLst>
              <p:tags r:id="rId7"/>
            </p:custDataLst>
          </p:nvPr>
        </p:nvSpPr>
        <p:spPr>
          <a:xfrm>
            <a:off x="6091238" y="-8915400"/>
            <a:ext cx="9525" cy="952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9Slide.vn"/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238" y="15763875"/>
            <a:ext cx="9525" cy="952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0" name="Hình ảnh 8"/>
          <p:cNvPicPr>
            <a:picLocks noChangeAspect="1"/>
          </p:cNvPicPr>
          <p:nvPr userDrawn="1"/>
        </p:nvPicPr>
        <p:blipFill>
          <a:blip r:embed="rId9"/>
          <a:srcRect l="72446"/>
          <a:stretch>
            <a:fillRect/>
          </a:stretch>
        </p:blipFill>
        <p:spPr bwMode="auto">
          <a:xfrm>
            <a:off x="-1920875" y="0"/>
            <a:ext cx="18907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</p:sldLayoutIdLst>
  <p:transition spd="med">
    <p:fade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rgbClr val="7F7F7F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rgbClr val="7F7F7F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/>
          <p:cNvSpPr txBox="1"/>
          <p:nvPr/>
        </p:nvSpPr>
        <p:spPr>
          <a:xfrm>
            <a:off x="3645009" y="1021139"/>
            <a:ext cx="4901983" cy="67710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80B1F6"/>
                </a:solidFill>
                <a:latin typeface="#9Slide03 AllRoundGothic" panose="020B0703020202020104" pitchFamily="34" charset="0"/>
                <a:cs typeface="+mn-cs"/>
              </a:rPr>
              <a:t>Bộ sách cánh diều</a:t>
            </a:r>
          </a:p>
        </p:txBody>
      </p:sp>
      <p:sp>
        <p:nvSpPr>
          <p:cNvPr id="4" name="Hộp Văn bản 3"/>
          <p:cNvSpPr txBox="1"/>
          <p:nvPr/>
        </p:nvSpPr>
        <p:spPr>
          <a:xfrm>
            <a:off x="4020913" y="1930161"/>
            <a:ext cx="4150175" cy="135421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BE0F1"/>
                </a:solidFill>
                <a:latin typeface="SVN-Ziclets" panose="02000603000000000000" pitchFamily="2" charset="0"/>
                <a:cs typeface="+mn-cs"/>
              </a:rPr>
              <a:t>TOÁN 3</a:t>
            </a:r>
          </a:p>
        </p:txBody>
      </p:sp>
      <p:sp>
        <p:nvSpPr>
          <p:cNvPr id="5" name="Hộp Văn bản 4"/>
          <p:cNvSpPr txBox="1"/>
          <p:nvPr/>
        </p:nvSpPr>
        <p:spPr>
          <a:xfrm>
            <a:off x="3285135" y="3516292"/>
            <a:ext cx="5621731" cy="83099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  <a:cs typeface="+mn-cs"/>
              </a:rPr>
              <a:t>Luyện tập chung</a:t>
            </a:r>
          </a:p>
        </p:txBody>
      </p:sp>
      <p:sp>
        <p:nvSpPr>
          <p:cNvPr id="6" name="Hộp Văn bản 5"/>
          <p:cNvSpPr txBox="1"/>
          <p:nvPr/>
        </p:nvSpPr>
        <p:spPr>
          <a:xfrm>
            <a:off x="5167862" y="4579203"/>
            <a:ext cx="1856277" cy="83099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8DEB0"/>
                </a:solidFill>
                <a:latin typeface="#9Slide03 AllRoundGothic" panose="020B0703020202020104" pitchFamily="34" charset="0"/>
                <a:cs typeface="+mn-cs"/>
              </a:rPr>
              <a:t>Tiết 1</a:t>
            </a:r>
          </a:p>
        </p:txBody>
      </p:sp>
      <p:pic>
        <p:nvPicPr>
          <p:cNvPr id="8" name="Hình ảnh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3" y="3092450"/>
            <a:ext cx="3392487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Hình ảnh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4813" y="3284538"/>
            <a:ext cx="3290887" cy="305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/>
          <p:cNvSpPr txBox="1"/>
          <p:nvPr/>
        </p:nvSpPr>
        <p:spPr>
          <a:xfrm>
            <a:off x="381000" y="304800"/>
            <a:ext cx="343043" cy="67710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8DEB0"/>
                </a:solidFill>
                <a:latin typeface="SVN-Ziclets" panose="02000603000000000000" pitchFamily="2" charset="0"/>
                <a:cs typeface="+mn-cs"/>
              </a:rPr>
              <a:t>2</a:t>
            </a:r>
          </a:p>
        </p:txBody>
      </p:sp>
      <p:sp>
        <p:nvSpPr>
          <p:cNvPr id="6" name="Hộp Văn bản 5"/>
          <p:cNvSpPr txBox="1"/>
          <p:nvPr/>
        </p:nvSpPr>
        <p:spPr>
          <a:xfrm>
            <a:off x="1219200" y="914400"/>
            <a:ext cx="10363200" cy="4921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Số?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3" name="Hình ảnh 2"/>
          <p:cNvPicPr>
            <a:picLocks noChangeAspect="1"/>
          </p:cNvPicPr>
          <p:nvPr/>
        </p:nvPicPr>
        <p:blipFill>
          <a:blip r:embed="rId2"/>
          <a:srcRect l="4330" t="39420" b="35686"/>
          <a:stretch>
            <a:fillRect/>
          </a:stretch>
        </p:blipFill>
        <p:spPr bwMode="auto">
          <a:xfrm>
            <a:off x="550863" y="1600200"/>
            <a:ext cx="1093946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Hình ảnh 7"/>
          <p:cNvPicPr>
            <a:picLocks noChangeAspect="1"/>
          </p:cNvPicPr>
          <p:nvPr/>
        </p:nvPicPr>
        <p:blipFill>
          <a:blip r:embed="rId2"/>
          <a:srcRect l="4330" t="68912" b="6194"/>
          <a:stretch>
            <a:fillRect/>
          </a:stretch>
        </p:blipFill>
        <p:spPr bwMode="auto">
          <a:xfrm>
            <a:off x="550863" y="3771900"/>
            <a:ext cx="1093946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Hình chữ nhật: Góc Tròn 8"/>
          <p:cNvSpPr/>
          <p:nvPr/>
        </p:nvSpPr>
        <p:spPr>
          <a:xfrm>
            <a:off x="3352800" y="871538"/>
            <a:ext cx="1524000" cy="75882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E1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3 150</a:t>
            </a:r>
          </a:p>
        </p:txBody>
      </p:sp>
      <p:sp>
        <p:nvSpPr>
          <p:cNvPr id="11" name="Hình chữ nhật: Góc Tròn 10"/>
          <p:cNvSpPr/>
          <p:nvPr/>
        </p:nvSpPr>
        <p:spPr>
          <a:xfrm>
            <a:off x="3667125" y="1882775"/>
            <a:ext cx="701675" cy="7175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Hình chữ nhật: Góc Tròn 9"/>
          <p:cNvSpPr/>
          <p:nvPr/>
        </p:nvSpPr>
        <p:spPr>
          <a:xfrm>
            <a:off x="4297995" y="1854200"/>
            <a:ext cx="1524000" cy="75882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E1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3 200</a:t>
            </a:r>
          </a:p>
        </p:txBody>
      </p:sp>
      <p:sp>
        <p:nvSpPr>
          <p:cNvPr id="12" name="Hình chữ nhật: Góc Tròn 11"/>
          <p:cNvSpPr/>
          <p:nvPr/>
        </p:nvSpPr>
        <p:spPr>
          <a:xfrm>
            <a:off x="8077200" y="863600"/>
            <a:ext cx="1524000" cy="75882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E1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3 400</a:t>
            </a:r>
          </a:p>
        </p:txBody>
      </p:sp>
      <p:sp>
        <p:nvSpPr>
          <p:cNvPr id="13" name="Hình chữ nhật: Góc Tròn 12"/>
          <p:cNvSpPr/>
          <p:nvPr/>
        </p:nvSpPr>
        <p:spPr>
          <a:xfrm>
            <a:off x="8564563" y="1893888"/>
            <a:ext cx="701675" cy="71913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Hình chữ nhật: Góc Tròn 13"/>
          <p:cNvSpPr/>
          <p:nvPr/>
        </p:nvSpPr>
        <p:spPr>
          <a:xfrm>
            <a:off x="8915400" y="1893888"/>
            <a:ext cx="1524000" cy="75882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E1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3 450</a:t>
            </a:r>
          </a:p>
        </p:txBody>
      </p:sp>
      <p:sp>
        <p:nvSpPr>
          <p:cNvPr id="15" name="Hình chữ nhật: Góc Tròn 14"/>
          <p:cNvSpPr/>
          <p:nvPr/>
        </p:nvSpPr>
        <p:spPr>
          <a:xfrm>
            <a:off x="10480675" y="1893888"/>
            <a:ext cx="700088" cy="71913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Hình chữ nhật: Góc Tròn 15"/>
          <p:cNvSpPr/>
          <p:nvPr/>
        </p:nvSpPr>
        <p:spPr>
          <a:xfrm>
            <a:off x="9906000" y="852488"/>
            <a:ext cx="1524000" cy="75882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E1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3 500</a:t>
            </a:r>
          </a:p>
        </p:txBody>
      </p:sp>
      <p:sp>
        <p:nvSpPr>
          <p:cNvPr id="17" name="Hình chữ nhật: Góc Tròn 16"/>
          <p:cNvSpPr/>
          <p:nvPr/>
        </p:nvSpPr>
        <p:spPr>
          <a:xfrm>
            <a:off x="2362200" y="3352800"/>
            <a:ext cx="1371600" cy="49212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E1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26 300</a:t>
            </a:r>
          </a:p>
        </p:txBody>
      </p:sp>
      <p:sp>
        <p:nvSpPr>
          <p:cNvPr id="18" name="Hình chữ nhật: Góc Tròn 17"/>
          <p:cNvSpPr/>
          <p:nvPr/>
        </p:nvSpPr>
        <p:spPr>
          <a:xfrm>
            <a:off x="2676525" y="4097338"/>
            <a:ext cx="701675" cy="7175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Hình chữ nhật: Góc Tròn 18"/>
          <p:cNvSpPr/>
          <p:nvPr/>
        </p:nvSpPr>
        <p:spPr>
          <a:xfrm>
            <a:off x="6096000" y="4097338"/>
            <a:ext cx="1371600" cy="62547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E1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26 700</a:t>
            </a:r>
          </a:p>
        </p:txBody>
      </p:sp>
      <p:sp>
        <p:nvSpPr>
          <p:cNvPr id="20" name="Hình chữ nhật: Góc Tròn 19"/>
          <p:cNvSpPr/>
          <p:nvPr/>
        </p:nvSpPr>
        <p:spPr>
          <a:xfrm>
            <a:off x="10061575" y="4122738"/>
            <a:ext cx="1371600" cy="62547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E1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27 100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1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>
          <a:blip r:embed="rId2"/>
          <a:srcRect l="32648" t="9856" r="3566" b="40092"/>
          <a:stretch>
            <a:fillRect/>
          </a:stretch>
        </p:blipFill>
        <p:spPr bwMode="auto">
          <a:xfrm>
            <a:off x="1752600" y="1295400"/>
            <a:ext cx="8747125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Hộp Văn bản 4"/>
          <p:cNvSpPr txBox="1"/>
          <p:nvPr/>
        </p:nvSpPr>
        <p:spPr>
          <a:xfrm>
            <a:off x="381000" y="304800"/>
            <a:ext cx="322204" cy="67710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8DEB0"/>
                </a:solidFill>
                <a:latin typeface="SVN-Ziclets" panose="02000603000000000000" pitchFamily="2" charset="0"/>
                <a:cs typeface="+mn-cs"/>
              </a:rPr>
              <a:t>3</a:t>
            </a:r>
          </a:p>
        </p:txBody>
      </p:sp>
      <p:sp>
        <p:nvSpPr>
          <p:cNvPr id="6" name="Hộp Văn bản 5"/>
          <p:cNvSpPr txBox="1"/>
          <p:nvPr/>
        </p:nvSpPr>
        <p:spPr>
          <a:xfrm>
            <a:off x="1219200" y="728663"/>
            <a:ext cx="6797675" cy="6159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Cho các số sau:</a:t>
            </a:r>
            <a:endParaRPr lang="en-US" sz="400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" name="Hộp Văn bản 3"/>
          <p:cNvSpPr txBox="1"/>
          <p:nvPr/>
        </p:nvSpPr>
        <p:spPr>
          <a:xfrm>
            <a:off x="1371600" y="4495800"/>
            <a:ext cx="9982200" cy="14779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L="742950" indent="-742950" algn="just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US" sz="320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Tìm số bé nhất.</a:t>
            </a:r>
          </a:p>
          <a:p>
            <a:pPr marL="742950" indent="-742950" algn="just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US" sz="320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Tìm số lớn nhất.</a:t>
            </a:r>
          </a:p>
          <a:p>
            <a:pPr marL="742950" indent="-742950" algn="just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US" sz="320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Sắp xếp các số trên theo thứ tự từ bé đến lớn.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7" name="Hộp Văn bản 6"/>
          <p:cNvSpPr txBox="1">
            <a:spLocks noChangeArrowheads="1"/>
          </p:cNvSpPr>
          <p:nvPr/>
        </p:nvSpPr>
        <p:spPr bwMode="auto">
          <a:xfrm>
            <a:off x="5181600" y="4495800"/>
            <a:ext cx="10239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3200">
                <a:solidFill>
                  <a:srgbClr val="C00000"/>
                </a:solidFill>
                <a:latin typeface="AvantGarde"/>
                <a:ea typeface="AvantGarde"/>
                <a:cs typeface="AvantGarde"/>
              </a:rPr>
              <a:t>3 078</a:t>
            </a:r>
          </a:p>
        </p:txBody>
      </p:sp>
      <p:sp>
        <p:nvSpPr>
          <p:cNvPr id="9" name="Hộp Văn bản 8"/>
          <p:cNvSpPr txBox="1">
            <a:spLocks noChangeArrowheads="1"/>
          </p:cNvSpPr>
          <p:nvPr/>
        </p:nvSpPr>
        <p:spPr bwMode="auto">
          <a:xfrm>
            <a:off x="5211763" y="4987925"/>
            <a:ext cx="12525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3200">
                <a:solidFill>
                  <a:srgbClr val="C00000"/>
                </a:solidFill>
                <a:latin typeface="AvantGarde"/>
                <a:ea typeface="AvantGarde"/>
                <a:cs typeface="AvantGarde"/>
              </a:rPr>
              <a:t>39 469</a:t>
            </a:r>
          </a:p>
        </p:txBody>
      </p:sp>
      <p:sp>
        <p:nvSpPr>
          <p:cNvPr id="10" name="Hộp Văn bản 9"/>
          <p:cNvSpPr txBox="1">
            <a:spLocks noChangeArrowheads="1"/>
          </p:cNvSpPr>
          <p:nvPr/>
        </p:nvSpPr>
        <p:spPr bwMode="auto">
          <a:xfrm>
            <a:off x="3308350" y="5973763"/>
            <a:ext cx="55753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3200">
                <a:solidFill>
                  <a:srgbClr val="C00000"/>
                </a:solidFill>
                <a:latin typeface="AvantGarde"/>
                <a:ea typeface="AvantGarde"/>
                <a:cs typeface="AvantGarde"/>
              </a:rPr>
              <a:t>3 078, 26 105, 26 115, 39 469.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7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Hình ảnh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0175" y="2130425"/>
            <a:ext cx="6851650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38538" y="3429000"/>
            <a:ext cx="5114925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Hình ảnh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6938" y="1524000"/>
            <a:ext cx="7858125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Hình ảnh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2588" y="2286000"/>
            <a:ext cx="88868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/>
          <p:cNvSpPr txBox="1"/>
          <p:nvPr/>
        </p:nvSpPr>
        <p:spPr>
          <a:xfrm>
            <a:off x="1908175" y="750888"/>
            <a:ext cx="9418638" cy="12303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solidFill>
                  <a:schemeClr val="tx1">
                    <a:lumMod val="65000"/>
                    <a:lumOff val="3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 chơi: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ĐOÀN KẾT</a:t>
            </a:r>
          </a:p>
        </p:txBody>
      </p:sp>
      <p:sp>
        <p:nvSpPr>
          <p:cNvPr id="2" name="Hộp Văn bản 1"/>
          <p:cNvSpPr txBox="1"/>
          <p:nvPr/>
        </p:nvSpPr>
        <p:spPr>
          <a:xfrm>
            <a:off x="1908175" y="2000250"/>
            <a:ext cx="8836025" cy="27701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3600" b="1">
                <a:solidFill>
                  <a:schemeClr val="tx1">
                    <a:lumMod val="65000"/>
                    <a:lumOff val="3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 lập nhóm 6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3600" b="1">
                <a:solidFill>
                  <a:schemeClr val="tx1">
                    <a:lumMod val="65000"/>
                    <a:lumOff val="3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 nhau vượt qua các câu hỏi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3600" b="1">
                <a:solidFill>
                  <a:schemeClr val="tx1">
                    <a:lumMod val="65000"/>
                    <a:lumOff val="3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 nào xong trước giơ tay phát tín hiệu.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3600" b="1">
                <a:solidFill>
                  <a:schemeClr val="tx1">
                    <a:lumMod val="65000"/>
                    <a:lumOff val="3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GV tích điểm mỗi nhóm khi vượt qua từng câu hỏi.</a:t>
            </a:r>
          </a:p>
        </p:txBody>
      </p:sp>
      <p:pic>
        <p:nvPicPr>
          <p:cNvPr id="8195" name="Hình ảnh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45525" y="3886200"/>
            <a:ext cx="3276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Hộp Văn bản 7"/>
          <p:cNvSpPr txBox="1"/>
          <p:nvPr/>
        </p:nvSpPr>
        <p:spPr>
          <a:xfrm>
            <a:off x="1811338" y="5257800"/>
            <a:ext cx="6931025" cy="11080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dành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chiến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thắng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b="1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Hình ảnh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96400" y="3636963"/>
            <a:ext cx="4029075" cy="322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Hộp Văn bản 3"/>
          <p:cNvSpPr txBox="1"/>
          <p:nvPr/>
        </p:nvSpPr>
        <p:spPr>
          <a:xfrm>
            <a:off x="1295400" y="838200"/>
            <a:ext cx="9753600" cy="13541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Câu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1: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Mỗi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nhóm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viết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phạm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vi 100 000</a:t>
            </a:r>
          </a:p>
        </p:txBody>
      </p:sp>
      <p:sp>
        <p:nvSpPr>
          <p:cNvPr id="2" name="Hộp Văn bản 1"/>
          <p:cNvSpPr txBox="1"/>
          <p:nvPr/>
        </p:nvSpPr>
        <p:spPr>
          <a:xfrm>
            <a:off x="1295400" y="2104488"/>
            <a:ext cx="9753600" cy="135421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Câu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2: </a:t>
            </a:r>
            <a:r>
              <a:rPr lang="vi-VN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Chọn một số bất kì trong nhóm phân tích 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dưới </a:t>
            </a:r>
            <a:r>
              <a:rPr lang="en-US" sz="4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dạng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tổng</a:t>
            </a:r>
            <a:r>
              <a:rPr lang="vi-VN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3" name="Hộp Văn bản 1">
            <a:extLst>
              <a:ext uri="{FF2B5EF4-FFF2-40B4-BE49-F238E27FC236}">
                <a16:creationId xmlns:a16="http://schemas.microsoft.com/office/drawing/2014/main" id="{CF910264-6DE4-40B2-48A6-30BEAD783220}"/>
              </a:ext>
            </a:extLst>
          </p:cNvPr>
          <p:cNvSpPr txBox="1"/>
          <p:nvPr/>
        </p:nvSpPr>
        <p:spPr>
          <a:xfrm>
            <a:off x="1295400" y="3484484"/>
            <a:ext cx="9753600" cy="135421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Câu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3: </a:t>
            </a:r>
            <a:r>
              <a:rPr lang="en-US" sz="4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Sắp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xếp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nhóm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theo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thứ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tự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tăng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dần</a:t>
            </a:r>
            <a:r>
              <a:rPr lang="vi-VN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5" name="Hộp Văn bản 1">
            <a:extLst>
              <a:ext uri="{FF2B5EF4-FFF2-40B4-BE49-F238E27FC236}">
                <a16:creationId xmlns:a16="http://schemas.microsoft.com/office/drawing/2014/main" id="{FC707D8B-9CDD-368B-E8F2-1B8423738CDC}"/>
              </a:ext>
            </a:extLst>
          </p:cNvPr>
          <p:cNvSpPr txBox="1"/>
          <p:nvPr/>
        </p:nvSpPr>
        <p:spPr>
          <a:xfrm>
            <a:off x="1219200" y="5033749"/>
            <a:ext cx="9753600" cy="67710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Câu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4: </a:t>
            </a:r>
            <a:r>
              <a:rPr lang="en-US" sz="4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tròn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đến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hàng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trăm</a:t>
            </a:r>
            <a:r>
              <a:rPr lang="vi-VN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/>
          <p:cNvSpPr txBox="1"/>
          <p:nvPr/>
        </p:nvSpPr>
        <p:spPr>
          <a:xfrm>
            <a:off x="4020913" y="1930161"/>
            <a:ext cx="4150175" cy="135421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BE0F1"/>
                </a:solidFill>
                <a:latin typeface="SVN-Ziclets" panose="02000603000000000000" pitchFamily="2" charset="0"/>
                <a:cs typeface="+mn-cs"/>
              </a:rPr>
              <a:t>TOÁN 3</a:t>
            </a:r>
          </a:p>
        </p:txBody>
      </p:sp>
      <p:sp>
        <p:nvSpPr>
          <p:cNvPr id="3" name="Hộp Văn bản 2"/>
          <p:cNvSpPr txBox="1"/>
          <p:nvPr/>
        </p:nvSpPr>
        <p:spPr>
          <a:xfrm>
            <a:off x="3285135" y="3516292"/>
            <a:ext cx="5621731" cy="83099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  <a:cs typeface="+mn-cs"/>
              </a:rPr>
              <a:t>Luyện tập chung</a:t>
            </a:r>
          </a:p>
        </p:txBody>
      </p:sp>
      <p:sp>
        <p:nvSpPr>
          <p:cNvPr id="4" name="Hộp Văn bản 3"/>
          <p:cNvSpPr txBox="1"/>
          <p:nvPr/>
        </p:nvSpPr>
        <p:spPr>
          <a:xfrm>
            <a:off x="5167862" y="4579203"/>
            <a:ext cx="1856277" cy="83099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8DEB0"/>
                </a:solidFill>
                <a:latin typeface="#9Slide03 AllRoundGothic" panose="020B0703020202020104" pitchFamily="34" charset="0"/>
                <a:cs typeface="+mn-cs"/>
              </a:rPr>
              <a:t>Tiết 1</a:t>
            </a: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Hình ảnh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8375" y="2127250"/>
            <a:ext cx="10255250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/>
          <p:cNvSpPr txBox="1"/>
          <p:nvPr/>
        </p:nvSpPr>
        <p:spPr>
          <a:xfrm>
            <a:off x="381000" y="304800"/>
            <a:ext cx="227626" cy="67710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8DEB0"/>
                </a:solidFill>
                <a:latin typeface="SVN-Ziclets" panose="02000603000000000000" pitchFamily="2" charset="0"/>
                <a:cs typeface="+mn-cs"/>
              </a:rPr>
              <a:t>1</a:t>
            </a:r>
          </a:p>
        </p:txBody>
      </p:sp>
      <p:sp>
        <p:nvSpPr>
          <p:cNvPr id="6" name="Hộp Văn bản 5"/>
          <p:cNvSpPr txBox="1"/>
          <p:nvPr/>
        </p:nvSpPr>
        <p:spPr>
          <a:xfrm>
            <a:off x="1219200" y="936625"/>
            <a:ext cx="10134600" cy="9858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Đọc các số sau: 1 879, 6 500, 43 001, 96 075,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47 293</a:t>
            </a:r>
          </a:p>
        </p:txBody>
      </p:sp>
      <p:sp>
        <p:nvSpPr>
          <p:cNvPr id="7" name="Hộp Văn bản 6"/>
          <p:cNvSpPr txBox="1"/>
          <p:nvPr/>
        </p:nvSpPr>
        <p:spPr>
          <a:xfrm>
            <a:off x="1371600" y="2209800"/>
            <a:ext cx="10134600" cy="35941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1 879:</a:t>
            </a: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Một nghìn tám trăm bảy mươi chín </a:t>
            </a:r>
          </a:p>
          <a:p>
            <a:pPr fontAlgn="auto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6 500:</a:t>
            </a: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Sáu nghìn năm trăm.</a:t>
            </a:r>
          </a:p>
          <a:p>
            <a:pPr fontAlgn="auto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43 001: </a:t>
            </a: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Bốn mươi ba nghìn không trăm linh một.</a:t>
            </a:r>
          </a:p>
          <a:p>
            <a:pPr fontAlgn="auto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96 075: </a:t>
            </a: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Chín mươi sáu nghìn không trăm bảy mươi lăm.</a:t>
            </a:r>
          </a:p>
          <a:p>
            <a:pPr fontAlgn="auto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47 293:</a:t>
            </a: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Bốn mươi bảy nghìn hai trăm chín mươi ba.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/>
          <p:cNvSpPr txBox="1"/>
          <p:nvPr/>
        </p:nvSpPr>
        <p:spPr>
          <a:xfrm>
            <a:off x="381000" y="304800"/>
            <a:ext cx="227626" cy="67710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8DEB0"/>
                </a:solidFill>
                <a:latin typeface="SVN-Ziclets" panose="02000603000000000000" pitchFamily="2" charset="0"/>
                <a:cs typeface="+mn-cs"/>
              </a:rPr>
              <a:t>1</a:t>
            </a:r>
          </a:p>
        </p:txBody>
      </p:sp>
      <p:sp>
        <p:nvSpPr>
          <p:cNvPr id="6" name="Hộp Văn bản 5"/>
          <p:cNvSpPr txBox="1"/>
          <p:nvPr/>
        </p:nvSpPr>
        <p:spPr>
          <a:xfrm>
            <a:off x="1219200" y="936625"/>
            <a:ext cx="10363200" cy="4921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 Viết các số sau: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3" name="Hình ảnh 2"/>
          <p:cNvPicPr>
            <a:picLocks noChangeAspect="1"/>
          </p:cNvPicPr>
          <p:nvPr/>
        </p:nvPicPr>
        <p:blipFill rotWithShape="1">
          <a:blip r:embed="rId2"/>
          <a:srcRect l="13703" t="31441" r="1885" b="5241"/>
          <a:stretch/>
        </p:blipFill>
        <p:spPr>
          <a:xfrm>
            <a:off x="700811" y="1600200"/>
            <a:ext cx="10728439" cy="4148332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9" name="Hộp Văn bản 8"/>
          <p:cNvSpPr txBox="1">
            <a:spLocks noChangeArrowheads="1"/>
          </p:cNvSpPr>
          <p:nvPr/>
        </p:nvSpPr>
        <p:spPr bwMode="auto">
          <a:xfrm>
            <a:off x="9459913" y="2606675"/>
            <a:ext cx="1276350" cy="6143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4000">
                <a:solidFill>
                  <a:srgbClr val="C00000"/>
                </a:solidFill>
                <a:latin typeface="AvantGarde"/>
                <a:ea typeface="AvantGarde"/>
                <a:cs typeface="AvantGarde"/>
              </a:rPr>
              <a:t>2 765</a:t>
            </a:r>
          </a:p>
        </p:txBody>
      </p:sp>
      <p:sp>
        <p:nvSpPr>
          <p:cNvPr id="13" name="Hộp Văn bản 12"/>
          <p:cNvSpPr txBox="1">
            <a:spLocks noChangeArrowheads="1"/>
          </p:cNvSpPr>
          <p:nvPr/>
        </p:nvSpPr>
        <p:spPr bwMode="auto">
          <a:xfrm>
            <a:off x="9459913" y="3373438"/>
            <a:ext cx="1560512" cy="615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4000">
                <a:solidFill>
                  <a:srgbClr val="C00000"/>
                </a:solidFill>
                <a:latin typeface="AvantGarde"/>
                <a:ea typeface="AvantGarde"/>
                <a:cs typeface="AvantGarde"/>
              </a:rPr>
              <a:t>76 248</a:t>
            </a:r>
          </a:p>
        </p:txBody>
      </p:sp>
      <p:sp>
        <p:nvSpPr>
          <p:cNvPr id="14" name="Hộp Văn bản 13"/>
          <p:cNvSpPr txBox="1">
            <a:spLocks noChangeArrowheads="1"/>
          </p:cNvSpPr>
          <p:nvPr/>
        </p:nvSpPr>
        <p:spPr bwMode="auto">
          <a:xfrm>
            <a:off x="9459913" y="4141788"/>
            <a:ext cx="1560512" cy="615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4000">
                <a:solidFill>
                  <a:srgbClr val="C00000"/>
                </a:solidFill>
                <a:latin typeface="AvantGarde"/>
                <a:ea typeface="AvantGarde"/>
                <a:cs typeface="AvantGarde"/>
              </a:rPr>
              <a:t>99 000</a:t>
            </a:r>
          </a:p>
        </p:txBody>
      </p:sp>
      <p:sp>
        <p:nvSpPr>
          <p:cNvPr id="15" name="Hộp Văn bản 14"/>
          <p:cNvSpPr txBox="1">
            <a:spLocks noChangeArrowheads="1"/>
          </p:cNvSpPr>
          <p:nvPr/>
        </p:nvSpPr>
        <p:spPr bwMode="auto">
          <a:xfrm>
            <a:off x="9459913" y="4910138"/>
            <a:ext cx="1560512" cy="615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4000">
                <a:solidFill>
                  <a:srgbClr val="C00000"/>
                </a:solidFill>
                <a:latin typeface="AvantGarde"/>
                <a:ea typeface="AvantGarde"/>
                <a:cs typeface="AvantGarde"/>
              </a:rPr>
              <a:t>36 044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/>
          <p:cNvSpPr txBox="1"/>
          <p:nvPr/>
        </p:nvSpPr>
        <p:spPr>
          <a:xfrm>
            <a:off x="381000" y="304800"/>
            <a:ext cx="227626" cy="67710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8DEB0"/>
                </a:solidFill>
                <a:latin typeface="SVN-Ziclets" panose="02000603000000000000" pitchFamily="2" charset="0"/>
                <a:cs typeface="+mn-cs"/>
              </a:rPr>
              <a:t>1</a:t>
            </a:r>
          </a:p>
        </p:txBody>
      </p:sp>
      <p:sp>
        <p:nvSpPr>
          <p:cNvPr id="5" name="Hộp Văn bản 4"/>
          <p:cNvSpPr txBox="1"/>
          <p:nvPr/>
        </p:nvSpPr>
        <p:spPr>
          <a:xfrm>
            <a:off x="1219200" y="936625"/>
            <a:ext cx="10363200" cy="9858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c) Viết các số ở câu b thành tổng của các chục nghìn, nghìn, trăm, chục, đơn vị (theo mẫu):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7" name="Hình ảnh 6"/>
          <p:cNvPicPr>
            <a:picLocks noChangeAspect="1"/>
          </p:cNvPicPr>
          <p:nvPr/>
        </p:nvPicPr>
        <p:blipFill>
          <a:blip r:embed="rId2"/>
          <a:srcRect l="-2" r="-166" b="28889"/>
          <a:stretch>
            <a:fillRect/>
          </a:stretch>
        </p:blipFill>
        <p:spPr bwMode="auto">
          <a:xfrm>
            <a:off x="923925" y="1974850"/>
            <a:ext cx="109537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Hộp Văn bản 9"/>
          <p:cNvSpPr txBox="1"/>
          <p:nvPr/>
        </p:nvSpPr>
        <p:spPr>
          <a:xfrm>
            <a:off x="6464300" y="4078288"/>
            <a:ext cx="373063" cy="4921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50000"/>
                    <a:lumOff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O</a:t>
            </a:r>
          </a:p>
        </p:txBody>
      </p:sp>
      <p:sp>
        <p:nvSpPr>
          <p:cNvPr id="11" name="Hộp Văn bản 10"/>
          <p:cNvSpPr txBox="1">
            <a:spLocks noChangeArrowheads="1"/>
          </p:cNvSpPr>
          <p:nvPr/>
        </p:nvSpPr>
        <p:spPr bwMode="auto">
          <a:xfrm>
            <a:off x="2286000" y="3017838"/>
            <a:ext cx="9117013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3600" b="1">
                <a:solidFill>
                  <a:srgbClr val="7030A0"/>
                </a:solidFill>
                <a:latin typeface="HP001 4 hàng"/>
                <a:ea typeface="AvantGarde"/>
                <a:cs typeface="AvantGarde"/>
              </a:rPr>
              <a:t>76 248 = 70000 + 6000 + 200 + 40 + 8</a:t>
            </a:r>
          </a:p>
        </p:txBody>
      </p:sp>
      <p:sp>
        <p:nvSpPr>
          <p:cNvPr id="12" name="Hộp Văn bản 11"/>
          <p:cNvSpPr txBox="1">
            <a:spLocks noChangeArrowheads="1"/>
          </p:cNvSpPr>
          <p:nvPr/>
        </p:nvSpPr>
        <p:spPr bwMode="auto">
          <a:xfrm>
            <a:off x="2301875" y="3709988"/>
            <a:ext cx="56292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3600" b="1">
                <a:solidFill>
                  <a:srgbClr val="7030A0"/>
                </a:solidFill>
                <a:latin typeface="HP001 4 hàng"/>
                <a:ea typeface="AvantGarde"/>
                <a:cs typeface="AvantGarde"/>
              </a:rPr>
              <a:t>99 000 = 90000 + 9000</a:t>
            </a:r>
          </a:p>
        </p:txBody>
      </p:sp>
      <p:sp>
        <p:nvSpPr>
          <p:cNvPr id="13" name="Hộp Văn bản 12"/>
          <p:cNvSpPr txBox="1">
            <a:spLocks noChangeArrowheads="1"/>
          </p:cNvSpPr>
          <p:nvPr/>
        </p:nvSpPr>
        <p:spPr bwMode="auto">
          <a:xfrm>
            <a:off x="2270125" y="4386263"/>
            <a:ext cx="76263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3600" b="1">
                <a:solidFill>
                  <a:srgbClr val="7030A0"/>
                </a:solidFill>
                <a:latin typeface="HP001 4 hàng"/>
                <a:ea typeface="AvantGarde"/>
                <a:cs typeface="AvantGarde"/>
              </a:rPr>
              <a:t>36 044 = 30000 + 6000 + 40 + 4</a:t>
            </a:r>
          </a:p>
        </p:txBody>
      </p:sp>
      <p:sp>
        <p:nvSpPr>
          <p:cNvPr id="15" name="Hộp Văn bản 14"/>
          <p:cNvSpPr txBox="1">
            <a:spLocks noChangeArrowheads="1"/>
          </p:cNvSpPr>
          <p:nvPr/>
        </p:nvSpPr>
        <p:spPr bwMode="auto">
          <a:xfrm>
            <a:off x="2301875" y="2328863"/>
            <a:ext cx="79057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  <a:latin typeface="HP001 4 hàng"/>
                <a:ea typeface="AvantGarde"/>
                <a:cs typeface="AvantGarde"/>
              </a:rPr>
              <a:t>Mẫu: 2765 = 2000 + 700 + 60 + 5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Chủ đề Offic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144</TotalTime>
  <Words>346</Words>
  <Application>Microsoft Office PowerPoint</Application>
  <PresentationFormat>Widescreen</PresentationFormat>
  <Paragraphs>57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#9Slide02 Noi dung dai</vt:lpstr>
      <vt:lpstr>#9Slide02 Tieu de dai</vt:lpstr>
      <vt:lpstr>#9Slide03 AllRoundGothic</vt:lpstr>
      <vt:lpstr>Arial</vt:lpstr>
      <vt:lpstr>Arial-Rounded</vt:lpstr>
      <vt:lpstr>AvantGarde</vt:lpstr>
      <vt:lpstr>HP001 4 hàng</vt:lpstr>
      <vt:lpstr>SVN-Ziclets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MY PC</dc:creator>
  <cp:keywords>9Slide</cp:keywords>
  <dc:description>9Slide.vn</dc:description>
  <cp:lastModifiedBy>ADMIN</cp:lastModifiedBy>
  <cp:revision>10</cp:revision>
  <dcterms:created xsi:type="dcterms:W3CDTF">2023-01-15T09:20:24Z</dcterms:created>
  <dcterms:modified xsi:type="dcterms:W3CDTF">2025-02-16T13:26:58Z</dcterms:modified>
  <cp:category>9Slide.vn</cp:category>
  <cp:contentStatus>9Slide</cp:contentStatus>
</cp:coreProperties>
</file>