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4" r:id="rId10"/>
    <p:sldId id="273" r:id="rId11"/>
    <p:sldId id="274" r:id="rId12"/>
    <p:sldId id="275" r:id="rId13"/>
    <p:sldId id="276" r:id="rId14"/>
    <p:sldId id="271" r:id="rId15"/>
    <p:sldId id="266" r:id="rId16"/>
    <p:sldId id="277" r:id="rId17"/>
    <p:sldId id="267" r:id="rId18"/>
    <p:sldId id="265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0" d="100"/>
          <a:sy n="70" d="100"/>
        </p:scale>
        <p:origin x="74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BA2728C-9E07-04AD-BB3A-B2FFC0C06862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1467272" y="3516292"/>
            <a:ext cx="9257470" cy="141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chục,</a:t>
            </a:r>
          </a:p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trăm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998670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1: Làm tròn các số 62, 67 đến hàng chục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4793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4793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479357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2832407" y="12601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7442507" y="12601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67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306933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048000"/>
            <a:ext cx="102130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62  gần với số 60 hơn số 70.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62 đến hàng chục, ta được số 60 (gọi là làm tròn lùi).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67 gần với số 70 hơn số 60.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67 đến hàng chục, ta được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70 (gọi là làm tròn tiến).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1640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2: Làm tròn số 45 đến hàng chục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45 cách đều hai số 40 và 50.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 ước: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24479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4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3: Làm tròn các số 234, 279 đến hàng trăm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883920" y="2479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476547" y="2479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099654" y="2479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4021127" y="129063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8189267" y="130587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279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4395215" y="176535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8498178" y="175011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048000"/>
            <a:ext cx="102130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234 gần với số 200 hơn số 300.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234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279 gần với số 300 hơn số 200.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279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trăm, ta được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1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9393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4: Làm tròn số 450 đến hàng trăm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450 cách đều hai số 400 và 500.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 ước: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ctrăm,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5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tia số rồi làm tròn các số 44, 57, 72, 85 đến hàng chục: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A60896A-B2BE-EEBB-552C-AF94774E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42050" r="14716" b="27070"/>
          <a:stretch/>
        </p:blipFill>
        <p:spPr>
          <a:xfrm>
            <a:off x="609600" y="2011680"/>
            <a:ext cx="10798668" cy="1524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863654" y="3800475"/>
            <a:ext cx="8290560" cy="239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44 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 được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  <a:endParaRPr lang="en-US" sz="32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57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  <a:endParaRPr lang="en-US" sz="32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  <a:endParaRPr lang="en-US" sz="32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85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90</a:t>
            </a:r>
            <a:endParaRPr lang="en-US" sz="32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tia số rồi làm tròn các số 312, 350, 384 đến hàng trăm: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950720" y="3886200"/>
            <a:ext cx="8290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312 </a:t>
            </a:r>
            <a:r>
              <a:rPr lang="nl-NL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 được </a:t>
            </a:r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  <a:endParaRPr lang="en-US" sz="4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350 </a:t>
            </a:r>
            <a:r>
              <a:rPr lang="nl-NL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 được </a:t>
            </a:r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  <a:endParaRPr lang="en-US" sz="4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384 </a:t>
            </a:r>
            <a:r>
              <a:rPr lang="nl-NL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 được </a:t>
            </a:r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  <a:endParaRPr lang="en-US" sz="4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FE0815B-5FDC-B526-D1D3-B6BA7B3A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2752" r="15469" b="24411"/>
          <a:stretch/>
        </p:blipFill>
        <p:spPr>
          <a:xfrm>
            <a:off x="639106" y="1770848"/>
            <a:ext cx="10729934" cy="17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 muốn chọn một hộp kẹo có khoảng 200 viên. Theo em, Đức nên chọn hộp kẹo nào?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F2D761D-656A-73F9-7395-9BA802607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42128" r="10730" b="21286"/>
          <a:stretch/>
        </p:blipFill>
        <p:spPr>
          <a:xfrm>
            <a:off x="670559" y="2057400"/>
            <a:ext cx="10604271" cy="19659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442CBD-1072-E205-11EE-7B1DCD5D10F5}"/>
              </a:ext>
            </a:extLst>
          </p:cNvPr>
          <p:cNvSpPr txBox="1"/>
          <p:nvPr/>
        </p:nvSpPr>
        <p:spPr>
          <a:xfrm>
            <a:off x="1584960" y="4297680"/>
            <a:ext cx="9631680" cy="179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 muốn chọn hộp kẹo có khoảng 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 viên. Vậy </a:t>
            </a:r>
            <a:r>
              <a:rPr lang="vi-VN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 nên chọn hộp kẹo 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vi-VN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Vì hộp A có số kẹo được làm tròn là 200 viên.</a:t>
            </a:r>
            <a:endParaRPr lang="en-US" sz="28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1 860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nghìn tám trăm sáu mươi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6 550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 nghìn năm trăm năm mươi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43 010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mươi ba nghìn không trăm mười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96 100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 một trăm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DB17716-E11A-DA31-A987-9467F1E6D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122" y1="43101" x2="34113" y2="50930"/>
                        <a14:foregroundMark x1="39461" y1="63333" x2="43621" y2="72403"/>
                        <a14:foregroundMark x1="47464" y1="53023" x2="48455" y2="67519"/>
                        <a14:foregroundMark x1="50238" y1="77442" x2="49604" y2="72093"/>
                        <a14:foregroundMark x1="42472" y1="81473" x2="42829" y2="76047"/>
                        <a14:foregroundMark x1="31339" y1="79535" x2="32250" y2="72946"/>
                        <a14:foregroundMark x1="48257" y1="50233" x2="47583" y2="54961"/>
                        <a14:foregroundMark x1="60380" y1="45891" x2="59707" y2="70000"/>
                        <a14:foregroundMark x1="59707" y1="70000" x2="60777" y2="78605"/>
                        <a14:foregroundMark x1="60777" y1="78605" x2="60301" y2="83411"/>
                        <a14:foregroundMark x1="19849" y1="44186" x2="19572" y2="84961"/>
                        <a14:foregroundMark x1="29715" y1="75891" x2="30349" y2="79922"/>
                        <a14:foregroundMark x1="57924" y1="51550" x2="57924" y2="51550"/>
                        <a14:foregroundMark x1="57845" y1="50388" x2="57845" y2="50388"/>
                        <a14:foregroundMark x1="57964" y1="52326" x2="57964" y2="54884"/>
                        <a14:foregroundMark x1="63510" y1="50698" x2="63352" y2="51705"/>
                        <a14:foregroundMark x1="29160" y1="76899" x2="29120" y2="78992"/>
                        <a14:backgroundMark x1="28428" y1="78942" x2="28487" y2="80465"/>
                        <a14:backgroundMark x1="26704" y1="34729" x2="28346" y2="76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38750" r="34667" b="12500"/>
          <a:stretch/>
        </p:blipFill>
        <p:spPr>
          <a:xfrm>
            <a:off x="2133600" y="2743200"/>
            <a:ext cx="7543800" cy="3724154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E356B169-B865-51A8-65F9-C1EDA79D849A}"/>
              </a:ext>
            </a:extLst>
          </p:cNvPr>
          <p:cNvSpPr/>
          <p:nvPr/>
        </p:nvSpPr>
        <p:spPr>
          <a:xfrm>
            <a:off x="914400" y="1371600"/>
            <a:ext cx="5638800" cy="1699431"/>
          </a:xfrm>
          <a:custGeom>
            <a:avLst/>
            <a:gdLst>
              <a:gd name="connsiteX0" fmla="*/ 0 w 5638800"/>
              <a:gd name="connsiteY0" fmla="*/ 203204 h 1219200"/>
              <a:gd name="connsiteX1" fmla="*/ 203204 w 5638800"/>
              <a:gd name="connsiteY1" fmla="*/ 0 h 1219200"/>
              <a:gd name="connsiteX2" fmla="*/ 939800 w 5638800"/>
              <a:gd name="connsiteY2" fmla="*/ 0 h 1219200"/>
              <a:gd name="connsiteX3" fmla="*/ 939800 w 5638800"/>
              <a:gd name="connsiteY3" fmla="*/ 0 h 1219200"/>
              <a:gd name="connsiteX4" fmla="*/ 2349500 w 5638800"/>
              <a:gd name="connsiteY4" fmla="*/ 0 h 1219200"/>
              <a:gd name="connsiteX5" fmla="*/ 5435596 w 5638800"/>
              <a:gd name="connsiteY5" fmla="*/ 0 h 1219200"/>
              <a:gd name="connsiteX6" fmla="*/ 5638800 w 5638800"/>
              <a:gd name="connsiteY6" fmla="*/ 203204 h 1219200"/>
              <a:gd name="connsiteX7" fmla="*/ 5638800 w 5638800"/>
              <a:gd name="connsiteY7" fmla="*/ 711200 h 1219200"/>
              <a:gd name="connsiteX8" fmla="*/ 5638800 w 5638800"/>
              <a:gd name="connsiteY8" fmla="*/ 711200 h 1219200"/>
              <a:gd name="connsiteX9" fmla="*/ 5638800 w 5638800"/>
              <a:gd name="connsiteY9" fmla="*/ 1016000 h 1219200"/>
              <a:gd name="connsiteX10" fmla="*/ 5638800 w 5638800"/>
              <a:gd name="connsiteY10" fmla="*/ 1015996 h 1219200"/>
              <a:gd name="connsiteX11" fmla="*/ 5435596 w 5638800"/>
              <a:gd name="connsiteY11" fmla="*/ 1219200 h 1219200"/>
              <a:gd name="connsiteX12" fmla="*/ 2349500 w 5638800"/>
              <a:gd name="connsiteY12" fmla="*/ 1219200 h 1219200"/>
              <a:gd name="connsiteX13" fmla="*/ 1965517 w 5638800"/>
              <a:gd name="connsiteY13" fmla="*/ 1775631 h 1219200"/>
              <a:gd name="connsiteX14" fmla="*/ 939800 w 5638800"/>
              <a:gd name="connsiteY14" fmla="*/ 1219200 h 1219200"/>
              <a:gd name="connsiteX15" fmla="*/ 203204 w 5638800"/>
              <a:gd name="connsiteY15" fmla="*/ 1219200 h 1219200"/>
              <a:gd name="connsiteX16" fmla="*/ 0 w 5638800"/>
              <a:gd name="connsiteY16" fmla="*/ 1015996 h 1219200"/>
              <a:gd name="connsiteX17" fmla="*/ 0 w 5638800"/>
              <a:gd name="connsiteY17" fmla="*/ 1016000 h 1219200"/>
              <a:gd name="connsiteX18" fmla="*/ 0 w 5638800"/>
              <a:gd name="connsiteY18" fmla="*/ 711200 h 1219200"/>
              <a:gd name="connsiteX19" fmla="*/ 0 w 5638800"/>
              <a:gd name="connsiteY19" fmla="*/ 711200 h 1219200"/>
              <a:gd name="connsiteX20" fmla="*/ 0 w 5638800"/>
              <a:gd name="connsiteY20" fmla="*/ 203204 h 1219200"/>
              <a:gd name="connsiteX0" fmla="*/ 0 w 5638800"/>
              <a:gd name="connsiteY0" fmla="*/ 203204 h 1775631"/>
              <a:gd name="connsiteX1" fmla="*/ 203204 w 5638800"/>
              <a:gd name="connsiteY1" fmla="*/ 0 h 1775631"/>
              <a:gd name="connsiteX2" fmla="*/ 939800 w 5638800"/>
              <a:gd name="connsiteY2" fmla="*/ 0 h 1775631"/>
              <a:gd name="connsiteX3" fmla="*/ 939800 w 5638800"/>
              <a:gd name="connsiteY3" fmla="*/ 0 h 1775631"/>
              <a:gd name="connsiteX4" fmla="*/ 2349500 w 5638800"/>
              <a:gd name="connsiteY4" fmla="*/ 0 h 1775631"/>
              <a:gd name="connsiteX5" fmla="*/ 5435596 w 5638800"/>
              <a:gd name="connsiteY5" fmla="*/ 0 h 1775631"/>
              <a:gd name="connsiteX6" fmla="*/ 5638800 w 5638800"/>
              <a:gd name="connsiteY6" fmla="*/ 203204 h 1775631"/>
              <a:gd name="connsiteX7" fmla="*/ 5638800 w 5638800"/>
              <a:gd name="connsiteY7" fmla="*/ 711200 h 1775631"/>
              <a:gd name="connsiteX8" fmla="*/ 5638800 w 5638800"/>
              <a:gd name="connsiteY8" fmla="*/ 711200 h 1775631"/>
              <a:gd name="connsiteX9" fmla="*/ 5638800 w 5638800"/>
              <a:gd name="connsiteY9" fmla="*/ 1016000 h 1775631"/>
              <a:gd name="connsiteX10" fmla="*/ 5638800 w 5638800"/>
              <a:gd name="connsiteY10" fmla="*/ 1015996 h 1775631"/>
              <a:gd name="connsiteX11" fmla="*/ 5435596 w 5638800"/>
              <a:gd name="connsiteY11" fmla="*/ 1219200 h 1775631"/>
              <a:gd name="connsiteX12" fmla="*/ 1498896 w 5638800"/>
              <a:gd name="connsiteY12" fmla="*/ 1208568 h 1775631"/>
              <a:gd name="connsiteX13" fmla="*/ 1965517 w 5638800"/>
              <a:gd name="connsiteY13" fmla="*/ 1775631 h 1775631"/>
              <a:gd name="connsiteX14" fmla="*/ 939800 w 5638800"/>
              <a:gd name="connsiteY14" fmla="*/ 1219200 h 1775631"/>
              <a:gd name="connsiteX15" fmla="*/ 203204 w 5638800"/>
              <a:gd name="connsiteY15" fmla="*/ 1219200 h 1775631"/>
              <a:gd name="connsiteX16" fmla="*/ 0 w 5638800"/>
              <a:gd name="connsiteY16" fmla="*/ 1015996 h 1775631"/>
              <a:gd name="connsiteX17" fmla="*/ 0 w 5638800"/>
              <a:gd name="connsiteY17" fmla="*/ 1016000 h 1775631"/>
              <a:gd name="connsiteX18" fmla="*/ 0 w 5638800"/>
              <a:gd name="connsiteY18" fmla="*/ 711200 h 1775631"/>
              <a:gd name="connsiteX19" fmla="*/ 0 w 5638800"/>
              <a:gd name="connsiteY19" fmla="*/ 711200 h 1775631"/>
              <a:gd name="connsiteX20" fmla="*/ 0 w 5638800"/>
              <a:gd name="connsiteY20" fmla="*/ 203204 h 1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1775631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939800" y="0"/>
                </a:lnTo>
                <a:lnTo>
                  <a:pt x="939800" y="0"/>
                </a:lnTo>
                <a:lnTo>
                  <a:pt x="2349500" y="0"/>
                </a:lnTo>
                <a:lnTo>
                  <a:pt x="5435596" y="0"/>
                </a:lnTo>
                <a:cubicBezTo>
                  <a:pt x="5547822" y="0"/>
                  <a:pt x="5638800" y="90978"/>
                  <a:pt x="5638800" y="203204"/>
                </a:cubicBezTo>
                <a:lnTo>
                  <a:pt x="5638800" y="711200"/>
                </a:lnTo>
                <a:lnTo>
                  <a:pt x="5638800" y="711200"/>
                </a:lnTo>
                <a:lnTo>
                  <a:pt x="5638800" y="1016000"/>
                </a:lnTo>
                <a:lnTo>
                  <a:pt x="5638800" y="1015996"/>
                </a:lnTo>
                <a:cubicBezTo>
                  <a:pt x="5638800" y="1128222"/>
                  <a:pt x="5547822" y="1219200"/>
                  <a:pt x="5435596" y="1219200"/>
                </a:cubicBezTo>
                <a:lnTo>
                  <a:pt x="1498896" y="1208568"/>
                </a:lnTo>
                <a:lnTo>
                  <a:pt x="1965517" y="1775631"/>
                </a:lnTo>
                <a:lnTo>
                  <a:pt x="939800" y="1219200"/>
                </a:ln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1016000"/>
                </a:lnTo>
                <a:lnTo>
                  <a:pt x="0" y="711200"/>
                </a:lnTo>
                <a:lnTo>
                  <a:pt x="0" y="711200"/>
                </a:lnTo>
                <a:lnTo>
                  <a:pt x="0" y="20320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1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A có khoảng 300 viên sỏi.</a:t>
            </a:r>
          </a:p>
          <a:p>
            <a:pPr>
              <a:lnSpc>
                <a:spcPct val="121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B có khoảng 80 viên sỏi.</a:t>
            </a:r>
          </a:p>
          <a:p>
            <a:pPr>
              <a:lnSpc>
                <a:spcPct val="121000"/>
              </a:lnSpc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55EF42F8-F1EE-9507-32A4-6DB1A442D7E2}"/>
              </a:ext>
            </a:extLst>
          </p:cNvPr>
          <p:cNvSpPr/>
          <p:nvPr/>
        </p:nvSpPr>
        <p:spPr>
          <a:xfrm>
            <a:off x="7010400" y="1295400"/>
            <a:ext cx="4267200" cy="1219200"/>
          </a:xfrm>
          <a:prstGeom prst="wedgeRoundRectCallout">
            <a:avLst>
              <a:gd name="adj1" fmla="val -6879"/>
              <a:gd name="adj2" fmla="val 10697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C có khoảng 200 viên sỏi.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AF4C135-1548-182E-3238-E6AAEBC22949}"/>
              </a:ext>
            </a:extLst>
          </p:cNvPr>
          <p:cNvGrpSpPr/>
          <p:nvPr/>
        </p:nvGrpSpPr>
        <p:grpSpPr>
          <a:xfrm>
            <a:off x="9443219" y="4219347"/>
            <a:ext cx="2716883" cy="2643969"/>
            <a:chOff x="9443219" y="4219347"/>
            <a:chExt cx="2716883" cy="2643969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1542B132-6F29-0489-22B1-A17A33E5A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3" b="84031" l="66997" r="89501">
                          <a14:foregroundMark x1="79635" y1="62093" x2="79517" y2="80465"/>
                          <a14:foregroundMark x1="79715" y1="83023" x2="79715" y2="84031"/>
                          <a14:foregroundMark x1="77298" y1="83178" x2="77298" y2="83178"/>
                          <a14:foregroundMark x1="71870" y1="40233" x2="72979" y2="52481"/>
                          <a14:foregroundMark x1="80745" y1="41240" x2="81141" y2="48295"/>
                          <a14:foregroundMark x1="68027" y1="45581" x2="89025" y2="42558"/>
                          <a14:foregroundMark x1="89025" y1="42558" x2="89501" y2="42791"/>
                          <a14:foregroundMark x1="68146" y1="43566" x2="68344" y2="50465"/>
                          <a14:foregroundMark x1="69849" y1="52248" x2="83637" y2="48140"/>
                          <a14:foregroundMark x1="82528" y1="50698" x2="87599" y2="51628"/>
                          <a14:foregroundMark x1="86292" y1="44574" x2="86292" y2="44574"/>
                          <a14:foregroundMark x1="75079" y1="49457" x2="75079" y2="49457"/>
                          <a14:foregroundMark x1="73693" y1="50078" x2="73693" y2="50078"/>
                          <a14:foregroundMark x1="70365" y1="49690" x2="70365" y2="49690"/>
                          <a14:foregroundMark x1="67036" y1="45736" x2="67036" y2="45736"/>
                          <a14:foregroundMark x1="84548" y1="55814" x2="84548" y2="55814"/>
                          <a14:foregroundMark x1="83756" y1="56822" x2="83756" y2="56822"/>
                          <a14:foregroundMark x1="81220" y1="60310" x2="81418" y2="67597"/>
                          <a14:foregroundMark x1="83241" y1="65039" x2="83756" y2="69612"/>
                          <a14:foregroundMark x1="85261" y1="67597" x2="84984" y2="70155"/>
                          <a14:foregroundMark x1="76189" y1="66434" x2="79517" y2="66434"/>
                          <a14:foregroundMark x1="77496" y1="60543" x2="78526" y2="63256"/>
                          <a14:foregroundMark x1="83043" y1="76124" x2="83162" y2="77132"/>
                          <a14:foregroundMark x1="81339" y1="79225" x2="81656" y2="81395"/>
                          <a14:foregroundMark x1="79715" y1="83566" x2="80428" y2="83566"/>
                          <a14:foregroundMark x1="77496" y1="83411" x2="78922" y2="83566"/>
                          <a14:foregroundMark x1="80547" y1="83566" x2="82448" y2="84031"/>
                          <a14:foregroundMark x1="77615" y1="72791" x2="82845" y2="75736"/>
                          <a14:foregroundMark x1="77021" y1="70000" x2="77615" y2="73178"/>
                          <a14:foregroundMark x1="85460" y1="53798" x2="85460" y2="53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2" t="35848" r="8115" b="15117"/>
            <a:stretch/>
          </p:blipFill>
          <p:spPr>
            <a:xfrm>
              <a:off x="9443219" y="4219347"/>
              <a:ext cx="2716883" cy="2643969"/>
            </a:xfrm>
            <a:prstGeom prst="rect">
              <a:avLst/>
            </a:prstGeom>
          </p:spPr>
        </p:pic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14B2A184-E672-61FD-04F3-E518DF39BE20}"/>
                </a:ext>
              </a:extLst>
            </p:cNvPr>
            <p:cNvSpPr/>
            <p:nvPr/>
          </p:nvSpPr>
          <p:spPr>
            <a:xfrm>
              <a:off x="9601200" y="4495800"/>
              <a:ext cx="2362200" cy="609600"/>
            </a:xfrm>
            <a:prstGeom prst="roundRect">
              <a:avLst>
                <a:gd name="adj" fmla="val 4108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BF127B8-C9F5-3428-514C-A3CDD62B8FB7}"/>
                </a:ext>
              </a:extLst>
            </p:cNvPr>
            <p:cNvSpPr/>
            <p:nvPr/>
          </p:nvSpPr>
          <p:spPr>
            <a:xfrm>
              <a:off x="11353800" y="5176284"/>
              <a:ext cx="152400" cy="1524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B3F8AB6C-F1C5-14E4-939A-B7C77F1DAA15}"/>
                </a:ext>
              </a:extLst>
            </p:cNvPr>
            <p:cNvSpPr/>
            <p:nvPr/>
          </p:nvSpPr>
          <p:spPr>
            <a:xfrm>
              <a:off x="11201400" y="5486400"/>
              <a:ext cx="76200" cy="762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C6580F4E-E6F9-E86F-9AB1-CCEA6794E360}"/>
                </a:ext>
              </a:extLst>
            </p:cNvPr>
            <p:cNvSpPr/>
            <p:nvPr/>
          </p:nvSpPr>
          <p:spPr>
            <a:xfrm>
              <a:off x="11281410" y="5355183"/>
              <a:ext cx="102870" cy="10287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1467273" y="3516292"/>
            <a:ext cx="9257470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chục,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trăm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105</TotalTime>
  <Words>512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#9Slide02 Noi dung dai</vt:lpstr>
      <vt:lpstr>#9Slide03 AllRoundGothic</vt:lpstr>
      <vt:lpstr>Arial</vt:lpstr>
      <vt:lpstr>AvantGarde</vt:lpstr>
      <vt:lpstr>SVN-Anastasia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Vũ Trọng Đông</cp:lastModifiedBy>
  <cp:revision>7</cp:revision>
  <dcterms:created xsi:type="dcterms:W3CDTF">2023-01-15T09:20:24Z</dcterms:created>
  <dcterms:modified xsi:type="dcterms:W3CDTF">2023-01-30T06:25:30Z</dcterms:modified>
  <cp:category>9Slide.vn</cp:category>
  <cp:contentStatus>9Slide</cp:contentStatus>
</cp:coreProperties>
</file>