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9" r:id="rId4"/>
    <p:sldId id="967" r:id="rId5"/>
    <p:sldId id="969" r:id="rId6"/>
    <p:sldId id="986" r:id="rId7"/>
    <p:sldId id="987" r:id="rId8"/>
    <p:sldId id="988" r:id="rId9"/>
    <p:sldId id="989" r:id="rId10"/>
    <p:sldId id="266" r:id="rId11"/>
    <p:sldId id="990" r:id="rId12"/>
    <p:sldId id="991" r:id="rId13"/>
    <p:sldId id="992" r:id="rId14"/>
    <p:sldId id="993" r:id="rId15"/>
    <p:sldId id="994" r:id="rId16"/>
    <p:sldId id="995" r:id="rId17"/>
    <p:sldId id="1000" r:id="rId18"/>
    <p:sldId id="1001" r:id="rId19"/>
    <p:sldId id="999" r:id="rId20"/>
    <p:sldId id="996" r:id="rId21"/>
    <p:sldId id="997" r:id="rId22"/>
    <p:sldId id="276" r:id="rId23"/>
    <p:sldId id="998" r:id="rId24"/>
    <p:sldId id="985" r:id="rId25"/>
    <p:sldId id="9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D586-1B6C-829E-FE5A-B472C6EA65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38EE1D-23D8-4219-B4F4-AA2ADF576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C9E1C0-3707-00CB-7CE2-1BD2663A8244}"/>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5" name="Footer Placeholder 4">
            <a:extLst>
              <a:ext uri="{FF2B5EF4-FFF2-40B4-BE49-F238E27FC236}">
                <a16:creationId xmlns:a16="http://schemas.microsoft.com/office/drawing/2014/main" id="{2B08A5C1-0EE3-DD5C-36CD-0200392B7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155D-0A4B-1B6B-7647-0C3197E8CF56}"/>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35203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8636-8F65-6C7E-D841-53F507CFC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B6E481-382A-0991-7453-C43D48673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91359-BB03-4538-0F3D-E20FFC5C776E}"/>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5" name="Footer Placeholder 4">
            <a:extLst>
              <a:ext uri="{FF2B5EF4-FFF2-40B4-BE49-F238E27FC236}">
                <a16:creationId xmlns:a16="http://schemas.microsoft.com/office/drawing/2014/main" id="{FA769990-6079-BD8D-0A77-C15D32CF8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BCF1B-8AB5-B1B1-268F-4E3C4C3997E6}"/>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116607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BE7BE-5C13-CA48-B162-45B05382E3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AF771C-4999-83BF-376D-11BEDB1963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C13A4-F765-61C0-902E-727AAFBC9082}"/>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5" name="Footer Placeholder 4">
            <a:extLst>
              <a:ext uri="{FF2B5EF4-FFF2-40B4-BE49-F238E27FC236}">
                <a16:creationId xmlns:a16="http://schemas.microsoft.com/office/drawing/2014/main" id="{2B36AB49-8A93-A305-4D97-BCA2E65DA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55E9F-1B9A-AA94-BF52-89C88A354C44}"/>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1311317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B6CD-FAA5-BD83-5B66-A3EDD9719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8A09F4-859C-E403-65DF-0A0650261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CD251-55BD-36E7-86FD-F115F440C4F2}"/>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EECA2179-A05E-B426-B9F4-E1576F11D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F8E5D-016C-67EF-D405-D48D572C0893}"/>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416647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260F-8A6A-E99E-8278-0981F2CB9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854F7-A030-4882-630F-03965E076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6D9FB-11C3-6275-2996-94F2C6C63D98}"/>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02FE3F5F-AC88-35B6-BCE6-6FE388B85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DD652-890E-E4F7-1AA8-B9D027BE8063}"/>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207438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598F-89A9-E72B-0159-FCB4615CEC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FF6A41-20AC-42B1-BDF4-29B56AAD4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80EEFE-18B1-EBCC-DAF6-7F349D98C2AE}"/>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C905D8CB-F870-A382-1035-2F74731A9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0EDFF-5438-2C2E-68F0-23A43DFF4B29}"/>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876471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870E-4E75-E0E1-6875-A4B806FF5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56647-0904-AB23-5EAF-C1C10AF9A1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05662-54B6-7BC1-92F9-A8ACF43AED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E77115-FBB8-3421-1B08-C25329FC220C}"/>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6" name="Footer Placeholder 5">
            <a:extLst>
              <a:ext uri="{FF2B5EF4-FFF2-40B4-BE49-F238E27FC236}">
                <a16:creationId xmlns:a16="http://schemas.microsoft.com/office/drawing/2014/main" id="{B4A99071-FE3B-5EBF-5224-3FF020DD1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6316B-107A-6313-7039-EB9D57E279DC}"/>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2895375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351-27FE-2248-896A-DBF8821D3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7DB9AA-27C5-AA95-97D1-D643E7526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B619C-4387-D6FB-F28A-1A144085C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9B376-0C5D-6144-3F22-C69F6305C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0AD13-C933-8EAC-45E7-92AD11970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1FE58A-BA24-4E10-7856-CDCC80A5BB72}"/>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8" name="Footer Placeholder 7">
            <a:extLst>
              <a:ext uri="{FF2B5EF4-FFF2-40B4-BE49-F238E27FC236}">
                <a16:creationId xmlns:a16="http://schemas.microsoft.com/office/drawing/2014/main" id="{342DB86E-E4EE-75F7-327F-268F0F178E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3C6DF8-826A-5E06-3832-33CC10989AC1}"/>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1916785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17FA-5DD0-71B6-11D2-9078F43C4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FE229C-5FF3-9F87-5585-E9E804246755}"/>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4" name="Footer Placeholder 3">
            <a:extLst>
              <a:ext uri="{FF2B5EF4-FFF2-40B4-BE49-F238E27FC236}">
                <a16:creationId xmlns:a16="http://schemas.microsoft.com/office/drawing/2014/main" id="{46EFFB63-468A-2138-CCC8-C27162E923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D752F0-452A-DBC1-9E12-AF41CBA9CEEB}"/>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115577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309F7-544A-A0FF-629A-DDA26CA3B1FB}"/>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3" name="Footer Placeholder 2">
            <a:extLst>
              <a:ext uri="{FF2B5EF4-FFF2-40B4-BE49-F238E27FC236}">
                <a16:creationId xmlns:a16="http://schemas.microsoft.com/office/drawing/2014/main" id="{DE18E66F-6099-0515-0815-D69D4954F5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25B7E5-4AA8-FBD1-16AA-79104AF657E2}"/>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624921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0FFC-B5B9-94DD-10BE-8515805F4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E8F578-65B1-E7B0-F7F0-8A034005C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813F14-E27E-E7DD-C75C-B8379B1CF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EA97D-AD0B-3B82-A996-0A7C65A840D8}"/>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6" name="Footer Placeholder 5">
            <a:extLst>
              <a:ext uri="{FF2B5EF4-FFF2-40B4-BE49-F238E27FC236}">
                <a16:creationId xmlns:a16="http://schemas.microsoft.com/office/drawing/2014/main" id="{7F04FFF1-8EA7-C67F-CAA7-F3070F3C0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BE49D-2242-F21F-C2D4-64990EFBA38D}"/>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138192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62E0-F40F-4351-81D7-C018EA553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FB5BF-E101-4753-C1B4-7C8CA58A7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E75E0-76C5-C971-60C2-D82A4E5D4C62}"/>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5" name="Footer Placeholder 4">
            <a:extLst>
              <a:ext uri="{FF2B5EF4-FFF2-40B4-BE49-F238E27FC236}">
                <a16:creationId xmlns:a16="http://schemas.microsoft.com/office/drawing/2014/main" id="{CFE85E30-116C-3B61-BFCC-D03FBCCCF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61DC8-316A-5583-7E27-4A550D9C1D14}"/>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1643070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3A34-FEDD-237C-A94D-D8E8C0BD0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11BA6-818F-A349-2B8C-3F48FC1DE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9B08BA-ABFE-9214-A10C-9B59C3CB2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95A5F-5891-8060-0E93-0744ADB3EDE2}"/>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6" name="Footer Placeholder 5">
            <a:extLst>
              <a:ext uri="{FF2B5EF4-FFF2-40B4-BE49-F238E27FC236}">
                <a16:creationId xmlns:a16="http://schemas.microsoft.com/office/drawing/2014/main" id="{1527465D-2260-F4B5-ECD3-43A0B7E21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D75A7-FA30-A514-58C9-4BE5241755BD}"/>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133306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C782-F569-DE77-BC2B-065CDDE72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88A9F3-64D1-A553-B320-7C17A8FDD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AE81-6C1E-4673-5D55-68221289DEF0}"/>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BB109154-3ADE-6BED-E778-7A76F9AB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0A3A4-C1F6-BE20-A5B1-E6FA2C751A85}"/>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682242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D5A47-83F5-228A-9DAF-160FFFCC11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4D67F-B27F-C04C-DE99-C9290B6801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75677-33D5-8BDE-B00E-AD9ED81030A6}"/>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59AD38CA-3799-47C8-0A4A-63D4BC277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403AC-DE68-0030-996B-733C6DE0BF9D}"/>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2698944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比较">
    <p:spTree>
      <p:nvGrpSpPr>
        <p:cNvPr id="1" name=""/>
        <p:cNvGrpSpPr/>
        <p:nvPr/>
      </p:nvGrpSpPr>
      <p:grpSpPr>
        <a:xfrm>
          <a:off x="0" y="0"/>
          <a:ext cx="0" cy="0"/>
          <a:chOff x="0" y="0"/>
          <a:chExt cx="0" cy="0"/>
        </a:xfrm>
      </p:grpSpPr>
      <p:pic>
        <p:nvPicPr>
          <p:cNvPr id="10" name="图片 9" descr="图片包含 物体&#10;&#10;描述已自动生成">
            <a:extLst>
              <a:ext uri="{FF2B5EF4-FFF2-40B4-BE49-F238E27FC236}">
                <a16:creationId xmlns:a16="http://schemas.microsoft.com/office/drawing/2014/main" id="{BEB25491-9CB3-4DA6-9690-D092C0F8E4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11" name="矩形: 圆角 10">
            <a:extLst>
              <a:ext uri="{FF2B5EF4-FFF2-40B4-BE49-F238E27FC236}">
                <a16:creationId xmlns:a16="http://schemas.microsoft.com/office/drawing/2014/main" id="{FCE6AEDD-1100-4DB4-87B8-103C746D5BF5}"/>
              </a:ext>
            </a:extLst>
          </p:cNvPr>
          <p:cNvSpPr/>
          <p:nvPr userDrawn="1"/>
        </p:nvSpPr>
        <p:spPr>
          <a:xfrm>
            <a:off x="723255" y="542441"/>
            <a:ext cx="10755823" cy="5842861"/>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图片包含 恐龙, 爬行动物, 树叶&#10;&#10;描述已自动生成">
            <a:extLst>
              <a:ext uri="{FF2B5EF4-FFF2-40B4-BE49-F238E27FC236}">
                <a16:creationId xmlns:a16="http://schemas.microsoft.com/office/drawing/2014/main" id="{7A47F1F9-A5FA-4536-8696-B16E25106C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pic>
        <p:nvPicPr>
          <p:cNvPr id="16" name="图片 15" descr="图片包含 恐龙, 爬行动物, 树叶&#10;&#10;描述已自动生成">
            <a:extLst>
              <a:ext uri="{FF2B5EF4-FFF2-40B4-BE49-F238E27FC236}">
                <a16:creationId xmlns:a16="http://schemas.microsoft.com/office/drawing/2014/main" id="{7B28B32A-9C56-407F-9B49-9D1747BAE2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36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extLst>
      <p:ext uri="{BB962C8B-B14F-4D97-AF65-F5344CB8AC3E}">
        <p14:creationId xmlns:p14="http://schemas.microsoft.com/office/powerpoint/2010/main" val="178974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B6A1-3CD7-87F2-F522-53996A72F7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CC4D60-CC67-939B-24FB-EF4EDCC1C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8CD6F-09C1-E07B-75D7-9ECE1D735E74}"/>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5" name="Footer Placeholder 4">
            <a:extLst>
              <a:ext uri="{FF2B5EF4-FFF2-40B4-BE49-F238E27FC236}">
                <a16:creationId xmlns:a16="http://schemas.microsoft.com/office/drawing/2014/main" id="{A7F71764-3858-FD4F-F4D2-E5E06564B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11097-9634-1250-20BB-0149E6D98B5D}"/>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328849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E661-9C11-1734-D127-63FA16943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1D39F-EF66-695E-5F5E-307580F32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DF7F4-7B2B-3FCB-173C-5A239A1F8A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923E8-FB6C-5A53-B64A-67A1B568CD5A}"/>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6" name="Footer Placeholder 5">
            <a:extLst>
              <a:ext uri="{FF2B5EF4-FFF2-40B4-BE49-F238E27FC236}">
                <a16:creationId xmlns:a16="http://schemas.microsoft.com/office/drawing/2014/main" id="{426CB915-73D8-ADCB-4728-4DA438991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A3D34-296C-F375-10CF-66B9F1AAF2C6}"/>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24774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31A1-79AF-206A-F6B7-5C2E61F079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CC32E7-5CE9-C6DA-1604-9279585EB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37F360-327B-5B42-E4C7-C5D2E5D57A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B032A-410B-B006-E1BC-446FA2E351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8F718A-D033-5411-69E1-7EF22D606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CE4E78-8A75-4EB4-982C-7CEA26E21A37}"/>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8" name="Footer Placeholder 7">
            <a:extLst>
              <a:ext uri="{FF2B5EF4-FFF2-40B4-BE49-F238E27FC236}">
                <a16:creationId xmlns:a16="http://schemas.microsoft.com/office/drawing/2014/main" id="{1978CB02-809A-F936-8118-7AF9110146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B2B36-D653-FB6E-D11E-FD1B6922504F}"/>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273984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D2A8-69FA-9B01-8694-B98B20BCEB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602442-6B42-E519-1820-760EBAEDE6A3}"/>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4" name="Footer Placeholder 3">
            <a:extLst>
              <a:ext uri="{FF2B5EF4-FFF2-40B4-BE49-F238E27FC236}">
                <a16:creationId xmlns:a16="http://schemas.microsoft.com/office/drawing/2014/main" id="{E1B1CF12-A3DD-BB6E-9DAE-D94D423250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E70163-2759-85B3-2D7F-8AC773D2394A}"/>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34354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423AE-20A9-E68D-1B8A-7DFED17EBBBE}"/>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3" name="Footer Placeholder 2">
            <a:extLst>
              <a:ext uri="{FF2B5EF4-FFF2-40B4-BE49-F238E27FC236}">
                <a16:creationId xmlns:a16="http://schemas.microsoft.com/office/drawing/2014/main" id="{734D5DC6-94AF-2351-B1D1-5006477C4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968DC-AB38-E69B-26F0-4426D82C6980}"/>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129082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B653-B551-7D14-6814-1D6C1518E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628FD4-82F0-3553-AC71-F6B7D6958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0293C-7509-CF85-A888-31C2B4352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550A6-F929-56B9-123C-1A9538300356}"/>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6" name="Footer Placeholder 5">
            <a:extLst>
              <a:ext uri="{FF2B5EF4-FFF2-40B4-BE49-F238E27FC236}">
                <a16:creationId xmlns:a16="http://schemas.microsoft.com/office/drawing/2014/main" id="{3F876929-2C4B-D913-BFE4-A06951CD2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926A8-68C1-6F5F-00C3-0285A8CA18E8}"/>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167976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8AC5-E2CF-AC33-D97B-C389E029D5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BBFA89-971B-3112-E82E-43694AEB3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D941B7-DDA9-E649-78D7-A98122D6A9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CFA18-6CA7-348C-596E-702C1369E3B3}"/>
              </a:ext>
            </a:extLst>
          </p:cNvPr>
          <p:cNvSpPr>
            <a:spLocks noGrp="1"/>
          </p:cNvSpPr>
          <p:nvPr>
            <p:ph type="dt" sz="half" idx="10"/>
          </p:nvPr>
        </p:nvSpPr>
        <p:spPr/>
        <p:txBody>
          <a:bodyPr/>
          <a:lstStyle/>
          <a:p>
            <a:fld id="{F7322EE6-7141-4489-83E5-192FE33B3C5D}" type="datetimeFigureOut">
              <a:rPr lang="en-US" smtClean="0"/>
              <a:t>04/09/2024</a:t>
            </a:fld>
            <a:endParaRPr lang="en-US"/>
          </a:p>
        </p:txBody>
      </p:sp>
      <p:sp>
        <p:nvSpPr>
          <p:cNvPr id="6" name="Footer Placeholder 5">
            <a:extLst>
              <a:ext uri="{FF2B5EF4-FFF2-40B4-BE49-F238E27FC236}">
                <a16:creationId xmlns:a16="http://schemas.microsoft.com/office/drawing/2014/main" id="{FF768FA3-96A7-B8B8-21C7-855F4688F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FEBA0-C2C5-7056-7FD0-61DF18A79B27}"/>
              </a:ext>
            </a:extLst>
          </p:cNvPr>
          <p:cNvSpPr>
            <a:spLocks noGrp="1"/>
          </p:cNvSpPr>
          <p:nvPr>
            <p:ph type="sldNum" sz="quarter" idx="12"/>
          </p:nvPr>
        </p:nvSpPr>
        <p:spPr/>
        <p:txBody>
          <a:bodyPr/>
          <a:lstStyle/>
          <a:p>
            <a:fld id="{898EDE4B-38AA-4C16-8CED-DFF7A6A78F2E}" type="slidenum">
              <a:rPr lang="en-US" smtClean="0"/>
              <a:t>‹#›</a:t>
            </a:fld>
            <a:endParaRPr lang="en-US"/>
          </a:p>
        </p:txBody>
      </p:sp>
    </p:spTree>
    <p:extLst>
      <p:ext uri="{BB962C8B-B14F-4D97-AF65-F5344CB8AC3E}">
        <p14:creationId xmlns:p14="http://schemas.microsoft.com/office/powerpoint/2010/main" val="122906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098B2-EB8A-0718-3E8B-B633AE3F6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C1483A-ABB9-9CD0-20B9-F1C7883AE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B22FD-79C2-FABB-260E-C832DF8566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22EE6-7141-4489-83E5-192FE33B3C5D}" type="datetimeFigureOut">
              <a:rPr lang="en-US" smtClean="0"/>
              <a:t>04/09/2024</a:t>
            </a:fld>
            <a:endParaRPr lang="en-US"/>
          </a:p>
        </p:txBody>
      </p:sp>
      <p:sp>
        <p:nvSpPr>
          <p:cNvPr id="5" name="Footer Placeholder 4">
            <a:extLst>
              <a:ext uri="{FF2B5EF4-FFF2-40B4-BE49-F238E27FC236}">
                <a16:creationId xmlns:a16="http://schemas.microsoft.com/office/drawing/2014/main" id="{3C62E46F-1297-06CB-8947-C086AA0D0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3815A2-6A02-3531-AE72-51955F29D3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EDE4B-38AA-4C16-8CED-DFF7A6A78F2E}" type="slidenum">
              <a:rPr lang="en-US" smtClean="0"/>
              <a:t>‹#›</a:t>
            </a:fld>
            <a:endParaRPr lang="en-US"/>
          </a:p>
        </p:txBody>
      </p:sp>
    </p:spTree>
    <p:extLst>
      <p:ext uri="{BB962C8B-B14F-4D97-AF65-F5344CB8AC3E}">
        <p14:creationId xmlns:p14="http://schemas.microsoft.com/office/powerpoint/2010/main" val="1514852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6D215-4285-FC87-E696-BE4BB567B5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8D9773-DDD1-0951-DC59-78C9A060E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66466-7D7A-2415-C406-DAB64C527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192A2D07-B3A2-9616-5C91-79E5D768A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ED6C2F-93D1-4F87-8F67-7D18B8132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FA3FD-77F1-4739-BCFE-8B85596F2B6C}" type="slidenum">
              <a:rPr lang="en-US" smtClean="0"/>
              <a:t>‹#›</a:t>
            </a:fld>
            <a:endParaRPr lang="en-US"/>
          </a:p>
        </p:txBody>
      </p:sp>
    </p:spTree>
    <p:extLst>
      <p:ext uri="{BB962C8B-B14F-4D97-AF65-F5344CB8AC3E}">
        <p14:creationId xmlns:p14="http://schemas.microsoft.com/office/powerpoint/2010/main" val="262373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4.xml"/><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hyperlink" Target="https://www.bing.com/videos/riverview/relatedvideo?q=b%c3%a0i+h%c3%a1t+c%c3%b3+con+chim+v%c3%a0nh+khuy%c3%aan&amp;mid=072A154F0394C21AF248072A154F0394C21AF248&amp;FORM=VIRE"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4.xml"/><Relationship Id="rId5" Type="http://schemas.openxmlformats.org/officeDocument/2006/relationships/image" Target="../media/image22.emf"/><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ng.com/videos/riverview/relatedvideo?&amp;q=c%c3%a1c+s%c3%a1ng+ch%e1%ba%bf+c%e1%bb%a7a+THomas+edison&amp;&amp;mid=FF3FEE900ECE8C8AC3EFFF3FEE900ECE8C8AC3EF&amp;&amp;FORM=VRDGAR"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xe.baogiaothong.vn/chiec-o-to-dau-tien-tren-the-gioi-da-duoc-ra-doi-the-nao-192464712.ht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5DC2-1315-18F2-E868-1876941629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A30F9A9-166E-A330-A22C-9A015675C42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B58B7DC-FE9C-952B-A29E-E3E77D836F8C}"/>
              </a:ext>
            </a:extLst>
          </p:cNvPr>
          <p:cNvPicPr>
            <a:picLocks noChangeAspect="1"/>
          </p:cNvPicPr>
          <p:nvPr/>
        </p:nvPicPr>
        <p:blipFill>
          <a:blip r:embed="rId2"/>
          <a:stretch>
            <a:fillRect/>
          </a:stretch>
        </p:blipFill>
        <p:spPr>
          <a:xfrm>
            <a:off x="0" y="0"/>
            <a:ext cx="12171174" cy="6858000"/>
          </a:xfrm>
          <a:prstGeom prst="rect">
            <a:avLst/>
          </a:prstGeom>
        </p:spPr>
      </p:pic>
    </p:spTree>
    <p:extLst>
      <p:ext uri="{BB962C8B-B14F-4D97-AF65-F5344CB8AC3E}">
        <p14:creationId xmlns:p14="http://schemas.microsoft.com/office/powerpoint/2010/main" val="1647838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41F7-A7D2-5374-21DB-E7AAE844B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25EDA-62FC-2076-03CA-732C77DE9737}"/>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5C7C2ED-6444-0BBF-4EE2-29B47605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
            <a:ext cx="12192000" cy="727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ED00F8-D732-5533-62ED-FC5AF1EFD885}"/>
              </a:ext>
            </a:extLst>
          </p:cNvPr>
          <p:cNvSpPr/>
          <p:nvPr/>
        </p:nvSpPr>
        <p:spPr>
          <a:xfrm>
            <a:off x="1447800" y="379075"/>
            <a:ext cx="8354622"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b. Các Ben (Karl Benz)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D8A7F-433B-3FEF-FEF6-1C5CFCE86F54}"/>
              </a:ext>
            </a:extLst>
          </p:cNvPr>
          <p:cNvSpPr txBox="1"/>
          <p:nvPr/>
        </p:nvSpPr>
        <p:spPr>
          <a:xfrm>
            <a:off x="838200" y="980877"/>
            <a:ext cx="10515600" cy="1358834"/>
          </a:xfrm>
          <a:prstGeom prst="rect">
            <a:avLst/>
          </a:prstGeom>
          <a:noFill/>
        </p:spPr>
        <p:txBody>
          <a:bodyPr wrap="square">
            <a:spAutoFit/>
          </a:bodyPr>
          <a:lstStyle/>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Dựa</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vào video và đ</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ọc thông tin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SGK trang 15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trả lời câu hỏi</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Vì sao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 Ben lại được suy tôn là “Ông tổ của ngành sản xuất ô tô”</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7" name="TextBox 6">
            <a:extLst>
              <a:ext uri="{FF2B5EF4-FFF2-40B4-BE49-F238E27FC236}">
                <a16:creationId xmlns:a16="http://schemas.microsoft.com/office/drawing/2014/main" id="{2FF70B8C-6D50-3946-A721-827DCBDA9BFF}"/>
              </a:ext>
            </a:extLst>
          </p:cNvPr>
          <p:cNvSpPr txBox="1"/>
          <p:nvPr/>
        </p:nvSpPr>
        <p:spPr>
          <a:xfrm>
            <a:off x="1147917" y="2616299"/>
            <a:ext cx="750938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28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Ông là người chế tạo ra chiếc xe đầu tiên sử dụng động cơ chạy bằng xăng trên thế giới, khởi nguồn cho ngành công nghiệp ô tô của thế giới</a:t>
            </a:r>
          </a:p>
        </p:txBody>
      </p:sp>
      <p:pic>
        <p:nvPicPr>
          <p:cNvPr id="8" name="Picture 2" descr="Thảo Luận Cặp Đôi">
            <a:extLst>
              <a:ext uri="{FF2B5EF4-FFF2-40B4-BE49-F238E27FC236}">
                <a16:creationId xmlns:a16="http://schemas.microsoft.com/office/drawing/2014/main" id="{942BBD9C-8CA7-8860-E27B-8B19E293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895" y="-19496"/>
            <a:ext cx="1384994" cy="138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5B11-18A3-A86F-9D33-E216FD0C23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DF99C9-860D-CD98-79B4-4DCC75215274}"/>
              </a:ext>
            </a:extLst>
          </p:cNvPr>
          <p:cNvSpPr>
            <a:spLocks noGrp="1"/>
          </p:cNvSpPr>
          <p:nvPr>
            <p:ph idx="1"/>
          </p:nvPr>
        </p:nvSpPr>
        <p:spPr/>
        <p:txBody>
          <a:bodyPr/>
          <a:lstStyle/>
          <a:p>
            <a:endParaRPr lang="en-US"/>
          </a:p>
        </p:txBody>
      </p:sp>
      <p:sp>
        <p:nvSpPr>
          <p:cNvPr id="8" name="TextBox 7">
            <a:extLst>
              <a:ext uri="{FF2B5EF4-FFF2-40B4-BE49-F238E27FC236}">
                <a16:creationId xmlns:a16="http://schemas.microsoft.com/office/drawing/2014/main" id="{CBA47388-A5C6-049F-E696-B802F530385C}"/>
              </a:ext>
            </a:extLst>
          </p:cNvPr>
          <p:cNvSpPr txBox="1"/>
          <p:nvPr/>
        </p:nvSpPr>
        <p:spPr>
          <a:xfrm>
            <a:off x="653901" y="184665"/>
            <a:ext cx="9855799" cy="1200329"/>
          </a:xfrm>
          <a:prstGeom prst="rect">
            <a:avLst/>
          </a:prstGeom>
          <a:noFill/>
        </p:spPr>
        <p:txBody>
          <a:bodyPr wrap="square">
            <a:spAutoFit/>
          </a:bodyPr>
          <a:lstStyle/>
          <a:p>
            <a:r>
              <a:rPr lang="en-US" sz="3600">
                <a:latin typeface="Times New Roman" panose="02020603050405020304" pitchFamily="18" charset="0"/>
                <a:cs typeface="Times New Roman" panose="02020603050405020304" pitchFamily="18" charset="0"/>
              </a:rPr>
              <a:t>Chiếc ô tô ngày nay có những điểm gì khác biệt so với chiếc “ô tô” đầu tiên của Các Ben?</a:t>
            </a:r>
          </a:p>
        </p:txBody>
      </p:sp>
      <p:pic>
        <p:nvPicPr>
          <p:cNvPr id="4" name="Picture 2" descr="Thảo Luận Cặp Đôi">
            <a:extLst>
              <a:ext uri="{FF2B5EF4-FFF2-40B4-BE49-F238E27FC236}">
                <a16:creationId xmlns:a16="http://schemas.microsoft.com/office/drawing/2014/main" id="{9E05B690-1C4E-8E2D-9DA1-A1968E21C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006" y="0"/>
            <a:ext cx="1384994" cy="13849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CB1A8D-B3C3-A594-7D39-FF4C517400BF}"/>
              </a:ext>
            </a:extLst>
          </p:cNvPr>
          <p:cNvSpPr txBox="1"/>
          <p:nvPr/>
        </p:nvSpPr>
        <p:spPr>
          <a:xfrm>
            <a:off x="838200" y="2055813"/>
            <a:ext cx="10119852" cy="2219838"/>
          </a:xfrm>
          <a:prstGeom prst="rect">
            <a:avLst/>
          </a:prstGeom>
          <a:noFill/>
        </p:spPr>
        <p:txBody>
          <a:bodyPr wrap="square">
            <a:spAutoFit/>
          </a:bodyPr>
          <a:lstStyle/>
          <a:p>
            <a:pPr algn="l">
              <a:lnSpc>
                <a:spcPct val="150000"/>
              </a:lnSpc>
              <a:buFont typeface="Arial" panose="020B0604020202020204" pitchFamily="34" charset="0"/>
              <a:buChar char="•"/>
            </a:pPr>
            <a:r>
              <a:rPr lang="en-US" sz="3200" b="0" i="0">
                <a:effectLst/>
                <a:highlight>
                  <a:srgbClr val="FFFF00"/>
                </a:highlight>
                <a:latin typeface="Times New Roman" panose="02020603050405020304" pitchFamily="18" charset="0"/>
                <a:cs typeface="Times New Roman" panose="02020603050405020304" pitchFamily="18" charset="0"/>
              </a:rPr>
              <a:t>Chiếc ô tô ngày nay có 4 bánh và chạy bằng xăng hoặc điện</a:t>
            </a:r>
          </a:p>
          <a:p>
            <a:pPr algn="l">
              <a:lnSpc>
                <a:spcPct val="150000"/>
              </a:lnSpc>
              <a:buFont typeface="Arial" panose="020B0604020202020204" pitchFamily="34" charset="0"/>
              <a:buChar char="•"/>
            </a:pPr>
            <a:r>
              <a:rPr lang="en-US" sz="3200" b="0" i="0">
                <a:effectLst/>
                <a:highlight>
                  <a:srgbClr val="FFFF00"/>
                </a:highlight>
                <a:latin typeface="Times New Roman" panose="02020603050405020304" pitchFamily="18" charset="0"/>
                <a:cs typeface="Times New Roman" panose="02020603050405020304" pitchFamily="18" charset="0"/>
              </a:rPr>
              <a:t>Chiếc ô tô đầu tiên của Các Ben có 3 bánh và vận tốc tối đa chỉ khoảng 16 km/h</a:t>
            </a:r>
          </a:p>
        </p:txBody>
      </p:sp>
    </p:spTree>
    <p:extLst>
      <p:ext uri="{BB962C8B-B14F-4D97-AF65-F5344CB8AC3E}">
        <p14:creationId xmlns:p14="http://schemas.microsoft.com/office/powerpoint/2010/main" val="360694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41F7-A7D2-5374-21DB-E7AAE844B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25EDA-62FC-2076-03CA-732C77DE9737}"/>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5C7C2ED-6444-0BBF-4EE2-29B47605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6560"/>
            <a:ext cx="12192000" cy="727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ED00F8-D732-5533-62ED-FC5AF1EFD885}"/>
              </a:ext>
            </a:extLst>
          </p:cNvPr>
          <p:cNvSpPr/>
          <p:nvPr/>
        </p:nvSpPr>
        <p:spPr>
          <a:xfrm>
            <a:off x="1447800" y="379075"/>
            <a:ext cx="8354622"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 Anh em nhà</a:t>
            </a:r>
            <a:r>
              <a:rPr kumimoji="0" lang="en-US" sz="40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Rai (Wright)</a:t>
            </a:r>
            <a:endPar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D8A7F-433B-3FEF-FEF6-1C5CFCE86F54}"/>
              </a:ext>
            </a:extLst>
          </p:cNvPr>
          <p:cNvSpPr txBox="1"/>
          <p:nvPr/>
        </p:nvSpPr>
        <p:spPr>
          <a:xfrm>
            <a:off x="1613889" y="1072727"/>
            <a:ext cx="8964222" cy="2005164"/>
          </a:xfrm>
          <a:prstGeom prst="rect">
            <a:avLst/>
          </a:prstGeom>
          <a:noFill/>
        </p:spPr>
        <p:txBody>
          <a:bodyPr wrap="square">
            <a:spAutoFit/>
          </a:bodyPr>
          <a:lstStyle/>
          <a:p>
            <a:pPr marL="0" marR="0" lvl="0" indent="0" algn="l" defTabSz="914400" rtl="0" eaLnBrk="1" fontAlgn="auto" latinLnBrk="0" hangingPunct="1">
              <a:lnSpc>
                <a:spcPct val="150000"/>
              </a:lnSpc>
              <a:spcBef>
                <a:spcPts val="200"/>
              </a:spcBef>
              <a:spcAft>
                <a:spcPts val="200"/>
              </a:spcAft>
              <a:buClrTx/>
              <a:buSzTx/>
              <a:buFontTx/>
              <a:buNone/>
              <a:tabLst/>
              <a:defRPr/>
            </a:pPr>
            <a:r>
              <a:rPr lang="en-US" sz="2800" noProof="0">
                <a:solidFill>
                  <a:prstClr val="black"/>
                </a:solidFill>
                <a:latin typeface="Times New Roman" panose="02020603050405020304" pitchFamily="18" charset="0"/>
                <a:cs typeface="Times New Roman" panose="02020603050405020304" pitchFamily="18" charset="0"/>
              </a:rPr>
              <a:t>Đ</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ọc thông tin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SGK trang 16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cho biết</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50000"/>
              </a:lnSpc>
              <a:spcBef>
                <a:spcPts val="200"/>
              </a:spcBef>
              <a:spcAft>
                <a:spcPts val="200"/>
              </a:spcAft>
              <a:buClrTx/>
              <a:buSzTx/>
              <a:buFontTx/>
              <a:buNone/>
              <a:tabLst/>
              <a:defRPr/>
            </a:pPr>
            <a:r>
              <a:rPr lang="en-US" sz="2800">
                <a:solidFill>
                  <a:prstClr val="black"/>
                </a:solidFill>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Vì sao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anh em nhà</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Rai lại được coi là “Người chắp cánh cho nhân loại</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8" name="Picture 2" descr="Thảo Luận Cặp Đôi">
            <a:extLst>
              <a:ext uri="{FF2B5EF4-FFF2-40B4-BE49-F238E27FC236}">
                <a16:creationId xmlns:a16="http://schemas.microsoft.com/office/drawing/2014/main" id="{942BBD9C-8CA7-8860-E27B-8B19E293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895" y="-19496"/>
            <a:ext cx="1384994" cy="13849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5C9D913-0FAD-047C-1AAC-FBA9CC2ADB91}"/>
              </a:ext>
            </a:extLst>
          </p:cNvPr>
          <p:cNvSpPr txBox="1"/>
          <p:nvPr/>
        </p:nvSpPr>
        <p:spPr>
          <a:xfrm>
            <a:off x="1613889" y="3429000"/>
            <a:ext cx="8415014" cy="1953868"/>
          </a:xfrm>
          <a:prstGeom prst="rect">
            <a:avLst/>
          </a:prstGeom>
          <a:noFill/>
        </p:spPr>
        <p:txBody>
          <a:bodyPr wrap="square">
            <a:spAutoFit/>
          </a:bodyPr>
          <a:lstStyle/>
          <a:p>
            <a:pPr indent="280988" algn="just">
              <a:lnSpc>
                <a:spcPct val="150000"/>
              </a:lnSpc>
              <a:spcBef>
                <a:spcPts val="300"/>
              </a:spcBef>
              <a:spcAft>
                <a:spcPts val="300"/>
              </a:spcAft>
            </a:pPr>
            <a:r>
              <a:rPr lang="vi-VN" sz="2800">
                <a:solidFill>
                  <a:prstClr val="black"/>
                </a:solidFill>
                <a:highlight>
                  <a:srgbClr val="FFFF00"/>
                </a:highlight>
                <a:latin typeface="Times New Roman" panose="02020603050405020304" pitchFamily="18" charset="0"/>
                <a:cs typeface="Times New Roman" panose="02020603050405020304" pitchFamily="18" charset="0"/>
              </a:rPr>
              <a:t>Anh em nhà Rai được coi là “Người chắp cánh cho nhân loại” vì sáng chế thành công máy bay đã mở đầu cho ngành công nghiệp hàng không của thế giới.</a:t>
            </a:r>
            <a:endParaRPr lang="en-US" sz="2800">
              <a:solidFill>
                <a:prstClr val="black"/>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4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41F7-A7D2-5374-21DB-E7AAE844B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25EDA-62FC-2076-03CA-732C77DE9737}"/>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5C7C2ED-6444-0BBF-4EE2-29B47605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6560"/>
            <a:ext cx="12192000" cy="727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ED00F8-D732-5533-62ED-FC5AF1EFD885}"/>
              </a:ext>
            </a:extLst>
          </p:cNvPr>
          <p:cNvSpPr/>
          <p:nvPr/>
        </p:nvSpPr>
        <p:spPr>
          <a:xfrm>
            <a:off x="1447800" y="379075"/>
            <a:ext cx="8354622"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d. Giôn</a:t>
            </a:r>
            <a:r>
              <a:rPr kumimoji="0" lang="en-US" sz="40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Lo-gi Ba (John Logie Baird</a:t>
            </a: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D8A7F-433B-3FEF-FEF6-1C5CFCE86F54}"/>
              </a:ext>
            </a:extLst>
          </p:cNvPr>
          <p:cNvSpPr txBox="1"/>
          <p:nvPr/>
        </p:nvSpPr>
        <p:spPr>
          <a:xfrm>
            <a:off x="1613889" y="1072727"/>
            <a:ext cx="8964222" cy="2005164"/>
          </a:xfrm>
          <a:prstGeom prst="rect">
            <a:avLst/>
          </a:prstGeom>
          <a:noFill/>
        </p:spPr>
        <p:txBody>
          <a:bodyPr wrap="square">
            <a:spAutoFit/>
          </a:bodyPr>
          <a:lstStyle/>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ọc thông tin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SGK trang 16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cho biết</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Vì sao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Giôn</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Lo-gi Ba được gọi là “Cha đẻ của ti vi và truyền hình vô tuyến</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8" name="Picture 2" descr="Thảo Luận Cặp Đôi">
            <a:extLst>
              <a:ext uri="{FF2B5EF4-FFF2-40B4-BE49-F238E27FC236}">
                <a16:creationId xmlns:a16="http://schemas.microsoft.com/office/drawing/2014/main" id="{942BBD9C-8CA7-8860-E27B-8B19E293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895" y="-19496"/>
            <a:ext cx="1384994" cy="13849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5C9D913-0FAD-047C-1AAC-FBA9CC2ADB91}"/>
              </a:ext>
            </a:extLst>
          </p:cNvPr>
          <p:cNvSpPr txBox="1"/>
          <p:nvPr/>
        </p:nvSpPr>
        <p:spPr>
          <a:xfrm>
            <a:off x="1613889" y="3429000"/>
            <a:ext cx="8415014" cy="2954142"/>
          </a:xfrm>
          <a:prstGeom prst="rect">
            <a:avLst/>
          </a:prstGeom>
          <a:noFill/>
        </p:spPr>
        <p:txBody>
          <a:bodyPr wrap="square">
            <a:spAutoFit/>
          </a:bodyPr>
          <a:lstStyle/>
          <a:p>
            <a:pPr indent="280988" algn="just">
              <a:lnSpc>
                <a:spcPct val="150000"/>
              </a:lnSpc>
              <a:spcBef>
                <a:spcPts val="300"/>
              </a:spcBef>
              <a:spcAft>
                <a:spcPts val="300"/>
              </a:spcAft>
            </a:pPr>
            <a:r>
              <a:rPr lang="vi-VN" sz="2400">
                <a:highlight>
                  <a:srgbClr val="FFFF00"/>
                </a:highlight>
              </a:rPr>
              <a:t>Giôn Lo-gi Ba được gọi là “Cha đẻ của ti vi và truyền hình vô tuyến” vì ông là người sáng chế thành công máy truyền hình. Sự ra đời của ti vi màu đã đánh dấu mốc ra đời của công nghệ truyền hình màu trên thế giới.</a:t>
            </a:r>
            <a:endParaRPr lang="en-US" sz="2400">
              <a:highlight>
                <a:srgbClr val="FFFF00"/>
              </a:highlight>
            </a:endParaRPr>
          </a:p>
          <a:p>
            <a:pPr marL="0" marR="0" lvl="0" indent="280988" algn="just" defTabSz="914400" rtl="0" eaLnBrk="1" fontAlgn="auto" latinLnBrk="0" hangingPunct="1">
              <a:lnSpc>
                <a:spcPct val="150000"/>
              </a:lnSpc>
              <a:spcBef>
                <a:spcPts val="300"/>
              </a:spcBef>
              <a:spcAft>
                <a:spcPts val="300"/>
              </a:spcAft>
              <a:buClrTx/>
              <a:buSzTx/>
              <a:buFontTx/>
              <a:buNone/>
              <a:tabLst/>
              <a:defRPr/>
            </a:pPr>
            <a:endParaRPr kumimoji="0" lang="en-US" sz="2800" b="0"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728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5B11-18A3-A86F-9D33-E216FD0C23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DF99C9-860D-CD98-79B4-4DCC7521527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FF33C76-B91A-CECD-64BC-E8FE35F3CDDD}"/>
              </a:ext>
            </a:extLst>
          </p:cNvPr>
          <p:cNvPicPr>
            <a:picLocks noChangeAspect="1"/>
          </p:cNvPicPr>
          <p:nvPr/>
        </p:nvPicPr>
        <p:blipFill>
          <a:blip r:embed="rId2"/>
          <a:stretch>
            <a:fillRect/>
          </a:stretch>
        </p:blipFill>
        <p:spPr>
          <a:xfrm>
            <a:off x="108002" y="208090"/>
            <a:ext cx="1132206" cy="945894"/>
          </a:xfrm>
          <a:prstGeom prst="rect">
            <a:avLst/>
          </a:prstGeom>
        </p:spPr>
      </p:pic>
      <p:sp>
        <p:nvSpPr>
          <p:cNvPr id="8" name="TextBox 7">
            <a:extLst>
              <a:ext uri="{FF2B5EF4-FFF2-40B4-BE49-F238E27FC236}">
                <a16:creationId xmlns:a16="http://schemas.microsoft.com/office/drawing/2014/main" id="{CBA47388-A5C6-049F-E696-B802F530385C}"/>
              </a:ext>
            </a:extLst>
          </p:cNvPr>
          <p:cNvSpPr txBox="1"/>
          <p:nvPr/>
        </p:nvSpPr>
        <p:spPr>
          <a:xfrm>
            <a:off x="1391321" y="155601"/>
            <a:ext cx="985579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Ai nhanh, ai đúng?</a:t>
            </a:r>
            <a:endPar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r>
              <a:rPr lang="en-US" sz="2800">
                <a:latin typeface="Arial" panose="020B0604020202020204" pitchFamily="34" charset="0"/>
              </a:rPr>
              <a:t>Hãy ghép đúng thẻ tên nhà sáng chế với thẻ sản phẩm công nghệ của nhà sáng chế đó.</a:t>
            </a:r>
          </a:p>
        </p:txBody>
      </p:sp>
      <p:pic>
        <p:nvPicPr>
          <p:cNvPr id="4" name="Picture 2" descr="Thảo Luận Cặp Đôi">
            <a:extLst>
              <a:ext uri="{FF2B5EF4-FFF2-40B4-BE49-F238E27FC236}">
                <a16:creationId xmlns:a16="http://schemas.microsoft.com/office/drawing/2014/main" id="{9E05B690-1C4E-8E2D-9DA1-A1968E21C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7006" y="0"/>
            <a:ext cx="1384994" cy="13849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92064E-44AE-BFE0-5FBC-7178C3EE43A8}"/>
              </a:ext>
            </a:extLst>
          </p:cNvPr>
          <p:cNvPicPr>
            <a:picLocks noChangeAspect="1"/>
          </p:cNvPicPr>
          <p:nvPr/>
        </p:nvPicPr>
        <p:blipFill>
          <a:blip r:embed="rId4"/>
          <a:stretch>
            <a:fillRect/>
          </a:stretch>
        </p:blipFill>
        <p:spPr>
          <a:xfrm>
            <a:off x="838200" y="1900212"/>
            <a:ext cx="10589832" cy="3887583"/>
          </a:xfrm>
          <a:prstGeom prst="rect">
            <a:avLst/>
          </a:prstGeom>
        </p:spPr>
      </p:pic>
      <p:cxnSp>
        <p:nvCxnSpPr>
          <p:cNvPr id="10" name="Straight Arrow Connector 9">
            <a:extLst>
              <a:ext uri="{FF2B5EF4-FFF2-40B4-BE49-F238E27FC236}">
                <a16:creationId xmlns:a16="http://schemas.microsoft.com/office/drawing/2014/main" id="{269F5445-ACA7-D01E-E97C-548C23914FC3}"/>
              </a:ext>
            </a:extLst>
          </p:cNvPr>
          <p:cNvCxnSpPr/>
          <p:nvPr/>
        </p:nvCxnSpPr>
        <p:spPr>
          <a:xfrm>
            <a:off x="5368413" y="2551471"/>
            <a:ext cx="1091381" cy="1799303"/>
          </a:xfrm>
          <a:prstGeom prst="straightConnector1">
            <a:avLst/>
          </a:prstGeom>
          <a:ln w="38100">
            <a:solidFill>
              <a:srgbClr val="FF0000"/>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6FF0EF6-B2B1-B0D8-E325-08882D12545A}"/>
              </a:ext>
            </a:extLst>
          </p:cNvPr>
          <p:cNvCxnSpPr>
            <a:cxnSpLocks/>
          </p:cNvCxnSpPr>
          <p:nvPr/>
        </p:nvCxnSpPr>
        <p:spPr>
          <a:xfrm>
            <a:off x="4628535" y="3380762"/>
            <a:ext cx="1831259" cy="70360"/>
          </a:xfrm>
          <a:prstGeom prst="straightConnector1">
            <a:avLst/>
          </a:prstGeom>
          <a:ln w="38100">
            <a:solidFill>
              <a:srgbClr val="FF0000"/>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A0A8E1-2195-0ABB-FED4-CAD019CDB35B}"/>
              </a:ext>
            </a:extLst>
          </p:cNvPr>
          <p:cNvCxnSpPr>
            <a:cxnSpLocks/>
          </p:cNvCxnSpPr>
          <p:nvPr/>
        </p:nvCxnSpPr>
        <p:spPr>
          <a:xfrm flipV="1">
            <a:off x="5392995" y="2533654"/>
            <a:ext cx="1219199" cy="1694217"/>
          </a:xfrm>
          <a:prstGeom prst="straightConnector1">
            <a:avLst/>
          </a:prstGeom>
          <a:ln w="38100">
            <a:solidFill>
              <a:srgbClr val="FF0000"/>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7D049F6-A68A-3958-604D-4E9F43BF1E6E}"/>
              </a:ext>
            </a:extLst>
          </p:cNvPr>
          <p:cNvCxnSpPr>
            <a:cxnSpLocks/>
          </p:cNvCxnSpPr>
          <p:nvPr/>
        </p:nvCxnSpPr>
        <p:spPr>
          <a:xfrm>
            <a:off x="4925963" y="5206179"/>
            <a:ext cx="1838631" cy="137653"/>
          </a:xfrm>
          <a:prstGeom prst="straightConnector1">
            <a:avLst/>
          </a:prstGeom>
          <a:ln w="38100">
            <a:solidFill>
              <a:srgbClr val="FF0000"/>
            </a:solid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24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6ECB-5D96-DC32-9457-5A06349456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53EF84-0207-4C5D-0376-CDCE929D1B13}"/>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6B26F0B0-2170-D329-DA46-E209292E7B8D}"/>
              </a:ext>
            </a:extLst>
          </p:cNvPr>
          <p:cNvSpPr txBox="1"/>
          <p:nvPr/>
        </p:nvSpPr>
        <p:spPr>
          <a:xfrm>
            <a:off x="838199" y="566241"/>
            <a:ext cx="10916265" cy="954107"/>
          </a:xfrm>
          <a:prstGeom prst="rect">
            <a:avLst/>
          </a:prstGeom>
          <a:noFill/>
        </p:spPr>
        <p:txBody>
          <a:bodyPr wrap="square">
            <a:spAutoFit/>
          </a:bodyPr>
          <a:lstStyle/>
          <a:p>
            <a:pPr algn="l"/>
            <a:r>
              <a:rPr lang="en-US" sz="2800" b="1" i="0">
                <a:solidFill>
                  <a:srgbClr val="0000FF"/>
                </a:solidFill>
                <a:effectLst/>
                <a:latin typeface="Times New Roman" panose="02020603050405020304" pitchFamily="18" charset="0"/>
                <a:cs typeface="Times New Roman" panose="02020603050405020304" pitchFamily="18" charset="0"/>
              </a:rPr>
              <a:t>L</a:t>
            </a:r>
            <a:r>
              <a:rPr lang="vi-VN" sz="2800" b="1" i="0">
                <a:solidFill>
                  <a:srgbClr val="0000FF"/>
                </a:solidFill>
                <a:effectLst/>
                <a:latin typeface="Times New Roman" panose="02020603050405020304" pitchFamily="18" charset="0"/>
                <a:cs typeface="Times New Roman" panose="02020603050405020304" pitchFamily="18" charset="0"/>
              </a:rPr>
              <a:t>ựa chọn một sản phẩm công nghệ mà em yêu thích và tìm hiểu các thông tin liên quan (người sáng chế, lịch sử ra đời).</a:t>
            </a:r>
          </a:p>
        </p:txBody>
      </p:sp>
      <p:sp>
        <p:nvSpPr>
          <p:cNvPr id="7" name="TextBox 6">
            <a:extLst>
              <a:ext uri="{FF2B5EF4-FFF2-40B4-BE49-F238E27FC236}">
                <a16:creationId xmlns:a16="http://schemas.microsoft.com/office/drawing/2014/main" id="{D2CC31FB-0E13-5B15-2068-C70BDF16FD15}"/>
              </a:ext>
            </a:extLst>
          </p:cNvPr>
          <p:cNvSpPr txBox="1"/>
          <p:nvPr/>
        </p:nvSpPr>
        <p:spPr>
          <a:xfrm>
            <a:off x="838199" y="2212624"/>
            <a:ext cx="8309488" cy="3892861"/>
          </a:xfrm>
          <a:prstGeom prst="rect">
            <a:avLst/>
          </a:prstGeom>
          <a:noFill/>
        </p:spPr>
        <p:txBody>
          <a:bodyPr wrap="square">
            <a:spAutoFit/>
          </a:bodyPr>
          <a:lstStyle/>
          <a:p>
            <a:pPr algn="l">
              <a:lnSpc>
                <a:spcPct val="150000"/>
              </a:lnSpc>
            </a:pPr>
            <a:r>
              <a:rPr lang="vi-VN" sz="2800" b="0" i="0">
                <a:effectLst/>
                <a:latin typeface="Times New Roman" panose="02020603050405020304" pitchFamily="18" charset="0"/>
                <a:cs typeface="Times New Roman" panose="02020603050405020304" pitchFamily="18" charset="0"/>
              </a:rPr>
              <a:t>Sản phẩm mà em yêu thích đó là: xe đạp</a:t>
            </a:r>
          </a:p>
          <a:p>
            <a:pPr algn="l">
              <a:lnSpc>
                <a:spcPct val="150000"/>
              </a:lnSpc>
            </a:pPr>
            <a:r>
              <a:rPr lang="vi-VN" sz="2800" b="0" i="0">
                <a:effectLst/>
                <a:latin typeface="Times New Roman" panose="02020603050405020304" pitchFamily="18" charset="0"/>
                <a:cs typeface="Times New Roman" panose="02020603050405020304" pitchFamily="18" charset="0"/>
              </a:rPr>
              <a:t>- Thông tin liên quan đến xe đạp:</a:t>
            </a:r>
          </a:p>
          <a:p>
            <a:pPr algn="l">
              <a:lnSpc>
                <a:spcPct val="150000"/>
              </a:lnSpc>
            </a:pPr>
            <a:r>
              <a:rPr lang="vi-VN" sz="2800" b="0" i="0">
                <a:effectLst/>
                <a:latin typeface="Times New Roman" panose="02020603050405020304" pitchFamily="18" charset="0"/>
                <a:cs typeface="Times New Roman" panose="02020603050405020304" pitchFamily="18" charset="0"/>
              </a:rPr>
              <a:t>+ Năm 1817, Nam tước Karl von Drais, người Đức, sáng chế chiếc xe đạp đầu tiên.</a:t>
            </a:r>
          </a:p>
          <a:p>
            <a:pPr algn="l">
              <a:lnSpc>
                <a:spcPct val="150000"/>
              </a:lnSpc>
            </a:pPr>
            <a:r>
              <a:rPr lang="vi-VN" sz="2800" b="0" i="0">
                <a:effectLst/>
                <a:latin typeface="Times New Roman" panose="02020603050405020304" pitchFamily="18" charset="0"/>
                <a:cs typeface="Times New Roman" panose="02020603050405020304" pitchFamily="18" charset="0"/>
              </a:rPr>
              <a:t>+ Năm 1817, mô hình được giới thiệu ở Mannheim</a:t>
            </a:r>
          </a:p>
          <a:p>
            <a:pPr algn="l">
              <a:lnSpc>
                <a:spcPct val="150000"/>
              </a:lnSpc>
            </a:pPr>
            <a:r>
              <a:rPr lang="vi-VN" sz="2800" b="0" i="0">
                <a:effectLst/>
                <a:latin typeface="Times New Roman" panose="02020603050405020304" pitchFamily="18" charset="0"/>
                <a:cs typeface="Times New Roman" panose="02020603050405020304" pitchFamily="18" charset="0"/>
              </a:rPr>
              <a:t>+ Năm 1818, mô hình được giới thiệu ở Paris</a:t>
            </a:r>
          </a:p>
        </p:txBody>
      </p:sp>
    </p:spTree>
    <p:extLst>
      <p:ext uri="{BB962C8B-B14F-4D97-AF65-F5344CB8AC3E}">
        <p14:creationId xmlns:p14="http://schemas.microsoft.com/office/powerpoint/2010/main" val="2540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59289"/>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1342766" y="223998"/>
            <a:ext cx="9657374"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sp>
        <p:nvSpPr>
          <p:cNvPr id="109" name="文本框 108"/>
          <p:cNvSpPr txBox="1"/>
          <p:nvPr/>
        </p:nvSpPr>
        <p:spPr>
          <a:xfrm>
            <a:off x="4046230" y="4701091"/>
            <a:ext cx="4099541" cy="40011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方正静蕾简体" panose="02000000000000000000" pitchFamily="2" charset="-122"/>
                <a:ea typeface="方正静蕾简体" panose="02000000000000000000" pitchFamily="2" charset="-122"/>
                <a:cs typeface="+mn-cs"/>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
        <p:nvSpPr>
          <p:cNvPr id="6" name="Rectangle 5">
            <a:extLst>
              <a:ext uri="{FF2B5EF4-FFF2-40B4-BE49-F238E27FC236}">
                <a16:creationId xmlns:a16="http://schemas.microsoft.com/office/drawing/2014/main" id="{EC6481DA-82A1-7C23-99F6-27C8FCF29F30}"/>
              </a:ext>
            </a:extLst>
          </p:cNvPr>
          <p:cNvSpPr/>
          <p:nvPr/>
        </p:nvSpPr>
        <p:spPr>
          <a:xfrm>
            <a:off x="4074983" y="2773426"/>
            <a:ext cx="4610558" cy="138499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Hẹn gặp lại các 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ở buổi học sau nhé!</a:t>
            </a:r>
          </a:p>
        </p:txBody>
      </p:sp>
    </p:spTree>
    <p:extLst>
      <p:ext uri="{BB962C8B-B14F-4D97-AF65-F5344CB8AC3E}">
        <p14:creationId xmlns:p14="http://schemas.microsoft.com/office/powerpoint/2010/main" val="26852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84E9E3-5AD5-170C-D92B-2289C721444F}"/>
              </a:ext>
            </a:extLst>
          </p:cNvPr>
          <p:cNvSpPr/>
          <p:nvPr/>
        </p:nvSpPr>
        <p:spPr>
          <a:xfrm>
            <a:off x="3568994" y="1967977"/>
            <a:ext cx="4247651" cy="1754326"/>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KHỞI ĐỘNG</a:t>
            </a:r>
          </a:p>
          <a:p>
            <a:pPr algn="ctr"/>
            <a:r>
              <a:rPr lang="en-US" sz="5400">
                <a:ln w="0"/>
                <a:solidFill>
                  <a:schemeClr val="accent1"/>
                </a:solidFill>
                <a:effectLst>
                  <a:outerShdw blurRad="38100" dist="25400" dir="5400000" algn="ctr" rotWithShape="0">
                    <a:srgbClr val="6E747A">
                      <a:alpha val="43000"/>
                    </a:srgbClr>
                  </a:outerShdw>
                </a:effectLst>
              </a:rPr>
              <a:t>Nghe bài hát</a:t>
            </a:r>
            <a:endParaRPr lang="en-US" sz="5400" b="0" cap="none" spc="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E6E1D1B2-5EC4-5C08-705C-A97D9E28DFC0}"/>
              </a:ext>
            </a:extLst>
          </p:cNvPr>
          <p:cNvSpPr txBox="1"/>
          <p:nvPr/>
        </p:nvSpPr>
        <p:spPr>
          <a:xfrm>
            <a:off x="224298" y="5883911"/>
            <a:ext cx="8595237" cy="707886"/>
          </a:xfrm>
          <a:prstGeom prst="rect">
            <a:avLst/>
          </a:prstGeom>
          <a:noFill/>
        </p:spPr>
        <p:txBody>
          <a:bodyPr wrap="square">
            <a:spAutoFit/>
          </a:bodyPr>
          <a:lstStyle/>
          <a:p>
            <a:r>
              <a:rPr lang="en-US" sz="4000">
                <a:latin typeface="Times New Roman" panose="02020603050405020304" pitchFamily="18" charset="0"/>
                <a:cs typeface="Times New Roman" panose="02020603050405020304" pitchFamily="18" charset="0"/>
                <a:hlinkClick r:id="rId2"/>
              </a:rPr>
              <a:t>Bing Videos</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90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9665-F07B-5AFA-FA69-6F1771646C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D37D7-98CA-06A9-7B08-EC47E11081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2A96C2-5B2E-CBC8-7CBC-E9B774D9758C}"/>
              </a:ext>
            </a:extLst>
          </p:cNvPr>
          <p:cNvPicPr>
            <a:picLocks noChangeAspect="1"/>
          </p:cNvPicPr>
          <p:nvPr/>
        </p:nvPicPr>
        <p:blipFill>
          <a:blip r:embed="rId2"/>
          <a:stretch>
            <a:fillRect/>
          </a:stretch>
        </p:blipFill>
        <p:spPr>
          <a:xfrm>
            <a:off x="-1" y="-1"/>
            <a:ext cx="12192001" cy="7595419"/>
          </a:xfrm>
          <a:prstGeom prst="rect">
            <a:avLst/>
          </a:prstGeom>
        </p:spPr>
      </p:pic>
      <p:sp>
        <p:nvSpPr>
          <p:cNvPr id="6" name="TextBox 5">
            <a:extLst>
              <a:ext uri="{FF2B5EF4-FFF2-40B4-BE49-F238E27FC236}">
                <a16:creationId xmlns:a16="http://schemas.microsoft.com/office/drawing/2014/main" id="{ACE65A9B-62B7-6980-3049-F2DB3B632756}"/>
              </a:ext>
            </a:extLst>
          </p:cNvPr>
          <p:cNvSpPr txBox="1"/>
          <p:nvPr/>
        </p:nvSpPr>
        <p:spPr>
          <a:xfrm>
            <a:off x="1463776" y="2199797"/>
            <a:ext cx="1010264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3. NHÀ SÁNG CHẾ (Tiết 2) </a:t>
            </a:r>
          </a:p>
        </p:txBody>
      </p:sp>
      <p:pic>
        <p:nvPicPr>
          <p:cNvPr id="8" name="Picture 7">
            <a:extLst>
              <a:ext uri="{FF2B5EF4-FFF2-40B4-BE49-F238E27FC236}">
                <a16:creationId xmlns:a16="http://schemas.microsoft.com/office/drawing/2014/main" id="{889F40E4-E8EE-4624-484A-BABB8E12DD92}"/>
              </a:ext>
            </a:extLst>
          </p:cNvPr>
          <p:cNvPicPr>
            <a:picLocks noChangeAspect="1"/>
          </p:cNvPicPr>
          <p:nvPr/>
        </p:nvPicPr>
        <p:blipFill>
          <a:blip r:embed="rId3"/>
          <a:stretch>
            <a:fillRect/>
          </a:stretch>
        </p:blipFill>
        <p:spPr>
          <a:xfrm>
            <a:off x="690716" y="3216557"/>
            <a:ext cx="11274824" cy="1569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6682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op 75+ hình nền powerpoint học tập chất lượng full hd cực đẹp - SESOMR">
            <a:extLst>
              <a:ext uri="{FF2B5EF4-FFF2-40B4-BE49-F238E27FC236}">
                <a16:creationId xmlns:a16="http://schemas.microsoft.com/office/drawing/2014/main" id="{5C2F5A54-3529-1CE7-E27B-48B3999CF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5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02F615-F446-DFCC-F28D-A72D971D1E93}"/>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33072074-5CA7-AD54-5DAF-F7FC5516D175}"/>
              </a:ext>
            </a:extLst>
          </p:cNvPr>
          <p:cNvSpPr/>
          <p:nvPr/>
        </p:nvSpPr>
        <p:spPr>
          <a:xfrm>
            <a:off x="1777521" y="2419102"/>
            <a:ext cx="8354622"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 Một số đức</a:t>
            </a:r>
            <a:r>
              <a:rPr kumimoji="0" lang="en-US" sz="4400" b="0"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tính cần có để trở thành nhà sáng chế</a:t>
            </a:r>
            <a:endPar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5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ổng hợp với hơn 75 về hình nền powerpoint màu hồng nhạt - cdgdbentre ...">
            <a:extLst>
              <a:ext uri="{FF2B5EF4-FFF2-40B4-BE49-F238E27FC236}">
                <a16:creationId xmlns:a16="http://schemas.microsoft.com/office/drawing/2014/main" id="{0D269BA3-E255-40DC-9020-ABF0213F2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5143747" cy="72990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0BC02D-46E1-1608-9E4A-AD627936CAE7}"/>
              </a:ext>
            </a:extLst>
          </p:cNvPr>
          <p:cNvSpPr txBox="1"/>
          <p:nvPr/>
        </p:nvSpPr>
        <p:spPr>
          <a:xfrm>
            <a:off x="4837472" y="347156"/>
            <a:ext cx="625331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10" name="Picture 9">
            <a:extLst>
              <a:ext uri="{FF2B5EF4-FFF2-40B4-BE49-F238E27FC236}">
                <a16:creationId xmlns:a16="http://schemas.microsoft.com/office/drawing/2014/main" id="{878B1496-12CE-B91D-7578-6C58A495E940}"/>
              </a:ext>
            </a:extLst>
          </p:cNvPr>
          <p:cNvPicPr>
            <a:picLocks noChangeAspect="1"/>
          </p:cNvPicPr>
          <p:nvPr/>
        </p:nvPicPr>
        <p:blipFill>
          <a:blip r:embed="rId3"/>
          <a:stretch>
            <a:fillRect/>
          </a:stretch>
        </p:blipFill>
        <p:spPr>
          <a:xfrm>
            <a:off x="0" y="0"/>
            <a:ext cx="1347815" cy="1504335"/>
          </a:xfrm>
          <a:prstGeom prst="rect">
            <a:avLst/>
          </a:prstGeom>
        </p:spPr>
      </p:pic>
      <p:sp>
        <p:nvSpPr>
          <p:cNvPr id="15" name="Speech Bubble: Oval 14">
            <a:extLst>
              <a:ext uri="{FF2B5EF4-FFF2-40B4-BE49-F238E27FC236}">
                <a16:creationId xmlns:a16="http://schemas.microsoft.com/office/drawing/2014/main" id="{FAA65584-2DBC-EAB9-6E14-3C59CDE52C8F}"/>
              </a:ext>
            </a:extLst>
          </p:cNvPr>
          <p:cNvSpPr/>
          <p:nvPr/>
        </p:nvSpPr>
        <p:spPr>
          <a:xfrm>
            <a:off x="10282755" y="347156"/>
            <a:ext cx="4860992" cy="2041952"/>
          </a:xfrm>
          <a:prstGeom prst="wedgeEllipseCallout">
            <a:avLst>
              <a:gd name="adj1" fmla="val -75486"/>
              <a:gd name="adj2" fmla="val 81804"/>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2800" b="0" i="1"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chế trong hình có tên là gì?</a:t>
            </a:r>
            <a:endParaRPr lang="en-US" sz="2800" i="1">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E995D1D-A700-D320-689F-C3F68C36714A}"/>
              </a:ext>
            </a:extLst>
          </p:cNvPr>
          <p:cNvPicPr>
            <a:picLocks noChangeAspect="1"/>
          </p:cNvPicPr>
          <p:nvPr/>
        </p:nvPicPr>
        <p:blipFill>
          <a:blip r:embed="rId4"/>
          <a:stretch>
            <a:fillRect/>
          </a:stretch>
        </p:blipFill>
        <p:spPr>
          <a:xfrm>
            <a:off x="2926938" y="2162407"/>
            <a:ext cx="5877849" cy="2635619"/>
          </a:xfrm>
          <a:prstGeom prst="rect">
            <a:avLst/>
          </a:prstGeom>
        </p:spPr>
      </p:pic>
      <p:sp>
        <p:nvSpPr>
          <p:cNvPr id="4" name="Speech Bubble: Oval 3">
            <a:extLst>
              <a:ext uri="{FF2B5EF4-FFF2-40B4-BE49-F238E27FC236}">
                <a16:creationId xmlns:a16="http://schemas.microsoft.com/office/drawing/2014/main" id="{900110F6-3075-A3DF-25A9-31242C073FD2}"/>
              </a:ext>
            </a:extLst>
          </p:cNvPr>
          <p:cNvSpPr/>
          <p:nvPr/>
        </p:nvSpPr>
        <p:spPr>
          <a:xfrm>
            <a:off x="9048806" y="3823095"/>
            <a:ext cx="4860992" cy="2041952"/>
          </a:xfrm>
          <a:prstGeom prst="wedgeEllipseCallout">
            <a:avLst>
              <a:gd name="adj1" fmla="val -61832"/>
              <a:gd name="adj2" fmla="val -46038"/>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Ai đã</a:t>
            </a:r>
            <a:r>
              <a:rPr kumimoji="0" lang="en-US" sz="2800" b="0" i="1"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phát minh ra sáng chế đó?</a:t>
            </a:r>
            <a:endParaRPr lang="en-US" sz="2800" i="1">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5B664AB-E43C-5CFD-AA5F-300F05F14D44}"/>
              </a:ext>
            </a:extLst>
          </p:cNvPr>
          <p:cNvSpPr txBox="1"/>
          <p:nvPr/>
        </p:nvSpPr>
        <p:spPr>
          <a:xfrm>
            <a:off x="1578077" y="1504336"/>
            <a:ext cx="9851923" cy="523220"/>
          </a:xfrm>
          <a:prstGeom prst="rect">
            <a:avLst/>
          </a:prstGeom>
          <a:noFill/>
        </p:spPr>
        <p:txBody>
          <a:bodyPr wrap="square">
            <a:spAutoFit/>
          </a:bodyPr>
          <a:lstStyle/>
          <a:p>
            <a:r>
              <a:rPr lang="en-US" sz="2800" b="1" i="0">
                <a:effectLst/>
                <a:latin typeface="Times New Roman" panose="02020603050405020304" pitchFamily="18" charset="0"/>
                <a:cs typeface="Times New Roman" panose="02020603050405020304" pitchFamily="18" charset="0"/>
              </a:rPr>
              <a:t>??? Bạn hãy kể tên một số nhà sáng chế nổi tiếng trên thế giới.</a:t>
            </a:r>
            <a:endParaRPr lang="en-US"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8374593-28F3-D667-D310-CCAAAC7D8DBA}"/>
              </a:ext>
            </a:extLst>
          </p:cNvPr>
          <p:cNvSpPr txBox="1"/>
          <p:nvPr/>
        </p:nvSpPr>
        <p:spPr>
          <a:xfrm>
            <a:off x="2222649" y="2232828"/>
            <a:ext cx="6981986" cy="584775"/>
          </a:xfrm>
          <a:prstGeom prst="rect">
            <a:avLst/>
          </a:prstGeom>
          <a:noFill/>
        </p:spPr>
        <p:txBody>
          <a:bodyPr wrap="square">
            <a:spAutoFit/>
          </a:bodyPr>
          <a:lstStyle/>
          <a:p>
            <a:pPr algn="l"/>
            <a:r>
              <a:rPr lang="vi-VN" sz="3200" b="0" i="0">
                <a:effectLst/>
                <a:highlight>
                  <a:srgbClr val="FFFF00"/>
                </a:highlight>
                <a:latin typeface="Times New Roman" panose="02020603050405020304" pitchFamily="18" charset="0"/>
                <a:cs typeface="Times New Roman" panose="02020603050405020304" pitchFamily="18" charset="0"/>
              </a:rPr>
              <a:t>- Tô-mát Ê-đi-xơn.</a:t>
            </a:r>
          </a:p>
        </p:txBody>
      </p:sp>
      <p:sp>
        <p:nvSpPr>
          <p:cNvPr id="9" name="TextBox 8">
            <a:extLst>
              <a:ext uri="{FF2B5EF4-FFF2-40B4-BE49-F238E27FC236}">
                <a16:creationId xmlns:a16="http://schemas.microsoft.com/office/drawing/2014/main" id="{65F794A4-D820-E2C9-51B9-39D39C9BCBCB}"/>
              </a:ext>
            </a:extLst>
          </p:cNvPr>
          <p:cNvSpPr txBox="1"/>
          <p:nvPr/>
        </p:nvSpPr>
        <p:spPr>
          <a:xfrm>
            <a:off x="2394998" y="3408076"/>
            <a:ext cx="7676534" cy="584775"/>
          </a:xfrm>
          <a:prstGeom prst="rect">
            <a:avLst/>
          </a:prstGeom>
          <a:noFill/>
        </p:spPr>
        <p:txBody>
          <a:bodyPr wrap="square">
            <a:spAutoFit/>
          </a:bodyPr>
          <a:lstStyle/>
          <a:p>
            <a:pPr algn="l"/>
            <a:r>
              <a:rPr lang="vi-VN" sz="3200" b="0" i="0">
                <a:effectLst/>
                <a:highlight>
                  <a:srgbClr val="FF00FF"/>
                </a:highlight>
                <a:latin typeface="Times New Roman" panose="02020603050405020304" pitchFamily="18" charset="0"/>
                <a:cs typeface="Times New Roman" panose="02020603050405020304" pitchFamily="18" charset="0"/>
              </a:rPr>
              <a:t>- Các Ben.</a:t>
            </a:r>
          </a:p>
        </p:txBody>
      </p:sp>
      <p:sp>
        <p:nvSpPr>
          <p:cNvPr id="11" name="TextBox 10">
            <a:extLst>
              <a:ext uri="{FF2B5EF4-FFF2-40B4-BE49-F238E27FC236}">
                <a16:creationId xmlns:a16="http://schemas.microsoft.com/office/drawing/2014/main" id="{FCF5906B-044C-DCE8-BCAF-4B983D1FCF82}"/>
              </a:ext>
            </a:extLst>
          </p:cNvPr>
          <p:cNvSpPr txBox="1"/>
          <p:nvPr/>
        </p:nvSpPr>
        <p:spPr>
          <a:xfrm>
            <a:off x="2394998" y="4551683"/>
            <a:ext cx="7676534" cy="584775"/>
          </a:xfrm>
          <a:prstGeom prst="rect">
            <a:avLst/>
          </a:prstGeom>
          <a:noFill/>
        </p:spPr>
        <p:txBody>
          <a:bodyPr wrap="square">
            <a:spAutoFit/>
          </a:bodyPr>
          <a:lstStyle/>
          <a:p>
            <a:pPr algn="l"/>
            <a:r>
              <a:rPr lang="vi-VN" sz="3200" b="0" i="0">
                <a:effectLst/>
                <a:highlight>
                  <a:srgbClr val="00FF00"/>
                </a:highlight>
                <a:latin typeface="Times New Roman" panose="02020603050405020304" pitchFamily="18" charset="0"/>
                <a:cs typeface="Times New Roman" panose="02020603050405020304" pitchFamily="18" charset="0"/>
              </a:rPr>
              <a:t>- Giôn Lo-gi Ba.</a:t>
            </a:r>
          </a:p>
        </p:txBody>
      </p:sp>
      <p:sp>
        <p:nvSpPr>
          <p:cNvPr id="12" name="TextBox 11">
            <a:extLst>
              <a:ext uri="{FF2B5EF4-FFF2-40B4-BE49-F238E27FC236}">
                <a16:creationId xmlns:a16="http://schemas.microsoft.com/office/drawing/2014/main" id="{D6404319-5B4D-1654-1374-F6E1E6020843}"/>
              </a:ext>
            </a:extLst>
          </p:cNvPr>
          <p:cNvSpPr txBox="1"/>
          <p:nvPr/>
        </p:nvSpPr>
        <p:spPr>
          <a:xfrm>
            <a:off x="4789997" y="4957180"/>
            <a:ext cx="7676534" cy="707886"/>
          </a:xfrm>
          <a:prstGeom prst="rect">
            <a:avLst/>
          </a:prstGeom>
          <a:noFill/>
        </p:spPr>
        <p:txBody>
          <a:bodyPr wrap="square">
            <a:spAutoFit/>
          </a:bodyPr>
          <a:lstStyle/>
          <a:p>
            <a:pPr algn="l"/>
            <a:r>
              <a:rPr lang="vi-VN" sz="4000" b="0" i="0">
                <a:effectLst/>
                <a:highlight>
                  <a:srgbClr val="008080"/>
                </a:highlight>
                <a:latin typeface="Times New Roman" panose="02020603050405020304" pitchFamily="18" charset="0"/>
                <a:cs typeface="Times New Roman" panose="02020603050405020304" pitchFamily="18" charset="0"/>
              </a:rPr>
              <a:t>- </a:t>
            </a:r>
            <a:r>
              <a:rPr lang="en-US" sz="4000" b="0" i="0">
                <a:effectLst/>
                <a:highlight>
                  <a:srgbClr val="008080"/>
                </a:highlight>
                <a:latin typeface="Times New Roman" panose="02020603050405020304" pitchFamily="18" charset="0"/>
                <a:cs typeface="Times New Roman" panose="02020603050405020304" pitchFamily="18" charset="0"/>
              </a:rPr>
              <a:t>Bóng đèn sợ đốt</a:t>
            </a:r>
            <a:endParaRPr lang="vi-VN" sz="4000" b="0" i="0">
              <a:effectLst/>
              <a:highlight>
                <a:srgbClr val="00808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xit" presetSubtype="0" fill="hold" grpId="1" nodeType="clickEffect">
                                  <p:stCondLst>
                                    <p:cond delay="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55" presetClass="exit" presetSubtype="0" fill="hold" grpId="1" nodeType="withEffect">
                                  <p:stCondLst>
                                    <p:cond delay="0"/>
                                  </p:stCondLst>
                                  <p:childTnLst>
                                    <p:anim calcmode="lin" valueType="num">
                                      <p:cBhvr>
                                        <p:cTn id="36" dur="1000"/>
                                        <p:tgtEl>
                                          <p:spTgt spid="6"/>
                                        </p:tgtEl>
                                        <p:attrNameLst>
                                          <p:attrName>ppt_w</p:attrName>
                                        </p:attrNameLst>
                                      </p:cBhvr>
                                      <p:tavLst>
                                        <p:tav tm="0">
                                          <p:val>
                                            <p:strVal val="ppt_w"/>
                                          </p:val>
                                        </p:tav>
                                        <p:tav tm="100000">
                                          <p:val>
                                            <p:strVal val="ppt_w*0.70"/>
                                          </p:val>
                                        </p:tav>
                                      </p:tavLst>
                                    </p:anim>
                                    <p:anim calcmode="lin" valueType="num">
                                      <p:cBhvr>
                                        <p:cTn id="37" dur="1000"/>
                                        <p:tgtEl>
                                          <p:spTgt spid="6"/>
                                        </p:tgtEl>
                                        <p:attrNameLst>
                                          <p:attrName>ppt_h</p:attrName>
                                        </p:attrNameLst>
                                      </p:cBhvr>
                                      <p:tavLst>
                                        <p:tav tm="0">
                                          <p:val>
                                            <p:strVal val="ppt_h"/>
                                          </p:val>
                                        </p:tav>
                                        <p:tav tm="100000">
                                          <p:val>
                                            <p:strVal val="ppt_h"/>
                                          </p:val>
                                        </p:tav>
                                      </p:tavLst>
                                    </p:anim>
                                    <p:animEffect transition="out" filter="fade">
                                      <p:cBhvr>
                                        <p:cTn id="38" dur="1000"/>
                                        <p:tgtEl>
                                          <p:spTgt spid="6"/>
                                        </p:tgtEl>
                                      </p:cBhvr>
                                    </p:animEffect>
                                    <p:set>
                                      <p:cBhvr>
                                        <p:cTn id="39" dur="1" fill="hold">
                                          <p:stCondLst>
                                            <p:cond delay="999"/>
                                          </p:stCondLst>
                                        </p:cTn>
                                        <p:tgtEl>
                                          <p:spTgt spid="6"/>
                                        </p:tgtEl>
                                        <p:attrNameLst>
                                          <p:attrName>style.visibility</p:attrName>
                                        </p:attrNameLst>
                                      </p:cBhvr>
                                      <p:to>
                                        <p:strVal val="hidden"/>
                                      </p:to>
                                    </p:set>
                                  </p:childTnLst>
                                </p:cTn>
                              </p:par>
                              <p:par>
                                <p:cTn id="40" presetID="55" presetClass="exit" presetSubtype="0" fill="hold" grpId="1" nodeType="withEffect">
                                  <p:stCondLst>
                                    <p:cond delay="0"/>
                                  </p:stCondLst>
                                  <p:childTnLst>
                                    <p:anim calcmode="lin" valueType="num">
                                      <p:cBhvr>
                                        <p:cTn id="41" dur="1000"/>
                                        <p:tgtEl>
                                          <p:spTgt spid="11"/>
                                        </p:tgtEl>
                                        <p:attrNameLst>
                                          <p:attrName>ppt_w</p:attrName>
                                        </p:attrNameLst>
                                      </p:cBhvr>
                                      <p:tavLst>
                                        <p:tav tm="0">
                                          <p:val>
                                            <p:strVal val="ppt_w"/>
                                          </p:val>
                                        </p:tav>
                                        <p:tav tm="100000">
                                          <p:val>
                                            <p:strVal val="ppt_w*0.70"/>
                                          </p:val>
                                        </p:tav>
                                      </p:tavLst>
                                    </p:anim>
                                    <p:anim calcmode="lin" valueType="num">
                                      <p:cBhvr>
                                        <p:cTn id="42" dur="1000"/>
                                        <p:tgtEl>
                                          <p:spTgt spid="11"/>
                                        </p:tgtEl>
                                        <p:attrNameLst>
                                          <p:attrName>ppt_h</p:attrName>
                                        </p:attrNameLst>
                                      </p:cBhvr>
                                      <p:tavLst>
                                        <p:tav tm="0">
                                          <p:val>
                                            <p:strVal val="ppt_h"/>
                                          </p:val>
                                        </p:tav>
                                        <p:tav tm="100000">
                                          <p:val>
                                            <p:strVal val="ppt_h"/>
                                          </p:val>
                                        </p:tav>
                                      </p:tavLst>
                                    </p:anim>
                                    <p:animEffect transition="out" filter="fade">
                                      <p:cBhvr>
                                        <p:cTn id="43" dur="1000"/>
                                        <p:tgtEl>
                                          <p:spTgt spid="11"/>
                                        </p:tgtEl>
                                      </p:cBhvr>
                                    </p:animEffect>
                                    <p:set>
                                      <p:cBhvr>
                                        <p:cTn id="44" dur="1" fill="hold">
                                          <p:stCondLst>
                                            <p:cond delay="999"/>
                                          </p:stCondLst>
                                        </p:cTn>
                                        <p:tgtEl>
                                          <p:spTgt spid="11"/>
                                        </p:tgtEl>
                                        <p:attrNameLst>
                                          <p:attrName>style.visibility</p:attrName>
                                        </p:attrNameLst>
                                      </p:cBhvr>
                                      <p:to>
                                        <p:strVal val="hidden"/>
                                      </p:to>
                                    </p:set>
                                  </p:childTnLst>
                                </p:cTn>
                              </p:par>
                              <p:par>
                                <p:cTn id="45" presetID="55" presetClass="exit" presetSubtype="0" fill="hold" grpId="1" nodeType="withEffect">
                                  <p:stCondLst>
                                    <p:cond delay="0"/>
                                  </p:stCondLst>
                                  <p:childTnLst>
                                    <p:anim calcmode="lin" valueType="num">
                                      <p:cBhvr>
                                        <p:cTn id="46" dur="1000"/>
                                        <p:tgtEl>
                                          <p:spTgt spid="9"/>
                                        </p:tgtEl>
                                        <p:attrNameLst>
                                          <p:attrName>ppt_w</p:attrName>
                                        </p:attrNameLst>
                                      </p:cBhvr>
                                      <p:tavLst>
                                        <p:tav tm="0">
                                          <p:val>
                                            <p:strVal val="ppt_w"/>
                                          </p:val>
                                        </p:tav>
                                        <p:tav tm="100000">
                                          <p:val>
                                            <p:strVal val="ppt_w*0.70"/>
                                          </p:val>
                                        </p:tav>
                                      </p:tavLst>
                                    </p:anim>
                                    <p:anim calcmode="lin" valueType="num">
                                      <p:cBhvr>
                                        <p:cTn id="47" dur="1000"/>
                                        <p:tgtEl>
                                          <p:spTgt spid="9"/>
                                        </p:tgtEl>
                                        <p:attrNameLst>
                                          <p:attrName>ppt_h</p:attrName>
                                        </p:attrNameLst>
                                      </p:cBhvr>
                                      <p:tavLst>
                                        <p:tav tm="0">
                                          <p:val>
                                            <p:strVal val="ppt_h"/>
                                          </p:val>
                                        </p:tav>
                                        <p:tav tm="100000">
                                          <p:val>
                                            <p:strVal val="ppt_h"/>
                                          </p:val>
                                        </p:tav>
                                      </p:tavLst>
                                    </p:anim>
                                    <p:animEffect transition="out" filter="fade">
                                      <p:cBhvr>
                                        <p:cTn id="48" dur="1000"/>
                                        <p:tgtEl>
                                          <p:spTgt spid="9"/>
                                        </p:tgtEl>
                                      </p:cBhvr>
                                    </p:animEffect>
                                    <p:set>
                                      <p:cBhvr>
                                        <p:cTn id="49" dur="1" fill="hold">
                                          <p:stCondLst>
                                            <p:cond delay="999"/>
                                          </p:stCondLst>
                                        </p:cTn>
                                        <p:tgtEl>
                                          <p:spTgt spid="9"/>
                                        </p:tgtEl>
                                        <p:attrNameLst>
                                          <p:attrName>style.visibility</p:attrName>
                                        </p:attrNameLst>
                                      </p:cBhvr>
                                      <p:to>
                                        <p:strVal val="hidden"/>
                                      </p:to>
                                    </p:set>
                                  </p:childTnLst>
                                </p:cTn>
                              </p:par>
                              <p:par>
                                <p:cTn id="50" presetID="6" presetClass="entr" presetSubtype="16"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in)">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5" grpId="1"/>
      <p:bldP spid="6" grpId="0"/>
      <p:bldP spid="6" grpId="1"/>
      <p:bldP spid="9" grpId="0"/>
      <p:bldP spid="9" grpId="1"/>
      <p:bldP spid="11" grpId="0"/>
      <p:bldP spid="11" grpId="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7E53-F33E-E125-3FFB-BC45B4EA94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53C17C-C731-0672-2B13-A239B70BE370}"/>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0D227B19-7C2C-AECF-99B4-2651E33F180C}"/>
              </a:ext>
            </a:extLst>
          </p:cNvPr>
          <p:cNvSpPr txBox="1"/>
          <p:nvPr/>
        </p:nvSpPr>
        <p:spPr>
          <a:xfrm>
            <a:off x="630493" y="430391"/>
            <a:ext cx="9722376" cy="1384995"/>
          </a:xfrm>
          <a:prstGeom prst="rect">
            <a:avLst/>
          </a:prstGeom>
          <a:noFill/>
        </p:spPr>
        <p:txBody>
          <a:bodyPr wrap="square">
            <a:spAutoFit/>
          </a:bodyPr>
          <a:lstStyle/>
          <a:p>
            <a:pPr algn="l"/>
            <a:r>
              <a:rPr lang="vi-VN" sz="2800" b="1" i="0">
                <a:effectLst/>
                <a:latin typeface="Times New Roman" panose="02020603050405020304" pitchFamily="18" charset="0"/>
                <a:cs typeface="Times New Roman" panose="02020603050405020304" pitchFamily="18" charset="0"/>
              </a:rPr>
              <a:t>2. Một số đức tính cần có để trở thành nhà sáng chế</a:t>
            </a:r>
            <a:endParaRPr lang="vi-VN" sz="2800" b="0" i="0">
              <a:effectLst/>
              <a:latin typeface="Times New Roman" panose="02020603050405020304" pitchFamily="18" charset="0"/>
              <a:cs typeface="Times New Roman" panose="02020603050405020304" pitchFamily="18" charset="0"/>
            </a:endParaRPr>
          </a:p>
          <a:p>
            <a:pPr algn="l"/>
            <a:r>
              <a:rPr lang="vi-VN" sz="2800" b="1" i="0">
                <a:effectLst/>
                <a:latin typeface="Times New Roman" panose="02020603050405020304" pitchFamily="18" charset="0"/>
                <a:cs typeface="Times New Roman" panose="02020603050405020304" pitchFamily="18" charset="0"/>
              </a:rPr>
              <a:t>Khám phá</a:t>
            </a:r>
            <a:r>
              <a:rPr lang="en-US" sz="2800" b="1" i="0">
                <a:effectLst/>
                <a:latin typeface="Times New Roman" panose="02020603050405020304" pitchFamily="18" charset="0"/>
                <a:cs typeface="Times New Roman" panose="02020603050405020304" pitchFamily="18" charset="0"/>
              </a:rPr>
              <a:t>: </a:t>
            </a:r>
            <a:r>
              <a:rPr lang="vi-VN" sz="2800" b="1" i="0">
                <a:effectLst/>
                <a:latin typeface="Times New Roman" panose="02020603050405020304" pitchFamily="18" charset="0"/>
                <a:cs typeface="Times New Roman" panose="02020603050405020304" pitchFamily="18" charset="0"/>
              </a:rPr>
              <a:t> </a:t>
            </a:r>
            <a:r>
              <a:rPr lang="vi-VN" sz="2800" b="0" i="0">
                <a:effectLst/>
                <a:latin typeface="Times New Roman" panose="02020603050405020304" pitchFamily="18" charset="0"/>
                <a:cs typeface="Times New Roman" panose="02020603050405020304" pitchFamily="18" charset="0"/>
              </a:rPr>
              <a:t>Nêu một số đức tính cần có để trở thành nhà sáng chế dựa vào thông tin dưới đây.</a:t>
            </a:r>
          </a:p>
        </p:txBody>
      </p:sp>
      <p:pic>
        <p:nvPicPr>
          <p:cNvPr id="6146" name="Picture 2">
            <a:extLst>
              <a:ext uri="{FF2B5EF4-FFF2-40B4-BE49-F238E27FC236}">
                <a16:creationId xmlns:a16="http://schemas.microsoft.com/office/drawing/2014/main" id="{E9CC4652-2F5C-5337-2263-EEF510C82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248" y="1991928"/>
            <a:ext cx="6320135" cy="48660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AB4B88-10AD-C6C6-ABF0-1C03B7D600EA}"/>
              </a:ext>
            </a:extLst>
          </p:cNvPr>
          <p:cNvSpPr txBox="1"/>
          <p:nvPr/>
        </p:nvSpPr>
        <p:spPr>
          <a:xfrm>
            <a:off x="7253207" y="2417736"/>
            <a:ext cx="4510007" cy="3847207"/>
          </a:xfrm>
          <a:prstGeom prst="rect">
            <a:avLst/>
          </a:prstGeom>
          <a:noFill/>
        </p:spPr>
        <p:txBody>
          <a:bodyPr wrap="square">
            <a:spAutoFit/>
          </a:bodyPr>
          <a:lstStyle/>
          <a:p>
            <a:pPr algn="l">
              <a:spcBef>
                <a:spcPts val="200"/>
              </a:spcBef>
              <a:spcAft>
                <a:spcPts val="200"/>
              </a:spcAft>
            </a:pPr>
            <a:r>
              <a:rPr lang="vi-VN" sz="2800" b="0" i="0">
                <a:effectLst/>
                <a:highlight>
                  <a:srgbClr val="FFFF00"/>
                </a:highlight>
                <a:latin typeface="Times New Roman" panose="02020603050405020304" pitchFamily="18" charset="0"/>
                <a:cs typeface="Times New Roman" panose="02020603050405020304" pitchFamily="18" charset="0"/>
              </a:rPr>
              <a:t>Một số đức tính cần có để trở thành nhà sáng chế:</a:t>
            </a:r>
          </a:p>
          <a:p>
            <a:pPr algn="l">
              <a:spcBef>
                <a:spcPts val="200"/>
              </a:spcBef>
              <a:spcAft>
                <a:spcPts val="200"/>
              </a:spcAft>
            </a:pPr>
            <a:r>
              <a:rPr lang="vi-VN" sz="2800" b="0" i="0">
                <a:effectLst/>
                <a:highlight>
                  <a:srgbClr val="FFFF00"/>
                </a:highlight>
                <a:latin typeface="Times New Roman" panose="02020603050405020304" pitchFamily="18" charset="0"/>
                <a:cs typeface="Times New Roman" panose="02020603050405020304" pitchFamily="18" charset="0"/>
              </a:rPr>
              <a:t>- Chăm chỉ học tập;</a:t>
            </a:r>
          </a:p>
          <a:p>
            <a:pPr algn="l">
              <a:spcBef>
                <a:spcPts val="200"/>
              </a:spcBef>
              <a:spcAft>
                <a:spcPts val="200"/>
              </a:spcAft>
            </a:pPr>
            <a:r>
              <a:rPr lang="vi-VN" sz="2800" b="0" i="0">
                <a:effectLst/>
                <a:highlight>
                  <a:srgbClr val="FFFF00"/>
                </a:highlight>
                <a:latin typeface="Times New Roman" panose="02020603050405020304" pitchFamily="18" charset="0"/>
                <a:cs typeface="Times New Roman" panose="02020603050405020304" pitchFamily="18" charset="0"/>
              </a:rPr>
              <a:t>- Kiên trì theo đuổi ước mơ;</a:t>
            </a:r>
          </a:p>
          <a:p>
            <a:pPr algn="l">
              <a:spcBef>
                <a:spcPts val="200"/>
              </a:spcBef>
              <a:spcAft>
                <a:spcPts val="200"/>
              </a:spcAft>
            </a:pPr>
            <a:r>
              <a:rPr lang="vi-VN" sz="2800" b="0" i="0">
                <a:effectLst/>
                <a:highlight>
                  <a:srgbClr val="FFFF00"/>
                </a:highlight>
                <a:latin typeface="Times New Roman" panose="02020603050405020304" pitchFamily="18" charset="0"/>
                <a:cs typeface="Times New Roman" panose="02020603050405020304" pitchFamily="18" charset="0"/>
              </a:rPr>
              <a:t>- Có ý tưởng sáng tạo;</a:t>
            </a:r>
          </a:p>
          <a:p>
            <a:pPr algn="l">
              <a:spcBef>
                <a:spcPts val="200"/>
              </a:spcBef>
              <a:spcAft>
                <a:spcPts val="200"/>
              </a:spcAft>
            </a:pPr>
            <a:r>
              <a:rPr lang="vi-VN" sz="2800" b="0" i="0">
                <a:effectLst/>
                <a:highlight>
                  <a:srgbClr val="FFFF00"/>
                </a:highlight>
                <a:latin typeface="Times New Roman" panose="02020603050405020304" pitchFamily="18" charset="0"/>
                <a:cs typeface="Times New Roman" panose="02020603050405020304" pitchFamily="18" charset="0"/>
              </a:rPr>
              <a:t>- Tò mò khoa học;</a:t>
            </a:r>
          </a:p>
          <a:p>
            <a:pPr algn="l">
              <a:spcBef>
                <a:spcPts val="200"/>
              </a:spcBef>
              <a:spcAft>
                <a:spcPts val="200"/>
              </a:spcAft>
            </a:pPr>
            <a:r>
              <a:rPr lang="vi-VN" sz="2800" b="0" i="0">
                <a:effectLst/>
                <a:highlight>
                  <a:srgbClr val="FFFF00"/>
                </a:highlight>
                <a:latin typeface="Times New Roman" panose="02020603050405020304" pitchFamily="18" charset="0"/>
                <a:cs typeface="Times New Roman" panose="02020603050405020304" pitchFamily="18" charset="0"/>
              </a:rPr>
              <a:t>- Chấp nhận khó khăn;</a:t>
            </a:r>
          </a:p>
          <a:p>
            <a:pPr algn="l">
              <a:spcBef>
                <a:spcPts val="200"/>
              </a:spcBef>
              <a:spcAft>
                <a:spcPts val="200"/>
              </a:spcAft>
            </a:pPr>
            <a:r>
              <a:rPr lang="vi-VN" sz="2800" b="0" i="0">
                <a:effectLst/>
                <a:highlight>
                  <a:srgbClr val="FFFF00"/>
                </a:highlight>
                <a:latin typeface="Times New Roman" panose="02020603050405020304" pitchFamily="18" charset="0"/>
                <a:cs typeface="Times New Roman" panose="02020603050405020304" pitchFamily="18" charset="0"/>
              </a:rPr>
              <a:t>- Có óc quan sát.</a:t>
            </a:r>
          </a:p>
        </p:txBody>
      </p:sp>
      <p:pic>
        <p:nvPicPr>
          <p:cNvPr id="6" name="Picture 2" descr="Thảo Luận Cặp Đôi">
            <a:extLst>
              <a:ext uri="{FF2B5EF4-FFF2-40B4-BE49-F238E27FC236}">
                <a16:creationId xmlns:a16="http://schemas.microsoft.com/office/drawing/2014/main" id="{7273A1FB-DCF4-1479-45DD-B8DA0A0B1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0576" y="241931"/>
            <a:ext cx="1384994" cy="138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23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0" presetClass="exit" presetSubtype="0" fill="hold" nodeType="withEffect">
                                  <p:stCondLst>
                                    <p:cond delay="0"/>
                                  </p:stCondLst>
                                  <p:childTnLst>
                                    <p:animEffect transition="out" filter="wedg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9C3E-E6E6-8F85-F85F-122B55B6A3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F9B9AC-C1CC-9527-3CC0-834A3AC4F18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A810E6B-7379-9064-B0ED-669268FFD59B}"/>
              </a:ext>
            </a:extLst>
          </p:cNvPr>
          <p:cNvPicPr>
            <a:picLocks noChangeAspect="1"/>
          </p:cNvPicPr>
          <p:nvPr/>
        </p:nvPicPr>
        <p:blipFill>
          <a:blip r:embed="rId2"/>
          <a:stretch>
            <a:fillRect/>
          </a:stretch>
        </p:blipFill>
        <p:spPr>
          <a:xfrm>
            <a:off x="0" y="365125"/>
            <a:ext cx="11957246" cy="6127750"/>
          </a:xfrm>
          <a:prstGeom prst="rect">
            <a:avLst/>
          </a:prstGeom>
        </p:spPr>
      </p:pic>
    </p:spTree>
    <p:extLst>
      <p:ext uri="{BB962C8B-B14F-4D97-AF65-F5344CB8AC3E}">
        <p14:creationId xmlns:p14="http://schemas.microsoft.com/office/powerpoint/2010/main" val="3286781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AD08725B-83BE-3B39-FA25-F17BF1D57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89" y="2055813"/>
            <a:ext cx="12480213" cy="39571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695B11-18A3-A86F-9D33-E216FD0C23D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0FF33C76-B91A-CECD-64BC-E8FE35F3CDDD}"/>
              </a:ext>
            </a:extLst>
          </p:cNvPr>
          <p:cNvPicPr>
            <a:picLocks noChangeAspect="1"/>
          </p:cNvPicPr>
          <p:nvPr/>
        </p:nvPicPr>
        <p:blipFill>
          <a:blip r:embed="rId3"/>
          <a:stretch>
            <a:fillRect/>
          </a:stretch>
        </p:blipFill>
        <p:spPr>
          <a:xfrm>
            <a:off x="108002" y="208090"/>
            <a:ext cx="1132206" cy="945894"/>
          </a:xfrm>
          <a:prstGeom prst="rect">
            <a:avLst/>
          </a:prstGeom>
        </p:spPr>
      </p:pic>
      <p:sp>
        <p:nvSpPr>
          <p:cNvPr id="8" name="TextBox 7">
            <a:extLst>
              <a:ext uri="{FF2B5EF4-FFF2-40B4-BE49-F238E27FC236}">
                <a16:creationId xmlns:a16="http://schemas.microsoft.com/office/drawing/2014/main" id="{CBA47388-A5C6-049F-E696-B802F530385C}"/>
              </a:ext>
            </a:extLst>
          </p:cNvPr>
          <p:cNvSpPr txBox="1"/>
          <p:nvPr/>
        </p:nvSpPr>
        <p:spPr>
          <a:xfrm>
            <a:off x="1391321" y="155601"/>
            <a:ext cx="985579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Ai nhanh, ai đúng?</a:t>
            </a:r>
            <a:endPar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 hãy</a:t>
            </a:r>
            <a:r>
              <a:rPr kumimoji="0" lang="en-US" sz="2800" b="0" i="0" u="none" strike="noStrike" kern="1200" cap="none" spc="0" normalizeH="0" noProof="0">
                <a:ln>
                  <a:noFill/>
                </a:ln>
                <a:solidFill>
                  <a:prstClr val="black"/>
                </a:solidFill>
                <a:effectLst/>
                <a:uLnTx/>
                <a:uFillTx/>
                <a:latin typeface="Arial" panose="020B0604020202020204" pitchFamily="34" charset="0"/>
                <a:ea typeface="+mn-ea"/>
                <a:cs typeface="+mn-cs"/>
              </a:rPr>
              <a:t> chọn các thẻ chỉ đức tính cần có để trở thành nhà sáng chế.</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2" descr="Thảo Luận Cặp Đôi">
            <a:extLst>
              <a:ext uri="{FF2B5EF4-FFF2-40B4-BE49-F238E27FC236}">
                <a16:creationId xmlns:a16="http://schemas.microsoft.com/office/drawing/2014/main" id="{9E05B690-1C4E-8E2D-9DA1-A1968E21C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7006" y="0"/>
            <a:ext cx="1384994" cy="138499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87A9E4BD-F2EF-E7A4-859F-059CDA62AB38}"/>
              </a:ext>
            </a:extLst>
          </p:cNvPr>
          <p:cNvSpPr/>
          <p:nvPr/>
        </p:nvSpPr>
        <p:spPr>
          <a:xfrm>
            <a:off x="976393" y="2247254"/>
            <a:ext cx="852407" cy="8369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CF1768-5FE0-17A5-1EA4-588A6AA5DABD}"/>
              </a:ext>
            </a:extLst>
          </p:cNvPr>
          <p:cNvSpPr/>
          <p:nvPr/>
        </p:nvSpPr>
        <p:spPr>
          <a:xfrm>
            <a:off x="965117" y="3197474"/>
            <a:ext cx="852407" cy="8369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08E68F-3753-7F5A-495A-E818AE895E0F}"/>
              </a:ext>
            </a:extLst>
          </p:cNvPr>
          <p:cNvSpPr/>
          <p:nvPr/>
        </p:nvSpPr>
        <p:spPr>
          <a:xfrm>
            <a:off x="965116" y="4085701"/>
            <a:ext cx="852407" cy="8369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2C4D7A0-6DB7-0780-110D-8B54B43A3918}"/>
              </a:ext>
            </a:extLst>
          </p:cNvPr>
          <p:cNvSpPr/>
          <p:nvPr/>
        </p:nvSpPr>
        <p:spPr>
          <a:xfrm>
            <a:off x="965115" y="4956534"/>
            <a:ext cx="852407" cy="8369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0879AB-C1D2-DF34-C65C-701054749A70}"/>
              </a:ext>
            </a:extLst>
          </p:cNvPr>
          <p:cNvSpPr/>
          <p:nvPr/>
        </p:nvSpPr>
        <p:spPr>
          <a:xfrm>
            <a:off x="7257427" y="3194550"/>
            <a:ext cx="852407" cy="8369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6035A5-B9B6-FB55-FC22-63655B5796E7}"/>
              </a:ext>
            </a:extLst>
          </p:cNvPr>
          <p:cNvSpPr/>
          <p:nvPr/>
        </p:nvSpPr>
        <p:spPr>
          <a:xfrm>
            <a:off x="7257427" y="3978129"/>
            <a:ext cx="852407" cy="8369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26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B377-E711-49B5-62BE-C876A034A4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19032D-1B9A-1C0D-B08B-FAFD7F0DDCE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5CDFAA8-7ECA-77F7-154E-0A57994A16EC}"/>
              </a:ext>
            </a:extLst>
          </p:cNvPr>
          <p:cNvPicPr>
            <a:picLocks noChangeAspect="1"/>
          </p:cNvPicPr>
          <p:nvPr/>
        </p:nvPicPr>
        <p:blipFill>
          <a:blip r:embed="rId2"/>
          <a:stretch>
            <a:fillRect/>
          </a:stretch>
        </p:blipFill>
        <p:spPr>
          <a:xfrm>
            <a:off x="117987" y="1457324"/>
            <a:ext cx="12074013" cy="6125785"/>
          </a:xfrm>
          <a:prstGeom prst="rect">
            <a:avLst/>
          </a:prstGeom>
        </p:spPr>
      </p:pic>
    </p:spTree>
    <p:extLst>
      <p:ext uri="{BB962C8B-B14F-4D97-AF65-F5344CB8AC3E}">
        <p14:creationId xmlns:p14="http://schemas.microsoft.com/office/powerpoint/2010/main" val="183874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59289"/>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1342766" y="223998"/>
            <a:ext cx="9657374"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sp>
        <p:nvSpPr>
          <p:cNvPr id="109" name="文本框 108"/>
          <p:cNvSpPr txBox="1"/>
          <p:nvPr/>
        </p:nvSpPr>
        <p:spPr>
          <a:xfrm>
            <a:off x="4046230" y="4701091"/>
            <a:ext cx="4099541" cy="40011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方正静蕾简体" panose="02000000000000000000" pitchFamily="2" charset="-122"/>
                <a:ea typeface="方正静蕾简体" panose="02000000000000000000" pitchFamily="2" charset="-122"/>
                <a:cs typeface="+mn-cs"/>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
        <p:nvSpPr>
          <p:cNvPr id="6" name="Rectangle 5">
            <a:extLst>
              <a:ext uri="{FF2B5EF4-FFF2-40B4-BE49-F238E27FC236}">
                <a16:creationId xmlns:a16="http://schemas.microsoft.com/office/drawing/2014/main" id="{EC6481DA-82A1-7C23-99F6-27C8FCF29F30}"/>
              </a:ext>
            </a:extLst>
          </p:cNvPr>
          <p:cNvSpPr/>
          <p:nvPr/>
        </p:nvSpPr>
        <p:spPr>
          <a:xfrm>
            <a:off x="4074983" y="2773426"/>
            <a:ext cx="4610558" cy="138499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Hẹn gặp lại các 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ở buổi học sau nhé!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9665-F07B-5AFA-FA69-6F1771646C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D37D7-98CA-06A9-7B08-EC47E11081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2A96C2-5B2E-CBC8-7CBC-E9B774D9758C}"/>
              </a:ext>
            </a:extLst>
          </p:cNvPr>
          <p:cNvPicPr>
            <a:picLocks noChangeAspect="1"/>
          </p:cNvPicPr>
          <p:nvPr/>
        </p:nvPicPr>
        <p:blipFill>
          <a:blip r:embed="rId2"/>
          <a:stretch>
            <a:fillRect/>
          </a:stretch>
        </p:blipFill>
        <p:spPr>
          <a:xfrm>
            <a:off x="-1" y="-1"/>
            <a:ext cx="12192001" cy="7595419"/>
          </a:xfrm>
          <a:prstGeom prst="rect">
            <a:avLst/>
          </a:prstGeom>
        </p:spPr>
      </p:pic>
      <p:sp>
        <p:nvSpPr>
          <p:cNvPr id="6" name="TextBox 5">
            <a:extLst>
              <a:ext uri="{FF2B5EF4-FFF2-40B4-BE49-F238E27FC236}">
                <a16:creationId xmlns:a16="http://schemas.microsoft.com/office/drawing/2014/main" id="{ACE65A9B-62B7-6980-3049-F2DB3B632756}"/>
              </a:ext>
            </a:extLst>
          </p:cNvPr>
          <p:cNvSpPr txBox="1"/>
          <p:nvPr/>
        </p:nvSpPr>
        <p:spPr>
          <a:xfrm>
            <a:off x="1463776" y="2199797"/>
            <a:ext cx="1010264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3. NHÀ</a:t>
            </a:r>
            <a:r>
              <a:rPr kumimoji="0" lang="en-US" sz="4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SÁNG CHẾ (Tiết</a:t>
            </a:r>
            <a:r>
              <a:rPr kumimoji="0" lang="en-US" sz="4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1)</a:t>
            </a: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pic>
        <p:nvPicPr>
          <p:cNvPr id="7" name="Picture 6">
            <a:extLst>
              <a:ext uri="{FF2B5EF4-FFF2-40B4-BE49-F238E27FC236}">
                <a16:creationId xmlns:a16="http://schemas.microsoft.com/office/drawing/2014/main" id="{81456070-25F9-2A05-145B-6108110832EE}"/>
              </a:ext>
            </a:extLst>
          </p:cNvPr>
          <p:cNvPicPr>
            <a:picLocks noChangeAspect="1"/>
          </p:cNvPicPr>
          <p:nvPr/>
        </p:nvPicPr>
        <p:blipFill>
          <a:blip r:embed="rId3"/>
          <a:stretch>
            <a:fillRect/>
          </a:stretch>
        </p:blipFill>
        <p:spPr>
          <a:xfrm>
            <a:off x="773241" y="3173104"/>
            <a:ext cx="11000871" cy="1767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1493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op 75+ hình nền powerpoint học tập chất lượng full hd cực đẹp - SESOMR">
            <a:extLst>
              <a:ext uri="{FF2B5EF4-FFF2-40B4-BE49-F238E27FC236}">
                <a16:creationId xmlns:a16="http://schemas.microsoft.com/office/drawing/2014/main" id="{5C2F5A54-3529-1CE7-E27B-48B3999CF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5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02F615-F446-DFCC-F28D-A72D971D1E93}"/>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33072074-5CA7-AD54-5DAF-F7FC5516D175}"/>
              </a:ext>
            </a:extLst>
          </p:cNvPr>
          <p:cNvSpPr/>
          <p:nvPr/>
        </p:nvSpPr>
        <p:spPr>
          <a:xfrm>
            <a:off x="1777521" y="2419102"/>
            <a:ext cx="8354622"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Một</a:t>
            </a:r>
            <a:r>
              <a:rPr kumimoji="0" lang="en-US" sz="4400" b="0"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số nhà sáng chế nổi bật trong lịch sử loài người</a:t>
            </a:r>
            <a:endPar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5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41F7-A7D2-5374-21DB-E7AAE844B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25EDA-62FC-2076-03CA-732C77DE9737}"/>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5C7C2ED-6444-0BBF-4EE2-29B47605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
            <a:ext cx="12192000" cy="727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ED00F8-D732-5533-62ED-FC5AF1EFD885}"/>
              </a:ext>
            </a:extLst>
          </p:cNvPr>
          <p:cNvSpPr/>
          <p:nvPr/>
        </p:nvSpPr>
        <p:spPr>
          <a:xfrm>
            <a:off x="1447800" y="379075"/>
            <a:ext cx="8354622"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a. Tô-mát</a:t>
            </a:r>
            <a:r>
              <a:rPr kumimoji="0" lang="en-US" sz="40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Ê-đi-xơn (Thomas Edison)</a:t>
            </a:r>
            <a:endPar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D8A7F-433B-3FEF-FEF6-1C5CFCE86F54}"/>
              </a:ext>
            </a:extLst>
          </p:cNvPr>
          <p:cNvSpPr txBox="1"/>
          <p:nvPr/>
        </p:nvSpPr>
        <p:spPr>
          <a:xfrm>
            <a:off x="838200" y="980877"/>
            <a:ext cx="10515600" cy="2702791"/>
          </a:xfrm>
          <a:prstGeom prst="rect">
            <a:avLst/>
          </a:prstGeom>
          <a:noFill/>
        </p:spPr>
        <p:txBody>
          <a:bodyPr wrap="square">
            <a:spAutoFit/>
          </a:bodyPr>
          <a:lstStyle/>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Đọc thông tin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SGK</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trang 14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lời câu hỏi</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nSpc>
                <a:spcPct val="150000"/>
              </a:lnSpc>
              <a:spcBef>
                <a:spcPts val="200"/>
              </a:spcBef>
              <a:spcAft>
                <a:spcPts val="200"/>
              </a:spcAft>
            </a:pPr>
            <a:r>
              <a:rPr lang="vi-VN" sz="2800">
                <a:solidFill>
                  <a:prstClr val="black"/>
                </a:solidFill>
                <a:latin typeface="Times New Roman" panose="02020603050405020304" pitchFamily="18" charset="0"/>
                <a:cs typeface="Times New Roman" panose="02020603050405020304" pitchFamily="18" charset="0"/>
              </a:rPr>
              <a:t>1. Vì sao Tô-mát Ê-đi-xơn lại được gọi là “Người tạo ra Mặt Trời thứ hai cho nhân loại?</a:t>
            </a:r>
          </a:p>
          <a:p>
            <a:pPr>
              <a:lnSpc>
                <a:spcPct val="150000"/>
              </a:lnSpc>
              <a:spcBef>
                <a:spcPts val="200"/>
              </a:spcBef>
              <a:spcAft>
                <a:spcPts val="200"/>
              </a:spcAft>
            </a:pPr>
            <a:r>
              <a:rPr lang="vi-VN" sz="2800">
                <a:solidFill>
                  <a:prstClr val="black"/>
                </a:solidFill>
                <a:latin typeface="Times New Roman" panose="02020603050405020304" pitchFamily="18" charset="0"/>
                <a:cs typeface="Times New Roman" panose="02020603050405020304" pitchFamily="18" charset="0"/>
              </a:rPr>
              <a:t>2. Tô-mát Ê-đi-xơn đã có những sáng chế nổi bật nào</a:t>
            </a:r>
            <a:r>
              <a:rPr lang="vi-VN" sz="2800">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2FF70B8C-6D50-3946-A721-827DCBDA9BFF}"/>
              </a:ext>
            </a:extLst>
          </p:cNvPr>
          <p:cNvSpPr txBox="1"/>
          <p:nvPr/>
        </p:nvSpPr>
        <p:spPr>
          <a:xfrm>
            <a:off x="838200" y="3728807"/>
            <a:ext cx="10515600" cy="2985433"/>
          </a:xfrm>
          <a:prstGeom prst="rect">
            <a:avLst/>
          </a:prstGeom>
          <a:noFill/>
        </p:spPr>
        <p:txBody>
          <a:bodyPr wrap="square">
            <a:spAutoFit/>
          </a:bodyPr>
          <a:lstStyle/>
          <a:p>
            <a:pPr algn="l">
              <a:spcBef>
                <a:spcPts val="300"/>
              </a:spcBef>
              <a:spcAft>
                <a:spcPts val="300"/>
              </a:spcAft>
            </a:pPr>
            <a:r>
              <a:rPr lang="vi-VN" sz="2800" b="0" i="0">
                <a:effectLst/>
                <a:highlight>
                  <a:srgbClr val="FFFF00"/>
                </a:highlight>
                <a:latin typeface="Times New Roman" panose="02020603050405020304" pitchFamily="18" charset="0"/>
                <a:cs typeface="Times New Roman" panose="02020603050405020304" pitchFamily="18" charset="0"/>
              </a:rPr>
              <a:t>1. Tô-mát Ê-đi-xơn được gọi là “Người tạo ra Mặt Trời thứ hai cho nhân loại vì ông là nhà sáng chế bóng đèn sợi đốt.</a:t>
            </a:r>
          </a:p>
          <a:p>
            <a:pPr algn="l">
              <a:spcBef>
                <a:spcPts val="300"/>
              </a:spcBef>
              <a:spcAft>
                <a:spcPts val="300"/>
              </a:spcAft>
            </a:pPr>
            <a:r>
              <a:rPr lang="vi-VN" sz="2800" b="0" i="0">
                <a:effectLst/>
                <a:highlight>
                  <a:srgbClr val="FFFF00"/>
                </a:highlight>
                <a:latin typeface="Times New Roman" panose="02020603050405020304" pitchFamily="18" charset="0"/>
                <a:cs typeface="Times New Roman" panose="02020603050405020304" pitchFamily="18" charset="0"/>
              </a:rPr>
              <a:t>2. Tô-mát Ê-đi-xơn đã có những sáng chế nổi bật là:</a:t>
            </a:r>
          </a:p>
          <a:p>
            <a:pPr algn="l">
              <a:spcBef>
                <a:spcPts val="300"/>
              </a:spcBef>
              <a:spcAft>
                <a:spcPts val="300"/>
              </a:spcAft>
            </a:pPr>
            <a:r>
              <a:rPr lang="vi-VN" sz="2800" b="0" i="0">
                <a:effectLst/>
                <a:highlight>
                  <a:srgbClr val="FFFF00"/>
                </a:highlight>
                <a:latin typeface="Times New Roman" panose="02020603050405020304" pitchFamily="18" charset="0"/>
                <a:cs typeface="Times New Roman" panose="02020603050405020304" pitchFamily="18" charset="0"/>
              </a:rPr>
              <a:t>- Đèn sợi đốt.</a:t>
            </a:r>
          </a:p>
          <a:p>
            <a:pPr algn="l">
              <a:spcBef>
                <a:spcPts val="300"/>
              </a:spcBef>
              <a:spcAft>
                <a:spcPts val="300"/>
              </a:spcAft>
            </a:pPr>
            <a:r>
              <a:rPr lang="vi-VN" sz="2800" b="0" i="0">
                <a:effectLst/>
                <a:highlight>
                  <a:srgbClr val="FFFF00"/>
                </a:highlight>
                <a:latin typeface="Times New Roman" panose="02020603050405020304" pitchFamily="18" charset="0"/>
                <a:cs typeface="Times New Roman" panose="02020603050405020304" pitchFamily="18" charset="0"/>
              </a:rPr>
              <a:t>- Máy ghi âm.</a:t>
            </a:r>
          </a:p>
          <a:p>
            <a:pPr algn="l">
              <a:spcBef>
                <a:spcPts val="300"/>
              </a:spcBef>
              <a:spcAft>
                <a:spcPts val="300"/>
              </a:spcAft>
            </a:pPr>
            <a:r>
              <a:rPr lang="vi-VN" sz="2800" b="0" i="0">
                <a:effectLst/>
                <a:highlight>
                  <a:srgbClr val="FFFF00"/>
                </a:highlight>
                <a:latin typeface="Times New Roman" panose="02020603050405020304" pitchFamily="18" charset="0"/>
                <a:cs typeface="Times New Roman" panose="02020603050405020304" pitchFamily="18" charset="0"/>
              </a:rPr>
              <a:t>- Máy chiếu phim…</a:t>
            </a:r>
          </a:p>
        </p:txBody>
      </p:sp>
      <p:pic>
        <p:nvPicPr>
          <p:cNvPr id="8" name="Picture 2" descr="Thảo Luận Cặp Đôi">
            <a:extLst>
              <a:ext uri="{FF2B5EF4-FFF2-40B4-BE49-F238E27FC236}">
                <a16:creationId xmlns:a16="http://schemas.microsoft.com/office/drawing/2014/main" id="{942BBD9C-8CA7-8860-E27B-8B19E293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895" y="-19496"/>
            <a:ext cx="1384994" cy="138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0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7559-B0A7-20C2-E24E-2996BF9BFF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921681-9786-DDF9-3B44-29281BFE3CB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D19FC9-2D90-E7BB-112F-1B7E38CCDF9B}"/>
              </a:ext>
            </a:extLst>
          </p:cNvPr>
          <p:cNvPicPr>
            <a:picLocks noChangeAspect="1"/>
          </p:cNvPicPr>
          <p:nvPr/>
        </p:nvPicPr>
        <p:blipFill>
          <a:blip r:embed="rId2"/>
          <a:stretch>
            <a:fillRect/>
          </a:stretch>
        </p:blipFill>
        <p:spPr>
          <a:xfrm>
            <a:off x="0" y="1261830"/>
            <a:ext cx="6350647" cy="3451737"/>
          </a:xfrm>
          <a:prstGeom prst="rect">
            <a:avLst/>
          </a:prstGeom>
        </p:spPr>
      </p:pic>
      <p:pic>
        <p:nvPicPr>
          <p:cNvPr id="7" name="Picture 6">
            <a:extLst>
              <a:ext uri="{FF2B5EF4-FFF2-40B4-BE49-F238E27FC236}">
                <a16:creationId xmlns:a16="http://schemas.microsoft.com/office/drawing/2014/main" id="{DA73C7B4-A1F5-353D-3C47-B071D522BDFD}"/>
              </a:ext>
            </a:extLst>
          </p:cNvPr>
          <p:cNvPicPr>
            <a:picLocks noChangeAspect="1"/>
          </p:cNvPicPr>
          <p:nvPr/>
        </p:nvPicPr>
        <p:blipFill>
          <a:blip r:embed="rId3"/>
          <a:stretch>
            <a:fillRect/>
          </a:stretch>
        </p:blipFill>
        <p:spPr>
          <a:xfrm>
            <a:off x="6871365" y="1261830"/>
            <a:ext cx="5320635" cy="3451738"/>
          </a:xfrm>
          <a:prstGeom prst="rect">
            <a:avLst/>
          </a:prstGeom>
        </p:spPr>
      </p:pic>
    </p:spTree>
    <p:extLst>
      <p:ext uri="{BB962C8B-B14F-4D97-AF65-F5344CB8AC3E}">
        <p14:creationId xmlns:p14="http://schemas.microsoft.com/office/powerpoint/2010/main" val="13632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F1F5-C23F-1FC5-C566-9BE2328842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A18FD8-2BE0-3294-8FB7-5C097B875BC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AE8C60-5F8C-ADF0-8BA7-77CB86FB5071}"/>
              </a:ext>
            </a:extLst>
          </p:cNvPr>
          <p:cNvPicPr>
            <a:picLocks noChangeAspect="1"/>
          </p:cNvPicPr>
          <p:nvPr/>
        </p:nvPicPr>
        <p:blipFill>
          <a:blip r:embed="rId2"/>
          <a:stretch>
            <a:fillRect/>
          </a:stretch>
        </p:blipFill>
        <p:spPr>
          <a:xfrm>
            <a:off x="0" y="0"/>
            <a:ext cx="12250168" cy="6858000"/>
          </a:xfrm>
          <a:prstGeom prst="rect">
            <a:avLst/>
          </a:prstGeom>
        </p:spPr>
      </p:pic>
      <p:sp>
        <p:nvSpPr>
          <p:cNvPr id="6" name="TextBox 5">
            <a:extLst>
              <a:ext uri="{FF2B5EF4-FFF2-40B4-BE49-F238E27FC236}">
                <a16:creationId xmlns:a16="http://schemas.microsoft.com/office/drawing/2014/main" id="{BFDE5E42-5451-0B48-B58B-D496724518E1}"/>
              </a:ext>
            </a:extLst>
          </p:cNvPr>
          <p:cNvSpPr txBox="1"/>
          <p:nvPr/>
        </p:nvSpPr>
        <p:spPr>
          <a:xfrm>
            <a:off x="6426610" y="3013501"/>
            <a:ext cx="8289822" cy="830997"/>
          </a:xfrm>
          <a:prstGeom prst="rect">
            <a:avLst/>
          </a:prstGeom>
          <a:noFill/>
        </p:spPr>
        <p:txBody>
          <a:bodyPr wrap="square">
            <a:spAutoFit/>
          </a:bodyPr>
          <a:lstStyle/>
          <a:p>
            <a:r>
              <a:rPr lang="en-US" sz="4800">
                <a:latin typeface="Times New Roman" panose="02020603050405020304" pitchFamily="18" charset="0"/>
                <a:cs typeface="Times New Roman" panose="02020603050405020304" pitchFamily="18" charset="0"/>
                <a:hlinkClick r:id="rId3"/>
              </a:rPr>
              <a:t>Bing Videos</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71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41F7-A7D2-5374-21DB-E7AAE844B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25EDA-62FC-2076-03CA-732C77DE9737}"/>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5C7C2ED-6444-0BBF-4EE2-29B47605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
            <a:ext cx="12192000" cy="727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ED00F8-D732-5533-62ED-FC5AF1EFD885}"/>
              </a:ext>
            </a:extLst>
          </p:cNvPr>
          <p:cNvSpPr/>
          <p:nvPr/>
        </p:nvSpPr>
        <p:spPr>
          <a:xfrm>
            <a:off x="1447800" y="379075"/>
            <a:ext cx="8354622"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rgbClr val="0000FF"/>
                </a:solidFill>
                <a:latin typeface="Times New Roman" panose="02020603050405020304" pitchFamily="18" charset="0"/>
                <a:cs typeface="Times New Roman" panose="02020603050405020304" pitchFamily="18" charset="0"/>
              </a:rPr>
              <a:t>b</a:t>
            </a: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Các</a:t>
            </a:r>
            <a:r>
              <a:rPr kumimoji="0" lang="en-US" sz="40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Ben </a:t>
            </a: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(Karl Benz)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10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FA31-AC80-A00F-0616-1C121A93BA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752070-39FF-2987-1458-28E29534BE6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927944F-0D5B-F8C3-F7BB-015DAB4D0C4A}"/>
              </a:ext>
            </a:extLst>
          </p:cNvPr>
          <p:cNvPicPr>
            <a:picLocks noChangeAspect="1"/>
          </p:cNvPicPr>
          <p:nvPr/>
        </p:nvPicPr>
        <p:blipFill>
          <a:blip r:embed="rId2"/>
          <a:stretch>
            <a:fillRect/>
          </a:stretch>
        </p:blipFill>
        <p:spPr>
          <a:xfrm>
            <a:off x="0" y="0"/>
            <a:ext cx="12192000" cy="6779172"/>
          </a:xfrm>
          <a:prstGeom prst="rect">
            <a:avLst/>
          </a:prstGeom>
        </p:spPr>
      </p:pic>
      <p:sp>
        <p:nvSpPr>
          <p:cNvPr id="7" name="TextBox 6">
            <a:extLst>
              <a:ext uri="{FF2B5EF4-FFF2-40B4-BE49-F238E27FC236}">
                <a16:creationId xmlns:a16="http://schemas.microsoft.com/office/drawing/2014/main" id="{3764B0FF-58DD-A94F-B550-31364EE4FD76}"/>
              </a:ext>
            </a:extLst>
          </p:cNvPr>
          <p:cNvSpPr txBox="1"/>
          <p:nvPr/>
        </p:nvSpPr>
        <p:spPr>
          <a:xfrm>
            <a:off x="6928055" y="4689988"/>
            <a:ext cx="3602293" cy="923330"/>
          </a:xfrm>
          <a:prstGeom prst="rect">
            <a:avLst/>
          </a:prstGeom>
          <a:noFill/>
        </p:spPr>
        <p:txBody>
          <a:bodyPr wrap="square">
            <a:spAutoFit/>
          </a:bodyPr>
          <a:lstStyle/>
          <a:p>
            <a:r>
              <a:rPr lang="vi-VN">
                <a:hlinkClick r:id="rId3"/>
              </a:rPr>
              <a:t>Chiếc ô tô đầu tiên trên thế giới đã được ra đời thế nào? (baogiaothong.vn)</a:t>
            </a:r>
            <a:endParaRPr lang="en-US"/>
          </a:p>
        </p:txBody>
      </p:sp>
    </p:spTree>
    <p:extLst>
      <p:ext uri="{BB962C8B-B14F-4D97-AF65-F5344CB8AC3E}">
        <p14:creationId xmlns:p14="http://schemas.microsoft.com/office/powerpoint/2010/main" val="622379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820</Words>
  <Application>Microsoft Office PowerPoint</Application>
  <PresentationFormat>Widescreen</PresentationFormat>
  <Paragraphs>67</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Times New Roman</vt:lpstr>
      <vt:lpstr>方正静蕾简体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Tú Nguyễn Văn</dc:creator>
  <cp:lastModifiedBy>Tú Nguyễn Văn</cp:lastModifiedBy>
  <cp:revision>7</cp:revision>
  <dcterms:created xsi:type="dcterms:W3CDTF">2024-09-02T12:50:23Z</dcterms:created>
  <dcterms:modified xsi:type="dcterms:W3CDTF">2024-09-04T09:43:13Z</dcterms:modified>
</cp:coreProperties>
</file>