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971" r:id="rId5"/>
    <p:sldId id="967" r:id="rId6"/>
    <p:sldId id="968" r:id="rId7"/>
    <p:sldId id="986" r:id="rId8"/>
    <p:sldId id="969" r:id="rId9"/>
    <p:sldId id="280" r:id="rId10"/>
    <p:sldId id="972" r:id="rId11"/>
    <p:sldId id="973" r:id="rId12"/>
    <p:sldId id="268" r:id="rId13"/>
    <p:sldId id="269" r:id="rId14"/>
    <p:sldId id="976" r:id="rId15"/>
    <p:sldId id="974" r:id="rId16"/>
    <p:sldId id="975" r:id="rId17"/>
    <p:sldId id="977" r:id="rId18"/>
    <p:sldId id="990" r:id="rId19"/>
    <p:sldId id="989" r:id="rId20"/>
    <p:sldId id="987" r:id="rId21"/>
    <p:sldId id="970" r:id="rId22"/>
    <p:sldId id="259" r:id="rId23"/>
    <p:sldId id="978" r:id="rId24"/>
    <p:sldId id="979" r:id="rId25"/>
    <p:sldId id="980" r:id="rId26"/>
    <p:sldId id="981" r:id="rId27"/>
    <p:sldId id="983" r:id="rId28"/>
    <p:sldId id="984" r:id="rId29"/>
    <p:sldId id="985" r:id="rId30"/>
    <p:sldId id="9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344" autoAdjust="0"/>
  </p:normalViewPr>
  <p:slideViewPr>
    <p:cSldViewPr snapToGrid="0">
      <p:cViewPr varScale="1">
        <p:scale>
          <a:sx n="63" d="100"/>
          <a:sy n="63"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F829-6220-1A30-6407-73B4ADDE00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124B55-D917-DE0A-18A5-76461F0AA9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981E48-14F9-0198-B7D0-FBC1396658BD}"/>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CA53E9E4-F18F-43C3-5BF7-B708E43F4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32715-A771-E595-0954-0D9F7245A1DB}"/>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37813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FE052-DD44-4C00-FDF0-32F7C4FB69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47A25-E52C-3A20-E1EF-4566422DE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68321-4873-450C-EF15-ECFC5A5AA865}"/>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834F5D60-C46E-BA6E-5952-0F9F73A49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7960F-03E0-5298-6DE9-04376A2F8976}"/>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372474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14C9C-8BFF-72A3-473D-CDE62D68DA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FD54F0-B8D4-1225-602C-3824C99D84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D70B7-F23C-7B81-042B-8DF13A9317C8}"/>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1B18274C-BAD6-8F3D-47C3-E14D69C92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FAF87-DA6F-2021-8D45-AB143A79D19F}"/>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52741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3B6CD-FAA5-BD83-5B66-A3EDD9719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8A09F4-859C-E403-65DF-0A0650261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ACD251-55BD-36E7-86FD-F115F440C4F2}"/>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EECA2179-A05E-B426-B9F4-E1576F11D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F8E5D-016C-67EF-D405-D48D572C0893}"/>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520342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260F-8A6A-E99E-8278-0981F2CB9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854F7-A030-4882-630F-03965E076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6D9FB-11C3-6275-2996-94F2C6C63D98}"/>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02FE3F5F-AC88-35B6-BCE6-6FE388B85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DD652-890E-E4F7-1AA8-B9D027BE8063}"/>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401796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598F-89A9-E72B-0159-FCB4615CEC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FF6A41-20AC-42B1-BDF4-29B56AAD4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80EEFE-18B1-EBCC-DAF6-7F349D98C2AE}"/>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C905D8CB-F870-A382-1035-2F74731A9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0EDFF-5438-2C2E-68F0-23A43DFF4B29}"/>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447324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870E-4E75-E0E1-6875-A4B806FF50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756647-0904-AB23-5EAF-C1C10AF9A1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05662-54B6-7BC1-92F9-A8ACF43AED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E77115-FBB8-3421-1B08-C25329FC220C}"/>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6" name="Footer Placeholder 5">
            <a:extLst>
              <a:ext uri="{FF2B5EF4-FFF2-40B4-BE49-F238E27FC236}">
                <a16:creationId xmlns:a16="http://schemas.microsoft.com/office/drawing/2014/main" id="{B4A99071-FE3B-5EBF-5224-3FF020DD1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B6316B-107A-6313-7039-EB9D57E279DC}"/>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151448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4351-27FE-2248-896A-DBF8821D31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7DB9AA-27C5-AA95-97D1-D643E7526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B619C-4387-D6FB-F28A-1A144085C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9B376-0C5D-6144-3F22-C69F6305C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C0AD13-C933-8EAC-45E7-92AD119707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1FE58A-BA24-4E10-7856-CDCC80A5BB72}"/>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8" name="Footer Placeholder 7">
            <a:extLst>
              <a:ext uri="{FF2B5EF4-FFF2-40B4-BE49-F238E27FC236}">
                <a16:creationId xmlns:a16="http://schemas.microsoft.com/office/drawing/2014/main" id="{342DB86E-E4EE-75F7-327F-268F0F178E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3C6DF8-826A-5E06-3832-33CC10989AC1}"/>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06852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17FA-5DD0-71B6-11D2-9078F43C4A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FE229C-5FF3-9F87-5585-E9E804246755}"/>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4" name="Footer Placeholder 3">
            <a:extLst>
              <a:ext uri="{FF2B5EF4-FFF2-40B4-BE49-F238E27FC236}">
                <a16:creationId xmlns:a16="http://schemas.microsoft.com/office/drawing/2014/main" id="{46EFFB63-468A-2138-CCC8-C27162E923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D752F0-452A-DBC1-9E12-AF41CBA9CEEB}"/>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894777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309F7-544A-A0FF-629A-DDA26CA3B1FB}"/>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3" name="Footer Placeholder 2">
            <a:extLst>
              <a:ext uri="{FF2B5EF4-FFF2-40B4-BE49-F238E27FC236}">
                <a16:creationId xmlns:a16="http://schemas.microsoft.com/office/drawing/2014/main" id="{DE18E66F-6099-0515-0815-D69D4954F5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25B7E5-4AA8-FBD1-16AA-79104AF657E2}"/>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2373238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0FFC-B5B9-94DD-10BE-8515805F4C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E8F578-65B1-E7B0-F7F0-8A034005C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813F14-E27E-E7DD-C75C-B8379B1CF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EA97D-AD0B-3B82-A996-0A7C65A840D8}"/>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6" name="Footer Placeholder 5">
            <a:extLst>
              <a:ext uri="{FF2B5EF4-FFF2-40B4-BE49-F238E27FC236}">
                <a16:creationId xmlns:a16="http://schemas.microsoft.com/office/drawing/2014/main" id="{7F04FFF1-8EA7-C67F-CAA7-F3070F3C0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BE49D-2242-F21F-C2D4-64990EFBA38D}"/>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27527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6D70-2144-0087-0117-B597C2467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9517D7-9836-6D8D-5208-5EEB58E2A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3241A-DB5F-6D23-C346-64F79FC2BB14}"/>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A99FFB34-056E-5CCE-6D9D-087E37444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F1B2F-9BF5-5F22-C02F-1E6D6B4FAE1A}"/>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3193929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3A34-FEDD-237C-A94D-D8E8C0BD0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211BA6-818F-A349-2B8C-3F48FC1DE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9B08BA-ABFE-9214-A10C-9B59C3CB2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95A5F-5891-8060-0E93-0744ADB3EDE2}"/>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6" name="Footer Placeholder 5">
            <a:extLst>
              <a:ext uri="{FF2B5EF4-FFF2-40B4-BE49-F238E27FC236}">
                <a16:creationId xmlns:a16="http://schemas.microsoft.com/office/drawing/2014/main" id="{1527465D-2260-F4B5-ECD3-43A0B7E21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D75A7-FA30-A514-58C9-4BE5241755BD}"/>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176387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C782-F569-DE77-BC2B-065CDDE726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88A9F3-64D1-A553-B320-7C17A8FDD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AAE81-6C1E-4673-5D55-68221289DEF0}"/>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BB109154-3ADE-6BED-E778-7A76F9AB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0A3A4-C1F6-BE20-A5B1-E6FA2C751A85}"/>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2092974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D5A47-83F5-228A-9DAF-160FFFCC11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4D67F-B27F-C04C-DE99-C9290B6801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75677-33D5-8BDE-B00E-AD9ED81030A6}"/>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59AD38CA-3799-47C8-0A4A-63D4BC277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403AC-DE68-0030-996B-733C6DE0BF9D}"/>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235184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比较">
    <p:spTree>
      <p:nvGrpSpPr>
        <p:cNvPr id="1" name=""/>
        <p:cNvGrpSpPr/>
        <p:nvPr/>
      </p:nvGrpSpPr>
      <p:grpSpPr>
        <a:xfrm>
          <a:off x="0" y="0"/>
          <a:ext cx="0" cy="0"/>
          <a:chOff x="0" y="0"/>
          <a:chExt cx="0" cy="0"/>
        </a:xfrm>
      </p:grpSpPr>
      <p:pic>
        <p:nvPicPr>
          <p:cNvPr id="10" name="图片 9" descr="图片包含 物体&#10;&#10;描述已自动生成">
            <a:extLst>
              <a:ext uri="{FF2B5EF4-FFF2-40B4-BE49-F238E27FC236}">
                <a16:creationId xmlns:a16="http://schemas.microsoft.com/office/drawing/2014/main" id="{BEB25491-9CB3-4DA6-9690-D092C0F8E4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sp>
        <p:nvSpPr>
          <p:cNvPr id="11" name="矩形: 圆角 10">
            <a:extLst>
              <a:ext uri="{FF2B5EF4-FFF2-40B4-BE49-F238E27FC236}">
                <a16:creationId xmlns:a16="http://schemas.microsoft.com/office/drawing/2014/main" id="{FCE6AEDD-1100-4DB4-87B8-103C746D5BF5}"/>
              </a:ext>
            </a:extLst>
          </p:cNvPr>
          <p:cNvSpPr/>
          <p:nvPr userDrawn="1"/>
        </p:nvSpPr>
        <p:spPr>
          <a:xfrm>
            <a:off x="723255" y="542441"/>
            <a:ext cx="10755823" cy="5842861"/>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图片包含 恐龙, 爬行动物, 树叶&#10;&#10;描述已自动生成">
            <a:extLst>
              <a:ext uri="{FF2B5EF4-FFF2-40B4-BE49-F238E27FC236}">
                <a16:creationId xmlns:a16="http://schemas.microsoft.com/office/drawing/2014/main" id="{7A47F1F9-A5FA-4536-8696-B16E25106C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4157" t="7" b="76009"/>
          <a:stretch/>
        </p:blipFill>
        <p:spPr>
          <a:xfrm>
            <a:off x="9578714" y="-2"/>
            <a:ext cx="2613286" cy="1364105"/>
          </a:xfrm>
          <a:prstGeom prst="rect">
            <a:avLst/>
          </a:prstGeom>
          <a:effectLst>
            <a:outerShdw blurRad="50800" dist="38100" dir="2700000" algn="tl" rotWithShape="0">
              <a:prstClr val="black">
                <a:alpha val="40000"/>
              </a:prstClr>
            </a:outerShdw>
          </a:effectLst>
        </p:spPr>
      </p:pic>
      <p:pic>
        <p:nvPicPr>
          <p:cNvPr id="16" name="图片 15" descr="图片包含 恐龙, 爬行动物, 树叶&#10;&#10;描述已自动生成">
            <a:extLst>
              <a:ext uri="{FF2B5EF4-FFF2-40B4-BE49-F238E27FC236}">
                <a16:creationId xmlns:a16="http://schemas.microsoft.com/office/drawing/2014/main" id="{7B28B32A-9C56-407F-9B49-9D1747BAE2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823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6098" b="7932"/>
          <a:stretch>
            <a:fillRect/>
          </a:stretch>
        </p:blipFill>
        <p:spPr>
          <a:xfrm>
            <a:off x="-1" y="0"/>
            <a:ext cx="12192001" cy="6858000"/>
          </a:xfrm>
          <a:prstGeom prst="rect">
            <a:avLst/>
          </a:prstGeom>
        </p:spPr>
      </p:pic>
    </p:spTree>
    <p:extLst>
      <p:ext uri="{BB962C8B-B14F-4D97-AF65-F5344CB8AC3E}">
        <p14:creationId xmlns:p14="http://schemas.microsoft.com/office/powerpoint/2010/main" val="108656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F805-4B2B-79B3-278D-E8691D28F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D4B8D1-2E10-181B-0BC3-2859DDBDB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B83C40-F008-071F-D5DE-A83B2A1D9876}"/>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EBD793BF-EB2F-E580-3E35-9790D6F94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8098A-B3F0-3F3A-D86A-BB17F6012895}"/>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40571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0B1E-19A9-9A59-2174-725CFD9AC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01FEC-3311-1A10-26C8-F4AC773D7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9552ED-2904-A887-42E8-A33E73882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5083DF-2373-8A10-B8C2-CC69CC90E723}"/>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6" name="Footer Placeholder 5">
            <a:extLst>
              <a:ext uri="{FF2B5EF4-FFF2-40B4-BE49-F238E27FC236}">
                <a16:creationId xmlns:a16="http://schemas.microsoft.com/office/drawing/2014/main" id="{959F37D0-D64A-E048-0ED3-2DDC895BD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10A90-18F8-49A5-66D1-76D1D9F963D8}"/>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255973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FAEC-C6B9-9100-FE4C-888832CEC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80129F-B7D6-A39A-C6C2-ED2EB965D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15E0E-E68F-1D2A-6280-2388861E2B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46F6AE-30C6-A942-E92B-A1E1D8ADA2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720550-4C78-11D5-6717-374190E97E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8AF569-D10D-8E39-681A-C8799E2DA1A1}"/>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8" name="Footer Placeholder 7">
            <a:extLst>
              <a:ext uri="{FF2B5EF4-FFF2-40B4-BE49-F238E27FC236}">
                <a16:creationId xmlns:a16="http://schemas.microsoft.com/office/drawing/2014/main" id="{D8D6252E-7870-D621-376B-FA39948E39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519E53-243A-3CE9-D1BD-6100EFCA4FE2}"/>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227532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6EFE-54FA-9012-B632-6550B0383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B984C-1CFE-BF23-985E-73D75C22F6A1}"/>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4" name="Footer Placeholder 3">
            <a:extLst>
              <a:ext uri="{FF2B5EF4-FFF2-40B4-BE49-F238E27FC236}">
                <a16:creationId xmlns:a16="http://schemas.microsoft.com/office/drawing/2014/main" id="{AE2871EF-EF95-C9E0-3183-7105B2F1D4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692D78-0CBF-58B6-4E79-1A6BC64DB3B8}"/>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8912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C457C-D98A-9F01-AF4F-6BC517A137E2}"/>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3" name="Footer Placeholder 2">
            <a:extLst>
              <a:ext uri="{FF2B5EF4-FFF2-40B4-BE49-F238E27FC236}">
                <a16:creationId xmlns:a16="http://schemas.microsoft.com/office/drawing/2014/main" id="{C16106E5-BC4E-80F6-0C61-1AC69ADD7C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04EDD6-2DD7-4607-DD32-C12D74D7CC59}"/>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360070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71B5-9749-17A6-E3B6-0058105BE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FC6B66-E7FD-2DAE-6359-6D96D9B73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8328DD-830B-ACF0-767F-324FBD5AF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DDC4B-E99F-E3A2-520E-1ECF4C52F28A}"/>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6" name="Footer Placeholder 5">
            <a:extLst>
              <a:ext uri="{FF2B5EF4-FFF2-40B4-BE49-F238E27FC236}">
                <a16:creationId xmlns:a16="http://schemas.microsoft.com/office/drawing/2014/main" id="{FDFA4F41-D16B-4C85-BEBC-5C0CFF06C9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0F341-0FBF-4501-6428-A3DBE6B76ECA}"/>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111643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8CF8-304E-4619-F083-A62F52F67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7E4299-85A1-9FF7-695A-FAE8A318F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EE2EF0-E468-D990-F70D-8CD529FF8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B49D6E-F878-D199-D232-DBDEB052213B}"/>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6" name="Footer Placeholder 5">
            <a:extLst>
              <a:ext uri="{FF2B5EF4-FFF2-40B4-BE49-F238E27FC236}">
                <a16:creationId xmlns:a16="http://schemas.microsoft.com/office/drawing/2014/main" id="{50A2EF74-0484-2D94-09EF-25B726682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C54491-AA70-2FA4-DED5-12BEF5FECD39}"/>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48811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D7C22-5BF4-BFA7-B123-EFE1D215E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C9406-4771-BB50-25F3-F058B7C82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7AE3A-5223-1D1F-95A8-557B003686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985865A8-0836-FBD0-A93D-F5DCCC5E9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40AE7C-1E5A-D152-5871-1DC291C668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E9A3D-3794-41F9-BCD2-254B79BC2C31}" type="slidenum">
              <a:rPr lang="en-US" smtClean="0"/>
              <a:t>‹#›</a:t>
            </a:fld>
            <a:endParaRPr lang="en-US"/>
          </a:p>
        </p:txBody>
      </p:sp>
    </p:spTree>
    <p:extLst>
      <p:ext uri="{BB962C8B-B14F-4D97-AF65-F5344CB8AC3E}">
        <p14:creationId xmlns:p14="http://schemas.microsoft.com/office/powerpoint/2010/main" val="2579483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6D215-4285-FC87-E696-BE4BB567B5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8D9773-DDD1-0951-DC59-78C9A060E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66466-7D7A-2415-C406-DAB64C527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192A2D07-B3A2-9616-5C91-79E5D768A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ED6C2F-93D1-4F87-8F67-7D18B8132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FA3FD-77F1-4739-BCFE-8B85596F2B6C}" type="slidenum">
              <a:rPr lang="en-US" smtClean="0"/>
              <a:t>‹#›</a:t>
            </a:fld>
            <a:endParaRPr lang="en-US"/>
          </a:p>
        </p:txBody>
      </p:sp>
    </p:spTree>
    <p:extLst>
      <p:ext uri="{BB962C8B-B14F-4D97-AF65-F5344CB8AC3E}">
        <p14:creationId xmlns:p14="http://schemas.microsoft.com/office/powerpoint/2010/main" val="488421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4.xml"/><Relationship Id="rId5" Type="http://schemas.openxmlformats.org/officeDocument/2006/relationships/image" Target="../media/image27.emf"/><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4.xml"/><Relationship Id="rId5" Type="http://schemas.openxmlformats.org/officeDocument/2006/relationships/image" Target="../media/image27.emf"/><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9219-68DE-4AAB-EE4A-AD535E51059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FB99FEE-CD7F-244D-CF4E-75FD764E824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5F9C930-CE4C-5F7F-D4FB-EAFE42D06BA4}"/>
              </a:ext>
            </a:extLst>
          </p:cNvPr>
          <p:cNvPicPr>
            <a:picLocks noChangeAspect="1"/>
          </p:cNvPicPr>
          <p:nvPr/>
        </p:nvPicPr>
        <p:blipFill>
          <a:blip r:embed="rId2"/>
          <a:stretch>
            <a:fillRect/>
          </a:stretch>
        </p:blipFill>
        <p:spPr>
          <a:xfrm>
            <a:off x="0" y="0"/>
            <a:ext cx="12192000" cy="6912274"/>
          </a:xfrm>
          <a:prstGeom prst="rect">
            <a:avLst/>
          </a:prstGeom>
        </p:spPr>
      </p:pic>
    </p:spTree>
    <p:extLst>
      <p:ext uri="{BB962C8B-B14F-4D97-AF65-F5344CB8AC3E}">
        <p14:creationId xmlns:p14="http://schemas.microsoft.com/office/powerpoint/2010/main" val="338088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D45CAD-1155-070B-F931-43A7948DE9DB}"/>
              </a:ext>
            </a:extLst>
          </p:cNvPr>
          <p:cNvSpPr/>
          <p:nvPr/>
        </p:nvSpPr>
        <p:spPr>
          <a:xfrm>
            <a:off x="-567472" y="265837"/>
            <a:ext cx="10979834"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Vai trò của sáng chế</a:t>
            </a:r>
            <a:endParaRPr kumimoji="0" lang="en-US" sz="32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178D25F-2F82-2D11-562B-CB9500AE30C6}"/>
              </a:ext>
            </a:extLst>
          </p:cNvPr>
          <p:cNvSpPr txBox="1"/>
          <p:nvPr/>
        </p:nvSpPr>
        <p:spPr>
          <a:xfrm>
            <a:off x="571501" y="996816"/>
            <a:ext cx="10235505"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Quan sát</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các hình, đọc thông tin gợi ý và cho biết vai trò của sáng chế với</a:t>
            </a:r>
            <a:r>
              <a:rPr kumimoji="0" lang="en-US" altLang="en-US" sz="28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sự phát triển của công nghệ</a:t>
            </a: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5" name="Straight Connector 4">
            <a:extLst>
              <a:ext uri="{FF2B5EF4-FFF2-40B4-BE49-F238E27FC236}">
                <a16:creationId xmlns:a16="http://schemas.microsoft.com/office/drawing/2014/main" id="{1F3BCB9E-6B3B-D026-A634-109D2C69FF3D}"/>
              </a:ext>
            </a:extLst>
          </p:cNvPr>
          <p:cNvCxnSpPr/>
          <p:nvPr/>
        </p:nvCxnSpPr>
        <p:spPr>
          <a:xfrm>
            <a:off x="7924800" y="1475874"/>
            <a:ext cx="2727158"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6922F1-C8BD-1774-3DB5-22A47D230BD6}"/>
              </a:ext>
            </a:extLst>
          </p:cNvPr>
          <p:cNvCxnSpPr>
            <a:cxnSpLocks/>
          </p:cNvCxnSpPr>
          <p:nvPr/>
        </p:nvCxnSpPr>
        <p:spPr>
          <a:xfrm>
            <a:off x="667753" y="1949116"/>
            <a:ext cx="4465721"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pic>
        <p:nvPicPr>
          <p:cNvPr id="10" name="Picture 2" descr="Thảo Luận Cặp Đôi">
            <a:extLst>
              <a:ext uri="{FF2B5EF4-FFF2-40B4-BE49-F238E27FC236}">
                <a16:creationId xmlns:a16="http://schemas.microsoft.com/office/drawing/2014/main" id="{A424EC54-A294-F2A9-D469-0B73EFA0D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006" y="0"/>
            <a:ext cx="1384994" cy="13849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ADCF741-B21D-53DA-13A2-E9EDD3777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163038"/>
            <a:ext cx="6316979" cy="469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34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DC02-2477-DCE9-E459-684B4F34C7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CBF429-B6D9-5440-D34C-5FBD606A99BC}"/>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13E0D80A-0505-D3C7-AE38-AF784E8CFFC6}"/>
              </a:ext>
            </a:extLst>
          </p:cNvPr>
          <p:cNvPicPr>
            <a:picLocks noChangeAspect="1"/>
          </p:cNvPicPr>
          <p:nvPr/>
        </p:nvPicPr>
        <p:blipFill>
          <a:blip r:embed="rId2"/>
          <a:stretch>
            <a:fillRect/>
          </a:stretch>
        </p:blipFill>
        <p:spPr>
          <a:xfrm>
            <a:off x="85264" y="530225"/>
            <a:ext cx="12021472" cy="5962650"/>
          </a:xfrm>
          <a:prstGeom prst="rect">
            <a:avLst/>
          </a:prstGeom>
        </p:spPr>
      </p:pic>
    </p:spTree>
    <p:extLst>
      <p:ext uri="{BB962C8B-B14F-4D97-AF65-F5344CB8AC3E}">
        <p14:creationId xmlns:p14="http://schemas.microsoft.com/office/powerpoint/2010/main" val="313272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13A6-ECDD-07CC-D515-2C57D70BBC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1A5885-1256-5179-BAD1-E3073A6BA10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0C6662A-5895-6751-F072-E014AE1602DD}"/>
              </a:ext>
            </a:extLst>
          </p:cNvPr>
          <p:cNvPicPr>
            <a:picLocks noChangeAspect="1"/>
          </p:cNvPicPr>
          <p:nvPr/>
        </p:nvPicPr>
        <p:blipFill>
          <a:blip r:embed="rId2"/>
          <a:stretch>
            <a:fillRect/>
          </a:stretch>
        </p:blipFill>
        <p:spPr>
          <a:xfrm>
            <a:off x="85725" y="272257"/>
            <a:ext cx="11941889" cy="5904706"/>
          </a:xfrm>
          <a:prstGeom prst="rect">
            <a:avLst/>
          </a:prstGeom>
        </p:spPr>
      </p:pic>
    </p:spTree>
    <p:extLst>
      <p:ext uri="{BB962C8B-B14F-4D97-AF65-F5344CB8AC3E}">
        <p14:creationId xmlns:p14="http://schemas.microsoft.com/office/powerpoint/2010/main" val="321336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D45CAD-1155-070B-F931-43A7948DE9DB}"/>
              </a:ext>
            </a:extLst>
          </p:cNvPr>
          <p:cNvSpPr/>
          <p:nvPr/>
        </p:nvSpPr>
        <p:spPr>
          <a:xfrm>
            <a:off x="-567472" y="265837"/>
            <a:ext cx="10979834"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Vai trò của sáng chế</a:t>
            </a:r>
            <a:endParaRPr kumimoji="0" lang="en-US" sz="32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178D25F-2F82-2D11-562B-CB9500AE30C6}"/>
              </a:ext>
            </a:extLst>
          </p:cNvPr>
          <p:cNvSpPr txBox="1"/>
          <p:nvPr/>
        </p:nvSpPr>
        <p:spPr>
          <a:xfrm>
            <a:off x="571501" y="996816"/>
            <a:ext cx="10235505"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Quan sát</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các hình, đọc thông tin gợi ý và cho biết vai trò của sáng chế với sự phát triển của công nghệ.</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5" name="Straight Connector 4">
            <a:extLst>
              <a:ext uri="{FF2B5EF4-FFF2-40B4-BE49-F238E27FC236}">
                <a16:creationId xmlns:a16="http://schemas.microsoft.com/office/drawing/2014/main" id="{1F3BCB9E-6B3B-D026-A634-109D2C69FF3D}"/>
              </a:ext>
            </a:extLst>
          </p:cNvPr>
          <p:cNvCxnSpPr/>
          <p:nvPr/>
        </p:nvCxnSpPr>
        <p:spPr>
          <a:xfrm>
            <a:off x="7924800" y="1475874"/>
            <a:ext cx="2727158"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6922F1-C8BD-1774-3DB5-22A47D230BD6}"/>
              </a:ext>
            </a:extLst>
          </p:cNvPr>
          <p:cNvCxnSpPr>
            <a:cxnSpLocks/>
          </p:cNvCxnSpPr>
          <p:nvPr/>
        </p:nvCxnSpPr>
        <p:spPr>
          <a:xfrm>
            <a:off x="667753" y="1949116"/>
            <a:ext cx="4465721"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pic>
        <p:nvPicPr>
          <p:cNvPr id="10" name="Picture 2" descr="Thảo Luận Cặp Đôi">
            <a:extLst>
              <a:ext uri="{FF2B5EF4-FFF2-40B4-BE49-F238E27FC236}">
                <a16:creationId xmlns:a16="http://schemas.microsoft.com/office/drawing/2014/main" id="{A424EC54-A294-F2A9-D469-0B73EFA0D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006" y="0"/>
            <a:ext cx="1384994" cy="13849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E1B534C-7FB0-6E41-E1B9-86651F90F574}"/>
              </a:ext>
            </a:extLst>
          </p:cNvPr>
          <p:cNvSpPr txBox="1"/>
          <p:nvPr/>
        </p:nvSpPr>
        <p:spPr>
          <a:xfrm>
            <a:off x="8202949" y="1949116"/>
            <a:ext cx="3044591"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Vai Vai trò của sáng chế với sự phát triển của công nghệ:</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Thúc đẩy sự phát triển của công nghệ giao thông vận tải, cơ khí,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Giúp công nghệ tự động hóa phát triển.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 Góp phần cho công nghệ thông tin ra đời và phát triển</a:t>
            </a: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t>
            </a:r>
          </a:p>
        </p:txBody>
      </p:sp>
      <p:pic>
        <p:nvPicPr>
          <p:cNvPr id="2050" name="Picture 2">
            <a:extLst>
              <a:ext uri="{FF2B5EF4-FFF2-40B4-BE49-F238E27FC236}">
                <a16:creationId xmlns:a16="http://schemas.microsoft.com/office/drawing/2014/main" id="{BADCF741-B21D-53DA-13A2-E9EDD3777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163038"/>
            <a:ext cx="6316979" cy="469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33F8-F464-F1C4-8604-C2AD89C1CF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A448B6-EE97-9D05-C3E8-EFB54548E915}"/>
              </a:ext>
            </a:extLst>
          </p:cNvPr>
          <p:cNvSpPr>
            <a:spLocks noGrp="1"/>
          </p:cNvSpPr>
          <p:nvPr>
            <p:ph idx="1"/>
          </p:nvPr>
        </p:nvSpPr>
        <p:spPr/>
        <p:txBody>
          <a:bodyPr/>
          <a:lstStyle/>
          <a:p>
            <a:endParaRPr lang="en-US"/>
          </a:p>
        </p:txBody>
      </p:sp>
      <p:pic>
        <p:nvPicPr>
          <p:cNvPr id="6146" name="Picture 2">
            <a:extLst>
              <a:ext uri="{FF2B5EF4-FFF2-40B4-BE49-F238E27FC236}">
                <a16:creationId xmlns:a16="http://schemas.microsoft.com/office/drawing/2014/main" id="{5B1B71DE-FBE4-C71E-70D3-FDD77F471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073" y="-465259"/>
            <a:ext cx="14133094" cy="88841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637439-F821-4428-AF2A-370468A1F05F}"/>
              </a:ext>
            </a:extLst>
          </p:cNvPr>
          <p:cNvSpPr/>
          <p:nvPr/>
        </p:nvSpPr>
        <p:spPr>
          <a:xfrm>
            <a:off x="-644837" y="967413"/>
            <a:ext cx="8354622"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Vai trò của sáng chế</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2E07BFF-2798-C078-A0A1-B6B3137198BA}"/>
              </a:ext>
            </a:extLst>
          </p:cNvPr>
          <p:cNvSpPr/>
          <p:nvPr/>
        </p:nvSpPr>
        <p:spPr>
          <a:xfrm>
            <a:off x="670616" y="1861559"/>
            <a:ext cx="10943868" cy="4154984"/>
          </a:xfrm>
          <a:prstGeom prst="rect">
            <a:avLst/>
          </a:prstGeom>
          <a:noFill/>
        </p:spPr>
        <p:txBody>
          <a:bodyPr wrap="square" lIns="91440" tIns="45720" rIns="91440" bIns="45720">
            <a:spAutoFit/>
          </a:bodyPr>
          <a:lstStyle/>
          <a:p>
            <a:pPr marL="0" marR="0" lvl="0" indent="801688" algn="just" defTabSz="914400" rtl="0" eaLnBrk="1" fontAlgn="auto" latinLnBrk="0" hangingPunct="1">
              <a:lnSpc>
                <a:spcPct val="100000"/>
              </a:lnSpc>
              <a:spcBef>
                <a:spcPts val="0"/>
              </a:spcBef>
              <a:spcAft>
                <a:spcPts val="0"/>
              </a:spcAft>
              <a:buClrTx/>
              <a:buSzTx/>
              <a:buFontTx/>
              <a:buNone/>
              <a:tabLst/>
              <a:defRPr/>
            </a:pPr>
            <a:r>
              <a:rPr lang="en-US" sz="4400" noProof="0">
                <a:solidFill>
                  <a:prstClr val="white"/>
                </a:solidFill>
                <a:latin typeface="Times New Roman" panose="02020603050405020304" pitchFamily="18" charset="0"/>
                <a:cs typeface="Times New Roman" panose="02020603050405020304" pitchFamily="18" charset="0"/>
              </a:rPr>
              <a:t>Động cơ ra đời đã thúc đẩy sự phát triển của công nghệ giao thông vận tải, cơ khí,… Robot giúp công nghệ tự động hóa phát triển. Máy tính điện tử, Internet,…đã góp phần cho công nghệ thông tin ra đời và phát triển.</a:t>
            </a:r>
            <a:endPar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1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5B11-18A3-A86F-9D33-E216FD0C23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DF99C9-860D-CD98-79B4-4DCC7521527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FF33C76-B91A-CECD-64BC-E8FE35F3CDDD}"/>
              </a:ext>
            </a:extLst>
          </p:cNvPr>
          <p:cNvPicPr>
            <a:picLocks noChangeAspect="1"/>
          </p:cNvPicPr>
          <p:nvPr/>
        </p:nvPicPr>
        <p:blipFill>
          <a:blip r:embed="rId2"/>
          <a:stretch>
            <a:fillRect/>
          </a:stretch>
        </p:blipFill>
        <p:spPr>
          <a:xfrm>
            <a:off x="108002" y="208090"/>
            <a:ext cx="1132206" cy="945894"/>
          </a:xfrm>
          <a:prstGeom prst="rect">
            <a:avLst/>
          </a:prstGeom>
        </p:spPr>
      </p:pic>
      <p:sp>
        <p:nvSpPr>
          <p:cNvPr id="8" name="TextBox 7">
            <a:extLst>
              <a:ext uri="{FF2B5EF4-FFF2-40B4-BE49-F238E27FC236}">
                <a16:creationId xmlns:a16="http://schemas.microsoft.com/office/drawing/2014/main" id="{CBA47388-A5C6-049F-E696-B802F530385C}"/>
              </a:ext>
            </a:extLst>
          </p:cNvPr>
          <p:cNvSpPr txBox="1"/>
          <p:nvPr/>
        </p:nvSpPr>
        <p:spPr>
          <a:xfrm>
            <a:off x="1391321" y="155601"/>
            <a:ext cx="985579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Ai nhanh,</a:t>
            </a:r>
            <a:r>
              <a:rPr kumimoji="0" lang="en-US" sz="28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ai đúng?</a:t>
            </a:r>
            <a:endPar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Cùng bạn ghép</a:t>
            </a:r>
            <a:r>
              <a:rPr kumimoji="0" lang="en-US" sz="28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thẻ vai trò của sáng chế trong đời sống và công nghệ phù hợp với hình tương ứng:</a:t>
            </a:r>
            <a:endPar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3074" name="Picture 2">
            <a:extLst>
              <a:ext uri="{FF2B5EF4-FFF2-40B4-BE49-F238E27FC236}">
                <a16:creationId xmlns:a16="http://schemas.microsoft.com/office/drawing/2014/main" id="{BD02BECA-262E-3036-038C-398CB23C3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88122"/>
            <a:ext cx="1003615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11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16FD9-F009-9B40-ACD7-7A67F35785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3B6AFB-4DD0-3878-A8D1-B8E4BFA83122}"/>
              </a:ext>
            </a:extLst>
          </p:cNvPr>
          <p:cNvSpPr>
            <a:spLocks noGrp="1"/>
          </p:cNvSpPr>
          <p:nvPr>
            <p:ph idx="1"/>
          </p:nvPr>
        </p:nvSpPr>
        <p:spPr/>
        <p:txBody>
          <a:bodyPr/>
          <a:lstStyle/>
          <a:p>
            <a:endParaRPr lang="en-US"/>
          </a:p>
        </p:txBody>
      </p:sp>
      <p:graphicFrame>
        <p:nvGraphicFramePr>
          <p:cNvPr id="4" name="Content Placeholder 3">
            <a:extLst>
              <a:ext uri="{FF2B5EF4-FFF2-40B4-BE49-F238E27FC236}">
                <a16:creationId xmlns:a16="http://schemas.microsoft.com/office/drawing/2014/main" id="{6A95DB63-927A-E24B-0551-BB669C2120D9}"/>
              </a:ext>
            </a:extLst>
          </p:cNvPr>
          <p:cNvGraphicFramePr>
            <a:graphicFrameLocks/>
          </p:cNvGraphicFramePr>
          <p:nvPr>
            <p:extLst>
              <p:ext uri="{D42A27DB-BD31-4B8C-83A1-F6EECF244321}">
                <p14:modId xmlns:p14="http://schemas.microsoft.com/office/powerpoint/2010/main" val="1549947914"/>
              </p:ext>
            </p:extLst>
          </p:nvPr>
        </p:nvGraphicFramePr>
        <p:xfrm>
          <a:off x="0" y="0"/>
          <a:ext cx="12192000" cy="6276450"/>
        </p:xfrm>
        <a:graphic>
          <a:graphicData uri="http://schemas.openxmlformats.org/drawingml/2006/table">
            <a:tbl>
              <a:tblPr firstRow="1" firstCol="1" bandRow="1">
                <a:tableStyleId>{5C22544A-7EE6-4342-B048-85BDC9FD1C3A}</a:tableStyleId>
              </a:tblPr>
              <a:tblGrid>
                <a:gridCol w="4064000">
                  <a:extLst>
                    <a:ext uri="{9D8B030D-6E8A-4147-A177-3AD203B41FA5}">
                      <a16:colId xmlns:a16="http://schemas.microsoft.com/office/drawing/2014/main" val="317788430"/>
                    </a:ext>
                  </a:extLst>
                </a:gridCol>
                <a:gridCol w="4064000">
                  <a:extLst>
                    <a:ext uri="{9D8B030D-6E8A-4147-A177-3AD203B41FA5}">
                      <a16:colId xmlns:a16="http://schemas.microsoft.com/office/drawing/2014/main" val="4186241583"/>
                    </a:ext>
                  </a:extLst>
                </a:gridCol>
                <a:gridCol w="4064000">
                  <a:extLst>
                    <a:ext uri="{9D8B030D-6E8A-4147-A177-3AD203B41FA5}">
                      <a16:colId xmlns:a16="http://schemas.microsoft.com/office/drawing/2014/main" val="1762627023"/>
                    </a:ext>
                  </a:extLst>
                </a:gridCol>
              </a:tblGrid>
              <a:tr h="1180152">
                <a:tc>
                  <a:txBody>
                    <a:bodyPr/>
                    <a:lstStyle/>
                    <a:p>
                      <a:pPr indent="457200">
                        <a:lnSpc>
                          <a:spcPct val="107000"/>
                        </a:lnSpc>
                        <a:spcAft>
                          <a:spcPts val="800"/>
                        </a:spcAft>
                      </a:pPr>
                      <a:r>
                        <a:rPr lang="en-US" sz="2800" kern="100">
                          <a:effectLst/>
                          <a:latin typeface="Times New Roman" panose="02020603050405020304" pitchFamily="18" charset="0"/>
                          <a:cs typeface="Times New Roman" panose="02020603050405020304" pitchFamily="18" charset="0"/>
                        </a:rPr>
                        <a:t>Hình</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tc>
                <a:tc>
                  <a:txBody>
                    <a:bodyPr/>
                    <a:lstStyle/>
                    <a:p>
                      <a:pPr indent="457200">
                        <a:lnSpc>
                          <a:spcPct val="107000"/>
                        </a:lnSpc>
                        <a:spcAft>
                          <a:spcPts val="800"/>
                        </a:spcAft>
                      </a:pPr>
                      <a:r>
                        <a:rPr lang="en-US" sz="2800" kern="100">
                          <a:effectLst/>
                          <a:latin typeface="Times New Roman" panose="02020603050405020304" pitchFamily="18" charset="0"/>
                          <a:cs typeface="Times New Roman" panose="02020603050405020304" pitchFamily="18" charset="0"/>
                        </a:rPr>
                        <a:t>Tên sáng chế</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tc>
                <a:tc>
                  <a:txBody>
                    <a:bodyPr/>
                    <a:lstStyle/>
                    <a:p>
                      <a:pPr indent="457200">
                        <a:lnSpc>
                          <a:spcPct val="107000"/>
                        </a:lnSpc>
                        <a:spcAft>
                          <a:spcPts val="800"/>
                        </a:spcAft>
                      </a:pPr>
                      <a:r>
                        <a:rPr lang="en-US" sz="2800" kern="100">
                          <a:effectLst/>
                          <a:latin typeface="Times New Roman" panose="02020603050405020304" pitchFamily="18" charset="0"/>
                          <a:cs typeface="Times New Roman" panose="02020603050405020304" pitchFamily="18" charset="0"/>
                        </a:rPr>
                        <a:t>Vai trò</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945484211"/>
                  </a:ext>
                </a:extLst>
              </a:tr>
              <a:tr h="2949888">
                <a:tc>
                  <a:txBody>
                    <a:bodyPr/>
                    <a:lstStyle/>
                    <a:p>
                      <a:pPr indent="457200">
                        <a:lnSpc>
                          <a:spcPct val="107000"/>
                        </a:lnSpc>
                        <a:spcAft>
                          <a:spcPts val="800"/>
                        </a:spcAft>
                      </a:pPr>
                      <a:r>
                        <a:rPr lang="en-US" sz="2800" kern="100">
                          <a:effectLst/>
                          <a:latin typeface="Times New Roman" panose="02020603050405020304" pitchFamily="18" charset="0"/>
                          <a:cs typeface="Times New Roman" panose="02020603050405020304" pitchFamily="18" charset="0"/>
                        </a:rPr>
                        <a:t>1</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tc>
                <a:tc>
                  <a:txBody>
                    <a:bodyPr/>
                    <a:lstStyle/>
                    <a:p>
                      <a:pPr indent="457200">
                        <a:lnSpc>
                          <a:spcPct val="107000"/>
                        </a:lnSpc>
                        <a:spcAft>
                          <a:spcPts val="800"/>
                        </a:spcAft>
                      </a:pPr>
                      <a:r>
                        <a:rPr lang="en-US" sz="2800" kern="100">
                          <a:effectLst/>
                          <a:latin typeface="Times New Roman" panose="02020603050405020304" pitchFamily="18" charset="0"/>
                          <a:cs typeface="Times New Roman" panose="02020603050405020304" pitchFamily="18" charset="0"/>
                        </a:rPr>
                        <a:t>Máy tính và Internet</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tc>
                <a:tc>
                  <a:txBody>
                    <a:bodyPr/>
                    <a:lstStyle/>
                    <a:p>
                      <a:pPr indent="457200">
                        <a:lnSpc>
                          <a:spcPct val="107000"/>
                        </a:lnSpc>
                        <a:spcAft>
                          <a:spcPts val="800"/>
                        </a:spcAft>
                      </a:pPr>
                      <a:r>
                        <a:rPr lang="en-US" sz="2800" kern="100">
                          <a:effectLst/>
                          <a:latin typeface="Times New Roman" panose="02020603050405020304" pitchFamily="18" charset="0"/>
                          <a:cs typeface="Times New Roman" panose="02020603050405020304" pitchFamily="18" charset="0"/>
                        </a:rPr>
                        <a:t>Giúp mọi người kết nối, trao đổi thông tin nhanh chóng, thuận lợi.</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152399906"/>
                  </a:ext>
                </a:extLst>
              </a:tr>
              <a:tr h="2146410">
                <a:tc>
                  <a:txBody>
                    <a:bodyPr/>
                    <a:lstStyle/>
                    <a:p>
                      <a:pPr indent="457200">
                        <a:lnSpc>
                          <a:spcPct val="107000"/>
                        </a:lnSpc>
                        <a:spcAft>
                          <a:spcPts val="800"/>
                        </a:spcAft>
                      </a:pPr>
                      <a:r>
                        <a:rPr lang="en-US" sz="2800" kern="100">
                          <a:effectLst/>
                          <a:latin typeface="Times New Roman" panose="02020603050405020304" pitchFamily="18" charset="0"/>
                          <a:cs typeface="Times New Roman" panose="02020603050405020304" pitchFamily="18" charset="0"/>
                        </a:rPr>
                        <a:t>2</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tc>
                <a:tc>
                  <a:txBody>
                    <a:bodyPr/>
                    <a:lstStyle/>
                    <a:p>
                      <a:pPr indent="457200">
                        <a:lnSpc>
                          <a:spcPct val="107000"/>
                        </a:lnSpc>
                        <a:spcAft>
                          <a:spcPts val="800"/>
                        </a:spcAft>
                      </a:pPr>
                      <a:r>
                        <a:rPr lang="en-US" sz="2800" kern="100">
                          <a:effectLst/>
                          <a:latin typeface="Times New Roman" panose="02020603050405020304" pitchFamily="18" charset="0"/>
                          <a:cs typeface="Times New Roman" panose="02020603050405020304" pitchFamily="18" charset="0"/>
                        </a:rPr>
                        <a:t>Tấm pin năng lượng mặt trời</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tc>
                <a:tc>
                  <a:txBody>
                    <a:bodyPr/>
                    <a:lstStyle/>
                    <a:p>
                      <a:pPr indent="457200">
                        <a:lnSpc>
                          <a:spcPct val="107000"/>
                        </a:lnSpc>
                        <a:spcAft>
                          <a:spcPts val="800"/>
                        </a:spcAft>
                      </a:pPr>
                      <a:r>
                        <a:rPr lang="en-US" sz="2800" kern="100">
                          <a:effectLst/>
                          <a:latin typeface="Times New Roman" panose="02020603050405020304" pitchFamily="18" charset="0"/>
                          <a:cs typeface="Times New Roman" panose="02020603050405020304" pitchFamily="18" charset="0"/>
                        </a:rPr>
                        <a:t>Giúp phát triển công nghệ năng lượng.</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38100" marT="38100" marB="38100"/>
                </a:tc>
                <a:extLst>
                  <a:ext uri="{0D108BD9-81ED-4DB2-BD59-A6C34878D82A}">
                    <a16:rowId xmlns:a16="http://schemas.microsoft.com/office/drawing/2014/main" val="2264059236"/>
                  </a:ext>
                </a:extLst>
              </a:tr>
            </a:tbl>
          </a:graphicData>
        </a:graphic>
      </p:graphicFrame>
      <p:pic>
        <p:nvPicPr>
          <p:cNvPr id="6" name="Picture 5">
            <a:extLst>
              <a:ext uri="{FF2B5EF4-FFF2-40B4-BE49-F238E27FC236}">
                <a16:creationId xmlns:a16="http://schemas.microsoft.com/office/drawing/2014/main" id="{411F52E3-1C13-7C7E-F4B5-D882F96E407C}"/>
              </a:ext>
            </a:extLst>
          </p:cNvPr>
          <p:cNvPicPr>
            <a:picLocks noChangeAspect="1"/>
          </p:cNvPicPr>
          <p:nvPr/>
        </p:nvPicPr>
        <p:blipFill>
          <a:blip r:embed="rId2"/>
          <a:stretch>
            <a:fillRect/>
          </a:stretch>
        </p:blipFill>
        <p:spPr>
          <a:xfrm>
            <a:off x="181927" y="1227614"/>
            <a:ext cx="3793145" cy="2773680"/>
          </a:xfrm>
          <a:prstGeom prst="rect">
            <a:avLst/>
          </a:prstGeom>
        </p:spPr>
      </p:pic>
      <p:pic>
        <p:nvPicPr>
          <p:cNvPr id="8" name="Picture 7">
            <a:extLst>
              <a:ext uri="{FF2B5EF4-FFF2-40B4-BE49-F238E27FC236}">
                <a16:creationId xmlns:a16="http://schemas.microsoft.com/office/drawing/2014/main" id="{B2693899-576D-EFF1-D449-5BCBAC0C67A7}"/>
              </a:ext>
            </a:extLst>
          </p:cNvPr>
          <p:cNvPicPr>
            <a:picLocks noChangeAspect="1"/>
          </p:cNvPicPr>
          <p:nvPr/>
        </p:nvPicPr>
        <p:blipFill>
          <a:blip r:embed="rId3"/>
          <a:stretch>
            <a:fillRect/>
          </a:stretch>
        </p:blipFill>
        <p:spPr>
          <a:xfrm>
            <a:off x="181926" y="4208247"/>
            <a:ext cx="3793145" cy="2433328"/>
          </a:xfrm>
          <a:prstGeom prst="rect">
            <a:avLst/>
          </a:prstGeom>
        </p:spPr>
      </p:pic>
    </p:spTree>
    <p:extLst>
      <p:ext uri="{BB962C8B-B14F-4D97-AF65-F5344CB8AC3E}">
        <p14:creationId xmlns:p14="http://schemas.microsoft.com/office/powerpoint/2010/main" val="359522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59289"/>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pic>
        <p:nvPicPr>
          <p:cNvPr id="2" name="图片 1"/>
          <p:cNvPicPr>
            <a:picLocks noChangeAspect="1"/>
          </p:cNvPicPr>
          <p:nvPr/>
        </p:nvPicPr>
        <p:blipFill>
          <a:blip r:embed="rId2"/>
          <a:stretch>
            <a:fillRect/>
          </a:stretch>
        </p:blipFill>
        <p:spPr>
          <a:xfrm>
            <a:off x="1342766" y="1069925"/>
            <a:ext cx="2587500" cy="1417500"/>
          </a:xfrm>
          <a:prstGeom prst="rect">
            <a:avLst/>
          </a:prstGeom>
        </p:spPr>
      </p:pic>
      <p:pic>
        <p:nvPicPr>
          <p:cNvPr id="3" name="图片 2"/>
          <p:cNvPicPr>
            <a:picLocks noChangeAspect="1"/>
          </p:cNvPicPr>
          <p:nvPr/>
        </p:nvPicPr>
        <p:blipFill>
          <a:blip r:embed="rId2"/>
          <a:stretch>
            <a:fillRect/>
          </a:stretch>
        </p:blipFill>
        <p:spPr>
          <a:xfrm>
            <a:off x="7093481" y="931510"/>
            <a:ext cx="1383753" cy="758056"/>
          </a:xfrm>
          <a:prstGeom prst="rect">
            <a:avLst/>
          </a:prstGeom>
        </p:spPr>
      </p:pic>
      <p:pic>
        <p:nvPicPr>
          <p:cNvPr id="4" name="图片 3"/>
          <p:cNvPicPr>
            <a:picLocks noChangeAspect="1"/>
          </p:cNvPicPr>
          <p:nvPr/>
        </p:nvPicPr>
        <p:blipFill>
          <a:blip r:embed="rId2"/>
          <a:stretch>
            <a:fillRect/>
          </a:stretch>
        </p:blipFill>
        <p:spPr>
          <a:xfrm>
            <a:off x="8605630" y="1363848"/>
            <a:ext cx="1926387" cy="1055325"/>
          </a:xfrm>
          <a:prstGeom prst="rect">
            <a:avLst/>
          </a:prstGeom>
        </p:spPr>
      </p:pic>
      <p:pic>
        <p:nvPicPr>
          <p:cNvPr id="5" name="图片 4"/>
          <p:cNvPicPr>
            <a:picLocks noChangeAspect="1"/>
          </p:cNvPicPr>
          <p:nvPr/>
        </p:nvPicPr>
        <p:blipFill>
          <a:blip r:embed="rId3"/>
          <a:stretch>
            <a:fillRect/>
          </a:stretch>
        </p:blipFill>
        <p:spPr>
          <a:xfrm>
            <a:off x="1342766" y="223998"/>
            <a:ext cx="9657374"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sp>
        <p:nvSpPr>
          <p:cNvPr id="109" name="文本框 108"/>
          <p:cNvSpPr txBox="1"/>
          <p:nvPr/>
        </p:nvSpPr>
        <p:spPr>
          <a:xfrm>
            <a:off x="4046230" y="4701091"/>
            <a:ext cx="4099541" cy="40011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方正静蕾简体" panose="02000000000000000000" pitchFamily="2" charset="-122"/>
                <a:ea typeface="方正静蕾简体" panose="02000000000000000000" pitchFamily="2" charset="-122"/>
                <a:cs typeface="+mn-cs"/>
              </a:rPr>
              <a:t>老师：  </a:t>
            </a:r>
          </a:p>
        </p:txBody>
      </p:sp>
      <p:pic>
        <p:nvPicPr>
          <p:cNvPr id="316" name="图片 315"/>
          <p:cNvPicPr>
            <a:picLocks noChangeAspect="1"/>
          </p:cNvPicPr>
          <p:nvPr/>
        </p:nvPicPr>
        <p:blipFill>
          <a:blip r:embed="rId4"/>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5"/>
          <a:stretch>
            <a:fillRect/>
          </a:stretch>
        </p:blipFill>
        <p:spPr>
          <a:xfrm>
            <a:off x="7643644" y="4801671"/>
            <a:ext cx="1448746" cy="1491357"/>
          </a:xfrm>
          <a:prstGeom prst="rect">
            <a:avLst/>
          </a:prstGeom>
        </p:spPr>
      </p:pic>
      <p:sp>
        <p:nvSpPr>
          <p:cNvPr id="6" name="Rectangle 5">
            <a:extLst>
              <a:ext uri="{FF2B5EF4-FFF2-40B4-BE49-F238E27FC236}">
                <a16:creationId xmlns:a16="http://schemas.microsoft.com/office/drawing/2014/main" id="{EC6481DA-82A1-7C23-99F6-27C8FCF29F30}"/>
              </a:ext>
            </a:extLst>
          </p:cNvPr>
          <p:cNvSpPr/>
          <p:nvPr/>
        </p:nvSpPr>
        <p:spPr>
          <a:xfrm>
            <a:off x="4074983" y="2773426"/>
            <a:ext cx="4610558" cy="138499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Hẹn gặp lại các 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ở buổi học sau nhé!</a:t>
            </a:r>
          </a:p>
        </p:txBody>
      </p:sp>
    </p:spTree>
    <p:extLst>
      <p:ext uri="{BB962C8B-B14F-4D97-AF65-F5344CB8AC3E}">
        <p14:creationId xmlns:p14="http://schemas.microsoft.com/office/powerpoint/2010/main" val="1740756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2A38-425A-F4F6-824C-995D855063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A24CC7-0427-2B38-376F-1B2295619AB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60CE918-DB9C-6A03-6C8F-F6C57FBC2DE4}"/>
              </a:ext>
            </a:extLst>
          </p:cNvPr>
          <p:cNvPicPr>
            <a:picLocks noChangeAspect="1"/>
          </p:cNvPicPr>
          <p:nvPr/>
        </p:nvPicPr>
        <p:blipFill>
          <a:blip r:embed="rId2"/>
          <a:stretch>
            <a:fillRect/>
          </a:stretch>
        </p:blipFill>
        <p:spPr>
          <a:xfrm>
            <a:off x="0" y="0"/>
            <a:ext cx="5339953" cy="3429000"/>
          </a:xfrm>
          <a:prstGeom prst="rect">
            <a:avLst/>
          </a:prstGeom>
        </p:spPr>
      </p:pic>
      <p:pic>
        <p:nvPicPr>
          <p:cNvPr id="7" name="Picture 6">
            <a:extLst>
              <a:ext uri="{FF2B5EF4-FFF2-40B4-BE49-F238E27FC236}">
                <a16:creationId xmlns:a16="http://schemas.microsoft.com/office/drawing/2014/main" id="{37B29264-283F-3243-CF0A-6E233D17AC12}"/>
              </a:ext>
            </a:extLst>
          </p:cNvPr>
          <p:cNvPicPr>
            <a:picLocks noChangeAspect="1"/>
          </p:cNvPicPr>
          <p:nvPr/>
        </p:nvPicPr>
        <p:blipFill>
          <a:blip r:embed="rId3"/>
          <a:stretch>
            <a:fillRect/>
          </a:stretch>
        </p:blipFill>
        <p:spPr>
          <a:xfrm>
            <a:off x="7382297" y="-61268"/>
            <a:ext cx="4809704" cy="3429000"/>
          </a:xfrm>
          <a:prstGeom prst="rect">
            <a:avLst/>
          </a:prstGeom>
        </p:spPr>
      </p:pic>
      <p:pic>
        <p:nvPicPr>
          <p:cNvPr id="9" name="Picture 8">
            <a:extLst>
              <a:ext uri="{FF2B5EF4-FFF2-40B4-BE49-F238E27FC236}">
                <a16:creationId xmlns:a16="http://schemas.microsoft.com/office/drawing/2014/main" id="{1BDBA58F-6B4A-DE4D-6C3D-384F85643542}"/>
              </a:ext>
            </a:extLst>
          </p:cNvPr>
          <p:cNvPicPr>
            <a:picLocks noChangeAspect="1"/>
          </p:cNvPicPr>
          <p:nvPr/>
        </p:nvPicPr>
        <p:blipFill>
          <a:blip r:embed="rId4"/>
          <a:stretch>
            <a:fillRect/>
          </a:stretch>
        </p:blipFill>
        <p:spPr>
          <a:xfrm>
            <a:off x="142875" y="3732755"/>
            <a:ext cx="5197078" cy="3062062"/>
          </a:xfrm>
          <a:prstGeom prst="rect">
            <a:avLst/>
          </a:prstGeom>
        </p:spPr>
      </p:pic>
      <p:pic>
        <p:nvPicPr>
          <p:cNvPr id="11" name="Picture 10">
            <a:extLst>
              <a:ext uri="{FF2B5EF4-FFF2-40B4-BE49-F238E27FC236}">
                <a16:creationId xmlns:a16="http://schemas.microsoft.com/office/drawing/2014/main" id="{060007F2-A800-F2FC-BA24-487D4C37218E}"/>
              </a:ext>
            </a:extLst>
          </p:cNvPr>
          <p:cNvPicPr>
            <a:picLocks noChangeAspect="1"/>
          </p:cNvPicPr>
          <p:nvPr/>
        </p:nvPicPr>
        <p:blipFill>
          <a:blip r:embed="rId5"/>
          <a:stretch>
            <a:fillRect/>
          </a:stretch>
        </p:blipFill>
        <p:spPr>
          <a:xfrm>
            <a:off x="8536040" y="3565420"/>
            <a:ext cx="2391040" cy="3292580"/>
          </a:xfrm>
          <a:prstGeom prst="rect">
            <a:avLst/>
          </a:prstGeom>
        </p:spPr>
      </p:pic>
      <p:sp>
        <p:nvSpPr>
          <p:cNvPr id="12" name="TextBox 11">
            <a:extLst>
              <a:ext uri="{FF2B5EF4-FFF2-40B4-BE49-F238E27FC236}">
                <a16:creationId xmlns:a16="http://schemas.microsoft.com/office/drawing/2014/main" id="{4AADC476-8F4F-EBD1-086A-CF9CCAF4A606}"/>
              </a:ext>
            </a:extLst>
          </p:cNvPr>
          <p:cNvSpPr txBox="1"/>
          <p:nvPr/>
        </p:nvSpPr>
        <p:spPr>
          <a:xfrm>
            <a:off x="5493995" y="1144588"/>
            <a:ext cx="1734503" cy="3785652"/>
          </a:xfrm>
          <a:prstGeom prst="rect">
            <a:avLst/>
          </a:prstGeom>
          <a:noFill/>
        </p:spPr>
        <p:txBody>
          <a:bodyPr wrap="square" rtlCol="0">
            <a:spAutoFit/>
          </a:bodyPr>
          <a:lstStyle/>
          <a:p>
            <a:r>
              <a:rPr lang="en-US" sz="4800" b="1">
                <a:highlight>
                  <a:srgbClr val="FFFF00"/>
                </a:highlight>
                <a:latin typeface="Times New Roman" panose="02020603050405020304" pitchFamily="18" charset="0"/>
                <a:cs typeface="Times New Roman" panose="02020603050405020304" pitchFamily="18" charset="0"/>
              </a:rPr>
              <a:t>Sản phẩm này tên gì?</a:t>
            </a:r>
          </a:p>
        </p:txBody>
      </p:sp>
    </p:spTree>
    <p:extLst>
      <p:ext uri="{BB962C8B-B14F-4D97-AF65-F5344CB8AC3E}">
        <p14:creationId xmlns:p14="http://schemas.microsoft.com/office/powerpoint/2010/main" val="291882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9665-F07B-5AFA-FA69-6F1771646C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D37D7-98CA-06A9-7B08-EC47E11081C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02A96C2-5B2E-CBC8-7CBC-E9B774D9758C}"/>
              </a:ext>
            </a:extLst>
          </p:cNvPr>
          <p:cNvPicPr>
            <a:picLocks noChangeAspect="1"/>
          </p:cNvPicPr>
          <p:nvPr/>
        </p:nvPicPr>
        <p:blipFill>
          <a:blip r:embed="rId2"/>
          <a:stretch>
            <a:fillRect/>
          </a:stretch>
        </p:blipFill>
        <p:spPr>
          <a:xfrm>
            <a:off x="-1" y="0"/>
            <a:ext cx="12192001" cy="6858000"/>
          </a:xfrm>
          <a:prstGeom prst="rect">
            <a:avLst/>
          </a:prstGeom>
        </p:spPr>
      </p:pic>
      <p:sp>
        <p:nvSpPr>
          <p:cNvPr id="6" name="TextBox 5">
            <a:extLst>
              <a:ext uri="{FF2B5EF4-FFF2-40B4-BE49-F238E27FC236}">
                <a16:creationId xmlns:a16="http://schemas.microsoft.com/office/drawing/2014/main" id="{ACE65A9B-62B7-6980-3049-F2DB3B632756}"/>
              </a:ext>
            </a:extLst>
          </p:cNvPr>
          <p:cNvSpPr txBox="1"/>
          <p:nvPr/>
        </p:nvSpPr>
        <p:spPr>
          <a:xfrm>
            <a:off x="1456895" y="2347337"/>
            <a:ext cx="1010264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2. SÁNG CHẾ CÔNG NGHỆ (Tiết 2)</a:t>
            </a:r>
          </a:p>
        </p:txBody>
      </p:sp>
      <p:pic>
        <p:nvPicPr>
          <p:cNvPr id="8" name="Picture 7">
            <a:extLst>
              <a:ext uri="{FF2B5EF4-FFF2-40B4-BE49-F238E27FC236}">
                <a16:creationId xmlns:a16="http://schemas.microsoft.com/office/drawing/2014/main" id="{75DC9D2D-C680-6000-422B-F0FD5C51F3EB}"/>
              </a:ext>
            </a:extLst>
          </p:cNvPr>
          <p:cNvPicPr>
            <a:picLocks noChangeAspect="1"/>
          </p:cNvPicPr>
          <p:nvPr/>
        </p:nvPicPr>
        <p:blipFill>
          <a:blip r:embed="rId3"/>
          <a:stretch>
            <a:fillRect/>
          </a:stretch>
        </p:blipFill>
        <p:spPr>
          <a:xfrm>
            <a:off x="1456895" y="3301643"/>
            <a:ext cx="9790225" cy="1408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803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ổng hợp với hơn 75 về hình nền powerpoint màu hồng nhạt - cdgdbentre ...">
            <a:extLst>
              <a:ext uri="{FF2B5EF4-FFF2-40B4-BE49-F238E27FC236}">
                <a16:creationId xmlns:a16="http://schemas.microsoft.com/office/drawing/2014/main" id="{0D269BA3-E255-40DC-9020-ABF0213F2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5143747" cy="72990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D0BC02D-46E1-1608-9E4A-AD627936CAE7}"/>
              </a:ext>
            </a:extLst>
          </p:cNvPr>
          <p:cNvSpPr txBox="1"/>
          <p:nvPr/>
        </p:nvSpPr>
        <p:spPr>
          <a:xfrm>
            <a:off x="4837472" y="347156"/>
            <a:ext cx="6253316"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KHỞI ĐỘNG</a:t>
            </a:r>
          </a:p>
        </p:txBody>
      </p:sp>
      <p:pic>
        <p:nvPicPr>
          <p:cNvPr id="10" name="Picture 9">
            <a:extLst>
              <a:ext uri="{FF2B5EF4-FFF2-40B4-BE49-F238E27FC236}">
                <a16:creationId xmlns:a16="http://schemas.microsoft.com/office/drawing/2014/main" id="{878B1496-12CE-B91D-7578-6C58A495E940}"/>
              </a:ext>
            </a:extLst>
          </p:cNvPr>
          <p:cNvPicPr>
            <a:picLocks noChangeAspect="1"/>
          </p:cNvPicPr>
          <p:nvPr/>
        </p:nvPicPr>
        <p:blipFill>
          <a:blip r:embed="rId3"/>
          <a:stretch>
            <a:fillRect/>
          </a:stretch>
        </p:blipFill>
        <p:spPr>
          <a:xfrm>
            <a:off x="0" y="0"/>
            <a:ext cx="1347815" cy="1504335"/>
          </a:xfrm>
          <a:prstGeom prst="rect">
            <a:avLst/>
          </a:prstGeom>
        </p:spPr>
      </p:pic>
      <p:sp>
        <p:nvSpPr>
          <p:cNvPr id="15" name="Speech Bubble: Oval 14">
            <a:extLst>
              <a:ext uri="{FF2B5EF4-FFF2-40B4-BE49-F238E27FC236}">
                <a16:creationId xmlns:a16="http://schemas.microsoft.com/office/drawing/2014/main" id="{FAA65584-2DBC-EAB9-6E14-3C59CDE52C8F}"/>
              </a:ext>
            </a:extLst>
          </p:cNvPr>
          <p:cNvSpPr/>
          <p:nvPr/>
        </p:nvSpPr>
        <p:spPr>
          <a:xfrm>
            <a:off x="2455269" y="752167"/>
            <a:ext cx="3057704" cy="2690882"/>
          </a:xfrm>
          <a:prstGeom prst="wedgeEllipseCallout">
            <a:avLst>
              <a:gd name="adj1" fmla="val -86318"/>
              <a:gd name="adj2" fmla="val -28821"/>
            </a:avLst>
          </a:prstGeom>
          <a:noFill/>
          <a:ln w="28575">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Em có</a:t>
            </a:r>
            <a:r>
              <a:rPr kumimoji="0" lang="en-US" sz="2800" b="0" i="1"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biết điện thoại do ai sáng chế ra không?</a:t>
            </a:r>
            <a:endPar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descr="Điện Thoại Panasonic KX-T7705/3 - Điện Thoại Bàn Panasonic Chính Hãng">
            <a:extLst>
              <a:ext uri="{FF2B5EF4-FFF2-40B4-BE49-F238E27FC236}">
                <a16:creationId xmlns:a16="http://schemas.microsoft.com/office/drawing/2014/main" id="{21CD5F2E-B6CB-927F-2EF8-DFBF97A47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914" y="3040993"/>
            <a:ext cx="4235115" cy="41656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p 3 Smartphones for Vlogging 2020 - Techicy">
            <a:extLst>
              <a:ext uri="{FF2B5EF4-FFF2-40B4-BE49-F238E27FC236}">
                <a16:creationId xmlns:a16="http://schemas.microsoft.com/office/drawing/2014/main" id="{8F6E241D-8AFE-CD6B-1BC5-F9B2994F8C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5029" y="1488241"/>
            <a:ext cx="4467565" cy="363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op 75+ hình nền powerpoint học tập chất lượng full hd cực đẹp - SESOMR">
            <a:extLst>
              <a:ext uri="{FF2B5EF4-FFF2-40B4-BE49-F238E27FC236}">
                <a16:creationId xmlns:a16="http://schemas.microsoft.com/office/drawing/2014/main" id="{5C2F5A54-3529-1CE7-E27B-48B3999CF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5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02F615-F446-DFCC-F28D-A72D971D1E93}"/>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E3713A56-E7A1-54FA-5BDF-F11EB1CEC008}"/>
              </a:ext>
            </a:extLst>
          </p:cNvPr>
          <p:cNvSpPr/>
          <p:nvPr/>
        </p:nvSpPr>
        <p:spPr>
          <a:xfrm>
            <a:off x="1686081" y="2334724"/>
            <a:ext cx="8354622"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 Lịch sử sáng chế một số sản phẩm công nghệ tiêu biểu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41F7-A7D2-5374-21DB-E7AAE844BC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F25EDA-62FC-2076-03CA-732C77DE9737}"/>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35C7C2ED-6444-0BBF-4EE2-29B47605C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
            <a:ext cx="12192000" cy="7274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ED00F8-D732-5533-62ED-FC5AF1EFD885}"/>
              </a:ext>
            </a:extLst>
          </p:cNvPr>
          <p:cNvSpPr/>
          <p:nvPr/>
        </p:nvSpPr>
        <p:spPr>
          <a:xfrm>
            <a:off x="1447800" y="379075"/>
            <a:ext cx="8354622" cy="1323439"/>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noProof="0">
                <a:solidFill>
                  <a:srgbClr val="0000FF"/>
                </a:solidFill>
                <a:latin typeface="Times New Roman" panose="02020603050405020304" pitchFamily="18" charset="0"/>
                <a:cs typeface="Times New Roman" panose="02020603050405020304" pitchFamily="18" charset="0"/>
              </a:rPr>
              <a:t>a. Động cơ hơi nước</a:t>
            </a:r>
            <a:endParaRPr kumimoji="0" lang="en-US" sz="4000" b="1"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FF"/>
              </a:solidFill>
              <a:effectLst/>
              <a:uLnTx/>
              <a:uFillTx/>
              <a:latin typeface="Calibri" panose="020F0502020204030204"/>
            </a:endParaRPr>
          </a:p>
        </p:txBody>
      </p:sp>
      <p:sp>
        <p:nvSpPr>
          <p:cNvPr id="6" name="TextBox 5">
            <a:extLst>
              <a:ext uri="{FF2B5EF4-FFF2-40B4-BE49-F238E27FC236}">
                <a16:creationId xmlns:a16="http://schemas.microsoft.com/office/drawing/2014/main" id="{EA8D8A7F-433B-3FEF-FEF6-1C5CFCE86F54}"/>
              </a:ext>
            </a:extLst>
          </p:cNvPr>
          <p:cNvSpPr txBox="1"/>
          <p:nvPr/>
        </p:nvSpPr>
        <p:spPr>
          <a:xfrm>
            <a:off x="1447800" y="980877"/>
            <a:ext cx="9906000" cy="2056460"/>
          </a:xfrm>
          <a:prstGeom prst="rect">
            <a:avLst/>
          </a:prstGeom>
          <a:noFill/>
        </p:spPr>
        <p:txBody>
          <a:bodyPr wrap="square">
            <a:spAutoFit/>
          </a:bodyPr>
          <a:lstStyle/>
          <a:p>
            <a:pPr algn="l">
              <a:lnSpc>
                <a:spcPct val="150000"/>
              </a:lnSpc>
              <a:spcBef>
                <a:spcPts val="200"/>
              </a:spcBef>
              <a:spcAft>
                <a:spcPts val="200"/>
              </a:spcAft>
            </a:pPr>
            <a:r>
              <a:rPr lang="vi-VN" sz="2800" b="0" i="0">
                <a:effectLst/>
                <a:latin typeface="Times New Roman" panose="02020603050405020304" pitchFamily="18" charset="0"/>
                <a:cs typeface="Times New Roman" panose="02020603050405020304" pitchFamily="18" charset="0"/>
              </a:rPr>
              <a:t>Đọc thông tin dưới đây và cho biết:</a:t>
            </a:r>
          </a:p>
          <a:p>
            <a:pPr algn="l">
              <a:lnSpc>
                <a:spcPct val="150000"/>
              </a:lnSpc>
              <a:spcBef>
                <a:spcPts val="200"/>
              </a:spcBef>
              <a:spcAft>
                <a:spcPts val="200"/>
              </a:spcAft>
            </a:pPr>
            <a:r>
              <a:rPr lang="vi-VN" sz="2800" b="0" i="0">
                <a:effectLst/>
                <a:latin typeface="Times New Roman" panose="02020603050405020304" pitchFamily="18" charset="0"/>
                <a:cs typeface="Times New Roman" panose="02020603050405020304" pitchFamily="18" charset="0"/>
              </a:rPr>
              <a:t>1. Ai là người sáng chế ra động cơ hơi nước?</a:t>
            </a:r>
          </a:p>
          <a:p>
            <a:pPr algn="l">
              <a:lnSpc>
                <a:spcPct val="150000"/>
              </a:lnSpc>
              <a:spcBef>
                <a:spcPts val="200"/>
              </a:spcBef>
              <a:spcAft>
                <a:spcPts val="200"/>
              </a:spcAft>
            </a:pPr>
            <a:r>
              <a:rPr lang="vi-VN" sz="2800" b="0" i="0">
                <a:effectLst/>
                <a:latin typeface="Times New Roman" panose="02020603050405020304" pitchFamily="18" charset="0"/>
                <a:cs typeface="Times New Roman" panose="02020603050405020304" pitchFamily="18" charset="0"/>
              </a:rPr>
              <a:t>2. Động cơ hơi nước được sáng chế vào năm nào?</a:t>
            </a:r>
          </a:p>
        </p:txBody>
      </p:sp>
      <p:pic>
        <p:nvPicPr>
          <p:cNvPr id="5122" name="Picture 2">
            <a:extLst>
              <a:ext uri="{FF2B5EF4-FFF2-40B4-BE49-F238E27FC236}">
                <a16:creationId xmlns:a16="http://schemas.microsoft.com/office/drawing/2014/main" id="{C4B64CC7-F705-4665-1AA2-4A9A75A3C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212" y="3307080"/>
            <a:ext cx="8921593" cy="28698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5C2C7B6-6E20-2506-A2DA-15B0937975BE}"/>
              </a:ext>
            </a:extLst>
          </p:cNvPr>
          <p:cNvSpPr txBox="1"/>
          <p:nvPr/>
        </p:nvSpPr>
        <p:spPr>
          <a:xfrm>
            <a:off x="8044314" y="1848326"/>
            <a:ext cx="3919086" cy="523220"/>
          </a:xfrm>
          <a:prstGeom prst="rect">
            <a:avLst/>
          </a:prstGeom>
          <a:noFill/>
        </p:spPr>
        <p:txBody>
          <a:bodyPr wrap="square">
            <a:spAutoFit/>
          </a:bodyPr>
          <a:lstStyle/>
          <a:p>
            <a:pPr algn="l"/>
            <a:r>
              <a:rPr lang="vi-VN" sz="2800" b="0" i="0">
                <a:solidFill>
                  <a:srgbClr val="FF0000"/>
                </a:solidFill>
                <a:effectLst/>
                <a:highlight>
                  <a:srgbClr val="FFFF00"/>
                </a:highlight>
                <a:latin typeface="Times New Roman" panose="02020603050405020304" pitchFamily="18" charset="0"/>
                <a:cs typeface="Times New Roman" panose="02020603050405020304" pitchFamily="18" charset="0"/>
              </a:rPr>
              <a:t>Giêm Oát (James Watt).</a:t>
            </a:r>
          </a:p>
        </p:txBody>
      </p:sp>
      <p:sp>
        <p:nvSpPr>
          <p:cNvPr id="12" name="TextBox 11">
            <a:extLst>
              <a:ext uri="{FF2B5EF4-FFF2-40B4-BE49-F238E27FC236}">
                <a16:creationId xmlns:a16="http://schemas.microsoft.com/office/drawing/2014/main" id="{3E52924C-2F95-90AD-ABF0-6F578C4F874F}"/>
              </a:ext>
            </a:extLst>
          </p:cNvPr>
          <p:cNvSpPr txBox="1"/>
          <p:nvPr/>
        </p:nvSpPr>
        <p:spPr>
          <a:xfrm>
            <a:off x="8702040" y="2475263"/>
            <a:ext cx="3261360" cy="584775"/>
          </a:xfrm>
          <a:prstGeom prst="rect">
            <a:avLst/>
          </a:prstGeom>
          <a:noFill/>
        </p:spPr>
        <p:txBody>
          <a:bodyPr wrap="square">
            <a:spAutoFit/>
          </a:bodyPr>
          <a:lstStyle/>
          <a:p>
            <a:pPr algn="l"/>
            <a:r>
              <a:rPr lang="en-US" sz="3200" b="0" i="0">
                <a:solidFill>
                  <a:srgbClr val="FF0000"/>
                </a:solidFill>
                <a:effectLst/>
                <a:highlight>
                  <a:srgbClr val="FFFF00"/>
                </a:highlight>
                <a:latin typeface="Times New Roman" panose="02020603050405020304" pitchFamily="18" charset="0"/>
                <a:cs typeface="Times New Roman" panose="02020603050405020304" pitchFamily="18" charset="0"/>
              </a:rPr>
              <a:t>1784</a:t>
            </a:r>
            <a:endParaRPr lang="vi-VN" sz="3200" b="0" i="0">
              <a:solidFill>
                <a:srgbClr val="FF0000"/>
              </a:solidFill>
              <a:effectLst/>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48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41F7-A7D2-5374-21DB-E7AAE844BC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F25EDA-62FC-2076-03CA-732C77DE9737}"/>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35C7C2ED-6444-0BBF-4EE2-29B47605C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
            <a:ext cx="12192000" cy="7274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ED00F8-D732-5533-62ED-FC5AF1EFD885}"/>
              </a:ext>
            </a:extLst>
          </p:cNvPr>
          <p:cNvSpPr/>
          <p:nvPr/>
        </p:nvSpPr>
        <p:spPr>
          <a:xfrm>
            <a:off x="1447800" y="379075"/>
            <a:ext cx="8354622" cy="132343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a. Động cơ điện</a:t>
            </a:r>
            <a:r>
              <a:rPr kumimoji="0" lang="en-US" sz="40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A8D8A7F-433B-3FEF-FEF6-1C5CFCE86F54}"/>
              </a:ext>
            </a:extLst>
          </p:cNvPr>
          <p:cNvSpPr txBox="1"/>
          <p:nvPr/>
        </p:nvSpPr>
        <p:spPr>
          <a:xfrm>
            <a:off x="1447800" y="980877"/>
            <a:ext cx="9906000" cy="2056460"/>
          </a:xfrm>
          <a:prstGeom prst="rect">
            <a:avLst/>
          </a:prstGeom>
          <a:noFill/>
        </p:spPr>
        <p:txBody>
          <a:bodyPr wrap="square">
            <a:spAutoFit/>
          </a:bodyPr>
          <a:lstStyle/>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Đọc thông tin dưới đây và cho biết:</a:t>
            </a:r>
          </a:p>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Ai là người sáng chế ra động cơ </a:t>
            </a:r>
            <a:r>
              <a:rPr lang="en-US" sz="2800">
                <a:solidFill>
                  <a:prstClr val="black"/>
                </a:solidFill>
                <a:latin typeface="Times New Roman" panose="02020603050405020304" pitchFamily="18" charset="0"/>
                <a:cs typeface="Times New Roman" panose="02020603050405020304" pitchFamily="18" charset="0"/>
              </a:rPr>
              <a:t>điện</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Động cơ </a:t>
            </a:r>
            <a:r>
              <a:rPr lang="en-US" sz="2800">
                <a:solidFill>
                  <a:prstClr val="black"/>
                </a:solidFill>
                <a:latin typeface="Times New Roman" panose="02020603050405020304" pitchFamily="18" charset="0"/>
                <a:cs typeface="Times New Roman" panose="02020603050405020304" pitchFamily="18" charset="0"/>
              </a:rPr>
              <a:t>điện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được sáng chế vào năm nào?</a:t>
            </a:r>
          </a:p>
        </p:txBody>
      </p:sp>
      <p:sp>
        <p:nvSpPr>
          <p:cNvPr id="11" name="TextBox 10">
            <a:extLst>
              <a:ext uri="{FF2B5EF4-FFF2-40B4-BE49-F238E27FC236}">
                <a16:creationId xmlns:a16="http://schemas.microsoft.com/office/drawing/2014/main" id="{65C2C7B6-6E20-2506-A2DA-15B0937975BE}"/>
              </a:ext>
            </a:extLst>
          </p:cNvPr>
          <p:cNvSpPr txBox="1"/>
          <p:nvPr/>
        </p:nvSpPr>
        <p:spPr>
          <a:xfrm>
            <a:off x="7632834" y="1802606"/>
            <a:ext cx="39190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rPr>
              <a:t>En – ni –</a:t>
            </a:r>
            <a:r>
              <a:rPr kumimoji="0" lang="en-US" sz="2800" b="0" i="0" u="none" strike="noStrike" kern="1200" cap="none" spc="0" normalizeH="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rPr>
              <a:t> ốt Giéc - lít</a:t>
            </a:r>
            <a:endParaRPr kumimoji="0" lang="vi-VN" sz="28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3E52924C-2F95-90AD-ABF0-6F578C4F874F}"/>
              </a:ext>
            </a:extLst>
          </p:cNvPr>
          <p:cNvSpPr txBox="1"/>
          <p:nvPr/>
        </p:nvSpPr>
        <p:spPr>
          <a:xfrm>
            <a:off x="8214360" y="2414303"/>
            <a:ext cx="326136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rPr>
              <a:t>1828</a:t>
            </a:r>
            <a:endParaRPr kumimoji="0" lang="vi-VN" sz="32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pic>
        <p:nvPicPr>
          <p:cNvPr id="6146" name="Picture 2">
            <a:extLst>
              <a:ext uri="{FF2B5EF4-FFF2-40B4-BE49-F238E27FC236}">
                <a16:creationId xmlns:a16="http://schemas.microsoft.com/office/drawing/2014/main" id="{C18EA155-0376-E9BC-C4FB-2A136DC6A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25813"/>
            <a:ext cx="9589303" cy="336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3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0C6E-8853-B49C-E115-4601212F61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099B93-16F1-4416-4E09-FCCA373D3E69}"/>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3DB2D846-AD83-91CD-F3E1-C3C1B0C1368B}"/>
              </a:ext>
            </a:extLst>
          </p:cNvPr>
          <p:cNvSpPr txBox="1"/>
          <p:nvPr/>
        </p:nvSpPr>
        <p:spPr>
          <a:xfrm>
            <a:off x="495300" y="419427"/>
            <a:ext cx="11201400" cy="523220"/>
          </a:xfrm>
          <a:prstGeom prst="rect">
            <a:avLst/>
          </a:prstGeom>
          <a:noFill/>
        </p:spPr>
        <p:txBody>
          <a:bodyPr wrap="square">
            <a:spAutoFit/>
          </a:bodyPr>
          <a:lstStyle/>
          <a:p>
            <a:pPr algn="l"/>
            <a:r>
              <a:rPr lang="en-US" sz="2800" b="1" i="0">
                <a:solidFill>
                  <a:srgbClr val="0000FF"/>
                </a:solidFill>
                <a:effectLst/>
                <a:highlight>
                  <a:srgbClr val="FFFF00"/>
                </a:highlight>
                <a:latin typeface="Times New Roman" panose="02020603050405020304" pitchFamily="18" charset="0"/>
                <a:cs typeface="Times New Roman" panose="02020603050405020304" pitchFamily="18" charset="0"/>
              </a:rPr>
              <a:t>? </a:t>
            </a:r>
            <a:r>
              <a:rPr lang="vi-VN" sz="2800" b="1" i="0">
                <a:solidFill>
                  <a:srgbClr val="0000FF"/>
                </a:solidFill>
                <a:effectLst/>
                <a:latin typeface="Times New Roman" panose="02020603050405020304" pitchFamily="18" charset="0"/>
                <a:cs typeface="Times New Roman" panose="02020603050405020304" pitchFamily="18" charset="0"/>
              </a:rPr>
              <a:t>Hãy kể tên một số máy móc trong sản xuất có sử dụng động cơ điện.</a:t>
            </a:r>
          </a:p>
        </p:txBody>
      </p:sp>
      <p:sp>
        <p:nvSpPr>
          <p:cNvPr id="7" name="TextBox 6">
            <a:extLst>
              <a:ext uri="{FF2B5EF4-FFF2-40B4-BE49-F238E27FC236}">
                <a16:creationId xmlns:a16="http://schemas.microsoft.com/office/drawing/2014/main" id="{FCAD8A6F-02BE-B0C8-07AE-1EF7821217C0}"/>
              </a:ext>
            </a:extLst>
          </p:cNvPr>
          <p:cNvSpPr txBox="1"/>
          <p:nvPr/>
        </p:nvSpPr>
        <p:spPr>
          <a:xfrm>
            <a:off x="731520" y="1381036"/>
            <a:ext cx="8473440" cy="1815882"/>
          </a:xfrm>
          <a:prstGeom prst="rect">
            <a:avLst/>
          </a:prstGeom>
          <a:noFill/>
        </p:spPr>
        <p:txBody>
          <a:bodyPr wrap="square">
            <a:spAutoFit/>
          </a:bodyPr>
          <a:lstStyle/>
          <a:p>
            <a:pPr algn="l"/>
            <a:r>
              <a:rPr lang="vi-VN" sz="2800" b="0" i="0">
                <a:effectLst/>
                <a:latin typeface="Times New Roman" panose="02020603050405020304" pitchFamily="18" charset="0"/>
                <a:cs typeface="Times New Roman" panose="02020603050405020304" pitchFamily="18" charset="0"/>
              </a:rPr>
              <a:t>Một số máy móc trong sản xuất có sử dụng động cơ điện:</a:t>
            </a:r>
          </a:p>
          <a:p>
            <a:pPr algn="l"/>
            <a:r>
              <a:rPr lang="vi-VN" sz="2800" b="0" i="0">
                <a:effectLst/>
                <a:latin typeface="Times New Roman" panose="02020603050405020304" pitchFamily="18" charset="0"/>
                <a:cs typeface="Times New Roman" panose="02020603050405020304" pitchFamily="18" charset="0"/>
              </a:rPr>
              <a:t>- Máy nổ.</a:t>
            </a:r>
          </a:p>
          <a:p>
            <a:pPr algn="l"/>
            <a:r>
              <a:rPr lang="vi-VN" sz="2800" b="0" i="0">
                <a:effectLst/>
                <a:latin typeface="Times New Roman" panose="02020603050405020304" pitchFamily="18" charset="0"/>
                <a:cs typeface="Times New Roman" panose="02020603050405020304" pitchFamily="18" charset="0"/>
              </a:rPr>
              <a:t>- Băng tải tự động.</a:t>
            </a:r>
          </a:p>
          <a:p>
            <a:pPr algn="l"/>
            <a:r>
              <a:rPr lang="vi-VN" sz="2800" b="0" i="0">
                <a:effectLst/>
                <a:latin typeface="Times New Roman" panose="02020603050405020304" pitchFamily="18" charset="0"/>
                <a:cs typeface="Times New Roman" panose="02020603050405020304" pitchFamily="18" charset="0"/>
              </a:rPr>
              <a:t>- Robot công nghiệp.</a:t>
            </a:r>
          </a:p>
        </p:txBody>
      </p:sp>
    </p:spTree>
    <p:extLst>
      <p:ext uri="{BB962C8B-B14F-4D97-AF65-F5344CB8AC3E}">
        <p14:creationId xmlns:p14="http://schemas.microsoft.com/office/powerpoint/2010/main" val="135296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41F7-A7D2-5374-21DB-E7AAE844BC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F25EDA-62FC-2076-03CA-732C77DE9737}"/>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35C7C2ED-6444-0BBF-4EE2-29B47605C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
            <a:ext cx="12192000" cy="7274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ED00F8-D732-5533-62ED-FC5AF1EFD885}"/>
              </a:ext>
            </a:extLst>
          </p:cNvPr>
          <p:cNvSpPr/>
          <p:nvPr/>
        </p:nvSpPr>
        <p:spPr>
          <a:xfrm>
            <a:off x="1447800" y="379075"/>
            <a:ext cx="8354622" cy="132343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 Máy</a:t>
            </a:r>
            <a:r>
              <a:rPr kumimoji="0" lang="en-US" sz="40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tính</a:t>
            </a: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điện tử</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A8D8A7F-433B-3FEF-FEF6-1C5CFCE86F54}"/>
              </a:ext>
            </a:extLst>
          </p:cNvPr>
          <p:cNvSpPr txBox="1"/>
          <p:nvPr/>
        </p:nvSpPr>
        <p:spPr>
          <a:xfrm>
            <a:off x="1447800" y="980877"/>
            <a:ext cx="9906000" cy="2056460"/>
          </a:xfrm>
          <a:prstGeom prst="rect">
            <a:avLst/>
          </a:prstGeom>
          <a:noFill/>
        </p:spPr>
        <p:txBody>
          <a:bodyPr wrap="square">
            <a:spAutoFit/>
          </a:bodyPr>
          <a:lstStyle/>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Đọc thông tin dưới đây và cho biết:</a:t>
            </a:r>
          </a:p>
          <a:p>
            <a:pPr>
              <a:lnSpc>
                <a:spcPct val="150000"/>
              </a:lnSpc>
              <a:spcBef>
                <a:spcPts val="200"/>
              </a:spcBef>
              <a:spcAft>
                <a:spcPts val="200"/>
              </a:spcAft>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2800" b="0"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2800">
                <a:solidFill>
                  <a:prstClr val="black"/>
                </a:solidFill>
                <a:latin typeface="Times New Roman" panose="02020603050405020304" pitchFamily="18" charset="0"/>
                <a:cs typeface="Times New Roman" panose="02020603050405020304" pitchFamily="18" charset="0"/>
              </a:rPr>
              <a:t>Người sáng chế ra máy tính điện tử là ai?</a:t>
            </a:r>
          </a:p>
          <a:p>
            <a:pPr>
              <a:lnSpc>
                <a:spcPct val="150000"/>
              </a:lnSpc>
              <a:spcBef>
                <a:spcPts val="200"/>
              </a:spcBef>
              <a:spcAft>
                <a:spcPts val="200"/>
              </a:spcAft>
            </a:pPr>
            <a:r>
              <a:rPr lang="vi-VN" sz="2800">
                <a:solidFill>
                  <a:prstClr val="black"/>
                </a:solidFill>
                <a:latin typeface="Times New Roman" panose="02020603050405020304" pitchFamily="18" charset="0"/>
                <a:cs typeface="Times New Roman" panose="02020603050405020304" pitchFamily="18" charset="0"/>
              </a:rPr>
              <a:t>2. Máy tính điện tử được sáng chế vào năm nào?</a:t>
            </a:r>
          </a:p>
        </p:txBody>
      </p:sp>
      <p:sp>
        <p:nvSpPr>
          <p:cNvPr id="11" name="TextBox 10">
            <a:extLst>
              <a:ext uri="{FF2B5EF4-FFF2-40B4-BE49-F238E27FC236}">
                <a16:creationId xmlns:a16="http://schemas.microsoft.com/office/drawing/2014/main" id="{65C2C7B6-6E20-2506-A2DA-15B0937975BE}"/>
              </a:ext>
            </a:extLst>
          </p:cNvPr>
          <p:cNvSpPr txBox="1"/>
          <p:nvPr/>
        </p:nvSpPr>
        <p:spPr>
          <a:xfrm>
            <a:off x="7632834" y="1802606"/>
            <a:ext cx="455916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rPr>
              <a:t>Giôn</a:t>
            </a:r>
            <a:r>
              <a:rPr kumimoji="0" lang="en-US" sz="2800" b="0" i="0" u="none" strike="noStrike" kern="1200" cap="none" spc="0" normalizeH="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rPr>
              <a:t> Mau-li và Prét-pơ Éc-cơ</a:t>
            </a:r>
            <a:endParaRPr kumimoji="0" lang="vi-VN" sz="28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3E52924C-2F95-90AD-ABF0-6F578C4F874F}"/>
              </a:ext>
            </a:extLst>
          </p:cNvPr>
          <p:cNvSpPr txBox="1"/>
          <p:nvPr/>
        </p:nvSpPr>
        <p:spPr>
          <a:xfrm>
            <a:off x="8702040" y="2464325"/>
            <a:ext cx="326136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rPr>
              <a:t>1946</a:t>
            </a:r>
            <a:endParaRPr kumimoji="0" lang="vi-VN" sz="32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pic>
        <p:nvPicPr>
          <p:cNvPr id="7172" name="Picture 4">
            <a:extLst>
              <a:ext uri="{FF2B5EF4-FFF2-40B4-BE49-F238E27FC236}">
                <a16:creationId xmlns:a16="http://schemas.microsoft.com/office/drawing/2014/main" id="{21F46DA3-EB71-FBF7-89A3-7D364540E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680" y="3081535"/>
            <a:ext cx="7753365" cy="349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1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wipe(down)">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41F7-A7D2-5374-21DB-E7AAE844BC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F25EDA-62FC-2076-03CA-732C77DE9737}"/>
              </a:ext>
            </a:extLst>
          </p:cNvPr>
          <p:cNvSpPr>
            <a:spLocks noGrp="1"/>
          </p:cNvSpPr>
          <p:nvPr>
            <p:ph idx="1"/>
          </p:nvPr>
        </p:nvSpPr>
        <p:spPr/>
        <p:txBody>
          <a:bodyPr/>
          <a:lstStyle/>
          <a:p>
            <a:endParaRPr lang="en-US"/>
          </a:p>
        </p:txBody>
      </p:sp>
      <p:pic>
        <p:nvPicPr>
          <p:cNvPr id="8194" name="Picture 2">
            <a:extLst>
              <a:ext uri="{FF2B5EF4-FFF2-40B4-BE49-F238E27FC236}">
                <a16:creationId xmlns:a16="http://schemas.microsoft.com/office/drawing/2014/main" id="{35C7C2ED-6444-0BBF-4EE2-29B47605C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
            <a:ext cx="12192000" cy="72745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ED00F8-D732-5533-62ED-FC5AF1EFD885}"/>
              </a:ext>
            </a:extLst>
          </p:cNvPr>
          <p:cNvSpPr/>
          <p:nvPr/>
        </p:nvSpPr>
        <p:spPr>
          <a:xfrm>
            <a:off x="1447800" y="379075"/>
            <a:ext cx="8354622" cy="132343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d. Điện thoại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0000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A8D8A7F-433B-3FEF-FEF6-1C5CFCE86F54}"/>
              </a:ext>
            </a:extLst>
          </p:cNvPr>
          <p:cNvSpPr txBox="1"/>
          <p:nvPr/>
        </p:nvSpPr>
        <p:spPr>
          <a:xfrm>
            <a:off x="1447800" y="980877"/>
            <a:ext cx="9906000" cy="2056460"/>
          </a:xfrm>
          <a:prstGeom prst="rect">
            <a:avLst/>
          </a:prstGeom>
          <a:noFill/>
        </p:spPr>
        <p:txBody>
          <a:bodyPr wrap="square">
            <a:spAutoFit/>
          </a:bodyPr>
          <a:lstStyle/>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Đọc thông tin dưới đây và cho biết:</a:t>
            </a:r>
          </a:p>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sáng chế ra </a:t>
            </a:r>
            <a:r>
              <a:rPr lang="en-US" sz="2800">
                <a:solidFill>
                  <a:prstClr val="black"/>
                </a:solidFill>
                <a:latin typeface="Times New Roman" panose="02020603050405020304" pitchFamily="18" charset="0"/>
                <a:cs typeface="Times New Roman" panose="02020603050405020304" pitchFamily="18" charset="0"/>
              </a:rPr>
              <a:t>điện thoại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là ai?</a:t>
            </a:r>
          </a:p>
          <a:p>
            <a:pPr marL="0" marR="0" lvl="0" indent="0" algn="l" defTabSz="914400" rtl="0" eaLnBrk="1" fontAlgn="auto" latinLnBrk="0" hangingPunct="1">
              <a:lnSpc>
                <a:spcPct val="150000"/>
              </a:lnSpc>
              <a:spcBef>
                <a:spcPts val="200"/>
              </a:spcBef>
              <a:spcAft>
                <a:spcPts val="2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lang="en-US" sz="2800">
                <a:solidFill>
                  <a:prstClr val="black"/>
                </a:solidFill>
                <a:latin typeface="Times New Roman" panose="02020603050405020304" pitchFamily="18" charset="0"/>
                <a:cs typeface="Times New Roman" panose="02020603050405020304" pitchFamily="18" charset="0"/>
              </a:rPr>
              <a:t>Điện thoại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được sáng chế vào năm nào?</a:t>
            </a:r>
          </a:p>
        </p:txBody>
      </p:sp>
      <p:sp>
        <p:nvSpPr>
          <p:cNvPr id="11" name="TextBox 10">
            <a:extLst>
              <a:ext uri="{FF2B5EF4-FFF2-40B4-BE49-F238E27FC236}">
                <a16:creationId xmlns:a16="http://schemas.microsoft.com/office/drawing/2014/main" id="{65C2C7B6-6E20-2506-A2DA-15B0937975BE}"/>
              </a:ext>
            </a:extLst>
          </p:cNvPr>
          <p:cNvSpPr txBox="1"/>
          <p:nvPr/>
        </p:nvSpPr>
        <p:spPr>
          <a:xfrm>
            <a:off x="6962274" y="1772041"/>
            <a:ext cx="455916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rPr>
              <a:t>A-lếch-xan-đơ</a:t>
            </a:r>
            <a:r>
              <a:rPr kumimoji="0" lang="en-US" sz="2800" b="0" i="0" u="none" strike="noStrike" kern="1200" cap="none" spc="0" normalizeH="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rPr>
              <a:t> Gra-ham Beo</a:t>
            </a:r>
            <a:endParaRPr kumimoji="0" lang="vi-VN" sz="28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3E52924C-2F95-90AD-ABF0-6F578C4F874F}"/>
              </a:ext>
            </a:extLst>
          </p:cNvPr>
          <p:cNvSpPr txBox="1"/>
          <p:nvPr/>
        </p:nvSpPr>
        <p:spPr>
          <a:xfrm>
            <a:off x="7955280" y="2341527"/>
            <a:ext cx="326136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rPr>
              <a:t>1876</a:t>
            </a:r>
            <a:endParaRPr kumimoji="0" lang="vi-VN" sz="3200" b="0" i="0" u="none" strike="noStrike" kern="1200" cap="none" spc="0" normalizeH="0" baseline="0" noProof="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pic>
        <p:nvPicPr>
          <p:cNvPr id="5" name="Picture 2">
            <a:extLst>
              <a:ext uri="{FF2B5EF4-FFF2-40B4-BE49-F238E27FC236}">
                <a16:creationId xmlns:a16="http://schemas.microsoft.com/office/drawing/2014/main" id="{790AEFB9-BB4D-240E-7B2A-733301F86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6775"/>
            <a:ext cx="8530022" cy="335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9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5B11-18A3-A86F-9D33-E216FD0C23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DF99C9-860D-CD98-79B4-4DCC7521527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FF33C76-B91A-CECD-64BC-E8FE35F3CDDD}"/>
              </a:ext>
            </a:extLst>
          </p:cNvPr>
          <p:cNvPicPr>
            <a:picLocks noChangeAspect="1"/>
          </p:cNvPicPr>
          <p:nvPr/>
        </p:nvPicPr>
        <p:blipFill>
          <a:blip r:embed="rId2"/>
          <a:stretch>
            <a:fillRect/>
          </a:stretch>
        </p:blipFill>
        <p:spPr>
          <a:xfrm>
            <a:off x="108002" y="208090"/>
            <a:ext cx="1132206" cy="945894"/>
          </a:xfrm>
          <a:prstGeom prst="rect">
            <a:avLst/>
          </a:prstGeom>
        </p:spPr>
      </p:pic>
      <p:sp>
        <p:nvSpPr>
          <p:cNvPr id="8" name="TextBox 7">
            <a:extLst>
              <a:ext uri="{FF2B5EF4-FFF2-40B4-BE49-F238E27FC236}">
                <a16:creationId xmlns:a16="http://schemas.microsoft.com/office/drawing/2014/main" id="{CBA47388-A5C6-049F-E696-B802F530385C}"/>
              </a:ext>
            </a:extLst>
          </p:cNvPr>
          <p:cNvSpPr txBox="1"/>
          <p:nvPr/>
        </p:nvSpPr>
        <p:spPr>
          <a:xfrm>
            <a:off x="1391321" y="231801"/>
            <a:ext cx="105156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Ai nhanh, ai đúng?</a:t>
            </a:r>
            <a:endPar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Cùng bạn ghép</a:t>
            </a:r>
            <a:r>
              <a:rPr kumimoji="0" lang="en-US" sz="28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các thẻ tên sáng chế phù hợp với thẻ năm sáng chế.</a:t>
            </a:r>
            <a:endPar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9218" name="Picture 2">
            <a:extLst>
              <a:ext uri="{FF2B5EF4-FFF2-40B4-BE49-F238E27FC236}">
                <a16:creationId xmlns:a16="http://schemas.microsoft.com/office/drawing/2014/main" id="{74E25349-FC31-814E-1571-CD4B8FD74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05" y="1847723"/>
            <a:ext cx="11414625" cy="373858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D48DE98C-1A31-112F-E043-5D1F8742E4BB}"/>
              </a:ext>
            </a:extLst>
          </p:cNvPr>
          <p:cNvCxnSpPr>
            <a:cxnSpLocks/>
          </p:cNvCxnSpPr>
          <p:nvPr/>
        </p:nvCxnSpPr>
        <p:spPr>
          <a:xfrm>
            <a:off x="4663440" y="2405514"/>
            <a:ext cx="2499360" cy="17092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DAF3312-8EDB-E727-2CFF-B889B3A571D8}"/>
              </a:ext>
            </a:extLst>
          </p:cNvPr>
          <p:cNvCxnSpPr>
            <a:cxnSpLocks/>
          </p:cNvCxnSpPr>
          <p:nvPr/>
        </p:nvCxnSpPr>
        <p:spPr>
          <a:xfrm flipV="1">
            <a:off x="5166360" y="2405514"/>
            <a:ext cx="1996440" cy="8534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7410A82-1CD7-825F-2A8B-4007ABFFC3BC}"/>
              </a:ext>
            </a:extLst>
          </p:cNvPr>
          <p:cNvCxnSpPr>
            <a:cxnSpLocks/>
          </p:cNvCxnSpPr>
          <p:nvPr/>
        </p:nvCxnSpPr>
        <p:spPr>
          <a:xfrm flipV="1">
            <a:off x="5280660" y="3327487"/>
            <a:ext cx="1996440" cy="8534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15076B-D27A-F79C-91CF-7E18F9BAFE1D}"/>
              </a:ext>
            </a:extLst>
          </p:cNvPr>
          <p:cNvCxnSpPr>
            <a:cxnSpLocks/>
          </p:cNvCxnSpPr>
          <p:nvPr/>
        </p:nvCxnSpPr>
        <p:spPr>
          <a:xfrm>
            <a:off x="5097780" y="5004681"/>
            <a:ext cx="2038350" cy="982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94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circle(in)">
                                      <p:cBhvr>
                                        <p:cTn id="14" dur="2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0C6E-8853-B49C-E115-4601212F61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099B93-16F1-4416-4E09-FCCA373D3E69}"/>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3DB2D846-AD83-91CD-F3E1-C3C1B0C1368B}"/>
              </a:ext>
            </a:extLst>
          </p:cNvPr>
          <p:cNvSpPr txBox="1"/>
          <p:nvPr/>
        </p:nvSpPr>
        <p:spPr>
          <a:xfrm>
            <a:off x="1059180" y="365125"/>
            <a:ext cx="10294620" cy="1384995"/>
          </a:xfrm>
          <a:prstGeom prst="rect">
            <a:avLst/>
          </a:prstGeom>
          <a:noFill/>
        </p:spPr>
        <p:txBody>
          <a:bodyPr wrap="square">
            <a:spAutoFit/>
          </a:bodyPr>
          <a:lstStyle/>
          <a:p>
            <a:r>
              <a:rPr kumimoji="0" lang="en-US" sz="2800" b="1" i="0" u="none" strike="noStrike" kern="1200" cap="none" spc="0" normalizeH="0" baseline="0" noProof="0">
                <a:ln>
                  <a:noFill/>
                </a:ln>
                <a:solidFill>
                  <a:srgbClr val="0000FF"/>
                </a:solidFill>
                <a:effectLst/>
                <a:highlight>
                  <a:srgbClr val="FFFF00"/>
                </a:highlight>
                <a:uLnTx/>
                <a:uFillTx/>
                <a:latin typeface="Times New Roman" panose="02020603050405020304" pitchFamily="18" charset="0"/>
                <a:ea typeface="+mn-ea"/>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Tìm hiểu và chia sẻ với bạn bè một số sáng chế công nghệ của Việt Nam qua sách báo hoặc Internet.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64092E2-0478-FB45-D913-7CCBBAEEFFFE}"/>
              </a:ext>
            </a:extLst>
          </p:cNvPr>
          <p:cNvSpPr txBox="1"/>
          <p:nvPr/>
        </p:nvSpPr>
        <p:spPr>
          <a:xfrm>
            <a:off x="1059180" y="1212374"/>
            <a:ext cx="8115300" cy="2092881"/>
          </a:xfrm>
          <a:prstGeom prst="rect">
            <a:avLst/>
          </a:prstGeom>
          <a:noFill/>
        </p:spPr>
        <p:txBody>
          <a:bodyPr wrap="square">
            <a:spAutoFit/>
          </a:bodyPr>
          <a:lstStyle/>
          <a:p>
            <a:pPr algn="l"/>
            <a:endParaRPr lang="en-US" b="1" i="0">
              <a:effectLst/>
              <a:latin typeface="inherit"/>
            </a:endParaRPr>
          </a:p>
          <a:p>
            <a:r>
              <a:rPr lang="en-US" sz="2800">
                <a:solidFill>
                  <a:prstClr val="black"/>
                </a:solidFill>
                <a:latin typeface="Times New Roman" panose="02020603050405020304" pitchFamily="18" charset="0"/>
                <a:cs typeface="Times New Roman" panose="02020603050405020304" pitchFamily="18" charset="0"/>
              </a:rPr>
              <a:t>Một số sáng chế công nghệ của Việt Nam:</a:t>
            </a:r>
          </a:p>
          <a:p>
            <a:r>
              <a:rPr lang="en-US" sz="2800">
                <a:solidFill>
                  <a:prstClr val="black"/>
                </a:solidFill>
                <a:latin typeface="Times New Roman" panose="02020603050405020304" pitchFamily="18" charset="0"/>
                <a:cs typeface="Times New Roman" panose="02020603050405020304" pitchFamily="18" charset="0"/>
              </a:rPr>
              <a:t>- Ô tô điện của hãng xe Vinfast.</a:t>
            </a:r>
          </a:p>
          <a:p>
            <a:r>
              <a:rPr lang="en-US" sz="2800">
                <a:solidFill>
                  <a:prstClr val="black"/>
                </a:solidFill>
                <a:latin typeface="Times New Roman" panose="02020603050405020304" pitchFamily="18" charset="0"/>
                <a:cs typeface="Times New Roman" panose="02020603050405020304" pitchFamily="18" charset="0"/>
              </a:rPr>
              <a:t>- Xe bọc thép quân đội.</a:t>
            </a:r>
          </a:p>
          <a:p>
            <a:r>
              <a:rPr lang="en-US" sz="2800">
                <a:solidFill>
                  <a:prstClr val="black"/>
                </a:solidFill>
                <a:latin typeface="Times New Roman" panose="02020603050405020304" pitchFamily="18" charset="0"/>
                <a:cs typeface="Times New Roman" panose="02020603050405020304" pitchFamily="18" charset="0"/>
              </a:rPr>
              <a:t>- Máy thu hoạch rau bán tự động….</a:t>
            </a:r>
          </a:p>
        </p:txBody>
      </p:sp>
    </p:spTree>
    <p:extLst>
      <p:ext uri="{BB962C8B-B14F-4D97-AF65-F5344CB8AC3E}">
        <p14:creationId xmlns:p14="http://schemas.microsoft.com/office/powerpoint/2010/main" val="80966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B377-E711-49B5-62BE-C876A034A4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19032D-1B9A-1C0D-B08B-FAFD7F0DDCE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E5318A6-A0D3-B270-9E8B-5CE7CB3C32D0}"/>
              </a:ext>
            </a:extLst>
          </p:cNvPr>
          <p:cNvPicPr>
            <a:picLocks noChangeAspect="1"/>
          </p:cNvPicPr>
          <p:nvPr/>
        </p:nvPicPr>
        <p:blipFill>
          <a:blip r:embed="rId2"/>
          <a:stretch>
            <a:fillRect/>
          </a:stretch>
        </p:blipFill>
        <p:spPr>
          <a:xfrm>
            <a:off x="417200" y="1645285"/>
            <a:ext cx="11357599" cy="3338513"/>
          </a:xfrm>
          <a:prstGeom prst="rect">
            <a:avLst/>
          </a:prstGeom>
        </p:spPr>
      </p:pic>
    </p:spTree>
    <p:extLst>
      <p:ext uri="{BB962C8B-B14F-4D97-AF65-F5344CB8AC3E}">
        <p14:creationId xmlns:p14="http://schemas.microsoft.com/office/powerpoint/2010/main" val="183874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59289"/>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pic>
        <p:nvPicPr>
          <p:cNvPr id="2" name="图片 1"/>
          <p:cNvPicPr>
            <a:picLocks noChangeAspect="1"/>
          </p:cNvPicPr>
          <p:nvPr/>
        </p:nvPicPr>
        <p:blipFill>
          <a:blip r:embed="rId2"/>
          <a:stretch>
            <a:fillRect/>
          </a:stretch>
        </p:blipFill>
        <p:spPr>
          <a:xfrm>
            <a:off x="1342766" y="1069925"/>
            <a:ext cx="2587500" cy="1417500"/>
          </a:xfrm>
          <a:prstGeom prst="rect">
            <a:avLst/>
          </a:prstGeom>
        </p:spPr>
      </p:pic>
      <p:pic>
        <p:nvPicPr>
          <p:cNvPr id="3" name="图片 2"/>
          <p:cNvPicPr>
            <a:picLocks noChangeAspect="1"/>
          </p:cNvPicPr>
          <p:nvPr/>
        </p:nvPicPr>
        <p:blipFill>
          <a:blip r:embed="rId2"/>
          <a:stretch>
            <a:fillRect/>
          </a:stretch>
        </p:blipFill>
        <p:spPr>
          <a:xfrm>
            <a:off x="7093481" y="931510"/>
            <a:ext cx="1383753" cy="758056"/>
          </a:xfrm>
          <a:prstGeom prst="rect">
            <a:avLst/>
          </a:prstGeom>
        </p:spPr>
      </p:pic>
      <p:pic>
        <p:nvPicPr>
          <p:cNvPr id="4" name="图片 3"/>
          <p:cNvPicPr>
            <a:picLocks noChangeAspect="1"/>
          </p:cNvPicPr>
          <p:nvPr/>
        </p:nvPicPr>
        <p:blipFill>
          <a:blip r:embed="rId2"/>
          <a:stretch>
            <a:fillRect/>
          </a:stretch>
        </p:blipFill>
        <p:spPr>
          <a:xfrm>
            <a:off x="8605630" y="1363848"/>
            <a:ext cx="1926387" cy="1055325"/>
          </a:xfrm>
          <a:prstGeom prst="rect">
            <a:avLst/>
          </a:prstGeom>
        </p:spPr>
      </p:pic>
      <p:pic>
        <p:nvPicPr>
          <p:cNvPr id="5" name="图片 4"/>
          <p:cNvPicPr>
            <a:picLocks noChangeAspect="1"/>
          </p:cNvPicPr>
          <p:nvPr/>
        </p:nvPicPr>
        <p:blipFill>
          <a:blip r:embed="rId3"/>
          <a:stretch>
            <a:fillRect/>
          </a:stretch>
        </p:blipFill>
        <p:spPr>
          <a:xfrm>
            <a:off x="1342766" y="223998"/>
            <a:ext cx="9657374"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sp>
        <p:nvSpPr>
          <p:cNvPr id="109" name="文本框 108"/>
          <p:cNvSpPr txBox="1"/>
          <p:nvPr/>
        </p:nvSpPr>
        <p:spPr>
          <a:xfrm>
            <a:off x="4046230" y="4701091"/>
            <a:ext cx="4099541" cy="40011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方正静蕾简体" panose="02000000000000000000" pitchFamily="2" charset="-122"/>
                <a:ea typeface="方正静蕾简体" panose="02000000000000000000" pitchFamily="2" charset="-122"/>
                <a:cs typeface="+mn-cs"/>
              </a:rPr>
              <a:t>老师：  </a:t>
            </a:r>
          </a:p>
        </p:txBody>
      </p:sp>
      <p:pic>
        <p:nvPicPr>
          <p:cNvPr id="316" name="图片 315"/>
          <p:cNvPicPr>
            <a:picLocks noChangeAspect="1"/>
          </p:cNvPicPr>
          <p:nvPr/>
        </p:nvPicPr>
        <p:blipFill>
          <a:blip r:embed="rId4"/>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5"/>
          <a:stretch>
            <a:fillRect/>
          </a:stretch>
        </p:blipFill>
        <p:spPr>
          <a:xfrm>
            <a:off x="7643644" y="4801671"/>
            <a:ext cx="1448746" cy="1491357"/>
          </a:xfrm>
          <a:prstGeom prst="rect">
            <a:avLst/>
          </a:prstGeom>
        </p:spPr>
      </p:pic>
      <p:sp>
        <p:nvSpPr>
          <p:cNvPr id="6" name="Rectangle 5">
            <a:extLst>
              <a:ext uri="{FF2B5EF4-FFF2-40B4-BE49-F238E27FC236}">
                <a16:creationId xmlns:a16="http://schemas.microsoft.com/office/drawing/2014/main" id="{EC6481DA-82A1-7C23-99F6-27C8FCF29F30}"/>
              </a:ext>
            </a:extLst>
          </p:cNvPr>
          <p:cNvSpPr/>
          <p:nvPr/>
        </p:nvSpPr>
        <p:spPr>
          <a:xfrm>
            <a:off x="4074983" y="2773426"/>
            <a:ext cx="4610558" cy="138499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Hẹn gặp lại các 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ở buổi học sau nhé!</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5852-0DE1-295A-AEFA-323C363108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F4AAC5-A001-9657-50A4-6D5EC4107FDF}"/>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33D6EB21-B9EC-1EB6-243A-DA8B6E29EDC0}"/>
              </a:ext>
            </a:extLst>
          </p:cNvPr>
          <p:cNvSpPr txBox="1"/>
          <p:nvPr/>
        </p:nvSpPr>
        <p:spPr>
          <a:xfrm>
            <a:off x="396240" y="4091970"/>
            <a:ext cx="11475720" cy="2229393"/>
          </a:xfrm>
          <a:prstGeom prst="rect">
            <a:avLst/>
          </a:prstGeom>
          <a:noFill/>
        </p:spPr>
        <p:txBody>
          <a:bodyPr wrap="square">
            <a:spAutoFit/>
          </a:bodyPr>
          <a:lstStyle/>
          <a:p>
            <a:pPr indent="974725" algn="just">
              <a:lnSpc>
                <a:spcPct val="150000"/>
              </a:lnSpc>
              <a:spcBef>
                <a:spcPts val="600"/>
              </a:spcBef>
              <a:spcAft>
                <a:spcPts val="600"/>
              </a:spcAft>
            </a:pPr>
            <a:r>
              <a:rPr lang="vi-VN" sz="3200" b="0" i="0">
                <a:solidFill>
                  <a:srgbClr val="0000FF"/>
                </a:solidFill>
                <a:effectLst/>
                <a:latin typeface="+mj-lt"/>
              </a:rPr>
              <a:t>Nhà phát minh ra điện thoại là: </a:t>
            </a:r>
            <a:r>
              <a:rPr lang="vi-VN" sz="3200" b="1" i="0">
                <a:solidFill>
                  <a:srgbClr val="0000FF"/>
                </a:solidFill>
                <a:effectLst/>
                <a:latin typeface="+mj-lt"/>
              </a:rPr>
              <a:t>A – lếch – xan – đơ Gra – ham Beo</a:t>
            </a:r>
            <a:r>
              <a:rPr lang="vi-VN" sz="3200" b="0" i="0">
                <a:solidFill>
                  <a:srgbClr val="0000FF"/>
                </a:solidFill>
                <a:effectLst/>
                <a:latin typeface="+mj-lt"/>
              </a:rPr>
              <a:t> (</a:t>
            </a:r>
            <a:r>
              <a:rPr lang="vi-VN" sz="3200" b="1" i="0">
                <a:solidFill>
                  <a:srgbClr val="FF0000"/>
                </a:solidFill>
                <a:effectLst/>
                <a:latin typeface="+mj-lt"/>
              </a:rPr>
              <a:t>Alexander Graham Bell</a:t>
            </a:r>
            <a:r>
              <a:rPr lang="vi-VN" sz="3200" b="0" i="0">
                <a:solidFill>
                  <a:srgbClr val="0000FF"/>
                </a:solidFill>
                <a:effectLst/>
                <a:latin typeface="+mj-lt"/>
              </a:rPr>
              <a:t>), nhà khoa học người Xcốt – len. Ông sáng chế ra điện thoại vào năm 1876.</a:t>
            </a:r>
            <a:endParaRPr lang="en-US" sz="3200">
              <a:solidFill>
                <a:srgbClr val="0000FF"/>
              </a:solidFill>
              <a:latin typeface="+mj-lt"/>
            </a:endParaRPr>
          </a:p>
        </p:txBody>
      </p:sp>
      <p:pic>
        <p:nvPicPr>
          <p:cNvPr id="7" name="Picture 6">
            <a:extLst>
              <a:ext uri="{FF2B5EF4-FFF2-40B4-BE49-F238E27FC236}">
                <a16:creationId xmlns:a16="http://schemas.microsoft.com/office/drawing/2014/main" id="{55DFA562-ABFF-7326-69DA-B01FCDFB293A}"/>
              </a:ext>
            </a:extLst>
          </p:cNvPr>
          <p:cNvPicPr>
            <a:picLocks noChangeAspect="1"/>
          </p:cNvPicPr>
          <p:nvPr/>
        </p:nvPicPr>
        <p:blipFill>
          <a:blip r:embed="rId2"/>
          <a:stretch>
            <a:fillRect/>
          </a:stretch>
        </p:blipFill>
        <p:spPr>
          <a:xfrm>
            <a:off x="564625" y="-1089966"/>
            <a:ext cx="11062750" cy="5181936"/>
          </a:xfrm>
          <a:prstGeom prst="rect">
            <a:avLst/>
          </a:prstGeom>
        </p:spPr>
      </p:pic>
    </p:spTree>
    <p:extLst>
      <p:ext uri="{BB962C8B-B14F-4D97-AF65-F5344CB8AC3E}">
        <p14:creationId xmlns:p14="http://schemas.microsoft.com/office/powerpoint/2010/main" val="226045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9665-F07B-5AFA-FA69-6F1771646C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D37D7-98CA-06A9-7B08-EC47E11081C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02A96C2-5B2E-CBC8-7CBC-E9B774D9758C}"/>
              </a:ext>
            </a:extLst>
          </p:cNvPr>
          <p:cNvPicPr>
            <a:picLocks noChangeAspect="1"/>
          </p:cNvPicPr>
          <p:nvPr/>
        </p:nvPicPr>
        <p:blipFill>
          <a:blip r:embed="rId2"/>
          <a:stretch>
            <a:fillRect/>
          </a:stretch>
        </p:blipFill>
        <p:spPr>
          <a:xfrm>
            <a:off x="-1" y="0"/>
            <a:ext cx="12192001" cy="6858000"/>
          </a:xfrm>
          <a:prstGeom prst="rect">
            <a:avLst/>
          </a:prstGeom>
        </p:spPr>
      </p:pic>
      <p:sp>
        <p:nvSpPr>
          <p:cNvPr id="6" name="TextBox 5">
            <a:extLst>
              <a:ext uri="{FF2B5EF4-FFF2-40B4-BE49-F238E27FC236}">
                <a16:creationId xmlns:a16="http://schemas.microsoft.com/office/drawing/2014/main" id="{ACE65A9B-62B7-6980-3049-F2DB3B632756}"/>
              </a:ext>
            </a:extLst>
          </p:cNvPr>
          <p:cNvSpPr txBox="1"/>
          <p:nvPr/>
        </p:nvSpPr>
        <p:spPr>
          <a:xfrm>
            <a:off x="1670255" y="2880737"/>
            <a:ext cx="1010264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2. </a:t>
            </a:r>
            <a:r>
              <a:rPr lang="en-US" sz="4800" b="1">
                <a:solidFill>
                  <a:srgbClr val="FF0000"/>
                </a:solidFill>
                <a:latin typeface="Times New Roman" panose="02020603050405020304" pitchFamily="18" charset="0"/>
                <a:cs typeface="Times New Roman" panose="02020603050405020304" pitchFamily="18" charset="0"/>
              </a:rPr>
              <a:t>SÁNG CHẾ</a:t>
            </a:r>
            <a:r>
              <a:rPr kumimoji="0" 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CÔNG NGHỆ</a:t>
            </a:r>
          </a:p>
        </p:txBody>
      </p:sp>
    </p:spTree>
    <p:extLst>
      <p:ext uri="{BB962C8B-B14F-4D97-AF65-F5344CB8AC3E}">
        <p14:creationId xmlns:p14="http://schemas.microsoft.com/office/powerpoint/2010/main" val="621493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0+ ảnh nền Powerpoint dễ thương, cute để làm slide">
            <a:extLst>
              <a:ext uri="{FF2B5EF4-FFF2-40B4-BE49-F238E27FC236}">
                <a16:creationId xmlns:a16="http://schemas.microsoft.com/office/drawing/2014/main" id="{E8EE71D1-002A-576F-C32F-9C4DDC18C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379"/>
            <a:ext cx="12192000" cy="6975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126704-4A7B-0E4D-DB97-EEFF0085E3FE}"/>
              </a:ext>
            </a:extLst>
          </p:cNvPr>
          <p:cNvSpPr txBox="1"/>
          <p:nvPr/>
        </p:nvSpPr>
        <p:spPr>
          <a:xfrm>
            <a:off x="1044677" y="764322"/>
            <a:ext cx="1010264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NỘI DUNG BÀI HỌC</a:t>
            </a:r>
          </a:p>
        </p:txBody>
      </p:sp>
      <p:grpSp>
        <p:nvGrpSpPr>
          <p:cNvPr id="10" name="Group 9">
            <a:extLst>
              <a:ext uri="{FF2B5EF4-FFF2-40B4-BE49-F238E27FC236}">
                <a16:creationId xmlns:a16="http://schemas.microsoft.com/office/drawing/2014/main" id="{22DC1203-1631-3B17-77BD-5CD18FF59E44}"/>
              </a:ext>
            </a:extLst>
          </p:cNvPr>
          <p:cNvGrpSpPr/>
          <p:nvPr/>
        </p:nvGrpSpPr>
        <p:grpSpPr>
          <a:xfrm>
            <a:off x="2313039" y="1893016"/>
            <a:ext cx="2654710" cy="2673759"/>
            <a:chOff x="545690" y="1632770"/>
            <a:chExt cx="2654710" cy="2673759"/>
          </a:xfrm>
        </p:grpSpPr>
        <p:sp>
          <p:nvSpPr>
            <p:cNvPr id="7" name="Rectangle: Rounded Corners 6">
              <a:extLst>
                <a:ext uri="{FF2B5EF4-FFF2-40B4-BE49-F238E27FC236}">
                  <a16:creationId xmlns:a16="http://schemas.microsoft.com/office/drawing/2014/main" id="{8E49D9A6-5262-5175-2472-613D907223CD}"/>
                </a:ext>
              </a:extLst>
            </p:cNvPr>
            <p:cNvSpPr/>
            <p:nvPr/>
          </p:nvSpPr>
          <p:spPr>
            <a:xfrm>
              <a:off x="545690" y="1991032"/>
              <a:ext cx="2654710" cy="2315497"/>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Vai trò của sáng chế</a:t>
              </a:r>
            </a:p>
          </p:txBody>
        </p:sp>
        <p:sp>
          <p:nvSpPr>
            <p:cNvPr id="9" name="Rectangle: Rounded Corners 8">
              <a:extLst>
                <a:ext uri="{FF2B5EF4-FFF2-40B4-BE49-F238E27FC236}">
                  <a16:creationId xmlns:a16="http://schemas.microsoft.com/office/drawing/2014/main" id="{C9343B6B-AC0E-E59A-100F-CCBBA7E2ECB9}"/>
                </a:ext>
              </a:extLst>
            </p:cNvPr>
            <p:cNvSpPr/>
            <p:nvPr/>
          </p:nvSpPr>
          <p:spPr>
            <a:xfrm>
              <a:off x="2116394" y="1632770"/>
              <a:ext cx="730045" cy="549991"/>
            </a:xfrm>
            <a:prstGeom prst="roundRect">
              <a:avLst/>
            </a:prstGeom>
            <a:solidFill>
              <a:srgbClr val="F5B20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01</a:t>
              </a:r>
              <a:endParaRPr kumimoji="0" lang="en-US" sz="16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11" name="Group 10">
            <a:extLst>
              <a:ext uri="{FF2B5EF4-FFF2-40B4-BE49-F238E27FC236}">
                <a16:creationId xmlns:a16="http://schemas.microsoft.com/office/drawing/2014/main" id="{B245105E-762D-2886-5F90-57006AAD632D}"/>
              </a:ext>
            </a:extLst>
          </p:cNvPr>
          <p:cNvGrpSpPr/>
          <p:nvPr/>
        </p:nvGrpSpPr>
        <p:grpSpPr>
          <a:xfrm>
            <a:off x="6980903" y="1907765"/>
            <a:ext cx="2654710" cy="2673759"/>
            <a:chOff x="545690" y="1632770"/>
            <a:chExt cx="2654710" cy="2673759"/>
          </a:xfrm>
        </p:grpSpPr>
        <p:sp>
          <p:nvSpPr>
            <p:cNvPr id="12" name="Rectangle: Rounded Corners 11">
              <a:extLst>
                <a:ext uri="{FF2B5EF4-FFF2-40B4-BE49-F238E27FC236}">
                  <a16:creationId xmlns:a16="http://schemas.microsoft.com/office/drawing/2014/main" id="{1223E9EB-E2D8-D1F7-125A-AE8CBCD378F2}"/>
                </a:ext>
              </a:extLst>
            </p:cNvPr>
            <p:cNvSpPr/>
            <p:nvPr/>
          </p:nvSpPr>
          <p:spPr>
            <a:xfrm>
              <a:off x="545690" y="1991032"/>
              <a:ext cx="2654710" cy="2315497"/>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Lịch sử sáng chế một số sản phẩm công nghệ tiêu biểu</a:t>
              </a:r>
            </a:p>
          </p:txBody>
        </p:sp>
        <p:sp>
          <p:nvSpPr>
            <p:cNvPr id="13" name="Rectangle: Rounded Corners 12">
              <a:extLst>
                <a:ext uri="{FF2B5EF4-FFF2-40B4-BE49-F238E27FC236}">
                  <a16:creationId xmlns:a16="http://schemas.microsoft.com/office/drawing/2014/main" id="{27F2F4CD-F2C9-9E99-2106-8E41CEE8D4EA}"/>
                </a:ext>
              </a:extLst>
            </p:cNvPr>
            <p:cNvSpPr/>
            <p:nvPr/>
          </p:nvSpPr>
          <p:spPr>
            <a:xfrm>
              <a:off x="2116394" y="1632770"/>
              <a:ext cx="730045" cy="549991"/>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02</a:t>
              </a:r>
              <a:endParaRPr kumimoji="0" lang="en-US" sz="16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8430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xit" presetSubtype="32" fill="hold" nodeType="clickEffect">
                                  <p:stCondLst>
                                    <p:cond delay="0"/>
                                  </p:stCondLst>
                                  <p:childTnLst>
                                    <p:animEffect transition="out" filter="plus(out)">
                                      <p:cBhvr>
                                        <p:cTn id="17" dur="2000"/>
                                        <p:tgtEl>
                                          <p:spTgt spid="11"/>
                                        </p:tgtEl>
                                      </p:cBhvr>
                                    </p:animEffect>
                                    <p:set>
                                      <p:cBhvr>
                                        <p:cTn id="18"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9665-F07B-5AFA-FA69-6F1771646C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D37D7-98CA-06A9-7B08-EC47E11081C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02A96C2-5B2E-CBC8-7CBC-E9B774D9758C}"/>
              </a:ext>
            </a:extLst>
          </p:cNvPr>
          <p:cNvPicPr>
            <a:picLocks noChangeAspect="1"/>
          </p:cNvPicPr>
          <p:nvPr/>
        </p:nvPicPr>
        <p:blipFill>
          <a:blip r:embed="rId2"/>
          <a:stretch>
            <a:fillRect/>
          </a:stretch>
        </p:blipFill>
        <p:spPr>
          <a:xfrm>
            <a:off x="-1" y="0"/>
            <a:ext cx="12192001" cy="6858000"/>
          </a:xfrm>
          <a:prstGeom prst="rect">
            <a:avLst/>
          </a:prstGeom>
        </p:spPr>
      </p:pic>
      <p:sp>
        <p:nvSpPr>
          <p:cNvPr id="6" name="TextBox 5">
            <a:extLst>
              <a:ext uri="{FF2B5EF4-FFF2-40B4-BE49-F238E27FC236}">
                <a16:creationId xmlns:a16="http://schemas.microsoft.com/office/drawing/2014/main" id="{ACE65A9B-62B7-6980-3049-F2DB3B632756}"/>
              </a:ext>
            </a:extLst>
          </p:cNvPr>
          <p:cNvSpPr txBox="1"/>
          <p:nvPr/>
        </p:nvSpPr>
        <p:spPr>
          <a:xfrm>
            <a:off x="847295" y="2362577"/>
            <a:ext cx="1010264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2. SÁNG CHẾ CÔNG NGHỆ (tiết 1)</a:t>
            </a:r>
          </a:p>
        </p:txBody>
      </p:sp>
      <p:pic>
        <p:nvPicPr>
          <p:cNvPr id="7" name="Picture 6">
            <a:extLst>
              <a:ext uri="{FF2B5EF4-FFF2-40B4-BE49-F238E27FC236}">
                <a16:creationId xmlns:a16="http://schemas.microsoft.com/office/drawing/2014/main" id="{C0D3DF5B-1FCD-BA76-35F9-FF418C75CAC0}"/>
              </a:ext>
            </a:extLst>
          </p:cNvPr>
          <p:cNvPicPr>
            <a:picLocks noChangeAspect="1"/>
          </p:cNvPicPr>
          <p:nvPr/>
        </p:nvPicPr>
        <p:blipFill>
          <a:blip r:embed="rId3"/>
          <a:stretch>
            <a:fillRect/>
          </a:stretch>
        </p:blipFill>
        <p:spPr>
          <a:xfrm>
            <a:off x="1266823" y="3298030"/>
            <a:ext cx="10294925" cy="1563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4775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op 75+ hình nền powerpoint học tập chất lượng full hd cực đẹp - SESOMR">
            <a:extLst>
              <a:ext uri="{FF2B5EF4-FFF2-40B4-BE49-F238E27FC236}">
                <a16:creationId xmlns:a16="http://schemas.microsoft.com/office/drawing/2014/main" id="{5C2F5A54-3529-1CE7-E27B-48B3999CF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5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02F615-F446-DFCC-F28D-A72D971D1E93}"/>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33072074-5CA7-AD54-5DAF-F7FC5516D175}"/>
              </a:ext>
            </a:extLst>
          </p:cNvPr>
          <p:cNvSpPr/>
          <p:nvPr/>
        </p:nvSpPr>
        <p:spPr>
          <a:xfrm>
            <a:off x="1777521" y="2419102"/>
            <a:ext cx="8354622" cy="1446550"/>
          </a:xfrm>
          <a:prstGeom prst="rect">
            <a:avLst/>
          </a:prstGeom>
          <a:noFill/>
        </p:spPr>
        <p:txBody>
          <a:bodyPr wrap="square" lIns="91440" tIns="45720" rIns="91440" bIns="45720">
            <a:spAutoFit/>
          </a:bodyPr>
          <a:lstStyle/>
          <a:p>
            <a:pPr algn="ctr"/>
            <a:r>
              <a:rPr kumimoji="0" lang="en-US" sz="4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Vai trò của </a:t>
            </a:r>
            <a:r>
              <a:rPr lang="en-US" sz="4400">
                <a:solidFill>
                  <a:srgbClr val="FF0000"/>
                </a:solidFill>
                <a:latin typeface="Times New Roman" panose="02020603050405020304" pitchFamily="18" charset="0"/>
                <a:cs typeface="Times New Roman" panose="02020603050405020304" pitchFamily="18" charset="0"/>
              </a:rPr>
              <a:t>sáng chế</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5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D45CAD-1155-070B-F931-43A7948DE9DB}"/>
              </a:ext>
            </a:extLst>
          </p:cNvPr>
          <p:cNvSpPr/>
          <p:nvPr/>
        </p:nvSpPr>
        <p:spPr>
          <a:xfrm>
            <a:off x="-567472" y="265837"/>
            <a:ext cx="10979834"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Vai trò của sáng</a:t>
            </a:r>
            <a:r>
              <a:rPr kumimoji="0" lang="en-US" sz="32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chế</a:t>
            </a:r>
            <a:endParaRPr kumimoji="0" lang="en-US" sz="3200" b="1"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178D25F-2F82-2D11-562B-CB9500AE30C6}"/>
              </a:ext>
            </a:extLst>
          </p:cNvPr>
          <p:cNvSpPr txBox="1"/>
          <p:nvPr/>
        </p:nvSpPr>
        <p:spPr>
          <a:xfrm>
            <a:off x="571501" y="996816"/>
            <a:ext cx="10784757" cy="1384995"/>
          </a:xfrm>
          <a:prstGeom prst="rect">
            <a:avLst/>
          </a:prstGeom>
          <a:noFill/>
        </p:spPr>
        <p:txBody>
          <a:bodyPr wrap="square">
            <a:spAutoFit/>
          </a:bodyPr>
          <a:lstStyle/>
          <a:p>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Quan sát</a:t>
            </a:r>
            <a:r>
              <a:rPr kumimoji="0" lang="en-US" sz="28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altLang="en-US" sz="2800">
                <a:solidFill>
                  <a:srgbClr val="000000"/>
                </a:solidFill>
                <a:latin typeface="Times New Roman" panose="02020603050405020304" pitchFamily="18" charset="0"/>
                <a:cs typeface="Times New Roman" panose="02020603050405020304" pitchFamily="18" charset="0"/>
              </a:rPr>
              <a:t>các hình, đọc thông tin gợi ý và cho biết vai trò của sáng chế trong đời sống.</a:t>
            </a:r>
            <a:endParaRPr lang="en-US" sz="280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2" descr="Công nghệ lớp 5">
            <a:extLst>
              <a:ext uri="{FF2B5EF4-FFF2-40B4-BE49-F238E27FC236}">
                <a16:creationId xmlns:a16="http://schemas.microsoft.com/office/drawing/2014/main" id="{CE6AD012-C9EC-AAA5-ACA8-A9A7EE598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678" y="1897154"/>
            <a:ext cx="5894973" cy="469500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1F3BCB9E-6B3B-D026-A634-109D2C69FF3D}"/>
              </a:ext>
            </a:extLst>
          </p:cNvPr>
          <p:cNvCxnSpPr/>
          <p:nvPr/>
        </p:nvCxnSpPr>
        <p:spPr>
          <a:xfrm>
            <a:off x="7924800" y="1475874"/>
            <a:ext cx="2727158"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6922F1-C8BD-1774-3DB5-22A47D230BD6}"/>
              </a:ext>
            </a:extLst>
          </p:cNvPr>
          <p:cNvCxnSpPr>
            <a:cxnSpLocks/>
          </p:cNvCxnSpPr>
          <p:nvPr/>
        </p:nvCxnSpPr>
        <p:spPr>
          <a:xfrm>
            <a:off x="667753" y="1949116"/>
            <a:ext cx="1979194"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pic>
        <p:nvPicPr>
          <p:cNvPr id="10" name="Picture 2" descr="Thảo Luận Cặp Đôi">
            <a:extLst>
              <a:ext uri="{FF2B5EF4-FFF2-40B4-BE49-F238E27FC236}">
                <a16:creationId xmlns:a16="http://schemas.microsoft.com/office/drawing/2014/main" id="{A424EC54-A294-F2A9-D469-0B73EFA0D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8852" y="0"/>
            <a:ext cx="1384994" cy="13849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E1B534C-7FB0-6E41-E1B9-86651F90F574}"/>
              </a:ext>
            </a:extLst>
          </p:cNvPr>
          <p:cNvSpPr txBox="1"/>
          <p:nvPr/>
        </p:nvSpPr>
        <p:spPr>
          <a:xfrm>
            <a:off x="9025488" y="2721164"/>
            <a:ext cx="2187943" cy="3046988"/>
          </a:xfrm>
          <a:prstGeom prst="rect">
            <a:avLst/>
          </a:prstGeom>
          <a:noFill/>
        </p:spPr>
        <p:txBody>
          <a:bodyPr wrap="square">
            <a:spAutoFit/>
          </a:bodyPr>
          <a:lstStyle/>
          <a:p>
            <a:pPr algn="just"/>
            <a:r>
              <a:rPr lang="vi-VN" sz="2400" b="0" i="0">
                <a:solidFill>
                  <a:srgbClr val="FF0000"/>
                </a:solidFill>
                <a:effectLst/>
                <a:latin typeface="+mj-lt"/>
              </a:rPr>
              <a:t>Vai trò của sáng chế trong đời sống là: Giúp cho cuộc sống con người ngày càng tiện nghi và văn minh hơn.</a:t>
            </a:r>
            <a:endParaRPr lang="en-US" sz="2400">
              <a:solidFill>
                <a:srgbClr val="FF0000"/>
              </a:solidFill>
              <a:latin typeface="+mj-lt"/>
            </a:endParaRPr>
          </a:p>
        </p:txBody>
      </p:sp>
    </p:spTree>
    <p:extLst>
      <p:ext uri="{BB962C8B-B14F-4D97-AF65-F5344CB8AC3E}">
        <p14:creationId xmlns:p14="http://schemas.microsoft.com/office/powerpoint/2010/main" val="911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33F8-F464-F1C4-8604-C2AD89C1CF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A448B6-EE97-9D05-C3E8-EFB54548E915}"/>
              </a:ext>
            </a:extLst>
          </p:cNvPr>
          <p:cNvSpPr>
            <a:spLocks noGrp="1"/>
          </p:cNvSpPr>
          <p:nvPr>
            <p:ph idx="1"/>
          </p:nvPr>
        </p:nvSpPr>
        <p:spPr/>
        <p:txBody>
          <a:bodyPr/>
          <a:lstStyle/>
          <a:p>
            <a:endParaRPr lang="en-US"/>
          </a:p>
        </p:txBody>
      </p:sp>
      <p:pic>
        <p:nvPicPr>
          <p:cNvPr id="6146" name="Picture 2">
            <a:extLst>
              <a:ext uri="{FF2B5EF4-FFF2-40B4-BE49-F238E27FC236}">
                <a16:creationId xmlns:a16="http://schemas.microsoft.com/office/drawing/2014/main" id="{5B1B71DE-FBE4-C71E-70D3-FDD77F471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073" y="-465259"/>
            <a:ext cx="14133094" cy="88841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637439-F821-4428-AF2A-370468A1F05F}"/>
              </a:ext>
            </a:extLst>
          </p:cNvPr>
          <p:cNvSpPr/>
          <p:nvPr/>
        </p:nvSpPr>
        <p:spPr>
          <a:xfrm>
            <a:off x="-644837" y="967413"/>
            <a:ext cx="8354622" cy="1446550"/>
          </a:xfrm>
          <a:prstGeom prst="rect">
            <a:avLst/>
          </a:prstGeom>
          <a:noFill/>
        </p:spPr>
        <p:txBody>
          <a:bodyPr wrap="square" lIns="91440" tIns="45720" rIns="91440" bIns="45720">
            <a:spAutoFit/>
          </a:bodyPr>
          <a:lstStyle/>
          <a:p>
            <a:pPr algn="ctr"/>
            <a:r>
              <a:rPr kumimoji="0" lang="en-US" sz="4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 Vai trò của </a:t>
            </a:r>
            <a:r>
              <a:rPr lang="en-US" sz="4400">
                <a:solidFill>
                  <a:srgbClr val="FF0000"/>
                </a:solidFill>
                <a:latin typeface="Times New Roman" panose="02020603050405020304" pitchFamily="18" charset="0"/>
                <a:cs typeface="Times New Roman" panose="02020603050405020304" pitchFamily="18" charset="0"/>
              </a:rPr>
              <a:t>sáng chế</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2E07BFF-2798-C078-A0A1-B6B3137198BA}"/>
              </a:ext>
            </a:extLst>
          </p:cNvPr>
          <p:cNvSpPr/>
          <p:nvPr/>
        </p:nvSpPr>
        <p:spPr>
          <a:xfrm>
            <a:off x="670616" y="2021979"/>
            <a:ext cx="10943868" cy="3477875"/>
          </a:xfrm>
          <a:prstGeom prst="rect">
            <a:avLst/>
          </a:prstGeom>
          <a:noFill/>
        </p:spPr>
        <p:txBody>
          <a:bodyPr wrap="square" lIns="91440" tIns="45720" rIns="91440" bIns="45720">
            <a:spAutoFit/>
          </a:bodyPr>
          <a:lstStyle/>
          <a:p>
            <a:pPr indent="801688" algn="just"/>
            <a:r>
              <a:rPr kumimoji="0" lang="en-US" sz="44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Những</a:t>
            </a:r>
            <a:r>
              <a:rPr kumimoji="0" lang="en-US" sz="4400" b="0" i="0" u="none" strike="noStrike" kern="1200" cap="none" spc="0" normalizeH="0" noProof="0">
                <a:ln>
                  <a:noFill/>
                </a:ln>
                <a:solidFill>
                  <a:schemeClr val="bg1"/>
                </a:solidFill>
                <a:effectLst/>
                <a:uLnTx/>
                <a:uFillTx/>
                <a:latin typeface="Times New Roman" panose="02020603050405020304" pitchFamily="18" charset="0"/>
                <a:ea typeface="+mn-ea"/>
                <a:cs typeface="Times New Roman" panose="02020603050405020304" pitchFamily="18" charset="0"/>
              </a:rPr>
              <a:t> sáng chế như: bóng đèn điện, động cơ điện, ti vi, điện thoại, ô tô,…đã giúp cho cuộc sống con người ngày càng tiện nghi và văn minh hơn.</a:t>
            </a:r>
            <a:endParaRPr lang="en-US" sz="4400">
              <a:solidFill>
                <a:schemeClr val="bg1"/>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48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822</Words>
  <Application>Microsoft Office PowerPoint</Application>
  <PresentationFormat>Widescreen</PresentationFormat>
  <Paragraphs>83</Paragraphs>
  <Slides>29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inherit</vt:lpstr>
      <vt:lpstr>Times New Roman</vt:lpstr>
      <vt:lpstr>方正静蕾简体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Tú Nguyễn Văn</dc:creator>
  <cp:lastModifiedBy>Tú Nguyễn Văn</cp:lastModifiedBy>
  <cp:revision>13</cp:revision>
  <dcterms:created xsi:type="dcterms:W3CDTF">2024-09-02T12:35:02Z</dcterms:created>
  <dcterms:modified xsi:type="dcterms:W3CDTF">2024-09-04T09:34:13Z</dcterms:modified>
</cp:coreProperties>
</file>