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7" r:id="rId5"/>
    <p:sldId id="269" r:id="rId6"/>
    <p:sldId id="270" r:id="rId7"/>
    <p:sldId id="968" r:id="rId8"/>
    <p:sldId id="271" r:id="rId9"/>
    <p:sldId id="273" r:id="rId10"/>
    <p:sldId id="274" r:id="rId11"/>
    <p:sldId id="275" r:id="rId12"/>
    <p:sldId id="276" r:id="rId13"/>
    <p:sldId id="277" r:id="rId14"/>
    <p:sldId id="278" r:id="rId15"/>
    <p:sldId id="970" r:id="rId16"/>
    <p:sldId id="971" r:id="rId17"/>
    <p:sldId id="969" r:id="rId18"/>
    <p:sldId id="272" r:id="rId19"/>
    <p:sldId id="262" r:id="rId20"/>
    <p:sldId id="279" r:id="rId21"/>
    <p:sldId id="280" r:id="rId22"/>
    <p:sldId id="282" r:id="rId23"/>
    <p:sldId id="281" r:id="rId24"/>
    <p:sldId id="9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5B2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F829-6220-1A30-6407-73B4ADDE00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124B55-D917-DE0A-18A5-76461F0AA9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981E48-14F9-0198-B7D0-FBC1396658BD}"/>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CA53E9E4-F18F-43C3-5BF7-B708E43F4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32715-A771-E595-0954-0D9F7245A1DB}"/>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37813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E052-DD44-4C00-FDF0-32F7C4FB69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47A25-E52C-3A20-E1EF-4566422DE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868321-4873-450C-EF15-ECFC5A5AA865}"/>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834F5D60-C46E-BA6E-5952-0F9F73A49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7960F-03E0-5298-6DE9-04376A2F8976}"/>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372474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14C9C-8BFF-72A3-473D-CDE62D68DA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FD54F0-B8D4-1225-602C-3824C99D84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D70B7-F23C-7B81-042B-8DF13A9317C8}"/>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1B18274C-BAD6-8F3D-47C3-E14D69C92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8FAF87-DA6F-2021-8D45-AB143A79D19F}"/>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527413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B6CD-FAA5-BD83-5B66-A3EDD9719D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8A09F4-859C-E403-65DF-0A06502610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ACD251-55BD-36E7-86FD-F115F440C4F2}"/>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EECA2179-A05E-B426-B9F4-E1576F11D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F8E5D-016C-67EF-D405-D48D572C0893}"/>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1020961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260F-8A6A-E99E-8278-0981F2CB9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E854F7-A030-4882-630F-03965E0760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6D9FB-11C3-6275-2996-94F2C6C63D98}"/>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02FE3F5F-AC88-35B6-BCE6-6FE388B85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DD652-890E-E4F7-1AA8-B9D027BE8063}"/>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714498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8598F-89A9-E72B-0159-FCB4615CEC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FF6A41-20AC-42B1-BDF4-29B56AAD4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80EEFE-18B1-EBCC-DAF6-7F349D98C2AE}"/>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C905D8CB-F870-A382-1035-2F74731A9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0EDFF-5438-2C2E-68F0-23A43DFF4B29}"/>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34828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E870E-4E75-E0E1-6875-A4B806FF50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756647-0904-AB23-5EAF-C1C10AF9A1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305662-54B6-7BC1-92F9-A8ACF43AED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E77115-FBB8-3421-1B08-C25329FC220C}"/>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6" name="Footer Placeholder 5">
            <a:extLst>
              <a:ext uri="{FF2B5EF4-FFF2-40B4-BE49-F238E27FC236}">
                <a16:creationId xmlns:a16="http://schemas.microsoft.com/office/drawing/2014/main" id="{B4A99071-FE3B-5EBF-5224-3FF020DD1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B6316B-107A-6313-7039-EB9D57E279DC}"/>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654137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4351-27FE-2248-896A-DBF8821D3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7DB9AA-27C5-AA95-97D1-D643E7526C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B619C-4387-D6FB-F28A-1A144085C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49B376-0C5D-6144-3F22-C69F6305C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0AD13-C933-8EAC-45E7-92AD119707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1FE58A-BA24-4E10-7856-CDCC80A5BB72}"/>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8" name="Footer Placeholder 7">
            <a:extLst>
              <a:ext uri="{FF2B5EF4-FFF2-40B4-BE49-F238E27FC236}">
                <a16:creationId xmlns:a16="http://schemas.microsoft.com/office/drawing/2014/main" id="{342DB86E-E4EE-75F7-327F-268F0F178E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3C6DF8-826A-5E06-3832-33CC10989AC1}"/>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2493189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17FA-5DD0-71B6-11D2-9078F43C4A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FE229C-5FF3-9F87-5585-E9E804246755}"/>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4" name="Footer Placeholder 3">
            <a:extLst>
              <a:ext uri="{FF2B5EF4-FFF2-40B4-BE49-F238E27FC236}">
                <a16:creationId xmlns:a16="http://schemas.microsoft.com/office/drawing/2014/main" id="{46EFFB63-468A-2138-CCC8-C27162E923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D752F0-452A-DBC1-9E12-AF41CBA9CEEB}"/>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250709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309F7-544A-A0FF-629A-DDA26CA3B1FB}"/>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3" name="Footer Placeholder 2">
            <a:extLst>
              <a:ext uri="{FF2B5EF4-FFF2-40B4-BE49-F238E27FC236}">
                <a16:creationId xmlns:a16="http://schemas.microsoft.com/office/drawing/2014/main" id="{DE18E66F-6099-0515-0815-D69D4954F5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25B7E5-4AA8-FBD1-16AA-79104AF657E2}"/>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38699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0FFC-B5B9-94DD-10BE-8515805F4C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E8F578-65B1-E7B0-F7F0-8A034005C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813F14-E27E-E7DD-C75C-B8379B1CF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6EA97D-AD0B-3B82-A996-0A7C65A840D8}"/>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6" name="Footer Placeholder 5">
            <a:extLst>
              <a:ext uri="{FF2B5EF4-FFF2-40B4-BE49-F238E27FC236}">
                <a16:creationId xmlns:a16="http://schemas.microsoft.com/office/drawing/2014/main" id="{7F04FFF1-8EA7-C67F-CAA7-F3070F3C0E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BE49D-2242-F21F-C2D4-64990EFBA38D}"/>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130331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6D70-2144-0087-0117-B597C2467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517D7-9836-6D8D-5208-5EEB58E2AD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3241A-DB5F-6D23-C346-64F79FC2BB14}"/>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A99FFB34-056E-5CCE-6D9D-087E3744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F1B2F-9BF5-5F22-C02F-1E6D6B4FAE1A}"/>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3193929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3A34-FEDD-237C-A94D-D8E8C0BD0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211BA6-818F-A349-2B8C-3F48FC1DE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9B08BA-ABFE-9214-A10C-9B59C3CB2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95A5F-5891-8060-0E93-0744ADB3EDE2}"/>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6" name="Footer Placeholder 5">
            <a:extLst>
              <a:ext uri="{FF2B5EF4-FFF2-40B4-BE49-F238E27FC236}">
                <a16:creationId xmlns:a16="http://schemas.microsoft.com/office/drawing/2014/main" id="{1527465D-2260-F4B5-ECD3-43A0B7E21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D75A7-FA30-A514-58C9-4BE5241755BD}"/>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3166608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C782-F569-DE77-BC2B-065CDDE726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88A9F3-64D1-A553-B320-7C17A8FDD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5AAE81-6C1E-4673-5D55-68221289DEF0}"/>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BB109154-3ADE-6BED-E778-7A76F9AB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0A3A4-C1F6-BE20-A5B1-E6FA2C751A85}"/>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4009367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D5A47-83F5-228A-9DAF-160FFFCC11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4D67F-B27F-C04C-DE99-C9290B6801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75677-33D5-8BDE-B00E-AD9ED81030A6}"/>
              </a:ext>
            </a:extLst>
          </p:cNvPr>
          <p:cNvSpPr>
            <a:spLocks noGrp="1"/>
          </p:cNvSpPr>
          <p:nvPr>
            <p:ph type="dt" sz="half" idx="10"/>
          </p:nvPr>
        </p:nvSpPr>
        <p:spPr/>
        <p:txBody>
          <a:body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59AD38CA-3799-47C8-0A4A-63D4BC2774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403AC-DE68-0030-996B-733C6DE0BF9D}"/>
              </a:ext>
            </a:extLst>
          </p:cNvPr>
          <p:cNvSpPr>
            <a:spLocks noGrp="1"/>
          </p:cNvSpPr>
          <p:nvPr>
            <p:ph type="sldNum" sz="quarter" idx="12"/>
          </p:nvPr>
        </p:nvSpPr>
        <p:spPr/>
        <p:txBody>
          <a:bodyPr/>
          <a:lstStyle/>
          <a:p>
            <a:fld id="{659FA3FD-77F1-4739-BCFE-8B85596F2B6C}" type="slidenum">
              <a:rPr lang="en-US" smtClean="0"/>
              <a:t>‹#›</a:t>
            </a:fld>
            <a:endParaRPr lang="en-US"/>
          </a:p>
        </p:txBody>
      </p:sp>
    </p:spTree>
    <p:extLst>
      <p:ext uri="{BB962C8B-B14F-4D97-AF65-F5344CB8AC3E}">
        <p14:creationId xmlns:p14="http://schemas.microsoft.com/office/powerpoint/2010/main" val="953858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比较">
    <p:spTree>
      <p:nvGrpSpPr>
        <p:cNvPr id="1" name=""/>
        <p:cNvGrpSpPr/>
        <p:nvPr/>
      </p:nvGrpSpPr>
      <p:grpSpPr>
        <a:xfrm>
          <a:off x="0" y="0"/>
          <a:ext cx="0" cy="0"/>
          <a:chOff x="0" y="0"/>
          <a:chExt cx="0" cy="0"/>
        </a:xfrm>
      </p:grpSpPr>
      <p:pic>
        <p:nvPicPr>
          <p:cNvPr id="10" name="图片 9" descr="图片包含 物体&#10;&#10;描述已自动生成">
            <a:extLst>
              <a:ext uri="{FF2B5EF4-FFF2-40B4-BE49-F238E27FC236}">
                <a16:creationId xmlns:a16="http://schemas.microsoft.com/office/drawing/2014/main" id="{BEB25491-9CB3-4DA6-9690-D092C0F8E4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sp>
        <p:nvSpPr>
          <p:cNvPr id="11" name="矩形: 圆角 10">
            <a:extLst>
              <a:ext uri="{FF2B5EF4-FFF2-40B4-BE49-F238E27FC236}">
                <a16:creationId xmlns:a16="http://schemas.microsoft.com/office/drawing/2014/main" id="{FCE6AEDD-1100-4DB4-87B8-103C746D5BF5}"/>
              </a:ext>
            </a:extLst>
          </p:cNvPr>
          <p:cNvSpPr/>
          <p:nvPr userDrawn="1"/>
        </p:nvSpPr>
        <p:spPr>
          <a:xfrm>
            <a:off x="723255" y="542441"/>
            <a:ext cx="10755823" cy="5842861"/>
          </a:xfrm>
          <a:prstGeom prst="roundRect">
            <a:avLst>
              <a:gd name="adj" fmla="val 4465"/>
            </a:avLst>
          </a:prstGeom>
          <a:solidFill>
            <a:schemeClr val="bg1"/>
          </a:solidFill>
          <a:ln w="63500">
            <a:solidFill>
              <a:srgbClr val="0365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图片包含 恐龙, 爬行动物, 树叶&#10;&#10;描述已自动生成">
            <a:extLst>
              <a:ext uri="{FF2B5EF4-FFF2-40B4-BE49-F238E27FC236}">
                <a16:creationId xmlns:a16="http://schemas.microsoft.com/office/drawing/2014/main" id="{7A47F1F9-A5FA-4536-8696-B16E25106C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pic>
        <p:nvPicPr>
          <p:cNvPr id="16" name="图片 15" descr="图片包含 恐龙, 爬行动物, 树叶&#10;&#10;描述已自动生成">
            <a:extLst>
              <a:ext uri="{FF2B5EF4-FFF2-40B4-BE49-F238E27FC236}">
                <a16:creationId xmlns:a16="http://schemas.microsoft.com/office/drawing/2014/main" id="{7B28B32A-9C56-407F-9B49-9D1747BAE2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272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extLst>
      <p:ext uri="{BB962C8B-B14F-4D97-AF65-F5344CB8AC3E}">
        <p14:creationId xmlns:p14="http://schemas.microsoft.com/office/powerpoint/2010/main" val="338569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F805-4B2B-79B3-278D-E8691D28F1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4B8D1-2E10-181B-0BC3-2859DDBDB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B83C40-F008-071F-D5DE-A83B2A1D9876}"/>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EBD793BF-EB2F-E580-3E35-9790D6F94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8098A-B3F0-3F3A-D86A-BB17F6012895}"/>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405710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0B1E-19A9-9A59-2174-725CFD9AC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01FEC-3311-1A10-26C8-F4AC773D7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9552ED-2904-A887-42E8-A33E73882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5083DF-2373-8A10-B8C2-CC69CC90E723}"/>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6" name="Footer Placeholder 5">
            <a:extLst>
              <a:ext uri="{FF2B5EF4-FFF2-40B4-BE49-F238E27FC236}">
                <a16:creationId xmlns:a16="http://schemas.microsoft.com/office/drawing/2014/main" id="{959F37D0-D64A-E048-0ED3-2DDC895BD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10A90-18F8-49A5-66D1-76D1D9F963D8}"/>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255973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FAEC-C6B9-9100-FE4C-888832CEC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80129F-B7D6-A39A-C6C2-ED2EB965D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15E0E-E68F-1D2A-6280-2388861E2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46F6AE-30C6-A942-E92B-A1E1D8ADA2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720550-4C78-11D5-6717-374190E97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8AF569-D10D-8E39-681A-C8799E2DA1A1}"/>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8" name="Footer Placeholder 7">
            <a:extLst>
              <a:ext uri="{FF2B5EF4-FFF2-40B4-BE49-F238E27FC236}">
                <a16:creationId xmlns:a16="http://schemas.microsoft.com/office/drawing/2014/main" id="{D8D6252E-7870-D621-376B-FA39948E39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519E53-243A-3CE9-D1BD-6100EFCA4FE2}"/>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227532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6EFE-54FA-9012-B632-6550B03838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B984C-1CFE-BF23-985E-73D75C22F6A1}"/>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4" name="Footer Placeholder 3">
            <a:extLst>
              <a:ext uri="{FF2B5EF4-FFF2-40B4-BE49-F238E27FC236}">
                <a16:creationId xmlns:a16="http://schemas.microsoft.com/office/drawing/2014/main" id="{AE2871EF-EF95-C9E0-3183-7105B2F1D4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692D78-0CBF-58B6-4E79-1A6BC64DB3B8}"/>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8912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C457C-D98A-9F01-AF4F-6BC517A137E2}"/>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3" name="Footer Placeholder 2">
            <a:extLst>
              <a:ext uri="{FF2B5EF4-FFF2-40B4-BE49-F238E27FC236}">
                <a16:creationId xmlns:a16="http://schemas.microsoft.com/office/drawing/2014/main" id="{C16106E5-BC4E-80F6-0C61-1AC69ADD7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04EDD6-2DD7-4607-DD32-C12D74D7CC59}"/>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360070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71B5-9749-17A6-E3B6-0058105BE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FC6B66-E7FD-2DAE-6359-6D96D9B73F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8328DD-830B-ACF0-767F-324FBD5AF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FDDC4B-E99F-E3A2-520E-1ECF4C52F28A}"/>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6" name="Footer Placeholder 5">
            <a:extLst>
              <a:ext uri="{FF2B5EF4-FFF2-40B4-BE49-F238E27FC236}">
                <a16:creationId xmlns:a16="http://schemas.microsoft.com/office/drawing/2014/main" id="{FDFA4F41-D16B-4C85-BEBC-5C0CFF06C9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0F341-0FBF-4501-6428-A3DBE6B76ECA}"/>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111643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08CF8-304E-4619-F083-A62F52F675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7E4299-85A1-9FF7-695A-FAE8A318F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EE2EF0-E468-D990-F70D-8CD529FF8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49D6E-F878-D199-D232-DBDEB052213B}"/>
              </a:ext>
            </a:extLst>
          </p:cNvPr>
          <p:cNvSpPr>
            <a:spLocks noGrp="1"/>
          </p:cNvSpPr>
          <p:nvPr>
            <p:ph type="dt" sz="half" idx="10"/>
          </p:nvPr>
        </p:nvSpPr>
        <p:spPr/>
        <p:txBody>
          <a:bodyPr/>
          <a:lstStyle/>
          <a:p>
            <a:fld id="{EDA7CF90-8E59-48DE-89C3-6F66D77B1564}" type="datetimeFigureOut">
              <a:rPr lang="en-US" smtClean="0"/>
              <a:t>04/09/2024</a:t>
            </a:fld>
            <a:endParaRPr lang="en-US"/>
          </a:p>
        </p:txBody>
      </p:sp>
      <p:sp>
        <p:nvSpPr>
          <p:cNvPr id="6" name="Footer Placeholder 5">
            <a:extLst>
              <a:ext uri="{FF2B5EF4-FFF2-40B4-BE49-F238E27FC236}">
                <a16:creationId xmlns:a16="http://schemas.microsoft.com/office/drawing/2014/main" id="{50A2EF74-0484-2D94-09EF-25B726682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C54491-AA70-2FA4-DED5-12BEF5FECD39}"/>
              </a:ext>
            </a:extLst>
          </p:cNvPr>
          <p:cNvSpPr>
            <a:spLocks noGrp="1"/>
          </p:cNvSpPr>
          <p:nvPr>
            <p:ph type="sldNum" sz="quarter" idx="12"/>
          </p:nvPr>
        </p:nvSpPr>
        <p:spPr/>
        <p:txBody>
          <a:bodyPr/>
          <a:lstStyle/>
          <a:p>
            <a:fld id="{A4CE9A3D-3794-41F9-BCD2-254B79BC2C31}" type="slidenum">
              <a:rPr lang="en-US" smtClean="0"/>
              <a:t>‹#›</a:t>
            </a:fld>
            <a:endParaRPr lang="en-US"/>
          </a:p>
        </p:txBody>
      </p:sp>
    </p:spTree>
    <p:extLst>
      <p:ext uri="{BB962C8B-B14F-4D97-AF65-F5344CB8AC3E}">
        <p14:creationId xmlns:p14="http://schemas.microsoft.com/office/powerpoint/2010/main" val="48811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D7C22-5BF4-BFA7-B123-EFE1D215E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1C9406-4771-BB50-25F3-F058B7C821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7AE3A-5223-1D1F-95A8-557B003686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7CF90-8E59-48DE-89C3-6F66D77B1564}" type="datetimeFigureOut">
              <a:rPr lang="en-US" smtClean="0"/>
              <a:t>04/09/2024</a:t>
            </a:fld>
            <a:endParaRPr lang="en-US"/>
          </a:p>
        </p:txBody>
      </p:sp>
      <p:sp>
        <p:nvSpPr>
          <p:cNvPr id="5" name="Footer Placeholder 4">
            <a:extLst>
              <a:ext uri="{FF2B5EF4-FFF2-40B4-BE49-F238E27FC236}">
                <a16:creationId xmlns:a16="http://schemas.microsoft.com/office/drawing/2014/main" id="{985865A8-0836-FBD0-A93D-F5DCCC5E93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0AE7C-1E5A-D152-5871-1DC291C668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E9A3D-3794-41F9-BCD2-254B79BC2C31}" type="slidenum">
              <a:rPr lang="en-US" smtClean="0"/>
              <a:t>‹#›</a:t>
            </a:fld>
            <a:endParaRPr lang="en-US"/>
          </a:p>
        </p:txBody>
      </p:sp>
    </p:spTree>
    <p:extLst>
      <p:ext uri="{BB962C8B-B14F-4D97-AF65-F5344CB8AC3E}">
        <p14:creationId xmlns:p14="http://schemas.microsoft.com/office/powerpoint/2010/main" val="257948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6D215-4285-FC87-E696-BE4BB567B5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8D9773-DDD1-0951-DC59-78C9A060E4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66466-7D7A-2415-C406-DAB64C527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BA1C8-71E3-4F50-BD3F-D48538A1FC27}" type="datetimeFigureOut">
              <a:rPr lang="en-US" smtClean="0"/>
              <a:t>04/09/2024</a:t>
            </a:fld>
            <a:endParaRPr lang="en-US"/>
          </a:p>
        </p:txBody>
      </p:sp>
      <p:sp>
        <p:nvSpPr>
          <p:cNvPr id="5" name="Footer Placeholder 4">
            <a:extLst>
              <a:ext uri="{FF2B5EF4-FFF2-40B4-BE49-F238E27FC236}">
                <a16:creationId xmlns:a16="http://schemas.microsoft.com/office/drawing/2014/main" id="{192A2D07-B3A2-9616-5C91-79E5D768A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ED6C2F-93D1-4F87-8F67-7D18B8132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FA3FD-77F1-4739-BCFE-8B85596F2B6C}" type="slidenum">
              <a:rPr lang="en-US" smtClean="0"/>
              <a:t>‹#›</a:t>
            </a:fld>
            <a:endParaRPr lang="en-US"/>
          </a:p>
        </p:txBody>
      </p:sp>
    </p:spTree>
    <p:extLst>
      <p:ext uri="{BB962C8B-B14F-4D97-AF65-F5344CB8AC3E}">
        <p14:creationId xmlns:p14="http://schemas.microsoft.com/office/powerpoint/2010/main" val="1579622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4.xml"/><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4.xml"/><Relationship Id="rId5" Type="http://schemas.openxmlformats.org/officeDocument/2006/relationships/image" Target="../media/image22.emf"/><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A9219-68DE-4AAB-EE4A-AD535E51059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FB99FEE-CD7F-244D-CF4E-75FD764E824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5D8DD17-4F3E-6B92-7301-1878937C650F}"/>
              </a:ext>
            </a:extLst>
          </p:cNvPr>
          <p:cNvPicPr>
            <a:picLocks noChangeAspect="1"/>
          </p:cNvPicPr>
          <p:nvPr/>
        </p:nvPicPr>
        <p:blipFill>
          <a:blip r:embed="rId2"/>
          <a:stretch>
            <a:fillRect/>
          </a:stretch>
        </p:blipFill>
        <p:spPr>
          <a:xfrm>
            <a:off x="0" y="-1"/>
            <a:ext cx="12192000" cy="6872977"/>
          </a:xfrm>
          <a:prstGeom prst="rect">
            <a:avLst/>
          </a:prstGeom>
        </p:spPr>
      </p:pic>
    </p:spTree>
    <p:extLst>
      <p:ext uri="{BB962C8B-B14F-4D97-AF65-F5344CB8AC3E}">
        <p14:creationId xmlns:p14="http://schemas.microsoft.com/office/powerpoint/2010/main" val="338088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69A6-28DC-7194-A3FD-3E74B8C122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7E5C68-91F9-B4B5-DCA0-068B0AFF3720}"/>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7A2A519D-2B01-6D03-E7E7-E64721C12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4684" cy="737742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3334149B-853F-52F1-91F8-CAA83A02D565}"/>
              </a:ext>
            </a:extLst>
          </p:cNvPr>
          <p:cNvSpPr/>
          <p:nvPr/>
        </p:nvSpPr>
        <p:spPr>
          <a:xfrm>
            <a:off x="4776942" y="230189"/>
            <a:ext cx="1786090" cy="1072802"/>
          </a:xfrm>
          <a:prstGeom prst="wedgeEllipseCallout">
            <a:avLst>
              <a:gd name="adj1" fmla="val -60900"/>
              <a:gd name="adj2" fmla="val 69230"/>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Chiếu sáng</a:t>
            </a:r>
            <a:endParaRPr lang="en-US" sz="2400" i="1">
              <a:solidFill>
                <a:schemeClr val="tx1"/>
              </a:solidFill>
              <a:latin typeface="Times New Roman" panose="02020603050405020304" pitchFamily="18" charset="0"/>
              <a:cs typeface="Times New Roman" panose="02020603050405020304" pitchFamily="18" charset="0"/>
            </a:endParaRPr>
          </a:p>
        </p:txBody>
      </p:sp>
      <p:sp>
        <p:nvSpPr>
          <p:cNvPr id="7" name="Speech Bubble: Oval 6">
            <a:extLst>
              <a:ext uri="{FF2B5EF4-FFF2-40B4-BE49-F238E27FC236}">
                <a16:creationId xmlns:a16="http://schemas.microsoft.com/office/drawing/2014/main" id="{C47BB5BA-1E7B-A902-7B71-763DFEFF3EB5}"/>
              </a:ext>
            </a:extLst>
          </p:cNvPr>
          <p:cNvSpPr/>
          <p:nvPr/>
        </p:nvSpPr>
        <p:spPr>
          <a:xfrm>
            <a:off x="10533729" y="382589"/>
            <a:ext cx="1786090" cy="1072802"/>
          </a:xfrm>
          <a:prstGeom prst="wedgeEllipseCallout">
            <a:avLst>
              <a:gd name="adj1" fmla="val -60900"/>
              <a:gd name="adj2" fmla="val 69230"/>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Giải trí</a:t>
            </a:r>
            <a:endParaRPr lang="en-US" sz="2400" i="1">
              <a:solidFill>
                <a:schemeClr val="tx1"/>
              </a:solidFill>
              <a:latin typeface="Times New Roman" panose="02020603050405020304" pitchFamily="18" charset="0"/>
              <a:cs typeface="Times New Roman" panose="02020603050405020304" pitchFamily="18" charset="0"/>
            </a:endParaRPr>
          </a:p>
        </p:txBody>
      </p:sp>
      <p:sp>
        <p:nvSpPr>
          <p:cNvPr id="8" name="Speech Bubble: Oval 7">
            <a:extLst>
              <a:ext uri="{FF2B5EF4-FFF2-40B4-BE49-F238E27FC236}">
                <a16:creationId xmlns:a16="http://schemas.microsoft.com/office/drawing/2014/main" id="{271DE576-5168-F8F3-E417-5FF65769FD71}"/>
              </a:ext>
            </a:extLst>
          </p:cNvPr>
          <p:cNvSpPr/>
          <p:nvPr/>
        </p:nvSpPr>
        <p:spPr>
          <a:xfrm>
            <a:off x="4373820" y="3528912"/>
            <a:ext cx="2189212" cy="1072802"/>
          </a:xfrm>
          <a:prstGeom prst="wedgeEllipseCallout">
            <a:avLst>
              <a:gd name="adj1" fmla="val -60900"/>
              <a:gd name="adj2" fmla="val 69230"/>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Làm việc nhà</a:t>
            </a:r>
            <a:endParaRPr lang="en-US" sz="2400" i="1">
              <a:solidFill>
                <a:schemeClr val="tx1"/>
              </a:solidFill>
              <a:latin typeface="Times New Roman" panose="02020603050405020304" pitchFamily="18"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FF360D44-1AC6-73C4-C13B-451EF26E0A0B}"/>
              </a:ext>
            </a:extLst>
          </p:cNvPr>
          <p:cNvSpPr/>
          <p:nvPr/>
        </p:nvSpPr>
        <p:spPr>
          <a:xfrm>
            <a:off x="9505030" y="5104161"/>
            <a:ext cx="2189212" cy="1072802"/>
          </a:xfrm>
          <a:prstGeom prst="wedgeEllipseCallout">
            <a:avLst>
              <a:gd name="adj1" fmla="val -81784"/>
              <a:gd name="adj2" fmla="val 63731"/>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Học tập</a:t>
            </a:r>
            <a:endParaRPr lang="en-US" sz="2400"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497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997E3-6A62-CFD8-08D8-79B5222FFC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D04A8E-59CA-CAB9-339E-81932358521D}"/>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BD231DE6-401B-AE05-BBA1-1E7BF2D7F171}"/>
              </a:ext>
            </a:extLst>
          </p:cNvPr>
          <p:cNvSpPr txBox="1"/>
          <p:nvPr/>
        </p:nvSpPr>
        <p:spPr>
          <a:xfrm>
            <a:off x="132735" y="23123"/>
            <a:ext cx="11926529" cy="6555641"/>
          </a:xfrm>
          <a:prstGeom prst="rect">
            <a:avLst/>
          </a:prstGeom>
          <a:noFill/>
        </p:spPr>
        <p:txBody>
          <a:bodyPr wrap="square">
            <a:spAutoFit/>
          </a:bodyPr>
          <a:lstStyle/>
          <a:p>
            <a:pPr algn="l"/>
            <a:r>
              <a:rPr lang="vi-VN" sz="2000" b="1" i="0">
                <a:solidFill>
                  <a:srgbClr val="000000"/>
                </a:solidFill>
                <a:effectLst/>
                <a:latin typeface="Times New Roman" panose="02020603050405020304" pitchFamily="18" charset="0"/>
                <a:cs typeface="Times New Roman" panose="02020603050405020304" pitchFamily="18" charset="0"/>
              </a:rPr>
              <a:t>1. Phương tiện giao thông: </a:t>
            </a:r>
            <a:endParaRPr lang="vi-VN" sz="2000" b="0" i="0">
              <a:solidFill>
                <a:srgbClr val="000000"/>
              </a:solidFill>
              <a:effectLst/>
              <a:latin typeface="Times New Roman" panose="02020603050405020304" pitchFamily="18" charset="0"/>
              <a:cs typeface="Times New Roman" panose="02020603050405020304" pitchFamily="18" charset="0"/>
            </a:endParaRPr>
          </a:p>
          <a:p>
            <a:pPr algn="l"/>
            <a:r>
              <a:rPr lang="vi-VN" sz="2000" b="0" i="0">
                <a:solidFill>
                  <a:srgbClr val="000000"/>
                </a:solidFill>
                <a:effectLst/>
                <a:latin typeface="Times New Roman" panose="02020603050405020304" pitchFamily="18" charset="0"/>
                <a:cs typeface="Times New Roman" panose="02020603050405020304" pitchFamily="18" charset="0"/>
              </a:rPr>
              <a:t>- Phương tiện giao thông như ô tô, xe máy, xe đạp và xe buýt có vai trò quan trọng trong việc di chuyển con người và hàng hóa từ điểm A đến điểm B. </a:t>
            </a:r>
          </a:p>
          <a:p>
            <a:pPr algn="l"/>
            <a:r>
              <a:rPr lang="vi-VN" sz="2000" b="0" i="0">
                <a:solidFill>
                  <a:srgbClr val="000000"/>
                </a:solidFill>
                <a:effectLst/>
                <a:latin typeface="Times New Roman" panose="02020603050405020304" pitchFamily="18" charset="0"/>
                <a:cs typeface="Times New Roman" panose="02020603050405020304" pitchFamily="18" charset="0"/>
              </a:rPr>
              <a:t>=&gt; Chúng giúp tiết kiệm thời gian, đảm bảo sự thuận tiện và kết nối các khu vực khác nhau. </a:t>
            </a:r>
          </a:p>
          <a:p>
            <a:pPr algn="l"/>
            <a:r>
              <a:rPr lang="vi-VN" sz="2000" b="1" i="0">
                <a:solidFill>
                  <a:srgbClr val="000000"/>
                </a:solidFill>
                <a:effectLst/>
                <a:latin typeface="Times New Roman" panose="02020603050405020304" pitchFamily="18" charset="0"/>
                <a:cs typeface="Times New Roman" panose="02020603050405020304" pitchFamily="18" charset="0"/>
              </a:rPr>
              <a:t>2. Đèn học: </a:t>
            </a:r>
            <a:endParaRPr lang="vi-VN" sz="2000" b="0" i="0">
              <a:solidFill>
                <a:srgbClr val="000000"/>
              </a:solidFill>
              <a:effectLst/>
              <a:latin typeface="Times New Roman" panose="02020603050405020304" pitchFamily="18" charset="0"/>
              <a:cs typeface="Times New Roman" panose="02020603050405020304" pitchFamily="18" charset="0"/>
            </a:endParaRPr>
          </a:p>
          <a:p>
            <a:pPr algn="l"/>
            <a:r>
              <a:rPr lang="vi-VN" sz="2000" b="0" i="0">
                <a:solidFill>
                  <a:srgbClr val="000000"/>
                </a:solidFill>
                <a:effectLst/>
                <a:latin typeface="Times New Roman" panose="02020603050405020304" pitchFamily="18" charset="0"/>
                <a:cs typeface="Times New Roman" panose="02020603050405020304" pitchFamily="18" charset="0"/>
              </a:rPr>
              <a:t>- Đèn học cung cấp ánh sáng tập trung để làm việc, đọc sách, viết bài và nghiên cứu. </a:t>
            </a:r>
          </a:p>
          <a:p>
            <a:pPr algn="l"/>
            <a:r>
              <a:rPr lang="vi-VN" sz="2000" b="0" i="0">
                <a:solidFill>
                  <a:srgbClr val="000000"/>
                </a:solidFill>
                <a:effectLst/>
                <a:latin typeface="Times New Roman" panose="02020603050405020304" pitchFamily="18" charset="0"/>
                <a:cs typeface="Times New Roman" panose="02020603050405020304" pitchFamily="18" charset="0"/>
              </a:rPr>
              <a:t>- Đèn học có thể tăng cường hiệu suất học tập và làm việc, tạo điều kiện thuận lợi cho việc tập trung và giảm mỏi mắt.</a:t>
            </a:r>
          </a:p>
          <a:p>
            <a:pPr algn="l"/>
            <a:r>
              <a:rPr lang="vi-VN" sz="2000" b="1" i="0">
                <a:solidFill>
                  <a:srgbClr val="000000"/>
                </a:solidFill>
                <a:effectLst/>
                <a:latin typeface="Times New Roman" panose="02020603050405020304" pitchFamily="18" charset="0"/>
                <a:cs typeface="Times New Roman" panose="02020603050405020304" pitchFamily="18" charset="0"/>
              </a:rPr>
              <a:t>3. Ti vi: </a:t>
            </a:r>
            <a:endParaRPr lang="vi-VN" sz="2000" b="0" i="0">
              <a:solidFill>
                <a:srgbClr val="000000"/>
              </a:solidFill>
              <a:effectLst/>
              <a:latin typeface="Times New Roman" panose="02020603050405020304" pitchFamily="18" charset="0"/>
              <a:cs typeface="Times New Roman" panose="02020603050405020304" pitchFamily="18" charset="0"/>
            </a:endParaRPr>
          </a:p>
          <a:p>
            <a:pPr algn="l"/>
            <a:r>
              <a:rPr lang="vi-VN" sz="2000" b="0" i="0">
                <a:solidFill>
                  <a:srgbClr val="000000"/>
                </a:solidFill>
                <a:effectLst/>
                <a:latin typeface="Times New Roman" panose="02020603050405020304" pitchFamily="18" charset="0"/>
                <a:cs typeface="Times New Roman" panose="02020603050405020304" pitchFamily="18" charset="0"/>
              </a:rPr>
              <a:t>- Ti vi là một thiết bị giải trí gia đình phổ biến. </a:t>
            </a:r>
          </a:p>
          <a:p>
            <a:pPr algn="l"/>
            <a:r>
              <a:rPr lang="vi-VN" sz="2000" b="0" i="0">
                <a:solidFill>
                  <a:srgbClr val="000000"/>
                </a:solidFill>
                <a:effectLst/>
                <a:latin typeface="Times New Roman" panose="02020603050405020304" pitchFamily="18" charset="0"/>
                <a:cs typeface="Times New Roman" panose="02020603050405020304" pitchFamily="18" charset="0"/>
              </a:rPr>
              <a:t>=&gt; Nó cung cấp truyền hình và nội dung giải trí đa dạng như phim ảnh, chương trình truyền hình, tin tức và thể thao. </a:t>
            </a:r>
          </a:p>
          <a:p>
            <a:pPr algn="l"/>
            <a:r>
              <a:rPr lang="vi-VN" sz="2000" b="0" i="0">
                <a:solidFill>
                  <a:srgbClr val="000000"/>
                </a:solidFill>
                <a:effectLst/>
                <a:latin typeface="Times New Roman" panose="02020603050405020304" pitchFamily="18" charset="0"/>
                <a:cs typeface="Times New Roman" panose="02020603050405020304" pitchFamily="18" charset="0"/>
              </a:rPr>
              <a:t>=&gt; Ti vi giúp người dùng giải trí, thư giãn và tạo ra trải nghiệm xem tương tác cho gia đình và bạn bè.</a:t>
            </a:r>
          </a:p>
          <a:p>
            <a:pPr algn="l"/>
            <a:r>
              <a:rPr lang="vi-VN" sz="2000" b="1" i="0">
                <a:solidFill>
                  <a:srgbClr val="000000"/>
                </a:solidFill>
                <a:effectLst/>
                <a:latin typeface="Times New Roman" panose="02020603050405020304" pitchFamily="18" charset="0"/>
                <a:cs typeface="Times New Roman" panose="02020603050405020304" pitchFamily="18" charset="0"/>
              </a:rPr>
              <a:t>4. Máy hút bụi: </a:t>
            </a:r>
            <a:endParaRPr lang="vi-VN" sz="2000" b="0" i="0">
              <a:solidFill>
                <a:srgbClr val="000000"/>
              </a:solidFill>
              <a:effectLst/>
              <a:latin typeface="Times New Roman" panose="02020603050405020304" pitchFamily="18" charset="0"/>
              <a:cs typeface="Times New Roman" panose="02020603050405020304" pitchFamily="18" charset="0"/>
            </a:endParaRPr>
          </a:p>
          <a:p>
            <a:pPr algn="l"/>
            <a:r>
              <a:rPr lang="vi-VN" sz="2000" b="0" i="0">
                <a:solidFill>
                  <a:srgbClr val="000000"/>
                </a:solidFill>
                <a:effectLst/>
                <a:latin typeface="Times New Roman" panose="02020603050405020304" pitchFamily="18" charset="0"/>
                <a:cs typeface="Times New Roman" panose="02020603050405020304" pitchFamily="18" charset="0"/>
              </a:rPr>
              <a:t>- Nó giúp hút sạch bụi, lông thú, mảnh vụn và các hạt nhỏ khác trên sàn nhà và bề mặt khác. </a:t>
            </a:r>
          </a:p>
          <a:p>
            <a:pPr algn="l"/>
            <a:r>
              <a:rPr lang="vi-VN" sz="2000" b="0" i="0">
                <a:solidFill>
                  <a:srgbClr val="000000"/>
                </a:solidFill>
                <a:effectLst/>
                <a:latin typeface="Times New Roman" panose="02020603050405020304" pitchFamily="18" charset="0"/>
                <a:cs typeface="Times New Roman" panose="02020603050405020304" pitchFamily="18" charset="0"/>
              </a:rPr>
              <a:t>=&gt; Máy hút bụi giúp tiết kiệm thời gian và công sức so với việc lau chùi bằng tay, đồng thời cung cấp một môi trường sạch sẽ và khỏe mạnh.</a:t>
            </a:r>
          </a:p>
          <a:p>
            <a:pPr algn="l"/>
            <a:r>
              <a:rPr lang="vi-VN" sz="2000" b="1" i="0">
                <a:solidFill>
                  <a:srgbClr val="000000"/>
                </a:solidFill>
                <a:effectLst/>
                <a:latin typeface="Times New Roman" panose="02020603050405020304" pitchFamily="18" charset="0"/>
                <a:cs typeface="Times New Roman" panose="02020603050405020304" pitchFamily="18" charset="0"/>
              </a:rPr>
              <a:t>5. Máy vi tính: </a:t>
            </a:r>
            <a:endParaRPr lang="vi-VN" sz="2000" b="0" i="0">
              <a:solidFill>
                <a:srgbClr val="000000"/>
              </a:solidFill>
              <a:effectLst/>
              <a:latin typeface="Times New Roman" panose="02020603050405020304" pitchFamily="18" charset="0"/>
              <a:cs typeface="Times New Roman" panose="02020603050405020304" pitchFamily="18" charset="0"/>
            </a:endParaRPr>
          </a:p>
          <a:p>
            <a:pPr algn="l"/>
            <a:r>
              <a:rPr lang="vi-VN" sz="2000" b="0" i="0">
                <a:solidFill>
                  <a:srgbClr val="000000"/>
                </a:solidFill>
                <a:effectLst/>
                <a:latin typeface="Times New Roman" panose="02020603050405020304" pitchFamily="18" charset="0"/>
                <a:cs typeface="Times New Roman" panose="02020603050405020304" pitchFamily="18" charset="0"/>
              </a:rPr>
              <a:t>- Máy vi tính là một công cụ quan trọng trong công việc, học tập và giải trí. </a:t>
            </a:r>
          </a:p>
          <a:p>
            <a:pPr algn="l"/>
            <a:r>
              <a:rPr lang="vi-VN" sz="2000" b="0" i="0">
                <a:solidFill>
                  <a:srgbClr val="000000"/>
                </a:solidFill>
                <a:effectLst/>
                <a:latin typeface="Times New Roman" panose="02020603050405020304" pitchFamily="18" charset="0"/>
                <a:cs typeface="Times New Roman" panose="02020603050405020304" pitchFamily="18" charset="0"/>
              </a:rPr>
              <a:t>=&gt; Nó cung cấp khả năng xử lý thông tin mạnh mẽ, cho phép người dùng thực hiện các tác vụ như xử lý văn bản, soạn thảo, thiết kế đồ họa, lập trình, truy cập internet và chơi game. </a:t>
            </a:r>
          </a:p>
        </p:txBody>
      </p:sp>
    </p:spTree>
    <p:extLst>
      <p:ext uri="{BB962C8B-B14F-4D97-AF65-F5344CB8AC3E}">
        <p14:creationId xmlns:p14="http://schemas.microsoft.com/office/powerpoint/2010/main" val="332879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EF25-F189-CB3B-7E2E-E2FBAC7FA4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8B8891-BFED-CA1F-2C9A-B4B8EB64B474}"/>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E3E2EFD8-FDC3-5F71-ABCF-E41C79944CEA}"/>
              </a:ext>
            </a:extLst>
          </p:cNvPr>
          <p:cNvSpPr txBox="1"/>
          <p:nvPr/>
        </p:nvSpPr>
        <p:spPr>
          <a:xfrm>
            <a:off x="409268" y="357871"/>
            <a:ext cx="11315700" cy="523220"/>
          </a:xfrm>
          <a:prstGeom prst="rect">
            <a:avLst/>
          </a:prstGeom>
          <a:noFill/>
        </p:spPr>
        <p:txBody>
          <a:bodyPr wrap="square">
            <a:spAutoFit/>
          </a:bodyPr>
          <a:lstStyle/>
          <a:p>
            <a:r>
              <a:rPr lang="en-US" sz="2800" b="1" i="1">
                <a:solidFill>
                  <a:srgbClr val="0000FF"/>
                </a:solidFill>
                <a:effectLst/>
                <a:latin typeface="Times New Roman" panose="02020603050405020304" pitchFamily="18" charset="0"/>
                <a:cs typeface="Times New Roman" panose="02020603050405020304" pitchFamily="18" charset="0"/>
              </a:rPr>
              <a:t>Câu hỏi: Kể thêm vai trò của một số sản phẩm công nghệ khác mà em biết</a:t>
            </a:r>
            <a:endParaRPr lang="en-US" sz="2800" i="1">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F54DAE1-311B-A77E-97DC-0A175A3903E4}"/>
              </a:ext>
            </a:extLst>
          </p:cNvPr>
          <p:cNvSpPr txBox="1"/>
          <p:nvPr/>
        </p:nvSpPr>
        <p:spPr>
          <a:xfrm>
            <a:off x="409268" y="888345"/>
            <a:ext cx="11834352" cy="5847755"/>
          </a:xfrm>
          <a:prstGeom prst="rect">
            <a:avLst/>
          </a:prstGeom>
          <a:noFill/>
        </p:spPr>
        <p:txBody>
          <a:bodyPr wrap="square">
            <a:spAutoFit/>
          </a:bodyPr>
          <a:lstStyle/>
          <a:p>
            <a:pPr algn="l"/>
            <a:r>
              <a:rPr lang="vi-VN" sz="2200" b="1" i="0">
                <a:solidFill>
                  <a:srgbClr val="000000"/>
                </a:solidFill>
                <a:effectLst/>
                <a:latin typeface="Times New Roman" panose="02020603050405020304" pitchFamily="18" charset="0"/>
                <a:cs typeface="Times New Roman" panose="02020603050405020304" pitchFamily="18" charset="0"/>
              </a:rPr>
              <a:t>Điện thoại: </a:t>
            </a:r>
            <a:endParaRPr lang="vi-VN" sz="2200" b="0" i="0">
              <a:solidFill>
                <a:srgbClr val="000000"/>
              </a:solidFill>
              <a:effectLst/>
              <a:latin typeface="Times New Roman" panose="02020603050405020304" pitchFamily="18" charset="0"/>
              <a:cs typeface="Times New Roman" panose="02020603050405020304" pitchFamily="18" charset="0"/>
            </a:endParaRPr>
          </a:p>
          <a:p>
            <a:pPr algn="l"/>
            <a:r>
              <a:rPr lang="vi-VN" sz="2200" b="0" i="0">
                <a:solidFill>
                  <a:srgbClr val="000000"/>
                </a:solidFill>
                <a:effectLst/>
                <a:latin typeface="Times New Roman" panose="02020603050405020304" pitchFamily="18" charset="0"/>
                <a:cs typeface="Times New Roman" panose="02020603050405020304" pitchFamily="18" charset="0"/>
              </a:rPr>
              <a:t>- Điện thoại di động không chỉ là công cụ liên lạc, mà còn có nhiều vai trò khác.</a:t>
            </a:r>
          </a:p>
          <a:p>
            <a:pPr algn="l"/>
            <a:r>
              <a:rPr lang="vi-VN" sz="2200" b="0" i="0">
                <a:solidFill>
                  <a:srgbClr val="000000"/>
                </a:solidFill>
                <a:effectLst/>
                <a:latin typeface="Times New Roman" panose="02020603050405020304" pitchFamily="18" charset="0"/>
                <a:cs typeface="Times New Roman" panose="02020603050405020304" pitchFamily="18" charset="0"/>
              </a:rPr>
              <a:t>- Nó có thể dùng để truy cập internet, xem email, lướt mạng xã hội, xem phim, nghe nhạc, chơi game và chụp ảnh.</a:t>
            </a:r>
          </a:p>
          <a:p>
            <a:pPr algn="l"/>
            <a:r>
              <a:rPr lang="vi-VN" sz="2200" b="0" i="0">
                <a:solidFill>
                  <a:srgbClr val="000000"/>
                </a:solidFill>
                <a:effectLst/>
                <a:latin typeface="Times New Roman" panose="02020603050405020304" pitchFamily="18" charset="0"/>
                <a:cs typeface="Times New Roman" panose="02020603050405020304" pitchFamily="18" charset="0"/>
              </a:rPr>
              <a:t>- Điện thoại cũng có thể hỗ trợ trong việc quản lý thời gian, ghi chú, theo dõi sức khỏe và làm việc từ xa.</a:t>
            </a:r>
          </a:p>
          <a:p>
            <a:pPr algn="l"/>
            <a:r>
              <a:rPr lang="vi-VN" sz="2200" b="1" i="0">
                <a:solidFill>
                  <a:srgbClr val="000000"/>
                </a:solidFill>
                <a:effectLst/>
                <a:latin typeface="Times New Roman" panose="02020603050405020304" pitchFamily="18" charset="0"/>
                <a:cs typeface="Times New Roman" panose="02020603050405020304" pitchFamily="18" charset="0"/>
              </a:rPr>
              <a:t>Máy giặt: </a:t>
            </a:r>
            <a:endParaRPr lang="vi-VN" sz="2200" b="0" i="0">
              <a:solidFill>
                <a:srgbClr val="000000"/>
              </a:solidFill>
              <a:effectLst/>
              <a:latin typeface="Times New Roman" panose="02020603050405020304" pitchFamily="18" charset="0"/>
              <a:cs typeface="Times New Roman" panose="02020603050405020304" pitchFamily="18" charset="0"/>
            </a:endParaRPr>
          </a:p>
          <a:p>
            <a:pPr algn="l"/>
            <a:r>
              <a:rPr lang="vi-VN" sz="2200" b="0" i="0">
                <a:solidFill>
                  <a:srgbClr val="000000"/>
                </a:solidFill>
                <a:effectLst/>
                <a:latin typeface="Times New Roman" panose="02020603050405020304" pitchFamily="18" charset="0"/>
                <a:cs typeface="Times New Roman" panose="02020603050405020304" pitchFamily="18" charset="0"/>
              </a:rPr>
              <a:t>- Máy giặt là một công cụ quan trọng trong việc giặt và làm sạch quần áo.</a:t>
            </a:r>
          </a:p>
          <a:p>
            <a:pPr algn="l"/>
            <a:r>
              <a:rPr lang="vi-VN" sz="2200" b="0" i="0">
                <a:solidFill>
                  <a:srgbClr val="000000"/>
                </a:solidFill>
                <a:effectLst/>
                <a:latin typeface="Times New Roman" panose="02020603050405020304" pitchFamily="18" charset="0"/>
                <a:cs typeface="Times New Roman" panose="02020603050405020304" pitchFamily="18" charset="0"/>
              </a:rPr>
              <a:t>- Nó giúp tiết kiệm thời gian và công sức so với việc giặt tay.</a:t>
            </a:r>
          </a:p>
          <a:p>
            <a:pPr algn="l"/>
            <a:r>
              <a:rPr lang="vi-VN" sz="2200" b="0" i="0">
                <a:solidFill>
                  <a:srgbClr val="000000"/>
                </a:solidFill>
                <a:effectLst/>
                <a:latin typeface="Times New Roman" panose="02020603050405020304" pitchFamily="18" charset="0"/>
                <a:cs typeface="Times New Roman" panose="02020603050405020304" pitchFamily="18" charset="0"/>
              </a:rPr>
              <a:t>- Máy giặt cung cấp các chế độ giặt đa dạng và các tính năng như điều chỉnh nhiệt độ, lượng nước và thời gian giặt.</a:t>
            </a:r>
          </a:p>
          <a:p>
            <a:pPr algn="l"/>
            <a:r>
              <a:rPr lang="vi-VN" sz="2200" b="0" i="0">
                <a:solidFill>
                  <a:srgbClr val="000000"/>
                </a:solidFill>
                <a:effectLst/>
                <a:latin typeface="Times New Roman" panose="02020603050405020304" pitchFamily="18" charset="0"/>
                <a:cs typeface="Times New Roman" panose="02020603050405020304" pitchFamily="18" charset="0"/>
              </a:rPr>
              <a:t>- Nó đảm bảo quần áo sạch sẽ và tiện lợi cho người dùng.</a:t>
            </a:r>
          </a:p>
          <a:p>
            <a:pPr algn="l"/>
            <a:r>
              <a:rPr lang="vi-VN" sz="2200" b="1" i="0">
                <a:solidFill>
                  <a:srgbClr val="000000"/>
                </a:solidFill>
                <a:effectLst/>
                <a:latin typeface="Times New Roman" panose="02020603050405020304" pitchFamily="18" charset="0"/>
                <a:cs typeface="Times New Roman" panose="02020603050405020304" pitchFamily="18" charset="0"/>
              </a:rPr>
              <a:t>Máy rửa bát: </a:t>
            </a:r>
            <a:endParaRPr lang="vi-VN" sz="2200" b="0" i="0">
              <a:solidFill>
                <a:srgbClr val="000000"/>
              </a:solidFill>
              <a:effectLst/>
              <a:latin typeface="Times New Roman" panose="02020603050405020304" pitchFamily="18" charset="0"/>
              <a:cs typeface="Times New Roman" panose="02020603050405020304" pitchFamily="18" charset="0"/>
            </a:endParaRPr>
          </a:p>
          <a:p>
            <a:pPr algn="l"/>
            <a:r>
              <a:rPr lang="vi-VN" sz="2200" b="0" i="0">
                <a:solidFill>
                  <a:srgbClr val="000000"/>
                </a:solidFill>
                <a:effectLst/>
                <a:latin typeface="Times New Roman" panose="02020603050405020304" pitchFamily="18" charset="0"/>
                <a:cs typeface="Times New Roman" panose="02020603050405020304" pitchFamily="18" charset="0"/>
              </a:rPr>
              <a:t>- Máy rửa bát là một sản phẩm công nghệ giúp tiết kiệm thời gian và công sức trong việc rửa bát đĩa.</a:t>
            </a:r>
          </a:p>
          <a:p>
            <a:pPr algn="l"/>
            <a:r>
              <a:rPr lang="vi-VN" sz="2200" b="0" i="0">
                <a:solidFill>
                  <a:srgbClr val="000000"/>
                </a:solidFill>
                <a:effectLst/>
                <a:latin typeface="Times New Roman" panose="02020603050405020304" pitchFamily="18" charset="0"/>
                <a:cs typeface="Times New Roman" panose="02020603050405020304" pitchFamily="18" charset="0"/>
              </a:rPr>
              <a:t>- Nó sử dụng nước và chất tẩy rửa để làm sạch và khử trùng các bát đĩa, chén, ly và các đồ dùng nhà bếp khác.</a:t>
            </a:r>
          </a:p>
          <a:p>
            <a:pPr algn="l"/>
            <a:r>
              <a:rPr lang="vi-VN" sz="2200" b="0" i="0">
                <a:solidFill>
                  <a:srgbClr val="000000"/>
                </a:solidFill>
                <a:effectLst/>
                <a:latin typeface="Times New Roman" panose="02020603050405020304" pitchFamily="18" charset="0"/>
                <a:cs typeface="Times New Roman" panose="02020603050405020304" pitchFamily="18" charset="0"/>
              </a:rPr>
              <a:t>- Máy rửa bát giúp tiết kiệm nước và mang lại sự thuận tiện trong việc duy trì vệ sinh trong nhà bếp.</a:t>
            </a:r>
          </a:p>
        </p:txBody>
      </p:sp>
    </p:spTree>
    <p:extLst>
      <p:ext uri="{BB962C8B-B14F-4D97-AF65-F5344CB8AC3E}">
        <p14:creationId xmlns:p14="http://schemas.microsoft.com/office/powerpoint/2010/main" val="262160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089D-8E02-3319-6096-C82D72F5D5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BDAEC1-21C2-3A7A-AC93-EA5657EB9DC7}"/>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2B1AF32B-8BE5-EA60-307D-462873C11EBE}"/>
              </a:ext>
            </a:extLst>
          </p:cNvPr>
          <p:cNvSpPr txBox="1"/>
          <p:nvPr/>
        </p:nvSpPr>
        <p:spPr>
          <a:xfrm>
            <a:off x="1219333" y="230188"/>
            <a:ext cx="8912808" cy="1384995"/>
          </a:xfrm>
          <a:prstGeom prst="rect">
            <a:avLst/>
          </a:prstGeom>
          <a:noFill/>
        </p:spPr>
        <p:txBody>
          <a:bodyPr wrap="square">
            <a:spAutoFit/>
          </a:bodyPr>
          <a:lstStyle/>
          <a:p>
            <a:pPr algn="l"/>
            <a:r>
              <a:rPr lang="vi-VN" sz="2800" b="1" i="0">
                <a:solidFill>
                  <a:srgbClr val="FF0000"/>
                </a:solidFill>
                <a:effectLst/>
                <a:latin typeface="Times New Roman" panose="02020603050405020304" pitchFamily="18" charset="0"/>
                <a:cs typeface="Times New Roman" panose="02020603050405020304" pitchFamily="18" charset="0"/>
              </a:rPr>
              <a:t>Nhanh và đúng!</a:t>
            </a:r>
          </a:p>
          <a:p>
            <a:pPr algn="l"/>
            <a:r>
              <a:rPr lang="vi-VN" sz="2800" b="1" i="0">
                <a:solidFill>
                  <a:srgbClr val="0000FF"/>
                </a:solidFill>
                <a:effectLst/>
                <a:latin typeface="Times New Roman" panose="02020603050405020304" pitchFamily="18" charset="0"/>
                <a:cs typeface="Times New Roman" panose="02020603050405020304" pitchFamily="18" charset="0"/>
              </a:rPr>
              <a:t>Cùng các bạn ghép các thẻ vai trò của sản phẩm công nghệ tương ứng với mỗi hình dưới đây. </a:t>
            </a:r>
          </a:p>
        </p:txBody>
      </p:sp>
      <p:pic>
        <p:nvPicPr>
          <p:cNvPr id="3074" name="Picture 2">
            <a:extLst>
              <a:ext uri="{FF2B5EF4-FFF2-40B4-BE49-F238E27FC236}">
                <a16:creationId xmlns:a16="http://schemas.microsoft.com/office/drawing/2014/main" id="{DFDDA52B-1EE2-FE94-E7A2-C6CAE1DD7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716" y="1690688"/>
            <a:ext cx="8607425" cy="516660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ảo Luận Cặp Đôi">
            <a:extLst>
              <a:ext uri="{FF2B5EF4-FFF2-40B4-BE49-F238E27FC236}">
                <a16:creationId xmlns:a16="http://schemas.microsoft.com/office/drawing/2014/main" id="{8F87F1BD-BAD9-B0D6-7428-B6F1A758C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2141" y="-1"/>
            <a:ext cx="2059859" cy="20598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CB3EC2-5F8B-CC76-00EE-438D89C9A48A}"/>
              </a:ext>
            </a:extLst>
          </p:cNvPr>
          <p:cNvSpPr txBox="1"/>
          <p:nvPr/>
        </p:nvSpPr>
        <p:spPr>
          <a:xfrm>
            <a:off x="308998" y="1845371"/>
            <a:ext cx="1750861" cy="2308324"/>
          </a:xfrm>
          <a:prstGeom prst="rect">
            <a:avLst/>
          </a:prstGeom>
          <a:noFill/>
        </p:spPr>
        <p:txBody>
          <a:bodyPr wrap="square">
            <a:spAutoFit/>
          </a:bodyPr>
          <a:lstStyle/>
          <a:p>
            <a:pPr algn="l"/>
            <a:r>
              <a:rPr lang="en-US" sz="3600" b="1" i="0">
                <a:solidFill>
                  <a:srgbClr val="000000"/>
                </a:solidFill>
                <a:effectLst/>
                <a:highlight>
                  <a:srgbClr val="FFFF00"/>
                </a:highlight>
                <a:latin typeface="Times New Roman" panose="02020603050405020304" pitchFamily="18" charset="0"/>
                <a:cs typeface="Times New Roman" panose="02020603050405020304" pitchFamily="18" charset="0"/>
              </a:rPr>
              <a:t>1 – C</a:t>
            </a:r>
          </a:p>
          <a:p>
            <a:pPr algn="l"/>
            <a:r>
              <a:rPr lang="en-US" sz="3600" b="1" i="0">
                <a:solidFill>
                  <a:srgbClr val="000000"/>
                </a:solidFill>
                <a:effectLst/>
                <a:highlight>
                  <a:srgbClr val="FFFF00"/>
                </a:highlight>
                <a:latin typeface="Times New Roman" panose="02020603050405020304" pitchFamily="18" charset="0"/>
                <a:cs typeface="Times New Roman" panose="02020603050405020304" pitchFamily="18" charset="0"/>
              </a:rPr>
              <a:t>2 – D </a:t>
            </a:r>
          </a:p>
          <a:p>
            <a:pPr algn="l"/>
            <a:r>
              <a:rPr lang="en-US" sz="3600" b="1" i="0">
                <a:solidFill>
                  <a:srgbClr val="000000"/>
                </a:solidFill>
                <a:effectLst/>
                <a:highlight>
                  <a:srgbClr val="FFFF00"/>
                </a:highlight>
                <a:latin typeface="Times New Roman" panose="02020603050405020304" pitchFamily="18" charset="0"/>
                <a:cs typeface="Times New Roman" panose="02020603050405020304" pitchFamily="18" charset="0"/>
              </a:rPr>
              <a:t>3 – B </a:t>
            </a:r>
          </a:p>
          <a:p>
            <a:pPr algn="l"/>
            <a:r>
              <a:rPr lang="en-US" sz="3600" b="1" i="0">
                <a:solidFill>
                  <a:srgbClr val="000000"/>
                </a:solidFill>
                <a:effectLst/>
                <a:highlight>
                  <a:srgbClr val="FFFF00"/>
                </a:highlight>
                <a:latin typeface="Times New Roman" panose="02020603050405020304" pitchFamily="18" charset="0"/>
                <a:cs typeface="Times New Roman" panose="02020603050405020304" pitchFamily="18" charset="0"/>
              </a:rPr>
              <a:t>4 – A </a:t>
            </a:r>
          </a:p>
        </p:txBody>
      </p:sp>
      <p:pic>
        <p:nvPicPr>
          <p:cNvPr id="8" name="Picture 7">
            <a:extLst>
              <a:ext uri="{FF2B5EF4-FFF2-40B4-BE49-F238E27FC236}">
                <a16:creationId xmlns:a16="http://schemas.microsoft.com/office/drawing/2014/main" id="{623C755B-0C8A-46FC-1EF2-BC8211A8A479}"/>
              </a:ext>
            </a:extLst>
          </p:cNvPr>
          <p:cNvPicPr>
            <a:picLocks noChangeAspect="1"/>
          </p:cNvPicPr>
          <p:nvPr/>
        </p:nvPicPr>
        <p:blipFill>
          <a:blip r:embed="rId4"/>
          <a:stretch>
            <a:fillRect/>
          </a:stretch>
        </p:blipFill>
        <p:spPr>
          <a:xfrm>
            <a:off x="87127" y="82012"/>
            <a:ext cx="1132206" cy="945894"/>
          </a:xfrm>
          <a:prstGeom prst="rect">
            <a:avLst/>
          </a:prstGeom>
        </p:spPr>
      </p:pic>
    </p:spTree>
    <p:extLst>
      <p:ext uri="{BB962C8B-B14F-4D97-AF65-F5344CB8AC3E}">
        <p14:creationId xmlns:p14="http://schemas.microsoft.com/office/powerpoint/2010/main" val="37104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59289"/>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1342766" y="223998"/>
            <a:ext cx="9657374"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sp>
        <p:nvSpPr>
          <p:cNvPr id="109" name="文本框 108"/>
          <p:cNvSpPr txBox="1"/>
          <p:nvPr/>
        </p:nvSpPr>
        <p:spPr>
          <a:xfrm>
            <a:off x="4046230" y="4701091"/>
            <a:ext cx="4099541" cy="40011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方正静蕾简体" panose="02000000000000000000" pitchFamily="2" charset="-122"/>
                <a:ea typeface="方正静蕾简体" panose="02000000000000000000" pitchFamily="2" charset="-122"/>
                <a:cs typeface="+mn-cs"/>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
        <p:nvSpPr>
          <p:cNvPr id="6" name="Rectangle 5">
            <a:extLst>
              <a:ext uri="{FF2B5EF4-FFF2-40B4-BE49-F238E27FC236}">
                <a16:creationId xmlns:a16="http://schemas.microsoft.com/office/drawing/2014/main" id="{EC6481DA-82A1-7C23-99F6-27C8FCF29F30}"/>
              </a:ext>
            </a:extLst>
          </p:cNvPr>
          <p:cNvSpPr/>
          <p:nvPr/>
        </p:nvSpPr>
        <p:spPr>
          <a:xfrm>
            <a:off x="4074983" y="2773426"/>
            <a:ext cx="4610558" cy="138499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Hẹn gặp lại các 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ở buổi học sau nhé!</a:t>
            </a:r>
          </a:p>
        </p:txBody>
      </p:sp>
    </p:spTree>
    <p:extLst>
      <p:ext uri="{BB962C8B-B14F-4D97-AF65-F5344CB8AC3E}">
        <p14:creationId xmlns:p14="http://schemas.microsoft.com/office/powerpoint/2010/main" val="1412231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2C19-3B15-1483-AE70-C253AD4C69E2}"/>
              </a:ext>
            </a:extLst>
          </p:cNvPr>
          <p:cNvSpPr>
            <a:spLocks noGrp="1"/>
          </p:cNvSpPr>
          <p:nvPr>
            <p:ph type="title"/>
          </p:nvPr>
        </p:nvSpPr>
        <p:spPr>
          <a:xfrm>
            <a:off x="1841090" y="18255"/>
            <a:ext cx="10515600" cy="1325563"/>
          </a:xfrm>
        </p:spPr>
        <p:txBody>
          <a:bodyPr>
            <a:normAutofit/>
          </a:bodyPr>
          <a:lstStyle/>
          <a:p>
            <a:r>
              <a:rPr lang="vi-VN" sz="3600">
                <a:latin typeface="Times New Roman" panose="02020603050405020304" pitchFamily="18" charset="0"/>
                <a:cs typeface="Times New Roman" panose="02020603050405020304" pitchFamily="18" charset="0"/>
              </a:rPr>
              <a:t>Em có </a:t>
            </a:r>
            <a:r>
              <a:rPr lang="en-US" sz="3600">
                <a:latin typeface="Times New Roman" panose="02020603050405020304" pitchFamily="18" charset="0"/>
                <a:cs typeface="Times New Roman" panose="02020603050405020304" pitchFamily="18" charset="0"/>
              </a:rPr>
              <a:t>nhận xét gì khi quan sát bức tranh này?</a:t>
            </a:r>
          </a:p>
        </p:txBody>
      </p:sp>
      <p:sp>
        <p:nvSpPr>
          <p:cNvPr id="3" name="Content Placeholder 2">
            <a:extLst>
              <a:ext uri="{FF2B5EF4-FFF2-40B4-BE49-F238E27FC236}">
                <a16:creationId xmlns:a16="http://schemas.microsoft.com/office/drawing/2014/main" id="{05816107-16A6-FEB7-1212-2ED1902D03D7}"/>
              </a:ext>
            </a:extLst>
          </p:cNvPr>
          <p:cNvSpPr>
            <a:spLocks noGrp="1"/>
          </p:cNvSpPr>
          <p:nvPr>
            <p:ph idx="1"/>
          </p:nvPr>
        </p:nvSpPr>
        <p:spPr/>
        <p:txBody>
          <a:bodyPr/>
          <a:lstStyle/>
          <a:p>
            <a:endParaRPr lang="en-US"/>
          </a:p>
        </p:txBody>
      </p:sp>
      <p:pic>
        <p:nvPicPr>
          <p:cNvPr id="1026" name="Picture 2" descr="Thường xuyên sử dụng đồ công nghệ sẽ khiến trẻ chậm phát triển">
            <a:extLst>
              <a:ext uri="{FF2B5EF4-FFF2-40B4-BE49-F238E27FC236}">
                <a16:creationId xmlns:a16="http://schemas.microsoft.com/office/drawing/2014/main" id="{C0AB7D8B-0984-DCF3-9F57-9086E469B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090" y="1269462"/>
            <a:ext cx="8509819" cy="558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3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9665-F07B-5AFA-FA69-6F1771646C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D37D7-98CA-06A9-7B08-EC47E11081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2A96C2-5B2E-CBC8-7CBC-E9B774D9758C}"/>
              </a:ext>
            </a:extLst>
          </p:cNvPr>
          <p:cNvPicPr>
            <a:picLocks noChangeAspect="1"/>
          </p:cNvPicPr>
          <p:nvPr/>
        </p:nvPicPr>
        <p:blipFill>
          <a:blip r:embed="rId2"/>
          <a:stretch>
            <a:fillRect/>
          </a:stretch>
        </p:blipFill>
        <p:spPr>
          <a:xfrm>
            <a:off x="-1" y="-1"/>
            <a:ext cx="12192001" cy="7447935"/>
          </a:xfrm>
          <a:prstGeom prst="rect">
            <a:avLst/>
          </a:prstGeom>
        </p:spPr>
      </p:pic>
      <p:sp>
        <p:nvSpPr>
          <p:cNvPr id="6" name="TextBox 5">
            <a:extLst>
              <a:ext uri="{FF2B5EF4-FFF2-40B4-BE49-F238E27FC236}">
                <a16:creationId xmlns:a16="http://schemas.microsoft.com/office/drawing/2014/main" id="{ACE65A9B-62B7-6980-3049-F2DB3B632756}"/>
              </a:ext>
            </a:extLst>
          </p:cNvPr>
          <p:cNvSpPr txBox="1"/>
          <p:nvPr/>
        </p:nvSpPr>
        <p:spPr>
          <a:xfrm>
            <a:off x="838200" y="2226400"/>
            <a:ext cx="1010264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1. VAI TRÒ CỦA CÔNG NGHỆ (tiết</a:t>
            </a:r>
            <a:r>
              <a:rPr kumimoji="0" lang="en-US" sz="40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2)</a:t>
            </a:r>
            <a:endPar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FACAC81F-5B6B-C230-FF36-311EDDE61FE0}"/>
              </a:ext>
            </a:extLst>
          </p:cNvPr>
          <p:cNvPicPr>
            <a:picLocks noChangeAspect="1"/>
          </p:cNvPicPr>
          <p:nvPr/>
        </p:nvPicPr>
        <p:blipFill>
          <a:blip r:embed="rId3"/>
          <a:stretch>
            <a:fillRect/>
          </a:stretch>
        </p:blipFill>
        <p:spPr>
          <a:xfrm>
            <a:off x="838200" y="3192334"/>
            <a:ext cx="10102645" cy="2054569"/>
          </a:xfrm>
          <a:prstGeom prst="rect">
            <a:avLst/>
          </a:prstGeom>
        </p:spPr>
      </p:pic>
    </p:spTree>
    <p:extLst>
      <p:ext uri="{BB962C8B-B14F-4D97-AF65-F5344CB8AC3E}">
        <p14:creationId xmlns:p14="http://schemas.microsoft.com/office/powerpoint/2010/main" val="1711008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op 75+ hình nền powerpoint học tập chất lượng full hd cực đẹp - SESOMR">
            <a:extLst>
              <a:ext uri="{FF2B5EF4-FFF2-40B4-BE49-F238E27FC236}">
                <a16:creationId xmlns:a16="http://schemas.microsoft.com/office/drawing/2014/main" id="{5C2F5A54-3529-1CE7-E27B-48B3999CF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5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02F615-F446-DFCC-F28D-A72D971D1E93}"/>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33072074-5CA7-AD54-5DAF-F7FC5516D175}"/>
              </a:ext>
            </a:extLst>
          </p:cNvPr>
          <p:cNvSpPr/>
          <p:nvPr/>
        </p:nvSpPr>
        <p:spPr>
          <a:xfrm>
            <a:off x="1777521" y="2419102"/>
            <a:ext cx="8354622" cy="1446550"/>
          </a:xfrm>
          <a:prstGeom prst="rect">
            <a:avLst/>
          </a:prstGeom>
          <a:noFill/>
        </p:spPr>
        <p:txBody>
          <a:bodyPr wrap="square" lIns="91440" tIns="45720" rIns="91440" bIns="45720">
            <a:spAutoFit/>
          </a:bodyPr>
          <a:lstStyle/>
          <a:p>
            <a:pPr algn="ctr"/>
            <a:r>
              <a:rPr kumimoji="0" lang="en-US" sz="44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lang="en-US" sz="4400">
                <a:solidFill>
                  <a:srgbClr val="FF0000"/>
                </a:solidFill>
                <a:latin typeface="Times New Roman" panose="02020603050405020304" pitchFamily="18" charset="0"/>
                <a:cs typeface="Times New Roman" panose="02020603050405020304" pitchFamily="18" charset="0"/>
              </a:rPr>
              <a:t>Mặt trái khi sử dụng công nghệ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41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2AEC-42EE-9441-AA13-4137E73CB5B5}"/>
              </a:ext>
            </a:extLst>
          </p:cNvPr>
          <p:cNvSpPr>
            <a:spLocks noGrp="1"/>
          </p:cNvSpPr>
          <p:nvPr>
            <p:ph type="title"/>
          </p:nvPr>
        </p:nvSpPr>
        <p:spPr/>
        <p:txBody>
          <a:bodyPr/>
          <a:lstStyle/>
          <a:p>
            <a:endParaRPr lang="en-US"/>
          </a:p>
        </p:txBody>
      </p:sp>
      <p:pic>
        <p:nvPicPr>
          <p:cNvPr id="13" name="Content Placeholder 12">
            <a:extLst>
              <a:ext uri="{FF2B5EF4-FFF2-40B4-BE49-F238E27FC236}">
                <a16:creationId xmlns:a16="http://schemas.microsoft.com/office/drawing/2014/main" id="{E50F0EC3-B234-3222-C5DF-EC3116BF5941}"/>
              </a:ext>
            </a:extLst>
          </p:cNvPr>
          <p:cNvPicPr>
            <a:picLocks noGrp="1" noChangeAspect="1"/>
          </p:cNvPicPr>
          <p:nvPr>
            <p:ph idx="1"/>
          </p:nvPr>
        </p:nvPicPr>
        <p:blipFill>
          <a:blip r:embed="rId2"/>
          <a:stretch>
            <a:fillRect/>
          </a:stretch>
        </p:blipFill>
        <p:spPr>
          <a:xfrm>
            <a:off x="4715743" y="1690688"/>
            <a:ext cx="3653455" cy="2465196"/>
          </a:xfrm>
        </p:spPr>
      </p:pic>
      <p:sp>
        <p:nvSpPr>
          <p:cNvPr id="8" name="Rectangle 7">
            <a:extLst>
              <a:ext uri="{FF2B5EF4-FFF2-40B4-BE49-F238E27FC236}">
                <a16:creationId xmlns:a16="http://schemas.microsoft.com/office/drawing/2014/main" id="{7B9E9544-D94C-9ABE-CFAC-EA08DC120ED2}"/>
              </a:ext>
            </a:extLst>
          </p:cNvPr>
          <p:cNvSpPr/>
          <p:nvPr/>
        </p:nvSpPr>
        <p:spPr>
          <a:xfrm>
            <a:off x="-2231529" y="223610"/>
            <a:ext cx="10979834" cy="584775"/>
          </a:xfrm>
          <a:prstGeom prst="rect">
            <a:avLst/>
          </a:prstGeom>
          <a:noFill/>
        </p:spPr>
        <p:txBody>
          <a:bodyPr wrap="square" lIns="91440" tIns="45720" rIns="91440" bIns="4572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2. Mặt trái khi sử dụng công nghệ</a:t>
            </a:r>
            <a:endParaRPr lang="en-US" sz="3200" b="1">
              <a:solidFill>
                <a:srgbClr val="FF0000"/>
              </a:solidFill>
            </a:endParaRPr>
          </a:p>
        </p:txBody>
      </p:sp>
      <p:sp>
        <p:nvSpPr>
          <p:cNvPr id="9" name="TextBox 8">
            <a:extLst>
              <a:ext uri="{FF2B5EF4-FFF2-40B4-BE49-F238E27FC236}">
                <a16:creationId xmlns:a16="http://schemas.microsoft.com/office/drawing/2014/main" id="{B8ED1794-4A49-03E0-1756-007C79E16D5C}"/>
              </a:ext>
            </a:extLst>
          </p:cNvPr>
          <p:cNvSpPr txBox="1"/>
          <p:nvPr/>
        </p:nvSpPr>
        <p:spPr>
          <a:xfrm>
            <a:off x="184054" y="981318"/>
            <a:ext cx="10784757" cy="523220"/>
          </a:xfrm>
          <a:prstGeom prst="rect">
            <a:avLst/>
          </a:prstGeom>
          <a:noFill/>
        </p:spPr>
        <p:txBody>
          <a:bodyPr wrap="square">
            <a:spAutoFit/>
          </a:bodyPr>
          <a:lstStyle/>
          <a:p>
            <a:r>
              <a:rPr lang="en-US" sz="2800" b="0" i="0">
                <a:solidFill>
                  <a:srgbClr val="000000"/>
                </a:solidFill>
                <a:effectLst/>
                <a:latin typeface="Times New Roman" panose="02020603050405020304" pitchFamily="18" charset="0"/>
                <a:cs typeface="Times New Roman" panose="02020603050405020304" pitchFamily="18" charset="0"/>
              </a:rPr>
              <a:t>Dựa vào hình dưới đây, hãy nêu những mặt trái khi sử dụng công nghệ</a:t>
            </a:r>
          </a:p>
        </p:txBody>
      </p:sp>
      <p:pic>
        <p:nvPicPr>
          <p:cNvPr id="11" name="Picture 10">
            <a:extLst>
              <a:ext uri="{FF2B5EF4-FFF2-40B4-BE49-F238E27FC236}">
                <a16:creationId xmlns:a16="http://schemas.microsoft.com/office/drawing/2014/main" id="{E61A3C11-91DB-7160-C8AA-4D58092B264A}"/>
              </a:ext>
            </a:extLst>
          </p:cNvPr>
          <p:cNvPicPr>
            <a:picLocks noChangeAspect="1"/>
          </p:cNvPicPr>
          <p:nvPr/>
        </p:nvPicPr>
        <p:blipFill>
          <a:blip r:embed="rId3"/>
          <a:stretch>
            <a:fillRect/>
          </a:stretch>
        </p:blipFill>
        <p:spPr>
          <a:xfrm>
            <a:off x="518643" y="1690688"/>
            <a:ext cx="3557791" cy="2530800"/>
          </a:xfrm>
          <a:prstGeom prst="rect">
            <a:avLst/>
          </a:prstGeom>
        </p:spPr>
      </p:pic>
      <p:pic>
        <p:nvPicPr>
          <p:cNvPr id="15" name="Picture 14">
            <a:extLst>
              <a:ext uri="{FF2B5EF4-FFF2-40B4-BE49-F238E27FC236}">
                <a16:creationId xmlns:a16="http://schemas.microsoft.com/office/drawing/2014/main" id="{EB4CC872-4AA2-E498-E893-C4D0D570018D}"/>
              </a:ext>
            </a:extLst>
          </p:cNvPr>
          <p:cNvPicPr>
            <a:picLocks noChangeAspect="1"/>
          </p:cNvPicPr>
          <p:nvPr/>
        </p:nvPicPr>
        <p:blipFill>
          <a:blip r:embed="rId4"/>
          <a:stretch>
            <a:fillRect/>
          </a:stretch>
        </p:blipFill>
        <p:spPr>
          <a:xfrm>
            <a:off x="8728734" y="1705219"/>
            <a:ext cx="3366537" cy="2346374"/>
          </a:xfrm>
          <a:prstGeom prst="rect">
            <a:avLst/>
          </a:prstGeom>
        </p:spPr>
      </p:pic>
      <p:pic>
        <p:nvPicPr>
          <p:cNvPr id="17" name="Picture 16">
            <a:extLst>
              <a:ext uri="{FF2B5EF4-FFF2-40B4-BE49-F238E27FC236}">
                <a16:creationId xmlns:a16="http://schemas.microsoft.com/office/drawing/2014/main" id="{164F7847-2451-1796-FCC5-BA4F2D8577FB}"/>
              </a:ext>
            </a:extLst>
          </p:cNvPr>
          <p:cNvPicPr>
            <a:picLocks noChangeAspect="1"/>
          </p:cNvPicPr>
          <p:nvPr/>
        </p:nvPicPr>
        <p:blipFill>
          <a:blip r:embed="rId5"/>
          <a:stretch>
            <a:fillRect/>
          </a:stretch>
        </p:blipFill>
        <p:spPr>
          <a:xfrm>
            <a:off x="518643" y="4051593"/>
            <a:ext cx="3653455" cy="2581048"/>
          </a:xfrm>
          <a:prstGeom prst="rect">
            <a:avLst/>
          </a:prstGeom>
        </p:spPr>
      </p:pic>
      <p:pic>
        <p:nvPicPr>
          <p:cNvPr id="21" name="Picture 20">
            <a:extLst>
              <a:ext uri="{FF2B5EF4-FFF2-40B4-BE49-F238E27FC236}">
                <a16:creationId xmlns:a16="http://schemas.microsoft.com/office/drawing/2014/main" id="{DA599B0D-11E0-32F2-6105-68A001F65FB3}"/>
              </a:ext>
            </a:extLst>
          </p:cNvPr>
          <p:cNvPicPr>
            <a:picLocks noChangeAspect="1"/>
          </p:cNvPicPr>
          <p:nvPr/>
        </p:nvPicPr>
        <p:blipFill>
          <a:blip r:embed="rId6"/>
          <a:stretch>
            <a:fillRect/>
          </a:stretch>
        </p:blipFill>
        <p:spPr>
          <a:xfrm>
            <a:off x="4858622" y="4155883"/>
            <a:ext cx="3136947" cy="2801933"/>
          </a:xfrm>
          <a:prstGeom prst="rect">
            <a:avLst/>
          </a:prstGeom>
        </p:spPr>
      </p:pic>
      <p:pic>
        <p:nvPicPr>
          <p:cNvPr id="23" name="Picture 22">
            <a:extLst>
              <a:ext uri="{FF2B5EF4-FFF2-40B4-BE49-F238E27FC236}">
                <a16:creationId xmlns:a16="http://schemas.microsoft.com/office/drawing/2014/main" id="{3417BAA1-B63B-FA36-3FFA-F636BB6B0370}"/>
              </a:ext>
            </a:extLst>
          </p:cNvPr>
          <p:cNvPicPr>
            <a:picLocks noChangeAspect="1"/>
          </p:cNvPicPr>
          <p:nvPr/>
        </p:nvPicPr>
        <p:blipFill>
          <a:blip r:embed="rId7"/>
          <a:stretch>
            <a:fillRect/>
          </a:stretch>
        </p:blipFill>
        <p:spPr>
          <a:xfrm>
            <a:off x="8728734" y="4082397"/>
            <a:ext cx="3173964" cy="2693502"/>
          </a:xfrm>
          <a:prstGeom prst="rect">
            <a:avLst/>
          </a:prstGeom>
        </p:spPr>
      </p:pic>
      <p:pic>
        <p:nvPicPr>
          <p:cNvPr id="24" name="Picture 2" descr="Thảo Luận Cặp Đôi">
            <a:extLst>
              <a:ext uri="{FF2B5EF4-FFF2-40B4-BE49-F238E27FC236}">
                <a16:creationId xmlns:a16="http://schemas.microsoft.com/office/drawing/2014/main" id="{DF5B9313-A77A-5AB9-04E6-E195C24A1C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4308" y="109493"/>
            <a:ext cx="1581195" cy="158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76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6"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par>
                                <p:cTn id="21" presetID="6"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2000"/>
                                        <p:tgtEl>
                                          <p:spTgt spid="23"/>
                                        </p:tgtEl>
                                      </p:cBhvr>
                                    </p:animEffect>
                                  </p:childTnLst>
                                </p:cTn>
                              </p:par>
                              <p:par>
                                <p:cTn id="27" presetID="6"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par>
                                <p:cTn id="30" presetID="6" presetClass="entr" presetSubtype="16"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E50F0EC3-B234-3222-C5DF-EC3116BF5941}"/>
              </a:ext>
            </a:extLst>
          </p:cNvPr>
          <p:cNvPicPr>
            <a:picLocks noGrp="1" noChangeAspect="1"/>
          </p:cNvPicPr>
          <p:nvPr>
            <p:ph idx="1"/>
          </p:nvPr>
        </p:nvPicPr>
        <p:blipFill>
          <a:blip r:embed="rId2"/>
          <a:stretch>
            <a:fillRect/>
          </a:stretch>
        </p:blipFill>
        <p:spPr>
          <a:xfrm>
            <a:off x="4269272" y="0"/>
            <a:ext cx="3653455" cy="2465196"/>
          </a:xfrm>
        </p:spPr>
      </p:pic>
      <p:pic>
        <p:nvPicPr>
          <p:cNvPr id="11" name="Picture 10">
            <a:extLst>
              <a:ext uri="{FF2B5EF4-FFF2-40B4-BE49-F238E27FC236}">
                <a16:creationId xmlns:a16="http://schemas.microsoft.com/office/drawing/2014/main" id="{E61A3C11-91DB-7160-C8AA-4D58092B264A}"/>
              </a:ext>
            </a:extLst>
          </p:cNvPr>
          <p:cNvPicPr>
            <a:picLocks noChangeAspect="1"/>
          </p:cNvPicPr>
          <p:nvPr/>
        </p:nvPicPr>
        <p:blipFill>
          <a:blip r:embed="rId3"/>
          <a:stretch>
            <a:fillRect/>
          </a:stretch>
        </p:blipFill>
        <p:spPr>
          <a:xfrm>
            <a:off x="96729" y="0"/>
            <a:ext cx="3557791" cy="2530800"/>
          </a:xfrm>
          <a:prstGeom prst="rect">
            <a:avLst/>
          </a:prstGeom>
        </p:spPr>
      </p:pic>
      <p:pic>
        <p:nvPicPr>
          <p:cNvPr id="15" name="Picture 14">
            <a:extLst>
              <a:ext uri="{FF2B5EF4-FFF2-40B4-BE49-F238E27FC236}">
                <a16:creationId xmlns:a16="http://schemas.microsoft.com/office/drawing/2014/main" id="{EB4CC872-4AA2-E498-E893-C4D0D570018D}"/>
              </a:ext>
            </a:extLst>
          </p:cNvPr>
          <p:cNvPicPr>
            <a:picLocks noChangeAspect="1"/>
          </p:cNvPicPr>
          <p:nvPr/>
        </p:nvPicPr>
        <p:blipFill>
          <a:blip r:embed="rId4"/>
          <a:stretch>
            <a:fillRect/>
          </a:stretch>
        </p:blipFill>
        <p:spPr>
          <a:xfrm>
            <a:off x="8728734" y="0"/>
            <a:ext cx="3366537" cy="2346374"/>
          </a:xfrm>
          <a:prstGeom prst="rect">
            <a:avLst/>
          </a:prstGeom>
        </p:spPr>
      </p:pic>
      <p:pic>
        <p:nvPicPr>
          <p:cNvPr id="17" name="Picture 16">
            <a:extLst>
              <a:ext uri="{FF2B5EF4-FFF2-40B4-BE49-F238E27FC236}">
                <a16:creationId xmlns:a16="http://schemas.microsoft.com/office/drawing/2014/main" id="{164F7847-2451-1796-FCC5-BA4F2D8577FB}"/>
              </a:ext>
            </a:extLst>
          </p:cNvPr>
          <p:cNvPicPr>
            <a:picLocks noChangeAspect="1"/>
          </p:cNvPicPr>
          <p:nvPr/>
        </p:nvPicPr>
        <p:blipFill>
          <a:blip r:embed="rId5"/>
          <a:stretch>
            <a:fillRect/>
          </a:stretch>
        </p:blipFill>
        <p:spPr>
          <a:xfrm>
            <a:off x="289302" y="3381462"/>
            <a:ext cx="3653455" cy="2581048"/>
          </a:xfrm>
          <a:prstGeom prst="rect">
            <a:avLst/>
          </a:prstGeom>
        </p:spPr>
      </p:pic>
      <p:pic>
        <p:nvPicPr>
          <p:cNvPr id="21" name="Picture 20">
            <a:extLst>
              <a:ext uri="{FF2B5EF4-FFF2-40B4-BE49-F238E27FC236}">
                <a16:creationId xmlns:a16="http://schemas.microsoft.com/office/drawing/2014/main" id="{DA599B0D-11E0-32F2-6105-68A001F65FB3}"/>
              </a:ext>
            </a:extLst>
          </p:cNvPr>
          <p:cNvPicPr>
            <a:picLocks noChangeAspect="1"/>
          </p:cNvPicPr>
          <p:nvPr/>
        </p:nvPicPr>
        <p:blipFill>
          <a:blip r:embed="rId6"/>
          <a:stretch>
            <a:fillRect/>
          </a:stretch>
        </p:blipFill>
        <p:spPr>
          <a:xfrm>
            <a:off x="4652145" y="3381462"/>
            <a:ext cx="3136947" cy="2801933"/>
          </a:xfrm>
          <a:prstGeom prst="rect">
            <a:avLst/>
          </a:prstGeom>
        </p:spPr>
      </p:pic>
      <p:pic>
        <p:nvPicPr>
          <p:cNvPr id="23" name="Picture 22">
            <a:extLst>
              <a:ext uri="{FF2B5EF4-FFF2-40B4-BE49-F238E27FC236}">
                <a16:creationId xmlns:a16="http://schemas.microsoft.com/office/drawing/2014/main" id="{3417BAA1-B63B-FA36-3FFA-F636BB6B0370}"/>
              </a:ext>
            </a:extLst>
          </p:cNvPr>
          <p:cNvPicPr>
            <a:picLocks noChangeAspect="1"/>
          </p:cNvPicPr>
          <p:nvPr/>
        </p:nvPicPr>
        <p:blipFill>
          <a:blip r:embed="rId7"/>
          <a:stretch>
            <a:fillRect/>
          </a:stretch>
        </p:blipFill>
        <p:spPr>
          <a:xfrm>
            <a:off x="9018036" y="3164876"/>
            <a:ext cx="3173964" cy="2693502"/>
          </a:xfrm>
          <a:prstGeom prst="rect">
            <a:avLst/>
          </a:prstGeom>
        </p:spPr>
      </p:pic>
      <p:sp>
        <p:nvSpPr>
          <p:cNvPr id="3" name="Rectangle: Rounded Corners 2">
            <a:extLst>
              <a:ext uri="{FF2B5EF4-FFF2-40B4-BE49-F238E27FC236}">
                <a16:creationId xmlns:a16="http://schemas.microsoft.com/office/drawing/2014/main" id="{9DA24F4F-CEB8-87A9-F790-39C33C4F33E1}"/>
              </a:ext>
            </a:extLst>
          </p:cNvPr>
          <p:cNvSpPr/>
          <p:nvPr/>
        </p:nvSpPr>
        <p:spPr>
          <a:xfrm>
            <a:off x="289302" y="2530800"/>
            <a:ext cx="3365218" cy="52211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Ô nhiễm môi trường</a:t>
            </a:r>
          </a:p>
        </p:txBody>
      </p:sp>
      <p:sp>
        <p:nvSpPr>
          <p:cNvPr id="4" name="Rectangle: Rounded Corners 3">
            <a:extLst>
              <a:ext uri="{FF2B5EF4-FFF2-40B4-BE49-F238E27FC236}">
                <a16:creationId xmlns:a16="http://schemas.microsoft.com/office/drawing/2014/main" id="{C45A276A-7232-92B6-0967-E7B851C0428A}"/>
              </a:ext>
            </a:extLst>
          </p:cNvPr>
          <p:cNvSpPr/>
          <p:nvPr/>
        </p:nvSpPr>
        <p:spPr>
          <a:xfrm>
            <a:off x="4328264" y="2465196"/>
            <a:ext cx="3365218" cy="52211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Ảnh hưởng tới sức khỏe</a:t>
            </a:r>
          </a:p>
        </p:txBody>
      </p:sp>
      <p:sp>
        <p:nvSpPr>
          <p:cNvPr id="5" name="Rectangle: Rounded Corners 4">
            <a:extLst>
              <a:ext uri="{FF2B5EF4-FFF2-40B4-BE49-F238E27FC236}">
                <a16:creationId xmlns:a16="http://schemas.microsoft.com/office/drawing/2014/main" id="{F1E1FB01-3D9E-A1AA-E43D-6D13631E42E3}"/>
              </a:ext>
            </a:extLst>
          </p:cNvPr>
          <p:cNvSpPr/>
          <p:nvPr/>
        </p:nvSpPr>
        <p:spPr>
          <a:xfrm>
            <a:off x="8728734" y="2494567"/>
            <a:ext cx="3365218" cy="52211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Bị đe dọa tinh thần</a:t>
            </a:r>
          </a:p>
        </p:txBody>
      </p:sp>
      <p:sp>
        <p:nvSpPr>
          <p:cNvPr id="6" name="Rectangle: Rounded Corners 5">
            <a:extLst>
              <a:ext uri="{FF2B5EF4-FFF2-40B4-BE49-F238E27FC236}">
                <a16:creationId xmlns:a16="http://schemas.microsoft.com/office/drawing/2014/main" id="{CD167D11-07E4-EFB9-999B-9BCFFC58D8E7}"/>
              </a:ext>
            </a:extLst>
          </p:cNvPr>
          <p:cNvSpPr/>
          <p:nvPr/>
        </p:nvSpPr>
        <p:spPr>
          <a:xfrm>
            <a:off x="577539" y="6183395"/>
            <a:ext cx="3365218" cy="52211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Giảm giao tiếp trực tiếp</a:t>
            </a:r>
          </a:p>
        </p:txBody>
      </p:sp>
      <p:sp>
        <p:nvSpPr>
          <p:cNvPr id="7" name="Rectangle: Rounded Corners 6">
            <a:extLst>
              <a:ext uri="{FF2B5EF4-FFF2-40B4-BE49-F238E27FC236}">
                <a16:creationId xmlns:a16="http://schemas.microsoft.com/office/drawing/2014/main" id="{CD928813-871E-B038-B185-F0EF58E55585}"/>
              </a:ext>
            </a:extLst>
          </p:cNvPr>
          <p:cNvSpPr/>
          <p:nvPr/>
        </p:nvSpPr>
        <p:spPr>
          <a:xfrm>
            <a:off x="4795539" y="6183395"/>
            <a:ext cx="3365218" cy="52211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Mất an toàn thông tin</a:t>
            </a:r>
          </a:p>
        </p:txBody>
      </p:sp>
      <p:sp>
        <p:nvSpPr>
          <p:cNvPr id="10" name="Rectangle: Rounded Corners 9">
            <a:extLst>
              <a:ext uri="{FF2B5EF4-FFF2-40B4-BE49-F238E27FC236}">
                <a16:creationId xmlns:a16="http://schemas.microsoft.com/office/drawing/2014/main" id="{B4DEEFB0-9488-12D8-6B71-4F57C6FDA37B}"/>
              </a:ext>
            </a:extLst>
          </p:cNvPr>
          <p:cNvSpPr/>
          <p:nvPr/>
        </p:nvSpPr>
        <p:spPr>
          <a:xfrm>
            <a:off x="8796816" y="6157719"/>
            <a:ext cx="3365218" cy="522116"/>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a:latin typeface="Times New Roman" panose="02020603050405020304" pitchFamily="18" charset="0"/>
                <a:cs typeface="Times New Roman" panose="02020603050405020304" pitchFamily="18" charset="0"/>
              </a:rPr>
              <a:t>Phụ thuộc vào công nghệ</a:t>
            </a:r>
          </a:p>
        </p:txBody>
      </p:sp>
    </p:spTree>
    <p:extLst>
      <p:ext uri="{BB962C8B-B14F-4D97-AF65-F5344CB8AC3E}">
        <p14:creationId xmlns:p14="http://schemas.microsoft.com/office/powerpoint/2010/main" val="38295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circle(in)">
                                      <p:cBhvr>
                                        <p:cTn id="57" dur="2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Tổng hợp với hơn 75 về hình nền powerpoint màu hồng nhạt - cdgdbentre ...">
            <a:extLst>
              <a:ext uri="{FF2B5EF4-FFF2-40B4-BE49-F238E27FC236}">
                <a16:creationId xmlns:a16="http://schemas.microsoft.com/office/drawing/2014/main" id="{FE6B0B8F-C634-D93E-8F44-872A12FFE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66"/>
            <a:ext cx="1222764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4F6691-C9FA-F06F-53DA-F2AB82B83092}"/>
              </a:ext>
            </a:extLst>
          </p:cNvPr>
          <p:cNvSpPr txBox="1"/>
          <p:nvPr/>
        </p:nvSpPr>
        <p:spPr>
          <a:xfrm>
            <a:off x="1268362" y="1396051"/>
            <a:ext cx="8450826" cy="892552"/>
          </a:xfrm>
          <a:prstGeom prst="rect">
            <a:avLst/>
          </a:prstGeom>
          <a:noFill/>
        </p:spPr>
        <p:txBody>
          <a:bodyPr wrap="square">
            <a:spAutoFit/>
          </a:bodyPr>
          <a:lstStyle/>
          <a:p>
            <a:pPr algn="l"/>
            <a:r>
              <a:rPr lang="en-US" sz="2600" i="1">
                <a:solidFill>
                  <a:srgbClr val="0000FF"/>
                </a:solidFill>
                <a:effectLst/>
                <a:latin typeface="Times New Roman" panose="02020603050405020304" pitchFamily="18" charset="0"/>
                <a:cs typeface="Times New Roman" panose="02020603050405020304" pitchFamily="18" charset="0"/>
              </a:rPr>
              <a:t>Kể tên một số sản phẩm công nghệ em sử dụng hằng ngày và nêu vai trò của chúng.</a:t>
            </a:r>
          </a:p>
        </p:txBody>
      </p:sp>
      <p:sp>
        <p:nvSpPr>
          <p:cNvPr id="8" name="TextBox 7">
            <a:extLst>
              <a:ext uri="{FF2B5EF4-FFF2-40B4-BE49-F238E27FC236}">
                <a16:creationId xmlns:a16="http://schemas.microsoft.com/office/drawing/2014/main" id="{BD0BC02D-46E1-1608-9E4A-AD627936CAE7}"/>
              </a:ext>
            </a:extLst>
          </p:cNvPr>
          <p:cNvSpPr txBox="1"/>
          <p:nvPr/>
        </p:nvSpPr>
        <p:spPr>
          <a:xfrm>
            <a:off x="4837472" y="347156"/>
            <a:ext cx="6253316" cy="523220"/>
          </a:xfrm>
          <a:prstGeom prst="rect">
            <a:avLst/>
          </a:prstGeom>
          <a:noFill/>
        </p:spPr>
        <p:txBody>
          <a:bodyPr wrap="square">
            <a:spAutoFit/>
          </a:bodyPr>
          <a:lstStyle/>
          <a:p>
            <a:pPr algn="just"/>
            <a:r>
              <a:rPr lang="en-US" sz="2800" b="1" i="0" cap="all">
                <a:solidFill>
                  <a:srgbClr val="008000"/>
                </a:solidFill>
                <a:effectLst/>
                <a:latin typeface="Times New Roman" panose="02020603050405020304" pitchFamily="18" charset="0"/>
                <a:cs typeface="Times New Roman" panose="02020603050405020304" pitchFamily="18" charset="0"/>
              </a:rPr>
              <a:t>KHỞI ĐỘNG</a:t>
            </a:r>
          </a:p>
        </p:txBody>
      </p:sp>
      <p:pic>
        <p:nvPicPr>
          <p:cNvPr id="10" name="Picture 9">
            <a:extLst>
              <a:ext uri="{FF2B5EF4-FFF2-40B4-BE49-F238E27FC236}">
                <a16:creationId xmlns:a16="http://schemas.microsoft.com/office/drawing/2014/main" id="{878B1496-12CE-B91D-7578-6C58A495E940}"/>
              </a:ext>
            </a:extLst>
          </p:cNvPr>
          <p:cNvPicPr>
            <a:picLocks noChangeAspect="1"/>
          </p:cNvPicPr>
          <p:nvPr/>
        </p:nvPicPr>
        <p:blipFill>
          <a:blip r:embed="rId3"/>
          <a:stretch>
            <a:fillRect/>
          </a:stretch>
        </p:blipFill>
        <p:spPr>
          <a:xfrm>
            <a:off x="0" y="0"/>
            <a:ext cx="1347815" cy="1504335"/>
          </a:xfrm>
          <a:prstGeom prst="rect">
            <a:avLst/>
          </a:prstGeom>
        </p:spPr>
      </p:pic>
      <p:sp>
        <p:nvSpPr>
          <p:cNvPr id="11" name="TextBox 10">
            <a:extLst>
              <a:ext uri="{FF2B5EF4-FFF2-40B4-BE49-F238E27FC236}">
                <a16:creationId xmlns:a16="http://schemas.microsoft.com/office/drawing/2014/main" id="{C80F577A-D705-1205-8D34-D965E3E72019}"/>
              </a:ext>
            </a:extLst>
          </p:cNvPr>
          <p:cNvSpPr txBox="1"/>
          <p:nvPr/>
        </p:nvSpPr>
        <p:spPr>
          <a:xfrm>
            <a:off x="5493775" y="2552668"/>
            <a:ext cx="1275735" cy="523220"/>
          </a:xfrm>
          <a:prstGeom prst="rect">
            <a:avLst/>
          </a:prstGeom>
          <a:noFill/>
        </p:spPr>
        <p:txBody>
          <a:bodyPr wrap="square">
            <a:spAutoFit/>
          </a:bodyPr>
          <a:lstStyle/>
          <a:p>
            <a:pPr algn="ctr"/>
            <a:r>
              <a:rPr lang="en-US" sz="2800" b="1" i="0" cap="all">
                <a:solidFill>
                  <a:srgbClr val="FF0000"/>
                </a:solidFill>
                <a:effectLst/>
                <a:highlight>
                  <a:srgbClr val="FFFF00"/>
                </a:highlight>
                <a:latin typeface="Times New Roman" panose="02020603050405020304" pitchFamily="18" charset="0"/>
                <a:cs typeface="Times New Roman" panose="02020603050405020304" pitchFamily="18" charset="0"/>
              </a:rPr>
              <a:t>VÍ DỤ</a:t>
            </a:r>
          </a:p>
        </p:txBody>
      </p:sp>
      <p:pic>
        <p:nvPicPr>
          <p:cNvPr id="5128" name="Picture 8" descr="Refrigerator PNG Picture, Blue Sky Refrigerator Clip Art, Fridge ...">
            <a:extLst>
              <a:ext uri="{FF2B5EF4-FFF2-40B4-BE49-F238E27FC236}">
                <a16:creationId xmlns:a16="http://schemas.microsoft.com/office/drawing/2014/main" id="{8F568069-D7E8-F15D-55F1-4E220491B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374" y="3089218"/>
            <a:ext cx="3421626" cy="34216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AB42B9D-B0F2-343C-007E-975BCA9BF073}"/>
              </a:ext>
            </a:extLst>
          </p:cNvPr>
          <p:cNvPicPr>
            <a:picLocks noChangeAspect="1"/>
          </p:cNvPicPr>
          <p:nvPr/>
        </p:nvPicPr>
        <p:blipFill>
          <a:blip r:embed="rId5"/>
          <a:stretch>
            <a:fillRect/>
          </a:stretch>
        </p:blipFill>
        <p:spPr>
          <a:xfrm>
            <a:off x="7126851" y="3074881"/>
            <a:ext cx="2149885" cy="2989034"/>
          </a:xfrm>
          <a:prstGeom prst="rect">
            <a:avLst/>
          </a:prstGeom>
        </p:spPr>
      </p:pic>
      <p:sp>
        <p:nvSpPr>
          <p:cNvPr id="14" name="Speech Bubble: Oval 13">
            <a:extLst>
              <a:ext uri="{FF2B5EF4-FFF2-40B4-BE49-F238E27FC236}">
                <a16:creationId xmlns:a16="http://schemas.microsoft.com/office/drawing/2014/main" id="{D9435265-D268-332C-B1CD-BF9EBEEAFC9D}"/>
              </a:ext>
            </a:extLst>
          </p:cNvPr>
          <p:cNvSpPr/>
          <p:nvPr/>
        </p:nvSpPr>
        <p:spPr>
          <a:xfrm>
            <a:off x="9567448" y="2553948"/>
            <a:ext cx="2149885" cy="1355655"/>
          </a:xfrm>
          <a:prstGeom prst="wedgeEllipseCallout">
            <a:avLst>
              <a:gd name="adj1" fmla="val -60900"/>
              <a:gd name="adj2" fmla="val 69230"/>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Sấy khô tóc</a:t>
            </a:r>
            <a:endParaRPr lang="en-US" sz="2400" i="1">
              <a:solidFill>
                <a:schemeClr val="tx1"/>
              </a:solidFill>
              <a:latin typeface="Times New Roman" panose="02020603050405020304" pitchFamily="18" charset="0"/>
              <a:cs typeface="Times New Roman" panose="02020603050405020304" pitchFamily="18" charset="0"/>
            </a:endParaRPr>
          </a:p>
        </p:txBody>
      </p:sp>
      <p:sp>
        <p:nvSpPr>
          <p:cNvPr id="15" name="Speech Bubble: Oval 14">
            <a:extLst>
              <a:ext uri="{FF2B5EF4-FFF2-40B4-BE49-F238E27FC236}">
                <a16:creationId xmlns:a16="http://schemas.microsoft.com/office/drawing/2014/main" id="{FAA65584-2DBC-EAB9-6E14-3C59CDE52C8F}"/>
              </a:ext>
            </a:extLst>
          </p:cNvPr>
          <p:cNvSpPr/>
          <p:nvPr/>
        </p:nvSpPr>
        <p:spPr>
          <a:xfrm>
            <a:off x="79779" y="2814278"/>
            <a:ext cx="2506503" cy="1261776"/>
          </a:xfrm>
          <a:prstGeom prst="wedgeEllipseCallout">
            <a:avLst>
              <a:gd name="adj1" fmla="val 90487"/>
              <a:gd name="adj2" fmla="val 103527"/>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Bảo quản thức ăn</a:t>
            </a:r>
            <a:endParaRPr lang="en-US" sz="2400"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wipe(down)">
                                      <p:cBhvr>
                                        <p:cTn id="20" dur="500"/>
                                        <p:tgtEl>
                                          <p:spTgt spid="51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5B11-18A3-A86F-9D33-E216FD0C23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DF99C9-860D-CD98-79B4-4DCC7521527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FF33C76-B91A-CECD-64BC-E8FE35F3CDDD}"/>
              </a:ext>
            </a:extLst>
          </p:cNvPr>
          <p:cNvPicPr>
            <a:picLocks noChangeAspect="1"/>
          </p:cNvPicPr>
          <p:nvPr/>
        </p:nvPicPr>
        <p:blipFill>
          <a:blip r:embed="rId2"/>
          <a:stretch>
            <a:fillRect/>
          </a:stretch>
        </p:blipFill>
        <p:spPr>
          <a:xfrm>
            <a:off x="108002" y="208090"/>
            <a:ext cx="1132206" cy="945894"/>
          </a:xfrm>
          <a:prstGeom prst="rect">
            <a:avLst/>
          </a:prstGeom>
        </p:spPr>
      </p:pic>
      <p:sp>
        <p:nvSpPr>
          <p:cNvPr id="8" name="TextBox 7">
            <a:extLst>
              <a:ext uri="{FF2B5EF4-FFF2-40B4-BE49-F238E27FC236}">
                <a16:creationId xmlns:a16="http://schemas.microsoft.com/office/drawing/2014/main" id="{CBA47388-A5C6-049F-E696-B802F530385C}"/>
              </a:ext>
            </a:extLst>
          </p:cNvPr>
          <p:cNvSpPr txBox="1"/>
          <p:nvPr/>
        </p:nvSpPr>
        <p:spPr>
          <a:xfrm>
            <a:off x="1391321" y="231801"/>
            <a:ext cx="9811365" cy="954107"/>
          </a:xfrm>
          <a:prstGeom prst="rect">
            <a:avLst/>
          </a:prstGeom>
          <a:noFill/>
        </p:spPr>
        <p:txBody>
          <a:bodyPr wrap="square">
            <a:spAutoFit/>
          </a:bodyPr>
          <a:lstStyle/>
          <a:p>
            <a:pPr algn="l"/>
            <a:r>
              <a:rPr lang="en-US" sz="2800" b="1" i="0">
                <a:solidFill>
                  <a:srgbClr val="FF0000"/>
                </a:solidFill>
                <a:effectLst/>
                <a:latin typeface="Times New Roman" panose="02020603050405020304" pitchFamily="18" charset="0"/>
                <a:cs typeface="Times New Roman" panose="02020603050405020304" pitchFamily="18" charset="0"/>
              </a:rPr>
              <a:t>Ai kể đúng?</a:t>
            </a:r>
            <a:endParaRPr lang="vi-VN" sz="2800" b="1" i="0">
              <a:solidFill>
                <a:srgbClr val="FF0000"/>
              </a:solidFill>
              <a:effectLst/>
              <a:latin typeface="Times New Roman" panose="02020603050405020304" pitchFamily="18" charset="0"/>
              <a:cs typeface="Times New Roman" panose="02020603050405020304" pitchFamily="18" charset="0"/>
            </a:endParaRPr>
          </a:p>
          <a:p>
            <a:pPr algn="l"/>
            <a:r>
              <a:rPr lang="en-US" sz="2800" b="1" i="0">
                <a:solidFill>
                  <a:srgbClr val="0000FF"/>
                </a:solidFill>
                <a:effectLst/>
                <a:latin typeface="Times New Roman" panose="02020603050405020304" pitchFamily="18" charset="0"/>
                <a:cs typeface="Times New Roman" panose="02020603050405020304" pitchFamily="18" charset="0"/>
              </a:rPr>
              <a:t>Cùng bạn nêu những mặt trái khi sử dụng công nghệ</a:t>
            </a:r>
            <a:endParaRPr lang="vi-VN" sz="2800" b="1" i="0">
              <a:solidFill>
                <a:srgbClr val="0000FF"/>
              </a:solidFill>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E3DAC1B9-3EE4-0B3D-4594-00F66CAC4ED1}"/>
              </a:ext>
            </a:extLst>
          </p:cNvPr>
          <p:cNvPicPr>
            <a:picLocks noChangeAspect="1"/>
          </p:cNvPicPr>
          <p:nvPr/>
        </p:nvPicPr>
        <p:blipFill>
          <a:blip r:embed="rId3"/>
          <a:stretch>
            <a:fillRect/>
          </a:stretch>
        </p:blipFill>
        <p:spPr>
          <a:xfrm>
            <a:off x="1454795" y="1342943"/>
            <a:ext cx="10400803" cy="5515057"/>
          </a:xfrm>
          <a:prstGeom prst="rect">
            <a:avLst/>
          </a:prstGeom>
        </p:spPr>
      </p:pic>
    </p:spTree>
    <p:extLst>
      <p:ext uri="{BB962C8B-B14F-4D97-AF65-F5344CB8AC3E}">
        <p14:creationId xmlns:p14="http://schemas.microsoft.com/office/powerpoint/2010/main" val="30681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op 75+ hình nền powerpoint học tập chất lượng full hd cực đẹp - SESOMR">
            <a:extLst>
              <a:ext uri="{FF2B5EF4-FFF2-40B4-BE49-F238E27FC236}">
                <a16:creationId xmlns:a16="http://schemas.microsoft.com/office/drawing/2014/main" id="{5C2F5A54-3529-1CE7-E27B-48B3999CF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5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02F615-F446-DFCC-F28D-A72D971D1E93}"/>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33072074-5CA7-AD54-5DAF-F7FC5516D175}"/>
              </a:ext>
            </a:extLst>
          </p:cNvPr>
          <p:cNvSpPr/>
          <p:nvPr/>
        </p:nvSpPr>
        <p:spPr>
          <a:xfrm>
            <a:off x="1918689" y="967413"/>
            <a:ext cx="8354622"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noProof="0">
                <a:solidFill>
                  <a:srgbClr val="FF0000"/>
                </a:solidFill>
                <a:latin typeface="Times New Roman" panose="02020603050405020304" pitchFamily="18" charset="0"/>
                <a:cs typeface="Times New Roman" panose="02020603050405020304" pitchFamily="18" charset="0"/>
              </a:rPr>
              <a:t>VẬN DỤNG</a:t>
            </a:r>
            <a:endParaRPr kumimoji="0" lang="en-US" sz="4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FF0000"/>
              </a:solidFill>
              <a:effectLst/>
              <a:uLnTx/>
              <a:uFillTx/>
              <a:latin typeface="Calibri" panose="020F0502020204030204"/>
            </a:endParaRPr>
          </a:p>
        </p:txBody>
      </p:sp>
      <p:sp>
        <p:nvSpPr>
          <p:cNvPr id="3" name="Rectangle 2">
            <a:extLst>
              <a:ext uri="{FF2B5EF4-FFF2-40B4-BE49-F238E27FC236}">
                <a16:creationId xmlns:a16="http://schemas.microsoft.com/office/drawing/2014/main" id="{328AD254-57E5-F79B-234D-2FC50ED78FD2}"/>
              </a:ext>
            </a:extLst>
          </p:cNvPr>
          <p:cNvSpPr/>
          <p:nvPr/>
        </p:nvSpPr>
        <p:spPr>
          <a:xfrm>
            <a:off x="1608973" y="2525150"/>
            <a:ext cx="9555556" cy="1754326"/>
          </a:xfrm>
          <a:prstGeom prst="rect">
            <a:avLst/>
          </a:prstGeom>
          <a:noFill/>
        </p:spPr>
        <p:txBody>
          <a:bodyPr wrap="square" lIns="91440" tIns="45720" rIns="91440" bIns="4572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i="1">
                <a:latin typeface="Times New Roman" panose="02020603050405020304" pitchFamily="18" charset="0"/>
                <a:cs typeface="Times New Roman" panose="02020603050405020304" pitchFamily="18" charset="0"/>
              </a:rPr>
              <a:t>Em hãy trao đổi với người thân về những mặt trái khi sử dụng công nghệ.</a:t>
            </a:r>
            <a:endParaRPr kumimoji="0" lang="en-US" sz="3600" i="1" u="none" strike="noStrike" kern="1200" cap="none" spc="0" normalizeH="0" baseline="0" noProof="0">
              <a:ln>
                <a:noFill/>
              </a:ln>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9725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5E92-1CF3-D752-E6CD-12D6CFA109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03DA77-90EC-9DE9-92A0-BC29FFDE839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C403D15-5A36-14CF-15A9-3EC995E426BF}"/>
              </a:ext>
            </a:extLst>
          </p:cNvPr>
          <p:cNvPicPr>
            <a:picLocks noChangeAspect="1"/>
          </p:cNvPicPr>
          <p:nvPr/>
        </p:nvPicPr>
        <p:blipFill>
          <a:blip r:embed="rId2"/>
          <a:stretch>
            <a:fillRect/>
          </a:stretch>
        </p:blipFill>
        <p:spPr>
          <a:xfrm>
            <a:off x="0" y="1027906"/>
            <a:ext cx="12192000" cy="5332532"/>
          </a:xfrm>
          <a:prstGeom prst="rect">
            <a:avLst/>
          </a:prstGeom>
        </p:spPr>
      </p:pic>
    </p:spTree>
    <p:extLst>
      <p:ext uri="{BB962C8B-B14F-4D97-AF65-F5344CB8AC3E}">
        <p14:creationId xmlns:p14="http://schemas.microsoft.com/office/powerpoint/2010/main" val="3211400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59289"/>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1342766" y="223998"/>
            <a:ext cx="9657374"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a:ea typeface="方正静蕾简体"/>
                <a:cs typeface="+mn-cs"/>
              </a:endParaRPr>
            </a:p>
          </p:txBody>
        </p:sp>
      </p:grpSp>
      <p:sp>
        <p:nvSpPr>
          <p:cNvPr id="109" name="文本框 108"/>
          <p:cNvSpPr txBox="1"/>
          <p:nvPr/>
        </p:nvSpPr>
        <p:spPr>
          <a:xfrm>
            <a:off x="4046230" y="4701091"/>
            <a:ext cx="4099541" cy="40011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方正静蕾简体" panose="02000000000000000000" pitchFamily="2" charset="-122"/>
                <a:ea typeface="方正静蕾简体" panose="02000000000000000000" pitchFamily="2" charset="-122"/>
                <a:cs typeface="+mn-cs"/>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
        <p:nvSpPr>
          <p:cNvPr id="6" name="Rectangle 5">
            <a:extLst>
              <a:ext uri="{FF2B5EF4-FFF2-40B4-BE49-F238E27FC236}">
                <a16:creationId xmlns:a16="http://schemas.microsoft.com/office/drawing/2014/main" id="{EC6481DA-82A1-7C23-99F6-27C8FCF29F30}"/>
              </a:ext>
            </a:extLst>
          </p:cNvPr>
          <p:cNvSpPr/>
          <p:nvPr/>
        </p:nvSpPr>
        <p:spPr>
          <a:xfrm>
            <a:off x="4074983" y="2773426"/>
            <a:ext cx="4610558" cy="138499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Hẹn gặp lại các 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solidFill>
                  <a:srgbClr val="00206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ở buổi học sau nhé!</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afterEffect">
                                  <p:stCondLst>
                                    <p:cond delay="0"/>
                                  </p:stCondLst>
                                  <p:endCondLst>
                                    <p:cond evt="onNext" delay="0">
                                      <p:tgtEl>
                                        <p:sldTgt/>
                                      </p:tgtEl>
                                    </p:cond>
                                  </p:end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6572-C073-5001-0581-3E9EFC76D2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A28050-C4AB-2AC7-DB70-599C8EA70BE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B352B8F-85E1-28E3-3D4F-9CCD3B80317D}"/>
              </a:ext>
            </a:extLst>
          </p:cNvPr>
          <p:cNvPicPr>
            <a:picLocks noChangeAspect="1"/>
          </p:cNvPicPr>
          <p:nvPr/>
        </p:nvPicPr>
        <p:blipFill>
          <a:blip r:embed="rId2"/>
          <a:stretch>
            <a:fillRect/>
          </a:stretch>
        </p:blipFill>
        <p:spPr>
          <a:xfrm>
            <a:off x="0" y="0"/>
            <a:ext cx="12192000" cy="6887688"/>
          </a:xfrm>
          <a:prstGeom prst="rect">
            <a:avLst/>
          </a:prstGeom>
        </p:spPr>
      </p:pic>
    </p:spTree>
    <p:extLst>
      <p:ext uri="{BB962C8B-B14F-4D97-AF65-F5344CB8AC3E}">
        <p14:creationId xmlns:p14="http://schemas.microsoft.com/office/powerpoint/2010/main" val="1045978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9665-F07B-5AFA-FA69-6F1771646C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D37D7-98CA-06A9-7B08-EC47E11081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2A96C2-5B2E-CBC8-7CBC-E9B774D9758C}"/>
              </a:ext>
            </a:extLst>
          </p:cNvPr>
          <p:cNvPicPr>
            <a:picLocks noChangeAspect="1"/>
          </p:cNvPicPr>
          <p:nvPr/>
        </p:nvPicPr>
        <p:blipFill>
          <a:blip r:embed="rId2"/>
          <a:stretch>
            <a:fillRect/>
          </a:stretch>
        </p:blipFill>
        <p:spPr>
          <a:xfrm>
            <a:off x="-1" y="-1"/>
            <a:ext cx="12192001" cy="7447935"/>
          </a:xfrm>
          <a:prstGeom prst="rect">
            <a:avLst/>
          </a:prstGeom>
        </p:spPr>
      </p:pic>
      <p:sp>
        <p:nvSpPr>
          <p:cNvPr id="6" name="TextBox 5">
            <a:extLst>
              <a:ext uri="{FF2B5EF4-FFF2-40B4-BE49-F238E27FC236}">
                <a16:creationId xmlns:a16="http://schemas.microsoft.com/office/drawing/2014/main" id="{ACE65A9B-62B7-6980-3049-F2DB3B632756}"/>
              </a:ext>
            </a:extLst>
          </p:cNvPr>
          <p:cNvSpPr txBox="1"/>
          <p:nvPr/>
        </p:nvSpPr>
        <p:spPr>
          <a:xfrm>
            <a:off x="838200" y="2226400"/>
            <a:ext cx="10102645" cy="830997"/>
          </a:xfrm>
          <a:prstGeom prst="rect">
            <a:avLst/>
          </a:prstGeom>
          <a:noFill/>
        </p:spPr>
        <p:txBody>
          <a:bodyPr wrap="square">
            <a:spAutoFit/>
          </a:bodyPr>
          <a:lstStyle/>
          <a:p>
            <a:pPr algn="l"/>
            <a:r>
              <a:rPr lang="en-US" sz="4800" b="1" i="0">
                <a:solidFill>
                  <a:srgbClr val="FF0000"/>
                </a:solidFill>
                <a:effectLst/>
                <a:latin typeface="Times New Roman" panose="02020603050405020304" pitchFamily="18" charset="0"/>
                <a:cs typeface="Times New Roman" panose="02020603050405020304" pitchFamily="18" charset="0"/>
              </a:rPr>
              <a:t>BÀI 1. VAI TRÒ CỦA CÔNG NGHỆ</a:t>
            </a:r>
          </a:p>
        </p:txBody>
      </p:sp>
    </p:spTree>
    <p:extLst>
      <p:ext uri="{BB962C8B-B14F-4D97-AF65-F5344CB8AC3E}">
        <p14:creationId xmlns:p14="http://schemas.microsoft.com/office/powerpoint/2010/main" val="621493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0+ ảnh nền Powerpoint dễ thương, cute để làm slide">
            <a:extLst>
              <a:ext uri="{FF2B5EF4-FFF2-40B4-BE49-F238E27FC236}">
                <a16:creationId xmlns:a16="http://schemas.microsoft.com/office/drawing/2014/main" id="{E8EE71D1-002A-576F-C32F-9C4DDC18C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379"/>
            <a:ext cx="12192000" cy="69759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E126704-4A7B-0E4D-DB97-EEFF0085E3FE}"/>
              </a:ext>
            </a:extLst>
          </p:cNvPr>
          <p:cNvSpPr txBox="1"/>
          <p:nvPr/>
        </p:nvSpPr>
        <p:spPr>
          <a:xfrm>
            <a:off x="1044677" y="764322"/>
            <a:ext cx="10102645" cy="707886"/>
          </a:xfrm>
          <a:prstGeom prst="rect">
            <a:avLst/>
          </a:prstGeom>
          <a:noFill/>
        </p:spPr>
        <p:txBody>
          <a:bodyPr wrap="square">
            <a:spAutoFit/>
          </a:bodyPr>
          <a:lstStyle/>
          <a:p>
            <a:pPr algn="ctr"/>
            <a:r>
              <a:rPr lang="en-US" sz="4000" b="1" i="0">
                <a:solidFill>
                  <a:srgbClr val="FF0000"/>
                </a:solidFill>
                <a:effectLst/>
                <a:latin typeface="Times New Roman" panose="02020603050405020304" pitchFamily="18" charset="0"/>
                <a:cs typeface="Times New Roman" panose="02020603050405020304" pitchFamily="18" charset="0"/>
              </a:rPr>
              <a:t>NỘI DUNG BÀI HỌC</a:t>
            </a:r>
          </a:p>
        </p:txBody>
      </p:sp>
      <p:grpSp>
        <p:nvGrpSpPr>
          <p:cNvPr id="10" name="Group 9">
            <a:extLst>
              <a:ext uri="{FF2B5EF4-FFF2-40B4-BE49-F238E27FC236}">
                <a16:creationId xmlns:a16="http://schemas.microsoft.com/office/drawing/2014/main" id="{22DC1203-1631-3B17-77BD-5CD18FF59E44}"/>
              </a:ext>
            </a:extLst>
          </p:cNvPr>
          <p:cNvGrpSpPr/>
          <p:nvPr/>
        </p:nvGrpSpPr>
        <p:grpSpPr>
          <a:xfrm>
            <a:off x="2313039" y="1893016"/>
            <a:ext cx="2654710" cy="2673759"/>
            <a:chOff x="545690" y="1632770"/>
            <a:chExt cx="2654710" cy="2673759"/>
          </a:xfrm>
        </p:grpSpPr>
        <p:sp>
          <p:nvSpPr>
            <p:cNvPr id="7" name="Rectangle: Rounded Corners 6">
              <a:extLst>
                <a:ext uri="{FF2B5EF4-FFF2-40B4-BE49-F238E27FC236}">
                  <a16:creationId xmlns:a16="http://schemas.microsoft.com/office/drawing/2014/main" id="{8E49D9A6-5262-5175-2472-613D907223CD}"/>
                </a:ext>
              </a:extLst>
            </p:cNvPr>
            <p:cNvSpPr/>
            <p:nvPr/>
          </p:nvSpPr>
          <p:spPr>
            <a:xfrm>
              <a:off x="545690" y="1991032"/>
              <a:ext cx="2654710" cy="2315497"/>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Vai trò của sản phẩm công nghệ trong đời sống</a:t>
              </a:r>
            </a:p>
          </p:txBody>
        </p:sp>
        <p:sp>
          <p:nvSpPr>
            <p:cNvPr id="9" name="Rectangle: Rounded Corners 8">
              <a:extLst>
                <a:ext uri="{FF2B5EF4-FFF2-40B4-BE49-F238E27FC236}">
                  <a16:creationId xmlns:a16="http://schemas.microsoft.com/office/drawing/2014/main" id="{C9343B6B-AC0E-E59A-100F-CCBBA7E2ECB9}"/>
                </a:ext>
              </a:extLst>
            </p:cNvPr>
            <p:cNvSpPr/>
            <p:nvPr/>
          </p:nvSpPr>
          <p:spPr>
            <a:xfrm>
              <a:off x="2116394" y="1632770"/>
              <a:ext cx="730045" cy="549991"/>
            </a:xfrm>
            <a:prstGeom prst="roundRect">
              <a:avLst/>
            </a:prstGeom>
            <a:solidFill>
              <a:srgbClr val="F5B20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01</a:t>
              </a:r>
              <a:endParaRPr lang="en-US" sz="1600" b="1">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B245105E-762D-2886-5F90-57006AAD632D}"/>
              </a:ext>
            </a:extLst>
          </p:cNvPr>
          <p:cNvGrpSpPr/>
          <p:nvPr/>
        </p:nvGrpSpPr>
        <p:grpSpPr>
          <a:xfrm>
            <a:off x="6980903" y="1907765"/>
            <a:ext cx="2654710" cy="2673759"/>
            <a:chOff x="545690" y="1632770"/>
            <a:chExt cx="2654710" cy="2673759"/>
          </a:xfrm>
        </p:grpSpPr>
        <p:sp>
          <p:nvSpPr>
            <p:cNvPr id="12" name="Rectangle: Rounded Corners 11">
              <a:extLst>
                <a:ext uri="{FF2B5EF4-FFF2-40B4-BE49-F238E27FC236}">
                  <a16:creationId xmlns:a16="http://schemas.microsoft.com/office/drawing/2014/main" id="{1223E9EB-E2D8-D1F7-125A-AE8CBCD378F2}"/>
                </a:ext>
              </a:extLst>
            </p:cNvPr>
            <p:cNvSpPr/>
            <p:nvPr/>
          </p:nvSpPr>
          <p:spPr>
            <a:xfrm>
              <a:off x="545690" y="1991032"/>
              <a:ext cx="2654710" cy="2315497"/>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Mặt trái khi sử dụng công nghệ</a:t>
              </a:r>
            </a:p>
          </p:txBody>
        </p:sp>
        <p:sp>
          <p:nvSpPr>
            <p:cNvPr id="13" name="Rectangle: Rounded Corners 12">
              <a:extLst>
                <a:ext uri="{FF2B5EF4-FFF2-40B4-BE49-F238E27FC236}">
                  <a16:creationId xmlns:a16="http://schemas.microsoft.com/office/drawing/2014/main" id="{27F2F4CD-F2C9-9E99-2106-8E41CEE8D4EA}"/>
                </a:ext>
              </a:extLst>
            </p:cNvPr>
            <p:cNvSpPr/>
            <p:nvPr/>
          </p:nvSpPr>
          <p:spPr>
            <a:xfrm>
              <a:off x="2116394" y="1632770"/>
              <a:ext cx="730045" cy="549991"/>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02</a:t>
              </a:r>
              <a:endParaRPr lang="en-US" sz="1600" b="1">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30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xit" presetSubtype="4" fill="hold" nodeType="clickEffect">
                                  <p:stCondLst>
                                    <p:cond delay="0"/>
                                  </p:stCondLst>
                                  <p:childTnLst>
                                    <p:anim calcmode="lin" valueType="num">
                                      <p:cBhvr additive="base">
                                        <p:cTn id="17" dur="500"/>
                                        <p:tgtEl>
                                          <p:spTgt spid="11"/>
                                        </p:tgtEl>
                                        <p:attrNameLst>
                                          <p:attrName>ppt_y</p:attrName>
                                        </p:attrNameLst>
                                      </p:cBhvr>
                                      <p:tavLst>
                                        <p:tav tm="0">
                                          <p:val>
                                            <p:strVal val="#ppt_y"/>
                                          </p:val>
                                        </p:tav>
                                        <p:tav tm="100000">
                                          <p:val>
                                            <p:strVal val="#ppt_y+#ppt_h*1.125000"/>
                                          </p:val>
                                        </p:tav>
                                      </p:tavLst>
                                    </p:anim>
                                    <p:animEffect transition="out" filter="wipe(down)">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9665-F07B-5AFA-FA69-6F1771646C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CD37D7-98CA-06A9-7B08-EC47E11081C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2A96C2-5B2E-CBC8-7CBC-E9B774D9758C}"/>
              </a:ext>
            </a:extLst>
          </p:cNvPr>
          <p:cNvPicPr>
            <a:picLocks noChangeAspect="1"/>
          </p:cNvPicPr>
          <p:nvPr/>
        </p:nvPicPr>
        <p:blipFill>
          <a:blip r:embed="rId2"/>
          <a:stretch>
            <a:fillRect/>
          </a:stretch>
        </p:blipFill>
        <p:spPr>
          <a:xfrm>
            <a:off x="-1" y="-1"/>
            <a:ext cx="12192001" cy="7447935"/>
          </a:xfrm>
          <a:prstGeom prst="rect">
            <a:avLst/>
          </a:prstGeom>
        </p:spPr>
      </p:pic>
      <p:sp>
        <p:nvSpPr>
          <p:cNvPr id="6" name="TextBox 5">
            <a:extLst>
              <a:ext uri="{FF2B5EF4-FFF2-40B4-BE49-F238E27FC236}">
                <a16:creationId xmlns:a16="http://schemas.microsoft.com/office/drawing/2014/main" id="{ACE65A9B-62B7-6980-3049-F2DB3B632756}"/>
              </a:ext>
            </a:extLst>
          </p:cNvPr>
          <p:cNvSpPr txBox="1"/>
          <p:nvPr/>
        </p:nvSpPr>
        <p:spPr>
          <a:xfrm>
            <a:off x="838200" y="2226400"/>
            <a:ext cx="1010264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1. VAI TRÒ CỦA CÔNG NGHỆ (Tiết</a:t>
            </a:r>
            <a:r>
              <a:rPr kumimoji="0" lang="en-US" sz="40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1)</a:t>
            </a:r>
            <a:endParaRPr kumimoji="0" 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17484DF5-9AB0-7411-E360-343D5E631D28}"/>
              </a:ext>
            </a:extLst>
          </p:cNvPr>
          <p:cNvPicPr>
            <a:picLocks noChangeAspect="1"/>
          </p:cNvPicPr>
          <p:nvPr/>
        </p:nvPicPr>
        <p:blipFill>
          <a:blip r:embed="rId3"/>
          <a:stretch>
            <a:fillRect/>
          </a:stretch>
        </p:blipFill>
        <p:spPr>
          <a:xfrm>
            <a:off x="838200" y="3561411"/>
            <a:ext cx="10450071" cy="1325563"/>
          </a:xfrm>
          <a:prstGeom prst="rect">
            <a:avLst/>
          </a:prstGeom>
        </p:spPr>
      </p:pic>
    </p:spTree>
    <p:extLst>
      <p:ext uri="{BB962C8B-B14F-4D97-AF65-F5344CB8AC3E}">
        <p14:creationId xmlns:p14="http://schemas.microsoft.com/office/powerpoint/2010/main" val="3747881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Top 75+ hình nền powerpoint học tập chất lượng full hd cực đẹp - SESOMR">
            <a:extLst>
              <a:ext uri="{FF2B5EF4-FFF2-40B4-BE49-F238E27FC236}">
                <a16:creationId xmlns:a16="http://schemas.microsoft.com/office/drawing/2014/main" id="{5C2F5A54-3529-1CE7-E27B-48B3999CF8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75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02F615-F446-DFCC-F28D-A72D971D1E93}"/>
              </a:ext>
            </a:extLst>
          </p:cNvPr>
          <p:cNvSpPr>
            <a:spLocks noGrp="1"/>
          </p:cNvSpPr>
          <p:nvPr>
            <p:ph type="title"/>
          </p:nvPr>
        </p:nvSpPr>
        <p:spPr/>
        <p:txBody>
          <a:bodyPr/>
          <a:lstStyle/>
          <a:p>
            <a:endParaRPr lang="en-US"/>
          </a:p>
        </p:txBody>
      </p:sp>
      <p:sp>
        <p:nvSpPr>
          <p:cNvPr id="10" name="Rectangle 9">
            <a:extLst>
              <a:ext uri="{FF2B5EF4-FFF2-40B4-BE49-F238E27FC236}">
                <a16:creationId xmlns:a16="http://schemas.microsoft.com/office/drawing/2014/main" id="{33072074-5CA7-AD54-5DAF-F7FC5516D175}"/>
              </a:ext>
            </a:extLst>
          </p:cNvPr>
          <p:cNvSpPr/>
          <p:nvPr/>
        </p:nvSpPr>
        <p:spPr>
          <a:xfrm>
            <a:off x="1777521" y="2419102"/>
            <a:ext cx="8354622" cy="1446550"/>
          </a:xfrm>
          <a:prstGeom prst="rect">
            <a:avLst/>
          </a:prstGeom>
          <a:noFill/>
        </p:spPr>
        <p:txBody>
          <a:bodyPr wrap="square" lIns="91440" tIns="45720" rIns="91440" bIns="45720">
            <a:spAutoFit/>
          </a:bodyPr>
          <a:lstStyle/>
          <a:p>
            <a:pPr algn="ctr"/>
            <a:r>
              <a:rPr lang="en-US" sz="4400">
                <a:solidFill>
                  <a:srgbClr val="FF0000"/>
                </a:solidFill>
                <a:latin typeface="Times New Roman" panose="02020603050405020304" pitchFamily="18" charset="0"/>
                <a:cs typeface="Times New Roman" panose="02020603050405020304" pitchFamily="18" charset="0"/>
              </a:rPr>
              <a:t>1. Vai trò của sản phẩm công nghệ trong đời sống</a:t>
            </a:r>
            <a:endParaRPr lang="en-US" sz="4400">
              <a:solidFill>
                <a:srgbClr val="FF0000"/>
              </a:solidFill>
            </a:endParaRPr>
          </a:p>
        </p:txBody>
      </p:sp>
    </p:spTree>
    <p:extLst>
      <p:ext uri="{BB962C8B-B14F-4D97-AF65-F5344CB8AC3E}">
        <p14:creationId xmlns:p14="http://schemas.microsoft.com/office/powerpoint/2010/main" val="18365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D45CAD-1155-070B-F931-43A7948DE9DB}"/>
              </a:ext>
            </a:extLst>
          </p:cNvPr>
          <p:cNvSpPr/>
          <p:nvPr/>
        </p:nvSpPr>
        <p:spPr>
          <a:xfrm>
            <a:off x="-567472" y="265837"/>
            <a:ext cx="10979834" cy="584775"/>
          </a:xfrm>
          <a:prstGeom prst="rect">
            <a:avLst/>
          </a:prstGeom>
          <a:noFill/>
        </p:spPr>
        <p:txBody>
          <a:bodyPr wrap="square" lIns="91440" tIns="45720" rIns="91440" bIns="45720">
            <a:spAutoFit/>
          </a:bodyPr>
          <a:lstStyle/>
          <a:p>
            <a:pPr algn="ctr"/>
            <a:r>
              <a:rPr lang="en-US" sz="3200" b="1">
                <a:solidFill>
                  <a:srgbClr val="FF0000"/>
                </a:solidFill>
                <a:latin typeface="Times New Roman" panose="02020603050405020304" pitchFamily="18" charset="0"/>
                <a:cs typeface="Times New Roman" panose="02020603050405020304" pitchFamily="18" charset="0"/>
              </a:rPr>
              <a:t>1. Vai trò của sản phẩm công nghệ trong đời sống</a:t>
            </a:r>
            <a:endParaRPr lang="en-US" sz="3200" b="1">
              <a:solidFill>
                <a:srgbClr val="FF0000"/>
              </a:solidFill>
            </a:endParaRPr>
          </a:p>
        </p:txBody>
      </p:sp>
      <p:sp>
        <p:nvSpPr>
          <p:cNvPr id="6" name="TextBox 5">
            <a:extLst>
              <a:ext uri="{FF2B5EF4-FFF2-40B4-BE49-F238E27FC236}">
                <a16:creationId xmlns:a16="http://schemas.microsoft.com/office/drawing/2014/main" id="{7178D25F-2F82-2D11-562B-CB9500AE30C6}"/>
              </a:ext>
            </a:extLst>
          </p:cNvPr>
          <p:cNvSpPr txBox="1"/>
          <p:nvPr/>
        </p:nvSpPr>
        <p:spPr>
          <a:xfrm>
            <a:off x="571501" y="996816"/>
            <a:ext cx="10784757" cy="954107"/>
          </a:xfrm>
          <a:prstGeom prst="rect">
            <a:avLst/>
          </a:prstGeom>
          <a:noFill/>
        </p:spPr>
        <p:txBody>
          <a:bodyPr wrap="square">
            <a:spAutoFit/>
          </a:bodyPr>
          <a:lstStyle/>
          <a:p>
            <a:r>
              <a:rPr lang="vi-VN" sz="2800" b="0" i="0">
                <a:solidFill>
                  <a:srgbClr val="000000"/>
                </a:solidFill>
                <a:effectLst/>
                <a:latin typeface="Times New Roman" panose="02020603050405020304" pitchFamily="18" charset="0"/>
                <a:cs typeface="Times New Roman" panose="02020603050405020304" pitchFamily="18" charset="0"/>
              </a:rPr>
              <a:t>Quan sát và cho biết vai trò của các sản phẩm công nghệ có trong các hình dưới đây</a:t>
            </a:r>
            <a:endParaRPr lang="en-US" sz="28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D80334D7-60F3-81A8-6F64-8CD2A65CC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03" y="2097127"/>
            <a:ext cx="6452292" cy="42850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5BD0904-B72A-65F4-31DD-63AA26B74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8625" y="2531311"/>
            <a:ext cx="5431972" cy="332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336B-331D-143A-2A1B-E318B77D79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7BCB47-7CB1-19AF-E746-D371148BB65C}"/>
              </a:ext>
            </a:extLst>
          </p:cNvPr>
          <p:cNvSpPr>
            <a:spLocks noGrp="1"/>
          </p:cNvSpPr>
          <p:nvPr>
            <p:ph idx="1"/>
          </p:nvPr>
        </p:nvSpPr>
        <p:spPr/>
        <p:txBody>
          <a:bodyPr/>
          <a:lstStyle/>
          <a:p>
            <a:endParaRPr lang="en-US"/>
          </a:p>
        </p:txBody>
      </p:sp>
      <p:pic>
        <p:nvPicPr>
          <p:cNvPr id="4" name="Picture 2">
            <a:extLst>
              <a:ext uri="{FF2B5EF4-FFF2-40B4-BE49-F238E27FC236}">
                <a16:creationId xmlns:a16="http://schemas.microsoft.com/office/drawing/2014/main" id="{338BD807-2AD1-1B34-92C6-37EA7A014F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62"/>
            <a:ext cx="9776874" cy="649287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0D0BAFB0-E5F0-6B05-6169-3F76F250D9B7}"/>
              </a:ext>
            </a:extLst>
          </p:cNvPr>
          <p:cNvSpPr/>
          <p:nvPr/>
        </p:nvSpPr>
        <p:spPr>
          <a:xfrm>
            <a:off x="10042115" y="2214735"/>
            <a:ext cx="2149885" cy="1355655"/>
          </a:xfrm>
          <a:prstGeom prst="wedgeEllipseCallout">
            <a:avLst>
              <a:gd name="adj1" fmla="val -60900"/>
              <a:gd name="adj2" fmla="val 69230"/>
            </a:avLst>
          </a:prstGeom>
          <a:noFill/>
          <a:ln w="28575">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a:solidFill>
                  <a:schemeClr val="tx1"/>
                </a:solidFill>
                <a:latin typeface="Times New Roman" panose="02020603050405020304" pitchFamily="18" charset="0"/>
                <a:cs typeface="Times New Roman" panose="02020603050405020304" pitchFamily="18" charset="0"/>
              </a:rPr>
              <a:t>Di chuyển</a:t>
            </a:r>
            <a:endParaRPr lang="en-US" sz="2400" i="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395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908</Words>
  <Application>Microsoft Office PowerPoint</Application>
  <PresentationFormat>Widescreen</PresentationFormat>
  <Paragraphs>77</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Calibri</vt:lpstr>
      <vt:lpstr>Calibri Light</vt:lpstr>
      <vt:lpstr>Times New Roman</vt:lpstr>
      <vt:lpstr>方正静蕾简体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có nhận xét gì khi quan sát bức tranh này?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Tú Nguyễn Văn</dc:creator>
  <cp:lastModifiedBy>Tú Nguyễn Văn</cp:lastModifiedBy>
  <cp:revision>8</cp:revision>
  <dcterms:created xsi:type="dcterms:W3CDTF">2024-09-02T12:35:02Z</dcterms:created>
  <dcterms:modified xsi:type="dcterms:W3CDTF">2024-09-04T09:35:54Z</dcterms:modified>
</cp:coreProperties>
</file>