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0"/>
  </p:notesMasterIdLst>
  <p:sldIdLst>
    <p:sldId id="339" r:id="rId2"/>
    <p:sldId id="350" r:id="rId3"/>
    <p:sldId id="348" r:id="rId4"/>
    <p:sldId id="351" r:id="rId5"/>
    <p:sldId id="329" r:id="rId6"/>
    <p:sldId id="352" r:id="rId7"/>
    <p:sldId id="364" r:id="rId8"/>
    <p:sldId id="354" r:id="rId9"/>
    <p:sldId id="355" r:id="rId10"/>
    <p:sldId id="356" r:id="rId11"/>
    <p:sldId id="357" r:id="rId12"/>
    <p:sldId id="358" r:id="rId13"/>
    <p:sldId id="359" r:id="rId14"/>
    <p:sldId id="360" r:id="rId15"/>
    <p:sldId id="361" r:id="rId16"/>
    <p:sldId id="362" r:id="rId17"/>
    <p:sldId id="363" r:id="rId18"/>
    <p:sldId id="365" r:id="rId19"/>
    <p:sldId id="366" r:id="rId20"/>
    <p:sldId id="367" r:id="rId21"/>
    <p:sldId id="368" r:id="rId22"/>
    <p:sldId id="369" r:id="rId23"/>
    <p:sldId id="370" r:id="rId24"/>
    <p:sldId id="371" r:id="rId25"/>
    <p:sldId id="373" r:id="rId26"/>
    <p:sldId id="374" r:id="rId27"/>
    <p:sldId id="375" r:id="rId28"/>
    <p:sldId id="376" r:id="rId29"/>
    <p:sldId id="377" r:id="rId30"/>
    <p:sldId id="378" r:id="rId31"/>
    <p:sldId id="379" r:id="rId32"/>
    <p:sldId id="380" r:id="rId33"/>
    <p:sldId id="383" r:id="rId34"/>
    <p:sldId id="353" r:id="rId35"/>
    <p:sldId id="381" r:id="rId36"/>
    <p:sldId id="382" r:id="rId37"/>
    <p:sldId id="384" r:id="rId38"/>
    <p:sldId id="385"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3515AB"/>
    <a:srgbClr val="320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31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6DDB6-C8FD-4832-A15D-669932543650}" type="datetimeFigureOut">
              <a:rPr lang="en-US" smtClean="0"/>
              <a:pPr/>
              <a:t>16/08/2022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9277F-8A7F-4040-897D-9158C8906AA4}" type="slidenum">
              <a:rPr lang="en-US" smtClean="0"/>
              <a:pPr/>
              <a:t>‹#›</a:t>
            </a:fld>
            <a:endParaRPr lang="en-US"/>
          </a:p>
        </p:txBody>
      </p:sp>
    </p:spTree>
    <p:extLst>
      <p:ext uri="{BB962C8B-B14F-4D97-AF65-F5344CB8AC3E}">
        <p14:creationId xmlns:p14="http://schemas.microsoft.com/office/powerpoint/2010/main" val="161482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2130B8F-FFFF-474F-B37E-9628D432F3CC}" type="slidenum">
              <a:rPr lang="en-US" altLang="en-US" smtClean="0"/>
              <a:pPr>
                <a:defRPr/>
              </a:pPr>
              <a:t>6</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15</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16</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2130B8F-FFFF-474F-B37E-9628D432F3CC}" type="slidenum">
              <a:rPr lang="en-US" altLang="en-US" smtClean="0"/>
              <a:pPr>
                <a:defRPr/>
              </a:pPr>
              <a:t>18</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2130B8F-FFFF-474F-B37E-9628D432F3CC}" type="slidenum">
              <a:rPr lang="en-US" altLang="en-US" smtClean="0"/>
              <a:pPr>
                <a:defRPr/>
              </a:pPr>
              <a:t>19</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20</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21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22</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23</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2130B8F-FFFF-474F-B37E-9628D432F3CC}" type="slidenum">
              <a:rPr lang="en-US" altLang="en-US" smtClean="0"/>
              <a:pPr>
                <a:defRPr/>
              </a:pPr>
              <a:t>25</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26</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2130B8F-FFFF-474F-B37E-9628D432F3CC}" type="slidenum">
              <a:rPr lang="en-US" altLang="en-US" smtClean="0"/>
              <a:pPr>
                <a:defRPr/>
              </a:pPr>
              <a:t>7</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27</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28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F2130B8F-FFFF-474F-B37E-9628D432F3CC}" type="slidenum">
              <a:rPr lang="en-US" altLang="en-US" smtClean="0"/>
              <a:pPr>
                <a:defRPr/>
              </a:pPr>
              <a:t>30</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9A90B2B-F971-4123-9DF7-865462BAD504}" type="slidenum">
              <a:rPr lang="en-US" altLang="en-US" smtClean="0"/>
              <a:pPr/>
              <a:t>34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8</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9</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10</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11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12</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13</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B450366-9526-4D64-B8D3-664C2E16B7AB}" type="slidenum">
              <a:rPr lang="en-US" altLang="en-US" smtClean="0"/>
              <a:pPr/>
              <a:t>14</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56140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288198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12153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264321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92095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421009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36979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311220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114000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322861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AB535-E4C4-42BE-8A18-6C6A72E0B781}" type="datetimeFigureOut">
              <a:rPr lang="en-US" smtClean="0"/>
              <a:pPr/>
              <a:t>16/08/2022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F2358-0FDF-4AB0-B45F-82FF94FDAC23}" type="slidenum">
              <a:rPr lang="en-US" smtClean="0"/>
              <a:pPr/>
              <a:t>‹#›</a:t>
            </a:fld>
            <a:endParaRPr lang="en-US"/>
          </a:p>
        </p:txBody>
      </p:sp>
    </p:spTree>
    <p:extLst>
      <p:ext uri="{BB962C8B-B14F-4D97-AF65-F5344CB8AC3E}">
        <p14:creationId xmlns:p14="http://schemas.microsoft.com/office/powerpoint/2010/main" val="261931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EAAB535-E4C4-42BE-8A18-6C6A72E0B781}" type="datetimeFigureOut">
              <a:rPr lang="en-US" smtClean="0"/>
              <a:pPr/>
              <a:t>16/08/2022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8F2358-0FDF-4AB0-B45F-82FF94FDAC23}" type="slidenum">
              <a:rPr lang="en-US" smtClean="0"/>
              <a:pPr/>
              <a:t>‹#›</a:t>
            </a:fld>
            <a:endParaRPr lang="en-US"/>
          </a:p>
        </p:txBody>
      </p:sp>
    </p:spTree>
    <p:extLst>
      <p:ext uri="{BB962C8B-B14F-4D97-AF65-F5344CB8AC3E}">
        <p14:creationId xmlns:p14="http://schemas.microsoft.com/office/powerpoint/2010/main" val="14083788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1.wmf"/><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11.wmf"/><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1.wmf"/><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1.wmf"/><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23.xml"/><Relationship Id="rId7" Type="http://schemas.openxmlformats.org/officeDocument/2006/relationships/oleObject" Target="../embeddings/oleObject1.bin"/><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gif"/><Relationship Id="rId11" Type="http://schemas.openxmlformats.org/officeDocument/2006/relationships/oleObject" Target="../embeddings/oleObject2.bin"/><Relationship Id="rId5" Type="http://schemas.openxmlformats.org/officeDocument/2006/relationships/image" Target="../media/image33.gif"/><Relationship Id="rId10" Type="http://schemas.openxmlformats.org/officeDocument/2006/relationships/image" Target="../media/image35.emf"/><Relationship Id="rId4" Type="http://schemas.openxmlformats.org/officeDocument/2006/relationships/image" Target="../media/image32.png"/><Relationship Id="rId9"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audio" Target="file:///D:\Khoi%202\TNXH-Phung\Phung%20len%20tiet%20tnxh%2007-08\Nhac%20lop%201\12%20Theo%20do&#771;i%2012.wma"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idx="4294967295"/>
          </p:nvPr>
        </p:nvSpPr>
        <p:spPr>
          <a:xfrm>
            <a:off x="0" y="0"/>
            <a:ext cx="9220200" cy="608013"/>
          </a:xfrm>
          <a:solidFill>
            <a:schemeClr val="accent2">
              <a:lumMod val="40000"/>
              <a:lumOff val="60000"/>
            </a:schemeClr>
          </a:solidFill>
        </p:spPr>
        <p:txBody>
          <a:bodyPr rtlCol="0">
            <a:normAutofit/>
          </a:bodyPr>
          <a:lstStyle/>
          <a:p>
            <a:pPr fontAlgn="auto">
              <a:spcAft>
                <a:spcPts val="0"/>
              </a:spcAft>
              <a:defRPr/>
            </a:pPr>
            <a:r>
              <a:rPr lang="en-US" sz="2400" b="1">
                <a:solidFill>
                  <a:srgbClr val="FF3300"/>
                </a:solidFill>
                <a:effectLst>
                  <a:outerShdw blurRad="38100" dist="38100" dir="2700000" algn="tl">
                    <a:srgbClr val="000000"/>
                  </a:outerShdw>
                </a:effectLst>
                <a:cs typeface="Times New Roman" pitchFamily="18" charset="0"/>
              </a:rPr>
              <a:t>TRƯỜNG </a:t>
            </a:r>
            <a:r>
              <a:rPr lang="en-US" sz="2400" b="1" smtClean="0">
                <a:solidFill>
                  <a:srgbClr val="FF3300"/>
                </a:solidFill>
                <a:effectLst>
                  <a:outerShdw blurRad="38100" dist="38100" dir="2700000" algn="tl">
                    <a:srgbClr val="000000"/>
                  </a:outerShdw>
                </a:effectLst>
                <a:cs typeface="Times New Roman" pitchFamily="18" charset="0"/>
              </a:rPr>
              <a:t>TH</a:t>
            </a:r>
            <a:endParaRPr lang="en-US" sz="2400" b="1">
              <a:solidFill>
                <a:srgbClr val="FF3300"/>
              </a:solidFill>
              <a:effectLst>
                <a:outerShdw blurRad="38100" dist="38100" dir="2700000" algn="tl">
                  <a:srgbClr val="000000"/>
                </a:outerShdw>
              </a:effectLst>
              <a:cs typeface="Times New Roman" pitchFamily="18" charset="0"/>
            </a:endParaRPr>
          </a:p>
        </p:txBody>
      </p:sp>
      <p:sp>
        <p:nvSpPr>
          <p:cNvPr id="3075" name="WordArt 3" descr="thin bar2"/>
          <p:cNvSpPr>
            <a:spLocks noChangeArrowheads="1" noChangeShapeType="1" noTextEdit="1"/>
          </p:cNvSpPr>
          <p:nvPr/>
        </p:nvSpPr>
        <p:spPr bwMode="auto">
          <a:xfrm>
            <a:off x="-12700" y="914403"/>
            <a:ext cx="8915400" cy="4405313"/>
          </a:xfrm>
          <a:prstGeom prst="rect">
            <a:avLst/>
          </a:prstGeom>
        </p:spPr>
        <p:txBody>
          <a:bodyPr wrap="none" fromWordArt="1">
            <a:prstTxWarp prst="textArchUpPour">
              <a:avLst>
                <a:gd name="adj1" fmla="val 10977332"/>
                <a:gd name="adj2" fmla="val 64352"/>
              </a:avLst>
            </a:prstTxWarp>
          </a:bodyPr>
          <a:lstStyle/>
          <a:p>
            <a:pPr algn="ctr"/>
            <a:endParaRPr lang="en-US" sz="3600" b="1" i="1" kern="10">
              <a:ln w="9525">
                <a:solidFill>
                  <a:srgbClr val="FF0000"/>
                </a:solidFill>
                <a:round/>
                <a:headEnd/>
                <a:tailEnd/>
              </a:ln>
              <a:solidFill>
                <a:srgbClr val="FF0000"/>
              </a:solidFill>
              <a:effectLst>
                <a:outerShdw dist="107763" dir="2700000" algn="ctr" rotWithShape="0">
                  <a:srgbClr val="868686">
                    <a:alpha val="50000"/>
                  </a:srgbClr>
                </a:outerShdw>
              </a:effectLst>
              <a:latin typeface="Arial"/>
              <a:cs typeface="Arial"/>
            </a:endParaRPr>
          </a:p>
          <a:p>
            <a:pPr algn="ctr"/>
            <a:r>
              <a:rPr lang="en-US" sz="3600" b="1" i="1" kern="10">
                <a:ln w="9525">
                  <a:solidFill>
                    <a:srgbClr val="FF0000"/>
                  </a:solidFill>
                  <a:round/>
                  <a:headEnd/>
                  <a:tailEnd/>
                </a:ln>
                <a:solidFill>
                  <a:srgbClr val="FF0000"/>
                </a:solidFill>
                <a:effectLst>
                  <a:outerShdw dist="107763" dir="2700000" algn="ctr" rotWithShape="0">
                    <a:srgbClr val="868686">
                      <a:alpha val="50000"/>
                    </a:srgbClr>
                  </a:outerShdw>
                </a:effectLst>
                <a:latin typeface="Arial"/>
                <a:cs typeface="Arial"/>
              </a:rPr>
              <a:t>  </a:t>
            </a:r>
          </a:p>
          <a:p>
            <a:pPr algn="ctr"/>
            <a:r>
              <a:rPr lang="en-US" sz="3600" b="1" i="1" kern="10">
                <a:ln w="9525">
                  <a:solidFill>
                    <a:srgbClr val="FF0000"/>
                  </a:solidFill>
                  <a:round/>
                  <a:headEnd/>
                  <a:tailEnd/>
                </a:ln>
                <a:solidFill>
                  <a:srgbClr val="FF0000"/>
                </a:solidFill>
                <a:effectLst>
                  <a:outerShdw dist="107763" dir="2700000" algn="ctr" rotWithShape="0">
                    <a:srgbClr val="868686">
                      <a:alpha val="50000"/>
                    </a:srgbClr>
                  </a:outerShdw>
                </a:effectLst>
                <a:latin typeface="Arial"/>
                <a:cs typeface="Arial"/>
              </a:rPr>
              <a:t>NĂM HỌC: </a:t>
            </a:r>
            <a:r>
              <a:rPr lang="en-US" sz="3600" b="1" i="1" kern="10" smtClean="0">
                <a:ln w="9525">
                  <a:solidFill>
                    <a:srgbClr val="FF0000"/>
                  </a:solidFill>
                  <a:round/>
                  <a:headEnd/>
                  <a:tailEnd/>
                </a:ln>
                <a:solidFill>
                  <a:srgbClr val="FF0000"/>
                </a:solidFill>
                <a:effectLst>
                  <a:outerShdw dist="107763" dir="2700000" algn="ctr" rotWithShape="0">
                    <a:srgbClr val="868686">
                      <a:alpha val="50000"/>
                    </a:srgbClr>
                  </a:outerShdw>
                </a:effectLst>
                <a:latin typeface="Arial"/>
                <a:cs typeface="Arial"/>
              </a:rPr>
              <a:t>2022- 2023</a:t>
            </a:r>
            <a:endParaRPr lang="en-US" sz="3600" b="1" i="1" kern="10">
              <a:ln w="9525">
                <a:solidFill>
                  <a:srgbClr val="FF0000"/>
                </a:solidFill>
                <a:round/>
                <a:headEnd/>
                <a:tailEnd/>
              </a:ln>
              <a:solidFill>
                <a:srgbClr val="FF0000"/>
              </a:solidFill>
              <a:effectLst>
                <a:outerShdw dist="107763" dir="2700000" algn="ctr" rotWithShape="0">
                  <a:srgbClr val="868686">
                    <a:alpha val="50000"/>
                  </a:srgbClr>
                </a:outerShdw>
              </a:effectLst>
              <a:latin typeface="Arial"/>
              <a:cs typeface="Arial"/>
            </a:endParaRPr>
          </a:p>
        </p:txBody>
      </p:sp>
      <p:sp>
        <p:nvSpPr>
          <p:cNvPr id="77828" name="Text Box 4"/>
          <p:cNvSpPr txBox="1">
            <a:spLocks noChangeArrowheads="1"/>
          </p:cNvSpPr>
          <p:nvPr/>
        </p:nvSpPr>
        <p:spPr bwMode="auto">
          <a:xfrm>
            <a:off x="1524007" y="4286253"/>
            <a:ext cx="6359525" cy="584757"/>
          </a:xfrm>
          <a:prstGeom prst="rect">
            <a:avLst/>
          </a:prstGeom>
          <a:solidFill>
            <a:schemeClr val="bg1"/>
          </a:solidFill>
          <a:ln w="9525">
            <a:noFill/>
            <a:miter lim="800000"/>
            <a:headEnd/>
            <a:tailEnd/>
          </a:ln>
        </p:spPr>
        <p:txBody>
          <a:bodyPr lIns="91422" tIns="45711" rIns="91422" bIns="45711">
            <a:spAutoFit/>
          </a:bodyPr>
          <a:lstStyle/>
          <a:p>
            <a:pPr algn="ctr" fontAlgn="auto">
              <a:spcBef>
                <a:spcPct val="50000"/>
              </a:spcBef>
              <a:spcAft>
                <a:spcPts val="0"/>
              </a:spcAft>
              <a:defRPr/>
            </a:pPr>
            <a:r>
              <a:rPr lang="en-US" sz="3200" b="1">
                <a:solidFill>
                  <a:srgbClr val="002060"/>
                </a:solidFill>
                <a:effectLst>
                  <a:outerShdw blurRad="38100" dist="38100" dir="2700000" algn="tl">
                    <a:srgbClr val="C0C0C0"/>
                  </a:outerShdw>
                </a:effectLst>
                <a:latin typeface="+mn-lt"/>
              </a:rPr>
              <a:t>GIÁO VIÊN </a:t>
            </a:r>
            <a:r>
              <a:rPr lang="en-US" sz="3200" b="1" smtClean="0">
                <a:solidFill>
                  <a:srgbClr val="002060"/>
                </a:solidFill>
                <a:effectLst>
                  <a:outerShdw blurRad="38100" dist="38100" dir="2700000" algn="tl">
                    <a:srgbClr val="C0C0C0"/>
                  </a:outerShdw>
                </a:effectLst>
                <a:latin typeface="+mn-lt"/>
              </a:rPr>
              <a:t>:</a:t>
            </a:r>
            <a:endParaRPr lang="en-US" sz="3200" b="1">
              <a:solidFill>
                <a:srgbClr val="002060"/>
              </a:solidFill>
              <a:effectLst>
                <a:outerShdw blurRad="38100" dist="38100" dir="2700000" algn="tl">
                  <a:srgbClr val="C0C0C0"/>
                </a:outerShdw>
              </a:effectLst>
              <a:latin typeface="+mn-lt"/>
            </a:endParaRPr>
          </a:p>
        </p:txBody>
      </p:sp>
      <p:sp>
        <p:nvSpPr>
          <p:cNvPr id="3077" name="WordArt 6"/>
          <p:cNvSpPr>
            <a:spLocks noChangeArrowheads="1" noChangeShapeType="1" noTextEdit="1"/>
          </p:cNvSpPr>
          <p:nvPr/>
        </p:nvSpPr>
        <p:spPr bwMode="auto">
          <a:xfrm>
            <a:off x="1905000" y="2427737"/>
            <a:ext cx="5105400" cy="650081"/>
          </a:xfrm>
          <a:prstGeom prst="rect">
            <a:avLst/>
          </a:prstGeom>
        </p:spPr>
        <p:txBody>
          <a:bodyPr wrap="none" fromWordArt="1">
            <a:prstTxWarp prst="textPlain">
              <a:avLst>
                <a:gd name="adj" fmla="val 50000"/>
              </a:avLst>
            </a:prstTxWarp>
          </a:bodyPr>
          <a:lstStyle/>
          <a:p>
            <a:pPr algn="ctr">
              <a:defRPr/>
            </a:pPr>
            <a:r>
              <a:rPr lang="vi-VN" sz="4000" b="1" i="1" kern="10">
                <a:ln w="9525">
                  <a:solidFill>
                    <a:srgbClr val="FF0000"/>
                  </a:solidFill>
                  <a:round/>
                  <a:headEnd/>
                  <a:tailEnd/>
                </a:ln>
                <a:solidFill>
                  <a:srgbClr val="0000FF"/>
                </a:solidFill>
                <a:latin typeface="Arial"/>
                <a:cs typeface="Arial"/>
              </a:rPr>
              <a:t>Môn: </a:t>
            </a:r>
            <a:r>
              <a:rPr lang="en-US" sz="4000" b="1" i="1" kern="10" smtClean="0">
                <a:ln w="9525">
                  <a:solidFill>
                    <a:srgbClr val="FF0000"/>
                  </a:solidFill>
                  <a:round/>
                  <a:headEnd/>
                  <a:tailEnd/>
                </a:ln>
                <a:solidFill>
                  <a:srgbClr val="0000FF"/>
                </a:solidFill>
                <a:latin typeface="Times New Roman" pitchFamily="18" charset="0"/>
                <a:cs typeface="Times New Roman" pitchFamily="18" charset="0"/>
              </a:rPr>
              <a:t>CÔNG NGHỆ LỚP 3</a:t>
            </a:r>
            <a:endParaRPr lang="en-US" sz="4000" b="1" i="1" kern="10">
              <a:ln w="9525">
                <a:solidFill>
                  <a:srgbClr val="FF0000"/>
                </a:solidFill>
                <a:round/>
                <a:headEnd/>
                <a:tailEnd/>
              </a:ln>
              <a:solidFill>
                <a:srgbClr val="0000FF"/>
              </a:solidFill>
              <a:latin typeface="Arial"/>
              <a:cs typeface="Arial"/>
            </a:endParaRPr>
          </a:p>
        </p:txBody>
      </p:sp>
      <p:sp>
        <p:nvSpPr>
          <p:cNvPr id="3078" name="WordArt 6"/>
          <p:cNvSpPr>
            <a:spLocks noChangeArrowheads="1" noChangeShapeType="1" noTextEdit="1"/>
          </p:cNvSpPr>
          <p:nvPr/>
        </p:nvSpPr>
        <p:spPr bwMode="auto">
          <a:xfrm>
            <a:off x="304800" y="3219822"/>
            <a:ext cx="8686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167"/>
              </a:avLst>
            </a:prstTxWarp>
          </a:bodyPr>
          <a:lstStyle/>
          <a:p>
            <a:pPr>
              <a:defRPr/>
            </a:pPr>
            <a:r>
              <a:rPr lang="pt-BR" sz="3600" b="1" kern="10">
                <a:solidFill>
                  <a:srgbClr val="3333FF"/>
                </a:solidFill>
                <a:effectLst>
                  <a:outerShdw dist="45791" dir="2021404" algn="ctr" rotWithShape="0">
                    <a:srgbClr val="B2B2B2">
                      <a:alpha val="79999"/>
                    </a:srgbClr>
                  </a:outerShdw>
                </a:effectLst>
                <a:latin typeface="Times New Roman"/>
                <a:cs typeface="Times New Roman"/>
              </a:rPr>
              <a:t>Bài 8</a:t>
            </a:r>
            <a:r>
              <a:rPr lang="pt-BR" sz="3600" b="1" kern="10" smtClean="0">
                <a:solidFill>
                  <a:srgbClr val="3333FF"/>
                </a:solidFill>
                <a:effectLst>
                  <a:outerShdw dist="45791" dir="2021404" algn="ctr" rotWithShape="0">
                    <a:srgbClr val="B2B2B2">
                      <a:alpha val="79999"/>
                    </a:srgbClr>
                  </a:outerShdw>
                </a:effectLst>
                <a:latin typeface="Times New Roman"/>
                <a:cs typeface="Times New Roman"/>
              </a:rPr>
              <a:t>: </a:t>
            </a:r>
            <a:r>
              <a:rPr lang="en-US" sz="3600" b="1" smtClean="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altLang="en-US" sz="3600" b="1" smtClean="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 BIỂN BÁO </a:t>
            </a:r>
            <a:r>
              <a:rPr lang="en-US" altLang="en-US" sz="3600" b="1">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GIAO </a:t>
            </a:r>
            <a:r>
              <a:rPr lang="en-US" altLang="en-US" sz="3600" b="1" smtClean="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THÔNG (Tiết 4)</a:t>
            </a:r>
            <a:endParaRPr lang="en-US" altLang="en-US" sz="3600" b="1">
              <a:solidFill>
                <a:schemeClr val="hlink"/>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9" name="Picture 7" descr="ANd9GcRqtrxiT_vZGJytNBhszI31l3leUpRBnQ1CSZyeqnpj58MkW5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4029077"/>
            <a:ext cx="12604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ANd9GcRqtrxiT_vZGJytNBhszI31l3leUpRBnQ1CSZyeqnpj58MkW5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532" y="4029077"/>
            <a:ext cx="12604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itle 1"/>
          <p:cNvSpPr txBox="1">
            <a:spLocks/>
          </p:cNvSpPr>
          <p:nvPr/>
        </p:nvSpPr>
        <p:spPr bwMode="auto">
          <a:xfrm>
            <a:off x="69850" y="685801"/>
            <a:ext cx="9156700" cy="66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eaLnBrk="0" hangingPunct="0">
              <a:defRPr>
                <a:solidFill>
                  <a:schemeClr val="tx1"/>
                </a:solidFill>
                <a:latin typeface="VNI-Times" pitchFamily="2" charset="0"/>
                <a:cs typeface="Arial" pitchFamily="34" charset="0"/>
              </a:defRPr>
            </a:lvl1pPr>
            <a:lvl2pPr marL="742950" indent="-285750" eaLnBrk="0" hangingPunct="0">
              <a:defRPr>
                <a:solidFill>
                  <a:schemeClr val="tx1"/>
                </a:solidFill>
                <a:latin typeface="VNI-Times" pitchFamily="2" charset="0"/>
                <a:cs typeface="Arial" pitchFamily="34" charset="0"/>
              </a:defRPr>
            </a:lvl2pPr>
            <a:lvl3pPr marL="1143000" indent="-228600" eaLnBrk="0" hangingPunct="0">
              <a:defRPr>
                <a:solidFill>
                  <a:schemeClr val="tx1"/>
                </a:solidFill>
                <a:latin typeface="VNI-Times" pitchFamily="2" charset="0"/>
                <a:cs typeface="Arial" pitchFamily="34" charset="0"/>
              </a:defRPr>
            </a:lvl3pPr>
            <a:lvl4pPr marL="1600200" indent="-228600" eaLnBrk="0" hangingPunct="0">
              <a:defRPr>
                <a:solidFill>
                  <a:schemeClr val="tx1"/>
                </a:solidFill>
                <a:latin typeface="VNI-Times" pitchFamily="2" charset="0"/>
                <a:cs typeface="Arial" pitchFamily="34" charset="0"/>
              </a:defRPr>
            </a:lvl4pPr>
            <a:lvl5pPr marL="2057400" indent="-228600" eaLnBrk="0" hangingPunct="0">
              <a:defRPr>
                <a:solidFill>
                  <a:schemeClr val="tx1"/>
                </a:solidFill>
                <a:latin typeface="VNI-Times" pitchFamily="2" charset="0"/>
                <a:cs typeface="Arial" pitchFamily="34" charset="0"/>
              </a:defRPr>
            </a:lvl5pPr>
            <a:lvl6pPr marL="2514600" indent="-228600" eaLnBrk="0" fontAlgn="base" hangingPunct="0">
              <a:spcBef>
                <a:spcPct val="0"/>
              </a:spcBef>
              <a:spcAft>
                <a:spcPct val="0"/>
              </a:spcAft>
              <a:defRPr>
                <a:solidFill>
                  <a:schemeClr val="tx1"/>
                </a:solidFill>
                <a:latin typeface="VNI-Times" pitchFamily="2" charset="0"/>
                <a:cs typeface="Arial" pitchFamily="34" charset="0"/>
              </a:defRPr>
            </a:lvl6pPr>
            <a:lvl7pPr marL="2971800" indent="-228600" eaLnBrk="0" fontAlgn="base" hangingPunct="0">
              <a:spcBef>
                <a:spcPct val="0"/>
              </a:spcBef>
              <a:spcAft>
                <a:spcPct val="0"/>
              </a:spcAft>
              <a:defRPr>
                <a:solidFill>
                  <a:schemeClr val="tx1"/>
                </a:solidFill>
                <a:latin typeface="VNI-Times" pitchFamily="2" charset="0"/>
                <a:cs typeface="Arial" pitchFamily="34" charset="0"/>
              </a:defRPr>
            </a:lvl7pPr>
            <a:lvl8pPr marL="3429000" indent="-228600" eaLnBrk="0" fontAlgn="base" hangingPunct="0">
              <a:spcBef>
                <a:spcPct val="0"/>
              </a:spcBef>
              <a:spcAft>
                <a:spcPct val="0"/>
              </a:spcAft>
              <a:defRPr>
                <a:solidFill>
                  <a:schemeClr val="tx1"/>
                </a:solidFill>
                <a:latin typeface="VNI-Times" pitchFamily="2" charset="0"/>
                <a:cs typeface="Arial" pitchFamily="34" charset="0"/>
              </a:defRPr>
            </a:lvl8pPr>
            <a:lvl9pPr marL="3886200" indent="-228600" eaLnBrk="0" fontAlgn="base" hangingPunct="0">
              <a:spcBef>
                <a:spcPct val="0"/>
              </a:spcBef>
              <a:spcAft>
                <a:spcPct val="0"/>
              </a:spcAft>
              <a:defRPr>
                <a:solidFill>
                  <a:schemeClr val="tx1"/>
                </a:solidFill>
                <a:latin typeface="VNI-Times" pitchFamily="2" charset="0"/>
                <a:cs typeface="Arial" pitchFamily="34" charset="0"/>
              </a:defRPr>
            </a:lvl9pPr>
          </a:lstStyle>
          <a:p>
            <a:pPr algn="ctr" eaLnBrk="1" hangingPunct="1"/>
            <a:r>
              <a:rPr lang="en-US" sz="4000" b="1" err="1">
                <a:solidFill>
                  <a:srgbClr val="C00000"/>
                </a:solidFill>
                <a:latin typeface="Times New Roman" pitchFamily="18" charset="0"/>
                <a:cs typeface="Times New Roman" pitchFamily="18" charset="0"/>
              </a:rPr>
              <a:t>Thứ</a:t>
            </a:r>
            <a:r>
              <a:rPr lang="en-US" sz="4000" b="1">
                <a:solidFill>
                  <a:srgbClr val="C00000"/>
                </a:solidFill>
                <a:latin typeface="Times New Roman" pitchFamily="18" charset="0"/>
                <a:cs typeface="Times New Roman" pitchFamily="18" charset="0"/>
              </a:rPr>
              <a:t> </a:t>
            </a:r>
            <a:r>
              <a:rPr lang="en-US" sz="4000" b="1" err="1" smtClean="0">
                <a:solidFill>
                  <a:srgbClr val="C00000"/>
                </a:solidFill>
                <a:latin typeface="Times New Roman" pitchFamily="18" charset="0"/>
                <a:cs typeface="Times New Roman" pitchFamily="18" charset="0"/>
              </a:rPr>
              <a:t>ngày</a:t>
            </a:r>
            <a:r>
              <a:rPr lang="en-US" sz="4000" b="1" smtClean="0">
                <a:solidFill>
                  <a:srgbClr val="C00000"/>
                </a:solidFill>
                <a:latin typeface="Times New Roman" pitchFamily="18" charset="0"/>
                <a:cs typeface="Times New Roman" pitchFamily="18" charset="0"/>
              </a:rPr>
              <a:t> </a:t>
            </a:r>
            <a:r>
              <a:rPr lang="en-US" sz="4000" b="1" err="1" smtClean="0">
                <a:solidFill>
                  <a:srgbClr val="C00000"/>
                </a:solidFill>
                <a:latin typeface="Times New Roman" pitchFamily="18" charset="0"/>
                <a:cs typeface="Times New Roman" pitchFamily="18" charset="0"/>
              </a:rPr>
              <a:t>tháng</a:t>
            </a:r>
            <a:r>
              <a:rPr lang="en-US" sz="4000" b="1" smtClean="0">
                <a:solidFill>
                  <a:srgbClr val="C00000"/>
                </a:solidFill>
                <a:latin typeface="Times New Roman" pitchFamily="18" charset="0"/>
                <a:cs typeface="Times New Roman" pitchFamily="18" charset="0"/>
              </a:rPr>
              <a:t> </a:t>
            </a:r>
            <a:r>
              <a:rPr lang="en-US" sz="4000" b="1" err="1" smtClean="0">
                <a:solidFill>
                  <a:srgbClr val="C00000"/>
                </a:solidFill>
                <a:latin typeface="Times New Roman" pitchFamily="18" charset="0"/>
                <a:cs typeface="Times New Roman" pitchFamily="18" charset="0"/>
              </a:rPr>
              <a:t>năm</a:t>
            </a:r>
            <a:endParaRPr lang="en-US" sz="4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70902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500"/>
                                        <p:tgtEl>
                                          <p:spTgt spid="778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500"/>
                                        <p:tgtEl>
                                          <p:spTgt spid="30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randombar(horizontal)">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wipe(down)">
                                      <p:cBhvr>
                                        <p:cTn id="20" dur="500"/>
                                        <p:tgtEl>
                                          <p:spTgt spid="307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wipe(down)">
                                      <p:cBhvr>
                                        <p:cTn id="23" dur="500"/>
                                        <p:tgtEl>
                                          <p:spTgt spid="307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7828"/>
                                        </p:tgtEl>
                                        <p:attrNameLst>
                                          <p:attrName>style.visibility</p:attrName>
                                        </p:attrNameLst>
                                      </p:cBhvr>
                                      <p:to>
                                        <p:strVal val="visible"/>
                                      </p:to>
                                    </p:set>
                                    <p:animEffect transition="in" filter="barn(inVertical)">
                                      <p:cBhvr>
                                        <p:cTn id="28"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3075" grpId="0"/>
      <p:bldP spid="77828" grpId="0" animBg="1"/>
      <p:bldP spid="3077" grpId="0"/>
      <p:bldP spid="3078" grpId="0"/>
      <p:bldP spid="30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544958" y="629275"/>
            <a:ext cx="8419530" cy="646331"/>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 </a:t>
            </a: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Cắt theo các cạnh để được hình vuông</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p:cNvPicPr/>
          <p:nvPr/>
        </p:nvPicPr>
        <p:blipFill rotWithShape="1">
          <a:blip r:embed="rId5"/>
          <a:srcRect l="39352" t="38421" r="38752" b="30788"/>
          <a:stretch/>
        </p:blipFill>
        <p:spPr bwMode="auto">
          <a:xfrm>
            <a:off x="2411761" y="1275606"/>
            <a:ext cx="3853670" cy="2952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114687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544958" y="629275"/>
            <a:ext cx="8419530" cy="1200329"/>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4</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Sản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phẩm</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cạnh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6cm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sau</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p:nvPr/>
        </p:nvPicPr>
        <p:blipFill rotWithShape="1">
          <a:blip r:embed="rId5"/>
          <a:srcRect l="41868" t="31315" r="35053" b="29475"/>
          <a:stretch/>
        </p:blipFill>
        <p:spPr bwMode="auto">
          <a:xfrm>
            <a:off x="2411760" y="1229439"/>
            <a:ext cx="3384376" cy="3214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2004456"/>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16966" y="339502"/>
            <a:ext cx="7915474" cy="1754326"/>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5. </a:t>
            </a:r>
            <a:r>
              <a:rPr lang="en-US" sz="3600" b="1" err="1">
                <a:solidFill>
                  <a:srgbClr val="0000FF"/>
                </a:solidFill>
                <a:latin typeface="Times New Roman" pitchFamily="18" charset="0"/>
                <a:cs typeface="Times New Roman" pitchFamily="18" charset="0"/>
              </a:rPr>
              <a:t>Dùng</a:t>
            </a:r>
            <a:r>
              <a:rPr lang="en-US" sz="3600" b="1">
                <a:solidFill>
                  <a:srgbClr val="0000FF"/>
                </a:solidFill>
                <a:latin typeface="Times New Roman" pitchFamily="18" charset="0"/>
                <a:cs typeface="Times New Roman" pitchFamily="18" charset="0"/>
              </a:rPr>
              <a:t> 1 </a:t>
            </a:r>
            <a:r>
              <a:rPr lang="en-US" sz="3600" b="1" err="1">
                <a:solidFill>
                  <a:srgbClr val="0000FF"/>
                </a:solidFill>
                <a:latin typeface="Times New Roman" pitchFamily="18" charset="0"/>
                <a:cs typeface="Times New Roman" pitchFamily="18" charset="0"/>
              </a:rPr>
              <a:t>tờ</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giấy</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thủ</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công</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khác</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đánh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dấu</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và</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nối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các</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điểm</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đã</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đánh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dấu</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tạo</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thành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hình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p:cNvPicPr/>
          <p:nvPr/>
        </p:nvPicPr>
        <p:blipFill rotWithShape="1">
          <a:blip r:embed="rId5"/>
          <a:srcRect l="39500" t="34210" r="41267" b="31580"/>
          <a:stretch/>
        </p:blipFill>
        <p:spPr bwMode="auto">
          <a:xfrm>
            <a:off x="2627784" y="2021820"/>
            <a:ext cx="3096344" cy="2638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719792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16966" y="435317"/>
            <a:ext cx="7915474" cy="1200329"/>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6</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Cắt</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theo</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các</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cạnh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để</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được</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hình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p:nvPr/>
        </p:nvPicPr>
        <p:blipFill rotWithShape="1">
          <a:blip r:embed="rId5"/>
          <a:srcRect l="19233" t="37369" r="55322" b="22895"/>
          <a:stretch/>
        </p:blipFill>
        <p:spPr bwMode="auto">
          <a:xfrm>
            <a:off x="2843808" y="1203598"/>
            <a:ext cx="3888432" cy="3105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619265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16966" y="435317"/>
            <a:ext cx="7915474" cy="1754326"/>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7. </a:t>
            </a:r>
            <a:r>
              <a:rPr lang="en-US" sz="3600" b="1" err="1">
                <a:solidFill>
                  <a:srgbClr val="0000FF"/>
                </a:solidFill>
                <a:latin typeface="Times New Roman" pitchFamily="18" charset="0"/>
                <a:cs typeface="Times New Roman" pitchFamily="18" charset="0"/>
              </a:rPr>
              <a:t>Bôi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hồ</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dán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lên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mặt</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màu</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của</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dán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lên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trên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tờ</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giấy</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trắng</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và</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cắt</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theo</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viền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p:cNvPicPr/>
          <p:nvPr/>
        </p:nvPicPr>
        <p:blipFill rotWithShape="1">
          <a:blip r:embed="rId5"/>
          <a:srcRect l="25446" t="31053" r="53398" b="36316"/>
          <a:stretch/>
        </p:blipFill>
        <p:spPr bwMode="auto">
          <a:xfrm>
            <a:off x="2987824" y="2067694"/>
            <a:ext cx="2716882" cy="2705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491298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16966" y="435317"/>
            <a:ext cx="5323186" cy="3970318"/>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8</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Bôi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hồ</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dán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lên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mặt</a:t>
            </a:r>
            <a:r>
              <a:rPr lang="en-US" sz="3600" b="1">
                <a:solidFill>
                  <a:srgbClr val="0000FF"/>
                </a:solidFill>
                <a:latin typeface="Times New Roman" pitchFamily="18" charset="0"/>
                <a:cs typeface="Times New Roman" pitchFamily="18" charset="0"/>
              </a:rPr>
              <a:t> ô li </a:t>
            </a:r>
            <a:r>
              <a:rPr lang="en-US" sz="3600" b="1" err="1">
                <a:solidFill>
                  <a:srgbClr val="0000FF"/>
                </a:solidFill>
                <a:latin typeface="Times New Roman" pitchFamily="18" charset="0"/>
                <a:cs typeface="Times New Roman" pitchFamily="18" charset="0"/>
              </a:rPr>
              <a:t>của</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Dán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lên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mặt</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màu</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tờ</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giấy</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hình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vuông</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sao</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cho</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nằm</a:t>
            </a:r>
            <a:r>
              <a:rPr lang="en-US" sz="3600" b="1">
                <a:solidFill>
                  <a:srgbClr val="0000FF"/>
                </a:solidFill>
                <a:latin typeface="Times New Roman" pitchFamily="18" charset="0"/>
                <a:cs typeface="Times New Roman" pitchFamily="18" charset="0"/>
              </a:rPr>
              <a:t> ở </a:t>
            </a:r>
            <a:r>
              <a:rPr lang="en-US" sz="3600" b="1" err="1">
                <a:solidFill>
                  <a:srgbClr val="0000FF"/>
                </a:solidFill>
                <a:latin typeface="Times New Roman" pitchFamily="18" charset="0"/>
                <a:cs typeface="Times New Roman" pitchFamily="18" charset="0"/>
              </a:rPr>
              <a:t>giữa</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hình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vuông</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và</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cạnh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đáy</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mũi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tên</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trùng</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với</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cạnh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đáy</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hình</a:t>
            </a:r>
            <a:r>
              <a:rPr lang="en-US" sz="3600" b="1">
                <a:solidFill>
                  <a:srgbClr val="0000FF"/>
                </a:solidFill>
                <a:latin typeface="Times New Roman" pitchFamily="18" charset="0"/>
                <a:cs typeface="Times New Roman" pitchFamily="18" charset="0"/>
              </a:rPr>
              <a:t> </a:t>
            </a:r>
            <a:r>
              <a:rPr lang="en-US" sz="3600" b="1" err="1">
                <a:solidFill>
                  <a:srgbClr val="0000FF"/>
                </a:solidFill>
                <a:latin typeface="Times New Roman" pitchFamily="18" charset="0"/>
                <a:cs typeface="Times New Roman" pitchFamily="18" charset="0"/>
              </a:rPr>
              <a:t>vuông</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p:nvPr/>
        </p:nvPicPr>
        <p:blipFill rotWithShape="1">
          <a:blip r:embed="rId5"/>
          <a:srcRect l="34914" t="35526" r="45854" b="27632"/>
          <a:stretch/>
        </p:blipFill>
        <p:spPr bwMode="auto">
          <a:xfrm>
            <a:off x="5940152" y="987573"/>
            <a:ext cx="3203848" cy="3418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148834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683568" y="351691"/>
            <a:ext cx="7848872" cy="4524315"/>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Ý nghĩa</a:t>
            </a:r>
            <a:r>
              <a:rPr lang="nl-NL" smtClean="0">
                <a:solidFill>
                  <a:srgbClr val="FF0000"/>
                </a:solidFill>
                <a:latin typeface="Times New Roman" pitchFamily="18" charset="0"/>
                <a:cs typeface="Times New Roman" pitchFamily="18" charset="0"/>
              </a:rPr>
              <a:t> </a:t>
            </a:r>
            <a:r>
              <a:rPr lang="nl-NL" b="1" smtClean="0">
                <a:solidFill>
                  <a:srgbClr val="FF0000"/>
                </a:solidFill>
                <a:latin typeface="Times New Roman" pitchFamily="18" charset="0"/>
                <a:cs typeface="Times New Roman" pitchFamily="18" charset="0"/>
              </a:rPr>
              <a:t>của </a:t>
            </a:r>
            <a:r>
              <a:rPr lang="nl-NL" b="1">
                <a:solidFill>
                  <a:srgbClr val="FF0000"/>
                </a:solidFill>
                <a:latin typeface="Times New Roman" pitchFamily="18" charset="0"/>
                <a:cs typeface="Times New Roman" pitchFamily="18" charset="0"/>
              </a:rPr>
              <a:t>biển báo chỉ dẫn </a:t>
            </a:r>
            <a:r>
              <a:rPr lang="vi-VN" b="1" smtClean="0">
                <a:solidFill>
                  <a:srgbClr val="FF0000"/>
                </a:solidFill>
                <a:latin typeface="Times New Roman" pitchFamily="18" charset="0"/>
                <a:cs typeface="Times New Roman" pitchFamily="18" charset="0"/>
              </a:rPr>
              <a:t>Đườ</a:t>
            </a:r>
            <a:r>
              <a:rPr lang="nl-NL" b="1" smtClean="0">
                <a:solidFill>
                  <a:srgbClr val="FF0000"/>
                </a:solidFill>
                <a:latin typeface="Times New Roman" pitchFamily="18" charset="0"/>
                <a:cs typeface="Times New Roman" pitchFamily="18" charset="0"/>
              </a:rPr>
              <a:t>ng </a:t>
            </a:r>
            <a:r>
              <a:rPr lang="nl-NL" b="1">
                <a:solidFill>
                  <a:srgbClr val="FF0000"/>
                </a:solidFill>
                <a:latin typeface="Times New Roman" pitchFamily="18" charset="0"/>
                <a:cs typeface="Times New Roman" pitchFamily="18" charset="0"/>
              </a:rPr>
              <a:t>một chiều:</a:t>
            </a:r>
            <a:r>
              <a:rPr lang="nl-NL">
                <a:solidFill>
                  <a:srgbClr val="FF0000"/>
                </a:solidFill>
                <a:latin typeface="Times New Roman" pitchFamily="18" charset="0"/>
                <a:cs typeface="Times New Roman" pitchFamily="18" charset="0"/>
              </a:rPr>
              <a:t> </a:t>
            </a:r>
            <a:r>
              <a:rPr lang="nl-NL" b="1" i="1">
                <a:solidFill>
                  <a:srgbClr val="0000FF"/>
                </a:solidFill>
                <a:latin typeface="Times New Roman" pitchFamily="18" charset="0"/>
                <a:cs typeface="Times New Roman" pitchFamily="18" charset="0"/>
              </a:rPr>
              <a:t>Hình mũi tên màu trắng được dán ở giữa hình vuông và cạnh đáy mũi tên trùng với cạnh đáy hình vuông. Biển báo đường một chiều là biển được đặt sau ngã ba và ngã tư , biển chỉ dẫn những đoạn đường xe chạy một chiều, chỉ cho phép các loại phương tiện giao thông đường bộ đi vào theo chiều  mũi tên ( đi thẳng) ,cấm quay đầu.</a:t>
            </a:r>
            <a:endParaRPr lang="en-US" b="1" i="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159474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347"/>
            <a:ext cx="8945880" cy="5050155"/>
          </a:xfrm>
          <a:prstGeom prst="rect">
            <a:avLst/>
          </a:prstGeom>
        </p:spPr>
      </p:pic>
      <p:pic>
        <p:nvPicPr>
          <p:cNvPr id="9" name="图片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267" t="5452" r="53867" b="6845"/>
          <a:stretch>
            <a:fillRect/>
          </a:stretch>
        </p:blipFill>
        <p:spPr>
          <a:xfrm>
            <a:off x="0" y="1500188"/>
            <a:ext cx="4365625" cy="2986087"/>
          </a:xfrm>
          <a:prstGeom prst="rect">
            <a:avLst/>
          </a:prstGeom>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sp>
        <p:nvSpPr>
          <p:cNvPr id="10" name="TextBox 6"/>
          <p:cNvSpPr txBox="1"/>
          <p:nvPr/>
        </p:nvSpPr>
        <p:spPr>
          <a:xfrm>
            <a:off x="1158351" y="2115457"/>
            <a:ext cx="1901483" cy="461665"/>
          </a:xfrm>
          <a:prstGeom prst="rect">
            <a:avLst/>
          </a:prstGeom>
          <a:noFill/>
        </p:spPr>
        <p:txBody>
          <a:bodyPr wrap="none" rtlCol="0">
            <a:spAutoFit/>
          </a:bodyPr>
          <a:lstStyle/>
          <a:p>
            <a:r>
              <a:rPr lang="en-US" altLang="zh-CN" sz="24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KHÁM PHÁ</a:t>
            </a:r>
          </a:p>
        </p:txBody>
      </p:sp>
      <p:sp>
        <p:nvSpPr>
          <p:cNvPr id="11" name="Text Box 10"/>
          <p:cNvSpPr txBox="1"/>
          <p:nvPr/>
        </p:nvSpPr>
        <p:spPr>
          <a:xfrm>
            <a:off x="3635896" y="1984398"/>
            <a:ext cx="5400600" cy="1384995"/>
          </a:xfrm>
          <a:prstGeom prst="rect">
            <a:avLst/>
          </a:prstGeom>
          <a:noFill/>
        </p:spPr>
        <p:txBody>
          <a:bodyPr wrap="square" rtlCol="0">
            <a:spAutoFit/>
          </a:bodyPr>
          <a:lstStyle/>
          <a:p>
            <a:pPr algn="just"/>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nl-NL"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hành làm biển báo cấm“ Đường cấm”. (làm việc cá </a:t>
            </a:r>
            <a:r>
              <a:rPr lang="nl-NL"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a:t>
            </a:r>
            <a:endParaRPr lang="en-US" sz="2800">
              <a:solidFill>
                <a:srgbClr val="0000FF"/>
              </a:solidFill>
              <a:latin typeface="Times New Roman" pitchFamily="18" charset="0"/>
              <a:cs typeface="Times New Roman" pitchFamily="18" charset="0"/>
            </a:endParaRPr>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
        <p:nvSpPr>
          <p:cNvPr id="14" name="Rectangle 13"/>
          <p:cNvSpPr/>
          <p:nvPr/>
        </p:nvSpPr>
        <p:spPr>
          <a:xfrm>
            <a:off x="0" y="3"/>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err="1">
                <a:solidFill>
                  <a:srgbClr val="FF0000"/>
                </a:solidFill>
                <a:latin typeface="Times New Roman" panose="02020603050405020304" pitchFamily="18" charset="0"/>
                <a:cs typeface="Times New Roman" panose="02020603050405020304" pitchFamily="18" charset="0"/>
              </a:rPr>
              <a:t>Thứ</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ngày</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tháng</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năm</a:t>
            </a:r>
            <a:r>
              <a:rPr lang="en-US" altLang="en-US" sz="24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err="1" smtClean="0">
                <a:solidFill>
                  <a:srgbClr val="FF0000"/>
                </a:solidFill>
                <a:latin typeface="Times New Roman" panose="02020603050405020304" pitchFamily="18" charset="0"/>
                <a:cs typeface="Times New Roman" panose="02020603050405020304" pitchFamily="18" charset="0"/>
              </a:rPr>
              <a:t>Bài</a:t>
            </a:r>
            <a:r>
              <a:rPr lang="en-US" altLang="en-US" sz="2400" b="1" u="sng" smtClean="0">
                <a:solidFill>
                  <a:srgbClr val="FF0000"/>
                </a:solidFill>
                <a:latin typeface="Times New Roman" panose="02020603050405020304" pitchFamily="18" charset="0"/>
                <a:cs typeface="Times New Roman" panose="02020603050405020304" pitchFamily="18" charset="0"/>
              </a:rPr>
              <a:t> 8:</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LÀM </a:t>
            </a:r>
            <a:r>
              <a:rPr lang="en-US" altLang="en-US" sz="2400" b="1"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2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1234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Cj04358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 y="3722688"/>
            <a:ext cx="1219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p:nvSpPr>
        <p:spPr bwMode="auto">
          <a:xfrm>
            <a:off x="395536" y="195486"/>
            <a:ext cx="8064896" cy="2664295"/>
          </a:xfrm>
          <a:prstGeom prst="rect">
            <a:avLst/>
          </a:prstGeom>
        </p:spPr>
        <p:txBody>
          <a:bodyPr wrap="none" fromWordArt="1">
            <a:prstTxWarp prst="textPlain">
              <a:avLst>
                <a:gd name="adj" fmla="val 50000"/>
              </a:avLst>
            </a:prstTxWarp>
          </a:bodyPr>
          <a:lstStyle/>
          <a:p>
            <a:pPr algn="ctr"/>
            <a:r>
              <a:rPr lang="en-US"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Cho HS </a:t>
            </a:r>
            <a:r>
              <a:rPr lang="en-US" sz="3600" kern="10" err="1"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quan</a:t>
            </a:r>
            <a:r>
              <a:rPr lang="en-US"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sát</a:t>
            </a:r>
            <a:r>
              <a:rPr lang="en-US"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 video </a:t>
            </a:r>
            <a:r>
              <a:rPr lang="nl-NL"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hướng dẫn làm </a:t>
            </a:r>
            <a:endParaRPr lang="nl-NL"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endParaRPr>
          </a:p>
          <a:p>
            <a:pPr algn="ctr"/>
            <a:r>
              <a:rPr lang="nl-NL"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biển </a:t>
            </a:r>
            <a:r>
              <a:rPr lang="nl-NL"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báo </a:t>
            </a:r>
            <a:r>
              <a:rPr lang="nl-NL"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cấm </a:t>
            </a:r>
            <a:r>
              <a:rPr lang="nl-NL"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“Đường </a:t>
            </a:r>
            <a:r>
              <a:rPr lang="nl-NL"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cấm”</a:t>
            </a:r>
            <a:endParaRPr lang="en-US"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endParaRPr>
          </a:p>
        </p:txBody>
      </p:sp>
    </p:spTree>
    <p:custDataLst>
      <p:tags r:id="rId1"/>
    </p:custDataLst>
    <p:extLst>
      <p:ext uri="{BB962C8B-B14F-4D97-AF65-F5344CB8AC3E}">
        <p14:creationId xmlns:p14="http://schemas.microsoft.com/office/powerpoint/2010/main" val="8816282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1234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Cj04358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 y="3722688"/>
            <a:ext cx="1219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p:nvSpPr>
        <p:spPr bwMode="auto">
          <a:xfrm>
            <a:off x="395536" y="195487"/>
            <a:ext cx="7704856" cy="758924"/>
          </a:xfrm>
          <a:prstGeom prst="rect">
            <a:avLst/>
          </a:prstGeom>
        </p:spPr>
        <p:txBody>
          <a:bodyPr wrap="none" fromWordArt="1">
            <a:prstTxWarp prst="textPlain">
              <a:avLst>
                <a:gd name="adj" fmla="val 50000"/>
              </a:avLst>
            </a:prstTxWarp>
          </a:bodyPr>
          <a:lstStyle/>
          <a:p>
            <a:pPr algn="ctr"/>
            <a:r>
              <a:rPr lang="en-US" sz="3600" kern="10" err="1">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H</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ãy</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quan</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sát</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sản</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phẩm</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sau</a:t>
            </a:r>
            <a:endParaRPr lang="en-US" sz="3600" kern="1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endParaRPr>
          </a:p>
        </p:txBody>
      </p:sp>
      <p:sp>
        <p:nvSpPr>
          <p:cNvPr id="2" name="Cloud 1"/>
          <p:cNvSpPr/>
          <p:nvPr/>
        </p:nvSpPr>
        <p:spPr>
          <a:xfrm>
            <a:off x="4716016" y="1242443"/>
            <a:ext cx="3589784" cy="2409427"/>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solidFill>
                  <a:srgbClr val="002060"/>
                </a:solidFill>
                <a:latin typeface="Times New Roman" pitchFamily="18" charset="0"/>
                <a:cs typeface="Times New Roman" pitchFamily="18" charset="0"/>
              </a:rPr>
              <a:t>GV thao tác mẫu và nêu các bước</a:t>
            </a:r>
            <a:endParaRPr lang="en-US" sz="3200" b="1">
              <a:solidFill>
                <a:srgbClr val="002060"/>
              </a:solidFill>
              <a:latin typeface="Times New Roman" pitchFamily="18" charset="0"/>
              <a:cs typeface="Times New Roman" pitchFamily="18" charset="0"/>
            </a:endParaRPr>
          </a:p>
          <a:p>
            <a:pPr algn="ctr"/>
            <a:endParaRPr lang="en-US"/>
          </a:p>
        </p:txBody>
      </p:sp>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0676" y="1115829"/>
            <a:ext cx="3159316" cy="304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86604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down)">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1331640" y="1882855"/>
            <a:ext cx="6568806" cy="74295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defRPr/>
            </a:pPr>
            <a:r>
              <a:rPr lang="nl-NL" sz="2400" b="1">
                <a:effectLst>
                  <a:outerShdw blurRad="38100" dist="38100" dir="2700000" algn="tl">
                    <a:srgbClr val="000000">
                      <a:alpha val="43137"/>
                    </a:srgbClr>
                  </a:outerShdw>
                </a:effectLst>
              </a:rPr>
              <a:t>Sử dụng được các dụng cụ để làm biển </a:t>
            </a:r>
            <a:r>
              <a:rPr lang="nl-NL" sz="2400" b="1" smtClean="0">
                <a:effectLst>
                  <a:outerShdw blurRad="38100" dist="38100" dir="2700000" algn="tl">
                    <a:srgbClr val="000000">
                      <a:alpha val="43137"/>
                    </a:srgbClr>
                  </a:outerShdw>
                </a:effectLst>
              </a:rPr>
              <a:t>báo </a:t>
            </a:r>
          </a:p>
          <a:p>
            <a:pPr algn="just">
              <a:defRPr/>
            </a:pPr>
            <a:r>
              <a:rPr lang="nl-NL" sz="2400" b="1" smtClean="0">
                <a:effectLst>
                  <a:outerShdw blurRad="38100" dist="38100" dir="2700000" algn="tl">
                    <a:srgbClr val="000000">
                      <a:alpha val="43137"/>
                    </a:srgbClr>
                  </a:outerShdw>
                </a:effectLst>
              </a:rPr>
              <a:t>giao </a:t>
            </a:r>
            <a:r>
              <a:rPr lang="nl-NL" sz="2400" b="1">
                <a:effectLst>
                  <a:outerShdw blurRad="38100" dist="38100" dir="2700000" algn="tl">
                    <a:srgbClr val="000000">
                      <a:alpha val="43137"/>
                    </a:srgbClr>
                  </a:outerShdw>
                </a:effectLst>
              </a:rPr>
              <a:t>thông đúng cách, an toàn.</a:t>
            </a:r>
            <a:endParaRPr lang="en-US" sz="2400" b="1">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200" name="AutoShape 56"/>
          <p:cNvSpPr>
            <a:spLocks noChangeArrowheads="1"/>
          </p:cNvSpPr>
          <p:nvPr/>
        </p:nvSpPr>
        <p:spPr bwMode="gray">
          <a:xfrm>
            <a:off x="1347246" y="2724012"/>
            <a:ext cx="7977282" cy="74295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defRPr/>
            </a:pPr>
            <a:r>
              <a:rPr lang="nl-NL" sz="2300" b="1">
                <a:effectLst>
                  <a:outerShdw blurRad="38100" dist="38100" dir="2700000" algn="tl">
                    <a:srgbClr val="000000">
                      <a:alpha val="43137"/>
                    </a:srgbClr>
                  </a:outerShdw>
                </a:effectLst>
              </a:rPr>
              <a:t>Làm được biển báo giao </a:t>
            </a:r>
            <a:r>
              <a:rPr lang="nl-NL" sz="2300" b="1" smtClean="0">
                <a:effectLst>
                  <a:outerShdw blurRad="38100" dist="38100" dir="2700000" algn="tl">
                    <a:srgbClr val="000000">
                      <a:alpha val="43137"/>
                    </a:srgbClr>
                  </a:outerShdw>
                </a:effectLst>
              </a:rPr>
              <a:t>thông </a:t>
            </a:r>
            <a:r>
              <a:rPr lang="nl-NL" sz="2300" b="1">
                <a:effectLst>
                  <a:outerShdw blurRad="38100" dist="38100" dir="2700000" algn="tl">
                    <a:srgbClr val="000000">
                      <a:alpha val="43137"/>
                    </a:srgbClr>
                  </a:outerShdw>
                </a:effectLst>
              </a:rPr>
              <a:t>đơn giản theo các </a:t>
            </a:r>
            <a:endParaRPr lang="nl-NL" sz="2300" b="1" smtClean="0">
              <a:effectLst>
                <a:outerShdw blurRad="38100" dist="38100" dir="2700000" algn="tl">
                  <a:srgbClr val="000000">
                    <a:alpha val="43137"/>
                  </a:srgbClr>
                </a:outerShdw>
              </a:effectLst>
            </a:endParaRPr>
          </a:p>
          <a:p>
            <a:pPr algn="just">
              <a:defRPr/>
            </a:pPr>
            <a:r>
              <a:rPr lang="nl-NL" sz="2300" b="1" smtClean="0">
                <a:effectLst>
                  <a:outerShdw blurRad="38100" dist="38100" dir="2700000" algn="tl">
                    <a:srgbClr val="000000">
                      <a:alpha val="43137"/>
                    </a:srgbClr>
                  </a:outerShdw>
                </a:effectLst>
              </a:rPr>
              <a:t>bước </a:t>
            </a:r>
            <a:r>
              <a:rPr lang="nl-NL" sz="2300" b="1">
                <a:effectLst>
                  <a:outerShdw blurRad="38100" dist="38100" dir="2700000" algn="tl">
                    <a:srgbClr val="000000">
                      <a:alpha val="43137"/>
                    </a:srgbClr>
                  </a:outerShdw>
                </a:effectLst>
              </a:rPr>
              <a:t>cho </a:t>
            </a:r>
            <a:r>
              <a:rPr lang="nl-NL" sz="2300" b="1" smtClean="0">
                <a:effectLst>
                  <a:outerShdw blurRad="38100" dist="38100" dir="2700000" algn="tl">
                    <a:srgbClr val="000000">
                      <a:alpha val="43137"/>
                    </a:srgbClr>
                  </a:outerShdw>
                </a:effectLst>
              </a:rPr>
              <a:t>trước</a:t>
            </a:r>
            <a:r>
              <a:rPr lang="nl-NL" sz="2300" b="1">
                <a:effectLst>
                  <a:outerShdw blurRad="38100" dist="38100" dir="2700000" algn="tl">
                    <a:srgbClr val="000000">
                      <a:alpha val="43137"/>
                    </a:srgbClr>
                  </a:outerShdw>
                </a:effectLst>
              </a:rPr>
              <a:t>, </a:t>
            </a:r>
            <a:r>
              <a:rPr lang="nl-NL" sz="2300" b="1" smtClean="0">
                <a:effectLst>
                  <a:outerShdw blurRad="38100" dist="38100" dir="2700000" algn="tl">
                    <a:srgbClr val="000000">
                      <a:alpha val="43137"/>
                    </a:srgbClr>
                  </a:outerShdw>
                </a:effectLst>
              </a:rPr>
              <a:t>đảm </a:t>
            </a:r>
            <a:r>
              <a:rPr lang="nl-NL" sz="2300" b="1">
                <a:effectLst>
                  <a:outerShdw blurRad="38100" dist="38100" dir="2700000" algn="tl">
                    <a:srgbClr val="000000">
                      <a:alpha val="43137"/>
                    </a:srgbClr>
                  </a:outerShdw>
                </a:effectLst>
              </a:rPr>
              <a:t>bảo yêu cầu về kĩ thuật, thẩm mỹ.</a:t>
            </a:r>
            <a:endParaRPr lang="en-US" sz="2300" b="1">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29" name="AutoShape 17" descr="Pink tissue paper"/>
          <p:cNvSpPr>
            <a:spLocks noChangeArrowheads="1"/>
          </p:cNvSpPr>
          <p:nvPr/>
        </p:nvSpPr>
        <p:spPr bwMode="auto">
          <a:xfrm>
            <a:off x="1295400" y="914400"/>
            <a:ext cx="2667000" cy="628650"/>
          </a:xfrm>
          <a:prstGeom prst="roundRect">
            <a:avLst>
              <a:gd name="adj" fmla="val 50000"/>
            </a:avLst>
          </a:prstGeom>
          <a:blipFill dpi="0" rotWithShape="1">
            <a:blip r:embed="rId2"/>
            <a:srcRect/>
            <a:tile tx="0" ty="0" sx="100000" sy="100000" flip="none" algn="tl"/>
          </a:blipFill>
          <a:ln w="38100" algn="ctr">
            <a:solidFill>
              <a:srgbClr val="74A731"/>
            </a:solidFill>
            <a:round/>
            <a:headEnd/>
            <a:tailEnd/>
          </a:ln>
        </p:spPr>
        <p:txBody>
          <a:bodyPr vert="eaVert" wrap="none" anchor="ctr"/>
          <a:lstStyle/>
          <a:p>
            <a:pPr algn="r" rtl="1"/>
            <a:endParaRPr lang="en-US" sz="1800"/>
          </a:p>
        </p:txBody>
      </p:sp>
      <p:grpSp>
        <p:nvGrpSpPr>
          <p:cNvPr id="2" name="Group 7"/>
          <p:cNvGrpSpPr>
            <a:grpSpLocks/>
          </p:cNvGrpSpPr>
          <p:nvPr/>
        </p:nvGrpSpPr>
        <p:grpSpPr bwMode="auto">
          <a:xfrm>
            <a:off x="973365" y="2175272"/>
            <a:ext cx="358281" cy="114300"/>
            <a:chOff x="0" y="1896"/>
            <a:chExt cx="5760" cy="120"/>
          </a:xfrm>
        </p:grpSpPr>
        <p:sp>
          <p:nvSpPr>
            <p:cNvPr id="1059"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sz="1800">
                <a:latin typeface="Times New Roman" pitchFamily="18" charset="0"/>
              </a:endParaRPr>
            </a:p>
          </p:txBody>
        </p:sp>
        <p:sp>
          <p:nvSpPr>
            <p:cNvPr id="1060"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sz="1800">
                <a:latin typeface="Times New Roman" pitchFamily="18" charset="0"/>
              </a:endParaRPr>
            </a:p>
          </p:txBody>
        </p:sp>
      </p:grpSp>
      <p:grpSp>
        <p:nvGrpSpPr>
          <p:cNvPr id="3" name="Group 40"/>
          <p:cNvGrpSpPr>
            <a:grpSpLocks/>
          </p:cNvGrpSpPr>
          <p:nvPr/>
        </p:nvGrpSpPr>
        <p:grpSpPr bwMode="auto">
          <a:xfrm rot="5400000">
            <a:off x="-11311" y="2922389"/>
            <a:ext cx="1394222" cy="304800"/>
            <a:chOff x="0" y="1896"/>
            <a:chExt cx="5760" cy="120"/>
          </a:xfrm>
        </p:grpSpPr>
        <p:sp>
          <p:nvSpPr>
            <p:cNvPr id="1057"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rot="10800000" vert="eaVert" wrap="none" anchor="ctr"/>
            <a:lstStyle/>
            <a:p>
              <a:endParaRPr lang="en-US" sz="1800">
                <a:latin typeface="Times New Roman" pitchFamily="18" charset="0"/>
              </a:endParaRPr>
            </a:p>
          </p:txBody>
        </p:sp>
        <p:sp>
          <p:nvSpPr>
            <p:cNvPr id="1058"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rot="10800000" vert="eaVert" wrap="none" anchor="ctr"/>
            <a:lstStyle/>
            <a:p>
              <a:endParaRPr lang="en-US" sz="1800">
                <a:latin typeface="Times New Roman" pitchFamily="18" charset="0"/>
              </a:endParaRPr>
            </a:p>
          </p:txBody>
        </p:sp>
      </p:grpSp>
      <p:grpSp>
        <p:nvGrpSpPr>
          <p:cNvPr id="4" name="Group 70"/>
          <p:cNvGrpSpPr>
            <a:grpSpLocks/>
          </p:cNvGrpSpPr>
          <p:nvPr/>
        </p:nvGrpSpPr>
        <p:grpSpPr bwMode="auto">
          <a:xfrm rot="19917799">
            <a:off x="87851" y="918533"/>
            <a:ext cx="1245054" cy="722909"/>
            <a:chOff x="169" y="289"/>
            <a:chExt cx="627" cy="493"/>
          </a:xfrm>
        </p:grpSpPr>
        <p:sp>
          <p:nvSpPr>
            <p:cNvPr id="1055" name="Oval 19" descr="Oak"/>
            <p:cNvSpPr>
              <a:spLocks noChangeArrowheads="1"/>
            </p:cNvSpPr>
            <p:nvPr/>
          </p:nvSpPr>
          <p:spPr bwMode="auto">
            <a:xfrm rot="1758052">
              <a:off x="204" y="300"/>
              <a:ext cx="592" cy="482"/>
            </a:xfrm>
            <a:prstGeom prst="ellipse">
              <a:avLst/>
            </a:prstGeom>
            <a:blipFill dpi="0" rotWithShape="1">
              <a:blip r:embed="rId3"/>
              <a:srcRect/>
              <a:tile tx="0" ty="0" sx="100000" sy="100000" flip="none" algn="tl"/>
            </a:blipFill>
            <a:ln w="9525">
              <a:noFill/>
              <a:round/>
              <a:headEnd/>
              <a:tailEnd/>
            </a:ln>
          </p:spPr>
          <p:txBody>
            <a:bodyPr wrap="none" anchor="ctr"/>
            <a:lstStyle/>
            <a:p>
              <a:pPr algn="r" rtl="1"/>
              <a:endParaRPr lang="en-US" sz="2400"/>
            </a:p>
          </p:txBody>
        </p:sp>
        <p:sp>
          <p:nvSpPr>
            <p:cNvPr id="1056" name="Oval 24" descr="Oak"/>
            <p:cNvSpPr>
              <a:spLocks noChangeArrowheads="1"/>
            </p:cNvSpPr>
            <p:nvPr/>
          </p:nvSpPr>
          <p:spPr bwMode="gray">
            <a:xfrm rot="1758052">
              <a:off x="169" y="289"/>
              <a:ext cx="592" cy="482"/>
            </a:xfrm>
            <a:prstGeom prst="ellipse">
              <a:avLst/>
            </a:prstGeom>
            <a:blipFill dpi="0" rotWithShape="1">
              <a:blip r:embed="rId3"/>
              <a:srcRect/>
              <a:tile tx="0" ty="0" sx="100000" sy="100000" flip="none" algn="tl"/>
            </a:blipFill>
            <a:ln w="9525">
              <a:noFill/>
              <a:round/>
              <a:headEnd/>
              <a:tailEnd/>
            </a:ln>
          </p:spPr>
          <p:txBody>
            <a:bodyPr wrap="none" anchor="ctr"/>
            <a:lstStyle/>
            <a:p>
              <a:pPr algn="r" rtl="1"/>
              <a:endParaRPr lang="en-US" sz="2400"/>
            </a:p>
          </p:txBody>
        </p:sp>
      </p:grpSp>
      <p:grpSp>
        <p:nvGrpSpPr>
          <p:cNvPr id="5" name="Group 73"/>
          <p:cNvGrpSpPr>
            <a:grpSpLocks/>
          </p:cNvGrpSpPr>
          <p:nvPr/>
        </p:nvGrpSpPr>
        <p:grpSpPr bwMode="auto">
          <a:xfrm>
            <a:off x="1524000" y="973519"/>
            <a:ext cx="2209800" cy="518880"/>
            <a:chOff x="720" y="240"/>
            <a:chExt cx="4752" cy="508"/>
          </a:xfrm>
        </p:grpSpPr>
        <p:sp>
          <p:nvSpPr>
            <p:cNvPr id="1051" name="AutoShape 23" descr="White marble"/>
            <p:cNvSpPr>
              <a:spLocks noChangeArrowheads="1"/>
            </p:cNvSpPr>
            <p:nvPr/>
          </p:nvSpPr>
          <p:spPr bwMode="gray">
            <a:xfrm>
              <a:off x="720" y="240"/>
              <a:ext cx="4752" cy="505"/>
            </a:xfrm>
            <a:prstGeom prst="roundRect">
              <a:avLst>
                <a:gd name="adj" fmla="val 50000"/>
              </a:avLst>
            </a:prstGeom>
            <a:blipFill dpi="0" rotWithShape="1">
              <a:blip r:embed="rId4"/>
              <a:srcRect/>
              <a:tile tx="0" ty="0" sx="100000" sy="100000" flip="none" algn="tl"/>
            </a:blipFill>
            <a:ln w="38100" algn="ctr">
              <a:solidFill>
                <a:srgbClr val="CC3300"/>
              </a:solidFill>
              <a:round/>
              <a:headEnd/>
              <a:tailEnd/>
            </a:ln>
          </p:spPr>
          <p:txBody>
            <a:bodyPr vert="eaVert" wrap="none" anchor="ctr"/>
            <a:lstStyle/>
            <a:p>
              <a:pPr algn="r" rtl="1"/>
              <a:endParaRPr lang="en-US" sz="1600">
                <a:solidFill>
                  <a:schemeClr val="bg1"/>
                </a:solidFill>
                <a:latin typeface="Times New Roman" pitchFamily="18" charset="0"/>
                <a:cs typeface="Times New Roman" pitchFamily="18" charset="0"/>
              </a:endParaRPr>
            </a:p>
          </p:txBody>
        </p:sp>
        <p:sp>
          <p:nvSpPr>
            <p:cNvPr id="1052" name="Text Box 26" descr="White marble"/>
            <p:cNvSpPr txBox="1">
              <a:spLocks noChangeArrowheads="1"/>
            </p:cNvSpPr>
            <p:nvPr/>
          </p:nvSpPr>
          <p:spPr bwMode="gray">
            <a:xfrm>
              <a:off x="1101" y="296"/>
              <a:ext cx="3983" cy="452"/>
            </a:xfrm>
            <a:prstGeom prst="rect">
              <a:avLst/>
            </a:prstGeom>
            <a:blipFill dpi="0" rotWithShape="1">
              <a:blip r:embed="rId4"/>
              <a:srcRect/>
              <a:tile tx="0" ty="0" sx="100000" sy="100000" flip="none" algn="tl"/>
            </a:blipFill>
            <a:ln w="9525" algn="ctr">
              <a:noFill/>
              <a:miter lim="800000"/>
              <a:headEnd/>
              <a:tailEnd/>
            </a:ln>
          </p:spPr>
          <p:txBody>
            <a:bodyPr>
              <a:spAutoFit/>
            </a:bodyPr>
            <a:lstStyle/>
            <a:p>
              <a:pPr algn="ctr"/>
              <a:r>
                <a:rPr lang="en-US" sz="2400" b="1" u="sng">
                  <a:solidFill>
                    <a:srgbClr val="0033CC"/>
                  </a:solidFill>
                  <a:latin typeface="Times New Roman" pitchFamily="18" charset="0"/>
                  <a:cs typeface="Times New Roman" pitchFamily="18" charset="0"/>
                </a:rPr>
                <a:t>MỤC TIÊU</a:t>
              </a:r>
            </a:p>
          </p:txBody>
        </p:sp>
      </p:grpSp>
      <p:pic>
        <p:nvPicPr>
          <p:cNvPr id="1034" name="Picture 76" descr="flowlin2.gif (13943 bytes)"/>
          <p:cNvPicPr>
            <a:picLocks noChangeAspect="1" noChangeArrowheads="1"/>
          </p:cNvPicPr>
          <p:nvPr/>
        </p:nvPicPr>
        <p:blipFill>
          <a:blip r:embed="rId5"/>
          <a:srcRect/>
          <a:stretch>
            <a:fillRect/>
          </a:stretch>
        </p:blipFill>
        <p:spPr bwMode="auto">
          <a:xfrm>
            <a:off x="-152400" y="4572000"/>
            <a:ext cx="9296400" cy="571500"/>
          </a:xfrm>
          <a:prstGeom prst="rect">
            <a:avLst/>
          </a:prstGeom>
          <a:noFill/>
          <a:ln w="9525">
            <a:noFill/>
            <a:miter lim="800000"/>
            <a:headEnd/>
            <a:tailEnd/>
          </a:ln>
        </p:spPr>
      </p:pic>
      <p:grpSp>
        <p:nvGrpSpPr>
          <p:cNvPr id="6" name="Group 10"/>
          <p:cNvGrpSpPr>
            <a:grpSpLocks/>
          </p:cNvGrpSpPr>
          <p:nvPr/>
        </p:nvGrpSpPr>
        <p:grpSpPr bwMode="auto">
          <a:xfrm>
            <a:off x="357195" y="1600202"/>
            <a:ext cx="636587" cy="947584"/>
            <a:chOff x="1529" y="2341"/>
            <a:chExt cx="401" cy="704"/>
          </a:xfrm>
        </p:grpSpPr>
        <p:grpSp>
          <p:nvGrpSpPr>
            <p:cNvPr id="7" name="Group 11"/>
            <p:cNvGrpSpPr>
              <a:grpSpLocks/>
            </p:cNvGrpSpPr>
            <p:nvPr/>
          </p:nvGrpSpPr>
          <p:grpSpPr bwMode="auto">
            <a:xfrm rot="5400000">
              <a:off x="1472" y="2518"/>
              <a:ext cx="537" cy="184"/>
              <a:chOff x="0" y="1896"/>
              <a:chExt cx="5760" cy="120"/>
            </a:xfrm>
          </p:grpSpPr>
          <p:sp>
            <p:nvSpPr>
              <p:cNvPr id="1049"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rot="10800000" vert="eaVert" wrap="none" anchor="ctr"/>
              <a:lstStyle/>
              <a:p>
                <a:endParaRPr lang="en-US" sz="1800">
                  <a:latin typeface="Times New Roman" pitchFamily="18" charset="0"/>
                </a:endParaRPr>
              </a:p>
            </p:txBody>
          </p:sp>
          <p:sp>
            <p:nvSpPr>
              <p:cNvPr id="1050"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rot="10800000" vert="eaVert" wrap="none" anchor="ctr"/>
              <a:lstStyle/>
              <a:p>
                <a:endParaRPr lang="en-US" sz="1800">
                  <a:latin typeface="Times New Roman" pitchFamily="18" charset="0"/>
                </a:endParaRPr>
              </a:p>
            </p:txBody>
          </p:sp>
        </p:grpSp>
        <p:grpSp>
          <p:nvGrpSpPr>
            <p:cNvPr id="8" name="Group 14"/>
            <p:cNvGrpSpPr>
              <a:grpSpLocks/>
            </p:cNvGrpSpPr>
            <p:nvPr/>
          </p:nvGrpSpPr>
          <p:grpSpPr bwMode="auto">
            <a:xfrm rot="5400000">
              <a:off x="1489" y="2603"/>
              <a:ext cx="482" cy="401"/>
              <a:chOff x="1809" y="1824"/>
              <a:chExt cx="2152" cy="1615"/>
            </a:xfrm>
          </p:grpSpPr>
          <p:sp>
            <p:nvSpPr>
              <p:cNvPr id="1044"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w="9525" algn="ctr">
                <a:noFill/>
                <a:miter lim="800000"/>
                <a:headEnd/>
                <a:tailEnd/>
              </a:ln>
            </p:spPr>
            <p:txBody>
              <a:bodyPr rot="10800000" wrap="none" anchor="ctr"/>
              <a:lstStyle/>
              <a:p>
                <a:endParaRPr lang="en-US" sz="1800">
                  <a:latin typeface="Times New Roman" pitchFamily="18" charset="0"/>
                </a:endParaRPr>
              </a:p>
            </p:txBody>
          </p:sp>
          <p:sp>
            <p:nvSpPr>
              <p:cNvPr id="1045"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sz="1800">
                  <a:latin typeface="Times New Roman" pitchFamily="18" charset="0"/>
                </a:endParaRPr>
              </a:p>
            </p:txBody>
          </p:sp>
          <p:sp>
            <p:nvSpPr>
              <p:cNvPr id="1046"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rot="10800000" vert="eaVert" wrap="none" anchor="ctr"/>
              <a:lstStyle/>
              <a:p>
                <a:endParaRPr lang="en-US" sz="1800">
                  <a:latin typeface="Times New Roman" pitchFamily="18" charset="0"/>
                </a:endParaRPr>
              </a:p>
            </p:txBody>
          </p:sp>
          <p:sp>
            <p:nvSpPr>
              <p:cNvPr id="87" name="Oval 22"/>
              <p:cNvSpPr>
                <a:spLocks noChangeArrowheads="1"/>
              </p:cNvSpPr>
              <p:nvPr/>
            </p:nvSpPr>
            <p:spPr bwMode="gray">
              <a:xfrm>
                <a:off x="1811" y="2120"/>
                <a:ext cx="2150" cy="1075"/>
              </a:xfrm>
              <a:prstGeom prst="ellipse">
                <a:avLst/>
              </a:prstGeom>
              <a:gradFill rotWithShape="1">
                <a:gsLst>
                  <a:gs pos="0">
                    <a:srgbClr val="7A7400"/>
                  </a:gs>
                  <a:gs pos="50000">
                    <a:schemeClr val="hlink"/>
                  </a:gs>
                  <a:gs pos="100000">
                    <a:srgbClr val="7A7400"/>
                  </a:gs>
                </a:gsLst>
                <a:lin ang="18900000" scaled="1"/>
              </a:gradFill>
              <a:ln>
                <a:noFill/>
              </a:ln>
              <a:extLst/>
            </p:spPr>
            <p:txBody>
              <a:bodyPr rot="10800000" vert="eaVert" anchor="ctr">
                <a:spAutoFit/>
              </a:bodyPr>
              <a:lstStyle/>
              <a:p>
                <a:pPr>
                  <a:defRPr/>
                </a:pPr>
                <a:endParaRPr lang="en-US" sz="1800">
                  <a:latin typeface="Times New Roman" pitchFamily="18" charset="0"/>
                  <a:cs typeface="Arial" charset="0"/>
                </a:endParaRPr>
              </a:p>
            </p:txBody>
          </p:sp>
          <p:sp>
            <p:nvSpPr>
              <p:cNvPr id="1048" name="Oval 23" descr="Pink tissue paper"/>
              <p:cNvSpPr>
                <a:spLocks noChangeArrowheads="1"/>
              </p:cNvSpPr>
              <p:nvPr/>
            </p:nvSpPr>
            <p:spPr bwMode="gray">
              <a:xfrm>
                <a:off x="1809" y="2085"/>
                <a:ext cx="2151" cy="1095"/>
              </a:xfrm>
              <a:prstGeom prst="ellipse">
                <a:avLst/>
              </a:prstGeom>
              <a:blipFill dpi="0" rotWithShape="1">
                <a:blip r:embed="rId2"/>
                <a:srcRect/>
                <a:tile tx="0" ty="0" sx="100000" sy="100000" flip="none" algn="tl"/>
              </a:blipFill>
              <a:ln w="38100" algn="ctr">
                <a:noFill/>
                <a:round/>
                <a:headEnd/>
                <a:tailEnd/>
              </a:ln>
            </p:spPr>
            <p:txBody>
              <a:bodyPr rot="10800000" vert="eaVert" anchor="ctr">
                <a:spAutoFit/>
              </a:bodyPr>
              <a:lstStyle/>
              <a:p>
                <a:endParaRPr lang="en-US" sz="1800">
                  <a:latin typeface="Times New Roman" pitchFamily="18" charset="0"/>
                </a:endParaRPr>
              </a:p>
            </p:txBody>
          </p:sp>
        </p:grpSp>
      </p:grpSp>
      <p:grpSp>
        <p:nvGrpSpPr>
          <p:cNvPr id="9" name="Group 14"/>
          <p:cNvGrpSpPr>
            <a:grpSpLocks/>
          </p:cNvGrpSpPr>
          <p:nvPr/>
        </p:nvGrpSpPr>
        <p:grpSpPr bwMode="auto">
          <a:xfrm rot="5400000">
            <a:off x="346090" y="2783656"/>
            <a:ext cx="649269" cy="639762"/>
            <a:chOff x="3881" y="1832"/>
            <a:chExt cx="2156" cy="1610"/>
          </a:xfrm>
        </p:grpSpPr>
        <p:sp>
          <p:nvSpPr>
            <p:cNvPr id="1038" name="Oval 18"/>
            <p:cNvSpPr>
              <a:spLocks noChangeArrowheads="1"/>
            </p:cNvSpPr>
            <p:nvPr/>
          </p:nvSpPr>
          <p:spPr bwMode="gray">
            <a:xfrm>
              <a:off x="4142" y="1832"/>
              <a:ext cx="1621" cy="1610"/>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sz="1800">
                <a:latin typeface="Times New Roman" pitchFamily="18" charset="0"/>
              </a:endParaRPr>
            </a:p>
          </p:txBody>
        </p:sp>
        <p:sp>
          <p:nvSpPr>
            <p:cNvPr id="1039" name="Oval 23" descr="Pink tissue paper"/>
            <p:cNvSpPr>
              <a:spLocks noChangeArrowheads="1"/>
            </p:cNvSpPr>
            <p:nvPr/>
          </p:nvSpPr>
          <p:spPr bwMode="gray">
            <a:xfrm>
              <a:off x="3881" y="2090"/>
              <a:ext cx="2156" cy="1091"/>
            </a:xfrm>
            <a:prstGeom prst="ellipse">
              <a:avLst/>
            </a:prstGeom>
            <a:blipFill dpi="0" rotWithShape="1">
              <a:blip r:embed="rId2"/>
              <a:srcRect/>
              <a:tile tx="0" ty="0" sx="100000" sy="100000" flip="none" algn="tl"/>
            </a:blipFill>
            <a:ln w="38100" algn="ctr">
              <a:noFill/>
              <a:round/>
              <a:headEnd/>
              <a:tailEnd/>
            </a:ln>
          </p:spPr>
          <p:txBody>
            <a:bodyPr rot="10800000" vert="eaVert" anchor="ctr">
              <a:spAutoFit/>
            </a:bodyPr>
            <a:lstStyle/>
            <a:p>
              <a:endParaRPr lang="en-US" sz="1800">
                <a:latin typeface="Times New Roman" pitchFamily="18" charset="0"/>
              </a:endParaRPr>
            </a:p>
          </p:txBody>
        </p:sp>
      </p:grpSp>
      <p:sp>
        <p:nvSpPr>
          <p:cNvPr id="44" name="Rectangle 43"/>
          <p:cNvSpPr/>
          <p:nvPr/>
        </p:nvSpPr>
        <p:spPr>
          <a:xfrm>
            <a:off x="0" y="3"/>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err="1">
                <a:solidFill>
                  <a:srgbClr val="FF0000"/>
                </a:solidFill>
                <a:latin typeface="Times New Roman" panose="02020603050405020304" pitchFamily="18" charset="0"/>
                <a:cs typeface="Times New Roman" panose="02020603050405020304" pitchFamily="18" charset="0"/>
              </a:rPr>
              <a:t>Thứ</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ngày</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tháng</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năm</a:t>
            </a:r>
            <a:r>
              <a:rPr lang="en-US" altLang="en-US" sz="24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err="1" smtClean="0">
                <a:solidFill>
                  <a:srgbClr val="FF0000"/>
                </a:solidFill>
                <a:latin typeface="Times New Roman" panose="02020603050405020304" pitchFamily="18" charset="0"/>
                <a:cs typeface="Times New Roman" panose="02020603050405020304" pitchFamily="18" charset="0"/>
              </a:rPr>
              <a:t>Bài</a:t>
            </a:r>
            <a:r>
              <a:rPr lang="en-US" altLang="en-US" sz="2400" b="1" u="sng" smtClean="0">
                <a:solidFill>
                  <a:srgbClr val="FF0000"/>
                </a:solidFill>
                <a:latin typeface="Times New Roman" panose="02020603050405020304" pitchFamily="18" charset="0"/>
                <a:cs typeface="Times New Roman" panose="02020603050405020304" pitchFamily="18" charset="0"/>
              </a:rPr>
              <a:t> 8:</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LÀM </a:t>
            </a:r>
            <a:r>
              <a:rPr lang="en-US" altLang="en-US" sz="2400" b="1"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a:solidFill>
                <a:srgbClr val="FF0000"/>
              </a:solidFill>
              <a:latin typeface="Times New Roman" panose="02020603050405020304" pitchFamily="18" charset="0"/>
              <a:cs typeface="Times New Roman" panose="02020603050405020304" pitchFamily="18" charset="0"/>
            </a:endParaRPr>
          </a:p>
        </p:txBody>
      </p:sp>
      <p:grpSp>
        <p:nvGrpSpPr>
          <p:cNvPr id="12" name="Group 7"/>
          <p:cNvGrpSpPr>
            <a:grpSpLocks/>
          </p:cNvGrpSpPr>
          <p:nvPr/>
        </p:nvGrpSpPr>
        <p:grpSpPr bwMode="auto">
          <a:xfrm>
            <a:off x="971607" y="3057804"/>
            <a:ext cx="358281" cy="114300"/>
            <a:chOff x="0" y="1896"/>
            <a:chExt cx="5760" cy="120"/>
          </a:xfrm>
        </p:grpSpPr>
        <p:sp>
          <p:nvSpPr>
            <p:cNvPr id="46"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sz="1800">
                <a:latin typeface="Times New Roman" pitchFamily="18" charset="0"/>
              </a:endParaRPr>
            </a:p>
          </p:txBody>
        </p:sp>
        <p:sp>
          <p:nvSpPr>
            <p:cNvPr id="47"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sz="1800">
                <a:latin typeface="Times New Roman" pitchFamily="18" charset="0"/>
              </a:endParaRPr>
            </a:p>
          </p:txBody>
        </p:sp>
      </p:grpSp>
      <p:sp>
        <p:nvSpPr>
          <p:cNvPr id="36" name="AutoShape 56"/>
          <p:cNvSpPr>
            <a:spLocks noChangeArrowheads="1"/>
          </p:cNvSpPr>
          <p:nvPr/>
        </p:nvSpPr>
        <p:spPr bwMode="gray">
          <a:xfrm>
            <a:off x="1319936" y="3579862"/>
            <a:ext cx="7824064" cy="74295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just">
              <a:defRPr/>
            </a:pPr>
            <a:r>
              <a:rPr lang="nl-NL" sz="2400" b="1">
                <a:effectLst>
                  <a:outerShdw blurRad="38100" dist="38100" dir="2700000" algn="tl">
                    <a:srgbClr val="000000">
                      <a:alpha val="43137"/>
                    </a:srgbClr>
                  </a:outerShdw>
                </a:effectLst>
              </a:rPr>
              <a:t>Làm được biển báo “ Đường một chiều”, </a:t>
            </a:r>
            <a:endParaRPr lang="nl-NL" sz="2400" b="1" smtClean="0">
              <a:effectLst>
                <a:outerShdw blurRad="38100" dist="38100" dir="2700000" algn="tl">
                  <a:srgbClr val="000000">
                    <a:alpha val="43137"/>
                  </a:srgbClr>
                </a:outerShdw>
              </a:effectLst>
            </a:endParaRPr>
          </a:p>
          <a:p>
            <a:pPr algn="just">
              <a:defRPr/>
            </a:pPr>
            <a:r>
              <a:rPr lang="nl-NL" sz="2400" b="1" smtClean="0">
                <a:effectLst>
                  <a:outerShdw blurRad="38100" dist="38100" dir="2700000" algn="tl">
                    <a:srgbClr val="000000">
                      <a:alpha val="43137"/>
                    </a:srgbClr>
                  </a:outerShdw>
                </a:effectLst>
              </a:rPr>
              <a:t>“</a:t>
            </a:r>
            <a:r>
              <a:rPr lang="nl-NL" sz="2400" b="1">
                <a:effectLst>
                  <a:outerShdw blurRad="38100" dist="38100" dir="2700000" algn="tl">
                    <a:srgbClr val="000000">
                      <a:alpha val="43137"/>
                    </a:srgbClr>
                  </a:outerShdw>
                </a:effectLst>
              </a:rPr>
              <a:t>Đường cấm”, cột, đế của biển báo theo các bước.</a:t>
            </a:r>
            <a:endParaRPr lang="en-US" sz="2400" b="1">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7" name="Group 14"/>
          <p:cNvGrpSpPr>
            <a:grpSpLocks/>
          </p:cNvGrpSpPr>
          <p:nvPr/>
        </p:nvGrpSpPr>
        <p:grpSpPr bwMode="auto">
          <a:xfrm rot="5400000">
            <a:off x="318780" y="3639505"/>
            <a:ext cx="649269" cy="639762"/>
            <a:chOff x="3881" y="1832"/>
            <a:chExt cx="2156" cy="1610"/>
          </a:xfrm>
        </p:grpSpPr>
        <p:sp>
          <p:nvSpPr>
            <p:cNvPr id="38" name="Oval 18"/>
            <p:cNvSpPr>
              <a:spLocks noChangeArrowheads="1"/>
            </p:cNvSpPr>
            <p:nvPr/>
          </p:nvSpPr>
          <p:spPr bwMode="gray">
            <a:xfrm>
              <a:off x="4142" y="1832"/>
              <a:ext cx="1621" cy="1610"/>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sz="1800">
                <a:latin typeface="Times New Roman" pitchFamily="18" charset="0"/>
              </a:endParaRPr>
            </a:p>
          </p:txBody>
        </p:sp>
        <p:sp>
          <p:nvSpPr>
            <p:cNvPr id="39" name="Oval 23" descr="Pink tissue paper"/>
            <p:cNvSpPr>
              <a:spLocks noChangeArrowheads="1"/>
            </p:cNvSpPr>
            <p:nvPr/>
          </p:nvSpPr>
          <p:spPr bwMode="gray">
            <a:xfrm>
              <a:off x="3881" y="2090"/>
              <a:ext cx="2156" cy="1091"/>
            </a:xfrm>
            <a:prstGeom prst="ellipse">
              <a:avLst/>
            </a:prstGeom>
            <a:blipFill dpi="0" rotWithShape="1">
              <a:blip r:embed="rId2"/>
              <a:srcRect/>
              <a:tile tx="0" ty="0" sx="100000" sy="100000" flip="none" algn="tl"/>
            </a:blipFill>
            <a:ln w="38100" algn="ctr">
              <a:noFill/>
              <a:round/>
              <a:headEnd/>
              <a:tailEnd/>
            </a:ln>
          </p:spPr>
          <p:txBody>
            <a:bodyPr rot="10800000" vert="eaVert" anchor="ctr">
              <a:spAutoFit/>
            </a:bodyPr>
            <a:lstStyle/>
            <a:p>
              <a:endParaRPr lang="en-US" sz="1800">
                <a:latin typeface="Times New Roman" pitchFamily="18" charset="0"/>
              </a:endParaRPr>
            </a:p>
          </p:txBody>
        </p:sp>
      </p:grpSp>
      <p:grpSp>
        <p:nvGrpSpPr>
          <p:cNvPr id="40" name="Group 7"/>
          <p:cNvGrpSpPr>
            <a:grpSpLocks/>
          </p:cNvGrpSpPr>
          <p:nvPr/>
        </p:nvGrpSpPr>
        <p:grpSpPr bwMode="auto">
          <a:xfrm>
            <a:off x="944297" y="3913654"/>
            <a:ext cx="358281" cy="114300"/>
            <a:chOff x="0" y="1896"/>
            <a:chExt cx="5760" cy="120"/>
          </a:xfrm>
        </p:grpSpPr>
        <p:sp>
          <p:nvSpPr>
            <p:cNvPr id="41"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sz="1800">
                <a:latin typeface="Times New Roman" pitchFamily="18" charset="0"/>
              </a:endParaRPr>
            </a:p>
          </p:txBody>
        </p:sp>
        <p:sp>
          <p:nvSpPr>
            <p:cNvPr id="42"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sz="1800">
                <a:latin typeface="Times New Roman" pitchFamily="18" charset="0"/>
              </a:endParaRPr>
            </a:p>
          </p:txBody>
        </p:sp>
      </p:grpSp>
    </p:spTree>
    <p:extLst>
      <p:ext uri="{BB962C8B-B14F-4D97-AF65-F5344CB8AC3E}">
        <p14:creationId xmlns:p14="http://schemas.microsoft.com/office/powerpoint/2010/main" val="2836757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checkerboard(across)">
                                      <p:cBhvr>
                                        <p:cTn id="10" dur="500"/>
                                        <p:tgtEl>
                                          <p:spTgt spid="1029"/>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171"/>
                                        </p:tgtEl>
                                        <p:attrNameLst>
                                          <p:attrName>style.visibility</p:attrName>
                                        </p:attrNameLst>
                                      </p:cBhvr>
                                      <p:to>
                                        <p:strVal val="visible"/>
                                      </p:to>
                                    </p:set>
                                    <p:animEffect transition="in" filter="checkerboard(across)">
                                      <p:cBhvr>
                                        <p:cTn id="24" dur="500"/>
                                        <p:tgtEl>
                                          <p:spTgt spid="617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par>
                                <p:cTn id="30" presetID="5"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200"/>
                                        </p:tgtEl>
                                        <p:attrNameLst>
                                          <p:attrName>style.visibility</p:attrName>
                                        </p:attrNameLst>
                                      </p:cBhvr>
                                      <p:to>
                                        <p:strVal val="visible"/>
                                      </p:to>
                                    </p:set>
                                    <p:animEffect transition="in" filter="checkerboard(across)">
                                      <p:cBhvr>
                                        <p:cTn id="35" dur="500"/>
                                        <p:tgtEl>
                                          <p:spTgt spid="6200"/>
                                        </p:tgtEl>
                                      </p:cBhvr>
                                    </p:animEffect>
                                  </p:childTnLst>
                                </p:cTn>
                              </p:par>
                              <p:par>
                                <p:cTn id="36" presetID="5" presetClass="entr" presetSubtype="1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across)">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heckerboard(across)">
                                      <p:cBhvr>
                                        <p:cTn id="43" dur="500"/>
                                        <p:tgtEl>
                                          <p:spTgt spid="37"/>
                                        </p:tgtEl>
                                      </p:cBhvr>
                                    </p:animEffect>
                                  </p:childTnLst>
                                </p:cTn>
                              </p:par>
                              <p:par>
                                <p:cTn id="44" presetID="5" presetClass="entr" presetSubtype="1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checkerboard(across)">
                                      <p:cBhvr>
                                        <p:cTn id="46" dur="500"/>
                                        <p:tgtEl>
                                          <p:spTgt spid="4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6200" grpId="0" animBg="1"/>
      <p:bldP spid="1029"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41382" y="987574"/>
            <a:ext cx="3739010" cy="286232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 Chọn </a:t>
            </a: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giấy thủ công màu </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đỏ. </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Ở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ô li,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kính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4 cm</a:t>
            </a:r>
          </a:p>
        </p:txBody>
      </p:sp>
      <p:pic>
        <p:nvPicPr>
          <p:cNvPr id="7" name="Picture 6"/>
          <p:cNvPicPr/>
          <p:nvPr/>
        </p:nvPicPr>
        <p:blipFill rotWithShape="1">
          <a:blip r:embed="rId5"/>
          <a:srcRect l="27961" t="29474" r="56357" b="40263"/>
          <a:stretch/>
        </p:blipFill>
        <p:spPr bwMode="auto">
          <a:xfrm>
            <a:off x="5308475" y="1133233"/>
            <a:ext cx="3024336" cy="28623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95321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arn(inVertical)">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323528" y="1491630"/>
            <a:ext cx="3739010" cy="2308324"/>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Cắt</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đã</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kính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4cm</a:t>
            </a:r>
          </a:p>
        </p:txBody>
      </p:sp>
      <p:pic>
        <p:nvPicPr>
          <p:cNvPr id="8" name="Picture 7"/>
          <p:cNvPicPr/>
          <p:nvPr/>
        </p:nvPicPr>
        <p:blipFill rotWithShape="1">
          <a:blip r:embed="rId5"/>
          <a:srcRect l="48229" t="26316" r="34167" b="39474"/>
          <a:stretch/>
        </p:blipFill>
        <p:spPr bwMode="auto">
          <a:xfrm>
            <a:off x="4418048" y="339502"/>
            <a:ext cx="3528392" cy="37957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0232640"/>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323528" y="1491630"/>
            <a:ext cx="3739010" cy="2308324"/>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Tương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cắt</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trắng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kính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3cm</a:t>
            </a:r>
          </a:p>
        </p:txBody>
      </p:sp>
      <p:pic>
        <p:nvPicPr>
          <p:cNvPr id="7" name="Picture 6"/>
          <p:cNvPicPr/>
          <p:nvPr/>
        </p:nvPicPr>
        <p:blipFill rotWithShape="1">
          <a:blip r:embed="rId5"/>
          <a:srcRect l="36542" t="62105" r="53546" b="20264"/>
          <a:stretch/>
        </p:blipFill>
        <p:spPr bwMode="auto">
          <a:xfrm>
            <a:off x="4572000" y="1022338"/>
            <a:ext cx="3226098" cy="32469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5795183"/>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323528" y="771550"/>
            <a:ext cx="4392488" cy="3970318"/>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4</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Bôi</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hồ</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dán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trắng.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Dán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trắng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đỏ</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tâm</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trùng</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8" name="Picture 7"/>
          <p:cNvPicPr/>
          <p:nvPr/>
        </p:nvPicPr>
        <p:blipFill rotWithShape="1">
          <a:blip r:embed="rId5"/>
          <a:srcRect l="55478" t="60789" r="31059" b="19737"/>
          <a:stretch/>
        </p:blipFill>
        <p:spPr bwMode="auto">
          <a:xfrm>
            <a:off x="5076056" y="1131590"/>
            <a:ext cx="3888432"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0036123"/>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347"/>
            <a:ext cx="8945880" cy="5050155"/>
          </a:xfrm>
          <a:prstGeom prst="rect">
            <a:avLst/>
          </a:prstGeom>
        </p:spPr>
      </p:pic>
      <p:pic>
        <p:nvPicPr>
          <p:cNvPr id="9" name="图片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267" t="5452" r="53867" b="6845"/>
          <a:stretch>
            <a:fillRect/>
          </a:stretch>
        </p:blipFill>
        <p:spPr>
          <a:xfrm>
            <a:off x="0" y="1500188"/>
            <a:ext cx="4365625" cy="2986087"/>
          </a:xfrm>
          <a:prstGeom prst="rect">
            <a:avLst/>
          </a:prstGeom>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sp>
        <p:nvSpPr>
          <p:cNvPr id="10" name="TextBox 6"/>
          <p:cNvSpPr txBox="1"/>
          <p:nvPr/>
        </p:nvSpPr>
        <p:spPr>
          <a:xfrm>
            <a:off x="1158351" y="2115457"/>
            <a:ext cx="1901483" cy="461665"/>
          </a:xfrm>
          <a:prstGeom prst="rect">
            <a:avLst/>
          </a:prstGeom>
          <a:noFill/>
        </p:spPr>
        <p:txBody>
          <a:bodyPr wrap="none" rtlCol="0">
            <a:spAutoFit/>
          </a:bodyPr>
          <a:lstStyle/>
          <a:p>
            <a:r>
              <a:rPr lang="en-US" altLang="zh-CN" sz="24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KHÁM PHÁ</a:t>
            </a:r>
          </a:p>
        </p:txBody>
      </p:sp>
      <p:sp>
        <p:nvSpPr>
          <p:cNvPr id="11" name="Text Box 10"/>
          <p:cNvSpPr txBox="1"/>
          <p:nvPr/>
        </p:nvSpPr>
        <p:spPr>
          <a:xfrm>
            <a:off x="3635896" y="1984398"/>
            <a:ext cx="5400600" cy="954107"/>
          </a:xfrm>
          <a:prstGeom prst="rect">
            <a:avLst/>
          </a:prstGeom>
          <a:noFill/>
        </p:spPr>
        <p:txBody>
          <a:bodyPr wrap="square" rtlCol="0">
            <a:spAutoFit/>
          </a:bodyPr>
          <a:lstStyle/>
          <a:p>
            <a:pPr algn="just"/>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nl-NL"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hành làm </a:t>
            </a:r>
            <a:r>
              <a:rPr lang="nl-NL"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cột biển báo</a:t>
            </a:r>
            <a:endParaRPr lang="en-US" sz="2800">
              <a:solidFill>
                <a:srgbClr val="0000FF"/>
              </a:solidFill>
              <a:latin typeface="Times New Roman" pitchFamily="18" charset="0"/>
              <a:cs typeface="Times New Roman" pitchFamily="18" charset="0"/>
            </a:endParaRPr>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
        <p:nvSpPr>
          <p:cNvPr id="14" name="Rectangle 13"/>
          <p:cNvSpPr/>
          <p:nvPr/>
        </p:nvSpPr>
        <p:spPr>
          <a:xfrm>
            <a:off x="0" y="3"/>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err="1">
                <a:solidFill>
                  <a:srgbClr val="FF0000"/>
                </a:solidFill>
                <a:latin typeface="Times New Roman" panose="02020603050405020304" pitchFamily="18" charset="0"/>
                <a:cs typeface="Times New Roman" panose="02020603050405020304" pitchFamily="18" charset="0"/>
              </a:rPr>
              <a:t>Thứ</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ngày</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tháng</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năm</a:t>
            </a:r>
            <a:r>
              <a:rPr lang="en-US" altLang="en-US" sz="24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err="1" smtClean="0">
                <a:solidFill>
                  <a:srgbClr val="FF0000"/>
                </a:solidFill>
                <a:latin typeface="Times New Roman" panose="02020603050405020304" pitchFamily="18" charset="0"/>
                <a:cs typeface="Times New Roman" panose="02020603050405020304" pitchFamily="18" charset="0"/>
              </a:rPr>
              <a:t>Bài</a:t>
            </a:r>
            <a:r>
              <a:rPr lang="en-US" altLang="en-US" sz="2400" b="1" u="sng" smtClean="0">
                <a:solidFill>
                  <a:srgbClr val="FF0000"/>
                </a:solidFill>
                <a:latin typeface="Times New Roman" panose="02020603050405020304" pitchFamily="18" charset="0"/>
                <a:cs typeface="Times New Roman" panose="02020603050405020304" pitchFamily="18" charset="0"/>
              </a:rPr>
              <a:t> 8:</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LÀM </a:t>
            </a:r>
            <a:r>
              <a:rPr lang="en-US" altLang="en-US" sz="2400" b="1"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5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1234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Cj04358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 y="3722688"/>
            <a:ext cx="1219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p:nvSpPr>
        <p:spPr bwMode="auto">
          <a:xfrm>
            <a:off x="251520" y="444674"/>
            <a:ext cx="8208912" cy="758924"/>
          </a:xfrm>
          <a:prstGeom prst="rect">
            <a:avLst/>
          </a:prstGeom>
        </p:spPr>
        <p:txBody>
          <a:bodyPr wrap="none" fromWordArt="1">
            <a:prstTxWarp prst="textPlain">
              <a:avLst>
                <a:gd name="adj" fmla="val 50000"/>
              </a:avLst>
            </a:prstTxWarp>
          </a:bodyPr>
          <a:lstStyle/>
          <a:p>
            <a:pPr algn="ct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Yêu cầu HS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quan</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sát</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các bước GV thực hiện</a:t>
            </a:r>
            <a:endParaRPr lang="en-US" sz="3600" kern="1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endParaRPr>
          </a:p>
        </p:txBody>
      </p:sp>
      <p:sp>
        <p:nvSpPr>
          <p:cNvPr id="2" name="Cloud 1"/>
          <p:cNvSpPr/>
          <p:nvPr/>
        </p:nvSpPr>
        <p:spPr>
          <a:xfrm>
            <a:off x="899592" y="1674491"/>
            <a:ext cx="7406208" cy="2409427"/>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solidFill>
                  <a:srgbClr val="002060"/>
                </a:solidFill>
                <a:latin typeface="Times New Roman" pitchFamily="18" charset="0"/>
                <a:cs typeface="Times New Roman" pitchFamily="18" charset="0"/>
              </a:rPr>
              <a:t>GV thao tác mẫu và nêu các bước</a:t>
            </a:r>
            <a:endParaRPr lang="en-US" sz="3200" b="1">
              <a:solidFill>
                <a:srgbClr val="002060"/>
              </a:solidFill>
              <a:latin typeface="Times New Roman" pitchFamily="18" charset="0"/>
              <a:cs typeface="Times New Roman" pitchFamily="18" charset="0"/>
            </a:endParaRPr>
          </a:p>
          <a:p>
            <a:pPr algn="ctr"/>
            <a:endParaRPr lang="en-US"/>
          </a:p>
        </p:txBody>
      </p:sp>
    </p:spTree>
    <p:custDataLst>
      <p:tags r:id="rId1"/>
    </p:custDataLst>
    <p:extLst>
      <p:ext uri="{BB962C8B-B14F-4D97-AF65-F5344CB8AC3E}">
        <p14:creationId xmlns:p14="http://schemas.microsoft.com/office/powerpoint/2010/main" val="1153490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11560" y="195486"/>
            <a:ext cx="5256584" cy="4524315"/>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Chọn que tre hoặc gỗ </a:t>
            </a:r>
            <a:r>
              <a:rPr lang="en-US" sz="3600" b="1" smtClean="0">
                <a:solidFill>
                  <a:srgbClr val="0000FF"/>
                </a:solidFill>
                <a:latin typeface="Times New Roman" pitchFamily="18" charset="0"/>
                <a:cs typeface="Times New Roman" pitchFamily="18" charset="0"/>
              </a:rPr>
              <a:t>tròn, </a:t>
            </a:r>
            <a:r>
              <a:rPr lang="en-US" sz="3600" b="1">
                <a:solidFill>
                  <a:srgbClr val="0000FF"/>
                </a:solidFill>
                <a:latin typeface="Times New Roman" pitchFamily="18" charset="0"/>
                <a:cs typeface="Times New Roman" pitchFamily="18" charset="0"/>
              </a:rPr>
              <a:t>nhỏ hơn bút chì, có chiều dài khoảng 20cm làm cột biến báo. Chọn giấy trắng cắt hình chữ nhật có chiều dài gần bằng cột chiều rộng đủ để dán kín cột</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p:nvPr/>
        </p:nvPicPr>
        <p:blipFill rotWithShape="1">
          <a:blip r:embed="rId5"/>
          <a:srcRect l="55182" t="40526" r="10200" b="35789"/>
          <a:stretch/>
        </p:blipFill>
        <p:spPr bwMode="auto">
          <a:xfrm>
            <a:off x="5868144" y="1780540"/>
            <a:ext cx="3275856" cy="17993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2676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500" fill="hold"/>
                                        <p:tgtEl>
                                          <p:spTgt spid="7176"/>
                                        </p:tgtEl>
                                        <p:attrNameLst>
                                          <p:attrName>ppt_w</p:attrName>
                                        </p:attrNameLst>
                                      </p:cBhvr>
                                      <p:tavLst>
                                        <p:tav tm="0">
                                          <p:val>
                                            <p:fltVal val="0"/>
                                          </p:val>
                                        </p:tav>
                                        <p:tav tm="100000">
                                          <p:val>
                                            <p:strVal val="#ppt_w"/>
                                          </p:val>
                                        </p:tav>
                                      </p:tavLst>
                                    </p:anim>
                                    <p:anim calcmode="lin" valueType="num">
                                      <p:cBhvr>
                                        <p:cTn id="8" dur="500" fill="hold"/>
                                        <p:tgtEl>
                                          <p:spTgt spid="7176"/>
                                        </p:tgtEl>
                                        <p:attrNameLst>
                                          <p:attrName>ppt_h</p:attrName>
                                        </p:attrNameLst>
                                      </p:cBhvr>
                                      <p:tavLst>
                                        <p:tav tm="0">
                                          <p:val>
                                            <p:fltVal val="0"/>
                                          </p:val>
                                        </p:tav>
                                        <p:tav tm="100000">
                                          <p:val>
                                            <p:strVal val="#ppt_h"/>
                                          </p:val>
                                        </p:tav>
                                      </p:tavLst>
                                    </p:anim>
                                    <p:animEffect transition="in" filter="fade">
                                      <p:cBhvr>
                                        <p:cTn id="9" dur="500"/>
                                        <p:tgtEl>
                                          <p:spTgt spid="717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323528" y="1312864"/>
            <a:ext cx="3240360" cy="286232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Bôi hồ dán lên tờ giấy trắng. Dán tờ giấy vào cột biển báo</a:t>
            </a:r>
          </a:p>
        </p:txBody>
      </p:sp>
      <p:pic>
        <p:nvPicPr>
          <p:cNvPr id="8" name="Picture 7"/>
          <p:cNvPicPr/>
          <p:nvPr/>
        </p:nvPicPr>
        <p:blipFill rotWithShape="1">
          <a:blip r:embed="rId5"/>
          <a:srcRect l="55035" t="42105" r="10643" b="39737"/>
          <a:stretch/>
        </p:blipFill>
        <p:spPr bwMode="auto">
          <a:xfrm>
            <a:off x="4572000" y="1764483"/>
            <a:ext cx="3960440" cy="12393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1795949"/>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83568" y="267494"/>
            <a:ext cx="4464496" cy="4524315"/>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3</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Chọn giấy màu đỏ , cắt thành các hình chữ nhật có chiều rộng 1cm , chiều dài đủ lớn để dán kín cột. Dán cách để được cột biển báo như hình bên</a:t>
            </a:r>
          </a:p>
        </p:txBody>
      </p:sp>
      <p:pic>
        <p:nvPicPr>
          <p:cNvPr id="7" name="Picture 6"/>
          <p:cNvPicPr/>
          <p:nvPr/>
        </p:nvPicPr>
        <p:blipFill rotWithShape="1">
          <a:blip r:embed="rId5"/>
          <a:srcRect l="54146" t="41315" r="10948" b="37632"/>
          <a:stretch/>
        </p:blipFill>
        <p:spPr bwMode="auto">
          <a:xfrm>
            <a:off x="5344656" y="1851670"/>
            <a:ext cx="3619832" cy="1440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5048939"/>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347"/>
            <a:ext cx="8945880" cy="5050155"/>
          </a:xfrm>
          <a:prstGeom prst="rect">
            <a:avLst/>
          </a:prstGeom>
        </p:spPr>
      </p:pic>
      <p:pic>
        <p:nvPicPr>
          <p:cNvPr id="9" name="图片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267" t="5452" r="53867" b="6845"/>
          <a:stretch>
            <a:fillRect/>
          </a:stretch>
        </p:blipFill>
        <p:spPr>
          <a:xfrm>
            <a:off x="0" y="1500188"/>
            <a:ext cx="4365625" cy="2986087"/>
          </a:xfrm>
          <a:prstGeom prst="rect">
            <a:avLst/>
          </a:prstGeom>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sp>
        <p:nvSpPr>
          <p:cNvPr id="10" name="TextBox 6"/>
          <p:cNvSpPr txBox="1"/>
          <p:nvPr/>
        </p:nvSpPr>
        <p:spPr>
          <a:xfrm>
            <a:off x="1158351" y="2115457"/>
            <a:ext cx="1901483" cy="461665"/>
          </a:xfrm>
          <a:prstGeom prst="rect">
            <a:avLst/>
          </a:prstGeom>
          <a:noFill/>
        </p:spPr>
        <p:txBody>
          <a:bodyPr wrap="none" rtlCol="0">
            <a:spAutoFit/>
          </a:bodyPr>
          <a:lstStyle/>
          <a:p>
            <a:r>
              <a:rPr lang="en-US" altLang="zh-CN" sz="24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KHÁM PHÁ</a:t>
            </a:r>
          </a:p>
        </p:txBody>
      </p:sp>
      <p:sp>
        <p:nvSpPr>
          <p:cNvPr id="11" name="Text Box 10"/>
          <p:cNvSpPr txBox="1"/>
          <p:nvPr/>
        </p:nvSpPr>
        <p:spPr>
          <a:xfrm>
            <a:off x="3635896" y="1984398"/>
            <a:ext cx="5400600" cy="954107"/>
          </a:xfrm>
          <a:prstGeom prst="rect">
            <a:avLst/>
          </a:prstGeom>
          <a:noFill/>
        </p:spPr>
        <p:txBody>
          <a:bodyPr wrap="square" rtlCol="0">
            <a:spAutoFit/>
          </a:bodyPr>
          <a:lstStyle/>
          <a:p>
            <a:pPr algn="just"/>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nl-NL"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hành làm đế biển báo </a:t>
            </a:r>
            <a:endParaRPr lang="en-US"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
        <p:nvSpPr>
          <p:cNvPr id="14" name="Rectangle 13"/>
          <p:cNvSpPr/>
          <p:nvPr/>
        </p:nvSpPr>
        <p:spPr>
          <a:xfrm>
            <a:off x="0" y="3"/>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err="1">
                <a:solidFill>
                  <a:srgbClr val="FF0000"/>
                </a:solidFill>
                <a:latin typeface="Times New Roman" panose="02020603050405020304" pitchFamily="18" charset="0"/>
                <a:cs typeface="Times New Roman" panose="02020603050405020304" pitchFamily="18" charset="0"/>
              </a:rPr>
              <a:t>Thứ</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ngày</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tháng</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năm</a:t>
            </a:r>
            <a:r>
              <a:rPr lang="en-US" altLang="en-US" sz="24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err="1" smtClean="0">
                <a:solidFill>
                  <a:srgbClr val="FF0000"/>
                </a:solidFill>
                <a:latin typeface="Times New Roman" panose="02020603050405020304" pitchFamily="18" charset="0"/>
                <a:cs typeface="Times New Roman" panose="02020603050405020304" pitchFamily="18" charset="0"/>
              </a:rPr>
              <a:t>Bài</a:t>
            </a:r>
            <a:r>
              <a:rPr lang="en-US" altLang="en-US" sz="2400" b="1" u="sng" smtClean="0">
                <a:solidFill>
                  <a:srgbClr val="FF0000"/>
                </a:solidFill>
                <a:latin typeface="Times New Roman" panose="02020603050405020304" pitchFamily="18" charset="0"/>
                <a:cs typeface="Times New Roman" panose="02020603050405020304" pitchFamily="18" charset="0"/>
              </a:rPr>
              <a:t> 8:</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LÀM </a:t>
            </a:r>
            <a:r>
              <a:rPr lang="en-US" altLang="en-US" sz="2400" b="1"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0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347"/>
            <a:ext cx="8945880" cy="5050155"/>
          </a:xfrm>
          <a:prstGeom prst="rect">
            <a:avLst/>
          </a:prstGeom>
        </p:spPr>
      </p:pic>
      <p:pic>
        <p:nvPicPr>
          <p:cNvPr id="9" name="图片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267" t="5452" r="53867" b="6845"/>
          <a:stretch>
            <a:fillRect/>
          </a:stretch>
        </p:blipFill>
        <p:spPr>
          <a:xfrm>
            <a:off x="0" y="1500188"/>
            <a:ext cx="4365625" cy="2986087"/>
          </a:xfrm>
          <a:prstGeom prst="rect">
            <a:avLst/>
          </a:prstGeom>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sp>
        <p:nvSpPr>
          <p:cNvPr id="10" name="TextBox 6"/>
          <p:cNvSpPr txBox="1"/>
          <p:nvPr/>
        </p:nvSpPr>
        <p:spPr>
          <a:xfrm>
            <a:off x="1110135" y="2115457"/>
            <a:ext cx="2021707" cy="461665"/>
          </a:xfrm>
          <a:prstGeom prst="rect">
            <a:avLst/>
          </a:prstGeom>
          <a:noFill/>
        </p:spPr>
        <p:txBody>
          <a:bodyPr wrap="none" rtlCol="0">
            <a:spAutoFit/>
          </a:bodyPr>
          <a:lstStyle/>
          <a:p>
            <a:r>
              <a:rPr lang="en-US" altLang="zh-CN" sz="24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KHỞI ĐỘNG</a:t>
            </a:r>
          </a:p>
        </p:txBody>
      </p:sp>
      <p:sp>
        <p:nvSpPr>
          <p:cNvPr id="12" name="Text Box 11"/>
          <p:cNvSpPr txBox="1"/>
          <p:nvPr/>
        </p:nvSpPr>
        <p:spPr>
          <a:xfrm>
            <a:off x="4882991" y="3069312"/>
            <a:ext cx="1770698" cy="300082"/>
          </a:xfrm>
          <a:prstGeom prst="rect">
            <a:avLst/>
          </a:prstGeom>
          <a:noFill/>
        </p:spPr>
        <p:txBody>
          <a:bodyPr wrap="square" rtlCol="0">
            <a:spAutoFit/>
          </a:bodyPr>
          <a:lstStyle/>
          <a:p>
            <a:endParaRPr lang="en-US" sz="1350"/>
          </a:p>
        </p:txBody>
      </p:sp>
      <p:sp>
        <p:nvSpPr>
          <p:cNvPr id="13" name="Text Box 12"/>
          <p:cNvSpPr txBox="1"/>
          <p:nvPr/>
        </p:nvSpPr>
        <p:spPr>
          <a:xfrm>
            <a:off x="4978241" y="3140750"/>
            <a:ext cx="1770698" cy="300082"/>
          </a:xfrm>
          <a:prstGeom prst="rect">
            <a:avLst/>
          </a:prstGeom>
          <a:noFill/>
        </p:spPr>
        <p:txBody>
          <a:bodyPr wrap="square" rtlCol="0">
            <a:spAutoFit/>
          </a:bodyPr>
          <a:lstStyle/>
          <a:p>
            <a:endParaRPr lang="en-US" sz="1350"/>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
        <p:nvSpPr>
          <p:cNvPr id="14" name="Rectangle 13"/>
          <p:cNvSpPr/>
          <p:nvPr/>
        </p:nvSpPr>
        <p:spPr>
          <a:xfrm>
            <a:off x="0" y="3"/>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err="1">
                <a:solidFill>
                  <a:srgbClr val="FF0000"/>
                </a:solidFill>
                <a:latin typeface="Times New Roman" panose="02020603050405020304" pitchFamily="18" charset="0"/>
                <a:cs typeface="Times New Roman" panose="02020603050405020304" pitchFamily="18" charset="0"/>
              </a:rPr>
              <a:t>Thứ</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ngày</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tháng</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năm</a:t>
            </a:r>
            <a:r>
              <a:rPr lang="en-US" altLang="en-US" sz="24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err="1" smtClean="0">
                <a:solidFill>
                  <a:srgbClr val="FF0000"/>
                </a:solidFill>
                <a:latin typeface="Times New Roman" panose="02020603050405020304" pitchFamily="18" charset="0"/>
                <a:cs typeface="Times New Roman" panose="02020603050405020304" pitchFamily="18" charset="0"/>
              </a:rPr>
              <a:t>Bài</a:t>
            </a:r>
            <a:r>
              <a:rPr lang="en-US" altLang="en-US" sz="2400" b="1" u="sng" smtClean="0">
                <a:solidFill>
                  <a:srgbClr val="FF0000"/>
                </a:solidFill>
                <a:latin typeface="Times New Roman" panose="02020603050405020304" pitchFamily="18" charset="0"/>
                <a:cs typeface="Times New Roman" panose="02020603050405020304" pitchFamily="18" charset="0"/>
              </a:rPr>
              <a:t> 8:</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LÀM </a:t>
            </a:r>
            <a:r>
              <a:rPr lang="en-US" altLang="en-US" sz="2400" b="1"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a:solidFill>
                <a:srgbClr val="FF0000"/>
              </a:solidFill>
              <a:latin typeface="Times New Roman" panose="02020603050405020304" pitchFamily="18" charset="0"/>
              <a:cs typeface="Times New Roman" panose="02020603050405020304" pitchFamily="18" charset="0"/>
            </a:endParaRPr>
          </a:p>
        </p:txBody>
      </p:sp>
      <p:pic>
        <p:nvPicPr>
          <p:cNvPr id="17" name="Picture 2" descr="55"/>
          <p:cNvPicPr>
            <a:picLocks noChangeAspect="1" noChangeArrowheads="1"/>
          </p:cNvPicPr>
          <p:nvPr/>
        </p:nvPicPr>
        <p:blipFill>
          <a:blip r:embed="rId4"/>
          <a:srcRect/>
          <a:stretch>
            <a:fillRect/>
          </a:stretch>
        </p:blipFill>
        <p:spPr bwMode="auto">
          <a:xfrm>
            <a:off x="3275856" y="1207394"/>
            <a:ext cx="5563344" cy="3723838"/>
          </a:xfrm>
          <a:prstGeom prst="rect">
            <a:avLst/>
          </a:prstGeom>
          <a:noFill/>
          <a:ln w="9525">
            <a:noFill/>
            <a:miter lim="800000"/>
            <a:headEnd/>
            <a:tailEnd/>
          </a:ln>
        </p:spPr>
      </p:pic>
      <p:sp>
        <p:nvSpPr>
          <p:cNvPr id="11" name="Text Box 3"/>
          <p:cNvSpPr txBox="1">
            <a:spLocks noChangeArrowheads="1"/>
          </p:cNvSpPr>
          <p:nvPr/>
        </p:nvSpPr>
        <p:spPr bwMode="auto">
          <a:xfrm>
            <a:off x="3777342" y="1995686"/>
            <a:ext cx="4648200" cy="1823576"/>
          </a:xfrm>
          <a:prstGeom prst="rect">
            <a:avLst/>
          </a:prstGeom>
          <a:noFill/>
          <a:ln w="9525">
            <a:noFill/>
            <a:miter lim="800000"/>
            <a:headEnd/>
            <a:tailEnd/>
          </a:ln>
        </p:spPr>
        <p:txBody>
          <a:bodyPr>
            <a:spAutoFit/>
          </a:bodyPr>
          <a:lstStyle/>
          <a:p>
            <a:pPr algn="ctr" eaLnBrk="1" hangingPunct="1">
              <a:spcBef>
                <a:spcPct val="50000"/>
              </a:spcBef>
            </a:pPr>
            <a:r>
              <a:rPr lang="en-US" sz="4500" b="1">
                <a:solidFill>
                  <a:srgbClr val="002060"/>
                </a:solidFill>
                <a:latin typeface="Arial" charset="0"/>
              </a:rPr>
              <a:t>TRÒ </a:t>
            </a:r>
            <a:r>
              <a:rPr lang="en-US" sz="4500" b="1" smtClean="0">
                <a:solidFill>
                  <a:srgbClr val="002060"/>
                </a:solidFill>
                <a:latin typeface="Arial" charset="0"/>
              </a:rPr>
              <a:t>CHƠI</a:t>
            </a:r>
          </a:p>
          <a:p>
            <a:pPr algn="ctr" eaLnBrk="1" hangingPunct="1">
              <a:spcBef>
                <a:spcPct val="50000"/>
              </a:spcBef>
            </a:pPr>
            <a:r>
              <a:rPr lang="en-US" sz="4500" b="1" smtClean="0">
                <a:solidFill>
                  <a:srgbClr val="002060"/>
                </a:solidFill>
                <a:latin typeface="Arial" charset="0"/>
              </a:rPr>
              <a:t>ĐOÁN HÌNH</a:t>
            </a:r>
            <a:endParaRPr lang="en-US" sz="4500" b="1">
              <a:solidFill>
                <a:srgbClr val="002060"/>
              </a:solidFill>
              <a:latin typeface="Arial" charset="0"/>
            </a:endParaRPr>
          </a:p>
        </p:txBody>
      </p:sp>
    </p:spTree>
    <p:extLst>
      <p:ext uri="{BB962C8B-B14F-4D97-AF65-F5344CB8AC3E}">
        <p14:creationId xmlns:p14="http://schemas.microsoft.com/office/powerpoint/2010/main" val="220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75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 calcmode="lin" valueType="num">
                                      <p:cBhvr>
                                        <p:cTn id="17" dur="500" fill="hold"/>
                                        <p:tgtEl>
                                          <p:spTgt spid="17"/>
                                        </p:tgtEl>
                                        <p:attrNameLst>
                                          <p:attrName>style.rotation</p:attrName>
                                        </p:attrNameLst>
                                      </p:cBhvr>
                                      <p:tavLst>
                                        <p:tav tm="0">
                                          <p:val>
                                            <p:fltVal val="360"/>
                                          </p:val>
                                        </p:tav>
                                        <p:tav tm="100000">
                                          <p:val>
                                            <p:fltVal val="0"/>
                                          </p:val>
                                        </p:tav>
                                      </p:tavLst>
                                    </p:anim>
                                    <p:animEffect transition="in" filter="fade">
                                      <p:cBhvr>
                                        <p:cTn id="18" dur="500"/>
                                        <p:tgtEl>
                                          <p:spTgt spid="17"/>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1234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Cj04358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 y="3722688"/>
            <a:ext cx="1219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p:nvSpPr>
        <p:spPr bwMode="auto">
          <a:xfrm>
            <a:off x="251520" y="444674"/>
            <a:ext cx="8208912" cy="758924"/>
          </a:xfrm>
          <a:prstGeom prst="rect">
            <a:avLst/>
          </a:prstGeom>
        </p:spPr>
        <p:txBody>
          <a:bodyPr wrap="none" fromWordArt="1">
            <a:prstTxWarp prst="textPlain">
              <a:avLst>
                <a:gd name="adj" fmla="val 50000"/>
              </a:avLst>
            </a:prstTxWarp>
          </a:bodyPr>
          <a:lstStyle/>
          <a:p>
            <a:pPr algn="ct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Yêu cầu HS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quan</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sát</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các bước GV thực hiện</a:t>
            </a:r>
            <a:endParaRPr lang="en-US" sz="3600" kern="1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endParaRPr>
          </a:p>
        </p:txBody>
      </p:sp>
      <p:sp>
        <p:nvSpPr>
          <p:cNvPr id="2" name="Cloud 1"/>
          <p:cNvSpPr/>
          <p:nvPr/>
        </p:nvSpPr>
        <p:spPr>
          <a:xfrm>
            <a:off x="899592" y="1674491"/>
            <a:ext cx="7406208" cy="2409427"/>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solidFill>
                  <a:srgbClr val="002060"/>
                </a:solidFill>
                <a:latin typeface="Times New Roman" pitchFamily="18" charset="0"/>
                <a:cs typeface="Times New Roman" pitchFamily="18" charset="0"/>
              </a:rPr>
              <a:t>GV thao tác mẫu và nêu các </a:t>
            </a:r>
            <a:r>
              <a:rPr lang="nl-NL" sz="3200" b="1" smtClean="0">
                <a:solidFill>
                  <a:srgbClr val="002060"/>
                </a:solidFill>
                <a:latin typeface="Times New Roman" pitchFamily="18" charset="0"/>
                <a:cs typeface="Times New Roman" pitchFamily="18" charset="0"/>
              </a:rPr>
              <a:t>bước</a:t>
            </a:r>
            <a:r>
              <a:rPr lang="nl-NL" sz="3200" b="1">
                <a:solidFill>
                  <a:srgbClr val="00206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Chọn xốp cắt theo ý thích</a:t>
            </a:r>
          </a:p>
          <a:p>
            <a:pPr algn="ctr"/>
            <a:endParaRPr lang="en-US"/>
          </a:p>
        </p:txBody>
      </p:sp>
    </p:spTree>
    <p:custDataLst>
      <p:tags r:id="rId1"/>
    </p:custDataLst>
    <p:extLst>
      <p:ext uri="{BB962C8B-B14F-4D97-AF65-F5344CB8AC3E}">
        <p14:creationId xmlns:p14="http://schemas.microsoft.com/office/powerpoint/2010/main" val="33003436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347"/>
            <a:ext cx="8945880" cy="5050155"/>
          </a:xfrm>
          <a:prstGeom prst="rect">
            <a:avLst/>
          </a:prstGeom>
        </p:spPr>
      </p:pic>
      <p:pic>
        <p:nvPicPr>
          <p:cNvPr id="9" name="图片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267" t="5452" r="53867" b="6845"/>
          <a:stretch>
            <a:fillRect/>
          </a:stretch>
        </p:blipFill>
        <p:spPr>
          <a:xfrm>
            <a:off x="0" y="1500188"/>
            <a:ext cx="4365625" cy="2986087"/>
          </a:xfrm>
          <a:prstGeom prst="rect">
            <a:avLst/>
          </a:prstGeom>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sp>
        <p:nvSpPr>
          <p:cNvPr id="10" name="TextBox 6"/>
          <p:cNvSpPr txBox="1"/>
          <p:nvPr/>
        </p:nvSpPr>
        <p:spPr>
          <a:xfrm>
            <a:off x="1115616" y="2115457"/>
            <a:ext cx="1950406" cy="461665"/>
          </a:xfrm>
          <a:prstGeom prst="rect">
            <a:avLst/>
          </a:prstGeom>
          <a:noFill/>
        </p:spPr>
        <p:txBody>
          <a:bodyPr wrap="none" rtlCol="0">
            <a:spAutoFit/>
          </a:bodyPr>
          <a:lstStyle/>
          <a:p>
            <a:r>
              <a:rPr lang="en-US" altLang="zh-CN" sz="24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LUYỆN TẬP</a:t>
            </a:r>
          </a:p>
        </p:txBody>
      </p:sp>
      <p:sp>
        <p:nvSpPr>
          <p:cNvPr id="11" name="Text Box 10"/>
          <p:cNvSpPr txBox="1"/>
          <p:nvPr/>
        </p:nvSpPr>
        <p:spPr>
          <a:xfrm>
            <a:off x="3635896" y="1984398"/>
            <a:ext cx="5400600" cy="954107"/>
          </a:xfrm>
          <a:prstGeom prst="rect">
            <a:avLst/>
          </a:prstGeom>
          <a:noFill/>
        </p:spPr>
        <p:txBody>
          <a:bodyPr wrap="square" rtlCol="0">
            <a:spAutoFit/>
          </a:bodyPr>
          <a:lstStyle/>
          <a:p>
            <a:pPr algn="just"/>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nl-NL"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hành làm cột</a:t>
            </a:r>
            <a:r>
              <a:rPr lang="nl-NL"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đế, biển </a:t>
            </a:r>
            <a:r>
              <a:rPr lang="nl-NL"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báo giao thông( nhóm 6)</a:t>
            </a:r>
            <a:endParaRPr lang="en-US" sz="2800" b="1">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
        <p:nvSpPr>
          <p:cNvPr id="14" name="Rectangle 13"/>
          <p:cNvSpPr/>
          <p:nvPr/>
        </p:nvSpPr>
        <p:spPr>
          <a:xfrm>
            <a:off x="0" y="3"/>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err="1">
                <a:solidFill>
                  <a:srgbClr val="FF0000"/>
                </a:solidFill>
                <a:latin typeface="Times New Roman" panose="02020603050405020304" pitchFamily="18" charset="0"/>
                <a:cs typeface="Times New Roman" panose="02020603050405020304" pitchFamily="18" charset="0"/>
              </a:rPr>
              <a:t>Thứ</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ngày</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tháng</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năm</a:t>
            </a:r>
            <a:r>
              <a:rPr lang="en-US" altLang="en-US" sz="24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err="1" smtClean="0">
                <a:solidFill>
                  <a:srgbClr val="FF0000"/>
                </a:solidFill>
                <a:latin typeface="Times New Roman" panose="02020603050405020304" pitchFamily="18" charset="0"/>
                <a:cs typeface="Times New Roman" panose="02020603050405020304" pitchFamily="18" charset="0"/>
              </a:rPr>
              <a:t>Bài</a:t>
            </a:r>
            <a:r>
              <a:rPr lang="en-US" altLang="en-US" sz="2400" b="1" u="sng" smtClean="0">
                <a:solidFill>
                  <a:srgbClr val="FF0000"/>
                </a:solidFill>
                <a:latin typeface="Times New Roman" panose="02020603050405020304" pitchFamily="18" charset="0"/>
                <a:cs typeface="Times New Roman" panose="02020603050405020304" pitchFamily="18" charset="0"/>
              </a:rPr>
              <a:t> 8:</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LÀM </a:t>
            </a:r>
            <a:r>
              <a:rPr lang="en-US" altLang="en-US" sz="2400" b="1"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8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7"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27525" y="3508772"/>
            <a:ext cx="56435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50" y="3286127"/>
            <a:ext cx="539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458200" y="3314700"/>
            <a:ext cx="762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60448" y="3783806"/>
            <a:ext cx="4810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585897">
            <a:off x="8613782" y="171454"/>
            <a:ext cx="606425" cy="17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76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3"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24750" y="-1104900"/>
            <a:ext cx="57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8200" y="-971550"/>
            <a:ext cx="45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p:nvPr/>
        </p:nvSpPr>
        <p:spPr>
          <a:xfrm>
            <a:off x="829816" y="473640"/>
            <a:ext cx="7630616" cy="3970318"/>
          </a:xfrm>
          <a:prstGeom prst="rect">
            <a:avLst/>
          </a:prstGeom>
          <a:noFill/>
        </p:spPr>
        <p:txBody>
          <a:bodyPr wrap="square" rtlCol="0">
            <a:spAutoFit/>
          </a:bodyPr>
          <a:lstStyle/>
          <a:p>
            <a:pPr algn="just"/>
            <a:r>
              <a:rPr lang="nl-NL" sz="3600" b="1">
                <a:solidFill>
                  <a:srgbClr val="0000FF"/>
                </a:solidFill>
                <a:latin typeface="Times New Roman" pitchFamily="18" charset="0"/>
                <a:cs typeface="Times New Roman" pitchFamily="18" charset="0"/>
              </a:rPr>
              <a:t>- GV yêu cầu lớp chia nhóm</a:t>
            </a:r>
            <a:endParaRPr lang="en-US" sz="3600" b="1">
              <a:solidFill>
                <a:srgbClr val="0000FF"/>
              </a:solidFill>
              <a:latin typeface="Times New Roman" pitchFamily="18" charset="0"/>
              <a:cs typeface="Times New Roman" pitchFamily="18" charset="0"/>
            </a:endParaRPr>
          </a:p>
          <a:p>
            <a:pPr algn="just"/>
            <a:r>
              <a:rPr lang="nl-NL" sz="3600" b="1">
                <a:solidFill>
                  <a:srgbClr val="0000FF"/>
                </a:solidFill>
                <a:latin typeface="Times New Roman" pitchFamily="18" charset="0"/>
                <a:cs typeface="Times New Roman" pitchFamily="18" charset="0"/>
              </a:rPr>
              <a:t>- Gọi HS đọc lại các bước làm</a:t>
            </a:r>
            <a:endParaRPr lang="en-US" sz="3600" b="1">
              <a:solidFill>
                <a:srgbClr val="0000FF"/>
              </a:solidFill>
              <a:latin typeface="Times New Roman" pitchFamily="18" charset="0"/>
              <a:cs typeface="Times New Roman" pitchFamily="18" charset="0"/>
            </a:endParaRPr>
          </a:p>
          <a:p>
            <a:pPr algn="just"/>
            <a:r>
              <a:rPr lang="nl-NL" sz="3600" b="1">
                <a:solidFill>
                  <a:srgbClr val="0000FF"/>
                </a:solidFill>
                <a:latin typeface="Times New Roman" pitchFamily="18" charset="0"/>
                <a:cs typeface="Times New Roman" pitchFamily="18" charset="0"/>
              </a:rPr>
              <a:t>- Các nhóm thực hành làm biển báo chỉ dẫn đường một chiều</a:t>
            </a:r>
            <a:endParaRPr lang="en-US" sz="3600" b="1">
              <a:solidFill>
                <a:srgbClr val="0000FF"/>
              </a:solidFill>
              <a:latin typeface="Times New Roman" pitchFamily="18" charset="0"/>
              <a:cs typeface="Times New Roman" pitchFamily="18" charset="0"/>
            </a:endParaRPr>
          </a:p>
          <a:p>
            <a:pPr algn="just"/>
            <a:r>
              <a:rPr lang="nl-NL" sz="3600" b="1">
                <a:solidFill>
                  <a:srgbClr val="0000FF"/>
                </a:solidFill>
                <a:latin typeface="Times New Roman" pitchFamily="18" charset="0"/>
                <a:cs typeface="Times New Roman" pitchFamily="18" charset="0"/>
              </a:rPr>
              <a:t>- </a:t>
            </a:r>
            <a:r>
              <a:rPr lang="nl-NL" sz="3600" b="1" smtClean="0">
                <a:solidFill>
                  <a:srgbClr val="0000FF"/>
                </a:solidFill>
                <a:latin typeface="Times New Roman" pitchFamily="18" charset="0"/>
                <a:cs typeface="Times New Roman" pitchFamily="18" charset="0"/>
              </a:rPr>
              <a:t>GV </a:t>
            </a:r>
            <a:r>
              <a:rPr lang="nl-NL" sz="3600" b="1">
                <a:solidFill>
                  <a:srgbClr val="0000FF"/>
                </a:solidFill>
                <a:latin typeface="Times New Roman" pitchFamily="18" charset="0"/>
                <a:cs typeface="Times New Roman" pitchFamily="18" charset="0"/>
              </a:rPr>
              <a:t>cho các nhóm trưng bày sản phẩm và giới thiệu về sản phẩm của nhóm mình.</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699985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down)">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down)">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down)">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7"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27525" y="3508772"/>
            <a:ext cx="56435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50" y="3286127"/>
            <a:ext cx="539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458200" y="3314700"/>
            <a:ext cx="762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60448" y="3783806"/>
            <a:ext cx="4810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585897">
            <a:off x="8613782" y="171454"/>
            <a:ext cx="606425" cy="17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76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3"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24750" y="-1104900"/>
            <a:ext cx="57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8200" y="-971550"/>
            <a:ext cx="45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p:nvPr/>
        </p:nvSpPr>
        <p:spPr>
          <a:xfrm>
            <a:off x="541784" y="241360"/>
            <a:ext cx="3742184" cy="1754326"/>
          </a:xfrm>
          <a:prstGeom prst="rect">
            <a:avLst/>
          </a:prstGeom>
          <a:noFill/>
        </p:spPr>
        <p:txBody>
          <a:bodyPr wrap="square" rtlCol="0">
            <a:spAutoFit/>
          </a:bodyPr>
          <a:lstStyle/>
          <a:p>
            <a:pPr algn="just"/>
            <a:r>
              <a:rPr lang="nl-NL" sz="3600" b="1" smtClean="0">
                <a:solidFill>
                  <a:srgbClr val="0000FF"/>
                </a:solidFill>
                <a:latin typeface="Times New Roman" pitchFamily="18" charset="0"/>
                <a:cs typeface="Times New Roman" pitchFamily="18" charset="0"/>
              </a:rPr>
              <a:t>1. Cố định biển báo với cột bằng băng dính</a:t>
            </a:r>
            <a:endParaRPr lang="en-US" sz="3600" b="1">
              <a:solidFill>
                <a:srgbClr val="0000FF"/>
              </a:solidFill>
              <a:latin typeface="Times New Roman" pitchFamily="18" charset="0"/>
              <a:cs typeface="Times New Roman" pitchFamily="18" charset="0"/>
            </a:endParaRPr>
          </a:p>
        </p:txBody>
      </p:sp>
      <p:sp>
        <p:nvSpPr>
          <p:cNvPr id="11" name="TextBox 6"/>
          <p:cNvSpPr txBox="1"/>
          <p:nvPr/>
        </p:nvSpPr>
        <p:spPr>
          <a:xfrm>
            <a:off x="4716016" y="267494"/>
            <a:ext cx="3960440" cy="1754326"/>
          </a:xfrm>
          <a:prstGeom prst="rect">
            <a:avLst/>
          </a:prstGeom>
          <a:noFill/>
        </p:spPr>
        <p:txBody>
          <a:bodyPr wrap="square" rtlCol="0">
            <a:spAutoFit/>
          </a:bodyPr>
          <a:lstStyle/>
          <a:p>
            <a:pPr algn="just"/>
            <a:r>
              <a:rPr lang="nl-NL" sz="3600" b="1">
                <a:solidFill>
                  <a:srgbClr val="0000FF"/>
                </a:solidFill>
                <a:latin typeface="Times New Roman" pitchFamily="18" charset="0"/>
                <a:cs typeface="Times New Roman" pitchFamily="18" charset="0"/>
              </a:rPr>
              <a:t>2</a:t>
            </a:r>
            <a:r>
              <a:rPr lang="nl-NL" sz="3600" b="1" smtClean="0">
                <a:solidFill>
                  <a:srgbClr val="0000FF"/>
                </a:solidFill>
                <a:latin typeface="Times New Roman" pitchFamily="18" charset="0"/>
                <a:cs typeface="Times New Roman" pitchFamily="18" charset="0"/>
              </a:rPr>
              <a:t>. Cố định cột biển báo với đế biển báo</a:t>
            </a:r>
            <a:endParaRPr lang="en-US" sz="3600" b="1">
              <a:solidFill>
                <a:srgbClr val="0000FF"/>
              </a:solidFill>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96" y="1923678"/>
            <a:ext cx="3546856" cy="27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008" y="1962638"/>
            <a:ext cx="3637424" cy="278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8868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wipe(down)">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barn(inVertical)">
                                      <p:cBhvr>
                                        <p:cTn id="18"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30"/>
          <p:cNvPicPr>
            <a:picLocks noChangeAspect="1" noChangeArrowheads="1"/>
          </p:cNvPicPr>
          <p:nvPr/>
        </p:nvPicPr>
        <p:blipFill>
          <a:blip r:embed="rId4">
            <a:extLst>
              <a:ext uri="{28A0092B-C50C-407E-A947-70E740481C1C}">
                <a14:useLocalDpi xmlns:a14="http://schemas.microsoft.com/office/drawing/2010/main" val="0"/>
              </a:ext>
            </a:extLst>
          </a:blip>
          <a:srcRect b="83423"/>
          <a:stretch>
            <a:fillRect/>
          </a:stretch>
        </p:blipFill>
        <p:spPr bwMode="auto">
          <a:xfrm>
            <a:off x="17463" y="96838"/>
            <a:ext cx="91170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oup 7"/>
          <p:cNvGrpSpPr>
            <a:grpSpLocks/>
          </p:cNvGrpSpPr>
          <p:nvPr/>
        </p:nvGrpSpPr>
        <p:grpSpPr bwMode="auto">
          <a:xfrm>
            <a:off x="0" y="0"/>
            <a:ext cx="9144000" cy="5205413"/>
            <a:chOff x="0" y="-4"/>
            <a:chExt cx="5760" cy="4372"/>
          </a:xfrm>
        </p:grpSpPr>
        <p:pic>
          <p:nvPicPr>
            <p:cNvPr id="1042" name="Picture 8"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9"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0"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1"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 name="Picture 28" descr="450603ss06xdzo9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6940550" y="3865563"/>
            <a:ext cx="22098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6"/>
          <p:cNvGraphicFramePr>
            <a:graphicFrameLocks noChangeAspect="1"/>
          </p:cNvGraphicFramePr>
          <p:nvPr/>
        </p:nvGraphicFramePr>
        <p:xfrm>
          <a:off x="0" y="3486150"/>
          <a:ext cx="1281113" cy="1657350"/>
        </p:xfrm>
        <a:graphic>
          <a:graphicData uri="http://schemas.openxmlformats.org/presentationml/2006/ole">
            <mc:AlternateContent xmlns:mc="http://schemas.openxmlformats.org/markup-compatibility/2006">
              <mc:Choice xmlns:v="urn:schemas-microsoft-com:vml" Requires="v">
                <p:oleObj spid="_x0000_s21574" name="Clip" r:id="rId7" imgW="3535680" imgH="4450080" progId="">
                  <p:embed/>
                </p:oleObj>
              </mc:Choice>
              <mc:Fallback>
                <p:oleObj name="Clip" r:id="rId7" imgW="3535680" imgH="44500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486150"/>
                        <a:ext cx="1281113"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2" name="Group 69"/>
          <p:cNvGrpSpPr>
            <a:grpSpLocks/>
          </p:cNvGrpSpPr>
          <p:nvPr/>
        </p:nvGrpSpPr>
        <p:grpSpPr bwMode="auto">
          <a:xfrm>
            <a:off x="-9525" y="587375"/>
            <a:ext cx="838200" cy="742950"/>
            <a:chOff x="196" y="292"/>
            <a:chExt cx="616" cy="507"/>
          </a:xfrm>
        </p:grpSpPr>
        <p:grpSp>
          <p:nvGrpSpPr>
            <p:cNvPr id="1036" name="Group 70"/>
            <p:cNvGrpSpPr>
              <a:grpSpLocks/>
            </p:cNvGrpSpPr>
            <p:nvPr/>
          </p:nvGrpSpPr>
          <p:grpSpPr bwMode="auto">
            <a:xfrm>
              <a:off x="204" y="300"/>
              <a:ext cx="608" cy="499"/>
              <a:chOff x="204" y="300"/>
              <a:chExt cx="608" cy="499"/>
            </a:xfrm>
          </p:grpSpPr>
          <p:sp>
            <p:nvSpPr>
              <p:cNvPr id="1040" name="Oval 19" descr="Oak"/>
              <p:cNvSpPr>
                <a:spLocks noChangeArrowheads="1"/>
              </p:cNvSpPr>
              <p:nvPr/>
            </p:nvSpPr>
            <p:spPr bwMode="auto">
              <a:xfrm rot="1758052">
                <a:off x="204" y="300"/>
                <a:ext cx="592" cy="482"/>
              </a:xfrm>
              <a:prstGeom prst="ellipse">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ltLang="vi-VN">
                  <a:cs typeface="Arial" pitchFamily="34" charset="0"/>
                </a:endParaRPr>
              </a:p>
            </p:txBody>
          </p:sp>
          <p:sp>
            <p:nvSpPr>
              <p:cNvPr id="1041" name="Oval 24" descr="Oak"/>
              <p:cNvSpPr>
                <a:spLocks noChangeArrowheads="1"/>
              </p:cNvSpPr>
              <p:nvPr/>
            </p:nvSpPr>
            <p:spPr bwMode="gray">
              <a:xfrm rot="1758052">
                <a:off x="220" y="317"/>
                <a:ext cx="592" cy="482"/>
              </a:xfrm>
              <a:prstGeom prst="ellipse">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ltLang="vi-VN">
                  <a:cs typeface="Arial" pitchFamily="34" charset="0"/>
                </a:endParaRPr>
              </a:p>
            </p:txBody>
          </p:sp>
        </p:grpSp>
        <p:grpSp>
          <p:nvGrpSpPr>
            <p:cNvPr id="1037" name="Group 73"/>
            <p:cNvGrpSpPr>
              <a:grpSpLocks/>
            </p:cNvGrpSpPr>
            <p:nvPr/>
          </p:nvGrpSpPr>
          <p:grpSpPr bwMode="auto">
            <a:xfrm>
              <a:off x="196" y="292"/>
              <a:ext cx="592" cy="482"/>
              <a:chOff x="204" y="300"/>
              <a:chExt cx="592" cy="482"/>
            </a:xfrm>
          </p:grpSpPr>
          <p:sp>
            <p:nvSpPr>
              <p:cNvPr id="1038" name="Oval 25" descr="Oak"/>
              <p:cNvSpPr>
                <a:spLocks noChangeArrowheads="1"/>
              </p:cNvSpPr>
              <p:nvPr/>
            </p:nvSpPr>
            <p:spPr bwMode="gray">
              <a:xfrm rot="1758052">
                <a:off x="204" y="300"/>
                <a:ext cx="592" cy="482"/>
              </a:xfrm>
              <a:prstGeom prst="ellipse">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ltLang="vi-VN">
                  <a:cs typeface="Arial" pitchFamily="34" charset="0"/>
                </a:endParaRPr>
              </a:p>
            </p:txBody>
          </p:sp>
          <p:pic>
            <p:nvPicPr>
              <p:cNvPr id="1039" name="Picture 27" descr="Picture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027" name="Object 17"/>
          <p:cNvGraphicFramePr>
            <a:graphicFrameLocks noChangeAspect="1"/>
          </p:cNvGraphicFramePr>
          <p:nvPr/>
        </p:nvGraphicFramePr>
        <p:xfrm>
          <a:off x="120650" y="125413"/>
          <a:ext cx="838200" cy="1143000"/>
        </p:xfrm>
        <a:graphic>
          <a:graphicData uri="http://schemas.openxmlformats.org/presentationml/2006/ole">
            <mc:AlternateContent xmlns:mc="http://schemas.openxmlformats.org/markup-compatibility/2006">
              <mc:Choice xmlns:v="urn:schemas-microsoft-com:vml" Requires="v">
                <p:oleObj spid="_x0000_s21575" name="Clip" r:id="rId11" imgW="3535680" imgH="4450080" progId="">
                  <p:embed/>
                </p:oleObj>
              </mc:Choice>
              <mc:Fallback>
                <p:oleObj name="Clip" r:id="rId11" imgW="3535680" imgH="44500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650" y="125413"/>
                        <a:ext cx="83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882675" y="897483"/>
            <a:ext cx="8009806" cy="1077218"/>
          </a:xfrm>
          <a:prstGeom prst="rect">
            <a:avLst/>
          </a:prstGeom>
        </p:spPr>
        <p:txBody>
          <a:bodyPr wrap="square">
            <a:spAutoFit/>
          </a:bodyPr>
          <a:lstStyle/>
          <a:p>
            <a:pPr algn="just"/>
            <a:r>
              <a:rPr lang="nl-NL" sz="3200" b="1">
                <a:solidFill>
                  <a:srgbClr val="0000FF"/>
                </a:solidFill>
                <a:latin typeface="Times New Roman" pitchFamily="18" charset="0"/>
                <a:cs typeface="Times New Roman" pitchFamily="18" charset="0"/>
              </a:rPr>
              <a:t>- </a:t>
            </a:r>
            <a:r>
              <a:rPr lang="nl-NL" sz="3200" b="1" smtClean="0">
                <a:solidFill>
                  <a:srgbClr val="0000FF"/>
                </a:solidFill>
                <a:latin typeface="Times New Roman" pitchFamily="18" charset="0"/>
                <a:cs typeface="Times New Roman" pitchFamily="18" charset="0"/>
              </a:rPr>
              <a:t>GV</a:t>
            </a:r>
            <a:r>
              <a:rPr lang="nl-NL" sz="3200" smtClean="0"/>
              <a:t> </a:t>
            </a:r>
            <a:r>
              <a:rPr lang="nl-NL" sz="3200" b="1">
                <a:solidFill>
                  <a:srgbClr val="0000FF"/>
                </a:solidFill>
                <a:latin typeface="Times New Roman" pitchFamily="18" charset="0"/>
                <a:cs typeface="Times New Roman" pitchFamily="18" charset="0"/>
              </a:rPr>
              <a:t>mời các nhóm khác nhận xét theo mẫu đánh giá</a:t>
            </a:r>
            <a:endParaRPr lang="en-US" sz="3200" b="1">
              <a:solidFill>
                <a:srgbClr val="0000FF"/>
              </a:solidFill>
              <a:latin typeface="Times New Roman" pitchFamily="18" charset="0"/>
              <a:cs typeface="Times New Roman" pitchFamily="18" charset="0"/>
            </a:endParaRPr>
          </a:p>
        </p:txBody>
      </p:sp>
      <p:pic>
        <p:nvPicPr>
          <p:cNvPr id="20" name="Picture 19"/>
          <p:cNvPicPr/>
          <p:nvPr/>
        </p:nvPicPr>
        <p:blipFill rotWithShape="1">
          <a:blip r:embed="rId12"/>
          <a:srcRect l="24706" t="49211" r="17596" b="9737"/>
          <a:stretch/>
        </p:blipFill>
        <p:spPr bwMode="auto">
          <a:xfrm>
            <a:off x="1187624" y="1920527"/>
            <a:ext cx="6641653" cy="3165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52923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345"/>
            <a:ext cx="8945880" cy="5050155"/>
          </a:xfrm>
          <a:prstGeom prst="rect">
            <a:avLst/>
          </a:prstGeom>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pic>
        <p:nvPicPr>
          <p:cNvPr id="9" name="图片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267" t="5452" r="53867" b="6845"/>
          <a:stretch>
            <a:fillRect/>
          </a:stretch>
        </p:blipFill>
        <p:spPr>
          <a:xfrm>
            <a:off x="-327660" y="1499712"/>
            <a:ext cx="4366895" cy="2986564"/>
          </a:xfrm>
          <a:prstGeom prst="rect">
            <a:avLst/>
          </a:prstGeom>
        </p:spPr>
      </p:pic>
      <p:sp>
        <p:nvSpPr>
          <p:cNvPr id="10" name="TextBox 6"/>
          <p:cNvSpPr txBox="1"/>
          <p:nvPr/>
        </p:nvSpPr>
        <p:spPr>
          <a:xfrm>
            <a:off x="798309" y="2115454"/>
            <a:ext cx="1837362" cy="461665"/>
          </a:xfrm>
          <a:prstGeom prst="rect">
            <a:avLst/>
          </a:prstGeom>
          <a:noFill/>
        </p:spPr>
        <p:txBody>
          <a:bodyPr wrap="none" rtlCol="0">
            <a:spAutoFit/>
          </a:bodyPr>
          <a:lstStyle/>
          <a:p>
            <a:r>
              <a:rPr lang="en-US" altLang="zh-CN" sz="2400" b="1" dirty="0"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VẬN DỤNG</a:t>
            </a:r>
          </a:p>
        </p:txBody>
      </p:sp>
      <p:sp>
        <p:nvSpPr>
          <p:cNvPr id="12" name="Text Box 11"/>
          <p:cNvSpPr txBox="1"/>
          <p:nvPr/>
        </p:nvSpPr>
        <p:spPr>
          <a:xfrm>
            <a:off x="4882991" y="3069312"/>
            <a:ext cx="1770698" cy="300082"/>
          </a:xfrm>
          <a:prstGeom prst="rect">
            <a:avLst/>
          </a:prstGeom>
          <a:noFill/>
        </p:spPr>
        <p:txBody>
          <a:bodyPr wrap="square" rtlCol="0">
            <a:spAutoFit/>
          </a:bodyPr>
          <a:lstStyle/>
          <a:p>
            <a:endParaRPr lang="en-US" sz="1350"/>
          </a:p>
        </p:txBody>
      </p:sp>
      <p:sp>
        <p:nvSpPr>
          <p:cNvPr id="13" name="Text Box 12"/>
          <p:cNvSpPr txBox="1"/>
          <p:nvPr/>
        </p:nvSpPr>
        <p:spPr>
          <a:xfrm>
            <a:off x="4978241" y="3140750"/>
            <a:ext cx="1770698" cy="300082"/>
          </a:xfrm>
          <a:prstGeom prst="rect">
            <a:avLst/>
          </a:prstGeom>
          <a:noFill/>
        </p:spPr>
        <p:txBody>
          <a:bodyPr wrap="square" rtlCol="0">
            <a:spAutoFit/>
          </a:bodyPr>
          <a:lstStyle/>
          <a:p>
            <a:endParaRPr lang="en-US" sz="1350"/>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
        <p:nvSpPr>
          <p:cNvPr id="14" name="Rectangle 13"/>
          <p:cNvSpPr/>
          <p:nvPr/>
        </p:nvSpPr>
        <p:spPr>
          <a:xfrm>
            <a:off x="0" y="0"/>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dirty="0" err="1">
                <a:solidFill>
                  <a:srgbClr val="FF0000"/>
                </a:solidFill>
                <a:latin typeface="Times New Roman" panose="02020603050405020304" pitchFamily="18" charset="0"/>
                <a:cs typeface="Times New Roman" panose="02020603050405020304" pitchFamily="18" charset="0"/>
              </a:rPr>
              <a:t>Thứ</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ngày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tháng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năm</a:t>
            </a:r>
            <a:r>
              <a:rPr lang="en-US" altLang="en-US" sz="2400" b="1" dirty="0">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dirty="0" err="1" smtClean="0">
                <a:solidFill>
                  <a:srgbClr val="FF0000"/>
                </a:solidFill>
                <a:latin typeface="Times New Roman" panose="02020603050405020304" pitchFamily="18" charset="0"/>
                <a:cs typeface="Times New Roman" panose="02020603050405020304" pitchFamily="18" charset="0"/>
              </a:rPr>
              <a:t>Bài</a:t>
            </a:r>
            <a:r>
              <a:rPr lang="en-US" altLang="en-US" sz="2400" b="1" u="sng" dirty="0" smtClean="0">
                <a:solidFill>
                  <a:srgbClr val="FF0000"/>
                </a:solidFill>
                <a:latin typeface="Times New Roman" panose="02020603050405020304" pitchFamily="18" charset="0"/>
                <a:cs typeface="Times New Roman" panose="02020603050405020304" pitchFamily="18" charset="0"/>
              </a:rPr>
              <a:t> 8:</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LÀM </a:t>
            </a:r>
            <a:r>
              <a:rPr lang="en-US" altLang="en-US" sz="2400" b="1" dirty="0"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dirty="0">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019782" y="1938194"/>
            <a:ext cx="6232738" cy="1569660"/>
          </a:xfrm>
          <a:prstGeom prst="rect">
            <a:avLst/>
          </a:prstGeom>
          <a:noFill/>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fontAlgn="auto">
              <a:spcBef>
                <a:spcPts val="0"/>
              </a:spcBef>
              <a:spcAft>
                <a:spcPts val="0"/>
              </a:spcAft>
              <a:defRPr/>
            </a:pPr>
            <a:r>
              <a:rPr lang="en-US" sz="4800" b="1" spc="50" dirty="0" err="1">
                <a:ln w="11430">
                  <a:solidFill>
                    <a:srgbClr val="0070C0"/>
                  </a:solidFill>
                </a:ln>
                <a:solidFill>
                  <a:srgbClr val="00FF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Trò</a:t>
            </a:r>
            <a:r>
              <a:rPr lang="en-US" sz="4800" b="1" spc="50" dirty="0">
                <a:ln w="11430">
                  <a:solidFill>
                    <a:srgbClr val="0070C0"/>
                  </a:solidFill>
                </a:ln>
                <a:solidFill>
                  <a:srgbClr val="00FF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 </a:t>
            </a:r>
            <a:r>
              <a:rPr lang="en-US" sz="4800" b="1" spc="50" dirty="0" err="1">
                <a:ln w="11430">
                  <a:solidFill>
                    <a:srgbClr val="0070C0"/>
                  </a:solidFill>
                </a:ln>
                <a:solidFill>
                  <a:srgbClr val="00FF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chơi</a:t>
            </a:r>
            <a:endParaRPr lang="en-US" sz="4800" b="1" spc="50" dirty="0">
              <a:ln w="11430">
                <a:solidFill>
                  <a:srgbClr val="0070C0"/>
                </a:solidFill>
              </a:ln>
              <a:solidFill>
                <a:srgbClr val="00FF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endParaRPr>
          </a:p>
          <a:p>
            <a:pPr algn="ctr" defTabSz="457200" fontAlgn="auto">
              <a:spcBef>
                <a:spcPts val="0"/>
              </a:spcBef>
              <a:spcAft>
                <a:spcPts val="0"/>
              </a:spcAft>
              <a:defRPr/>
            </a:pPr>
            <a:r>
              <a:rPr lang="en-US" sz="4800" b="1" spc="50" dirty="0">
                <a:ln w="11430">
                  <a:solidFill>
                    <a:srgbClr val="0070C0"/>
                  </a:solidFill>
                </a:ln>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Ai </a:t>
            </a:r>
            <a:r>
              <a:rPr lang="en-US" sz="4800" b="1" spc="50" dirty="0" err="1">
                <a:ln w="11430">
                  <a:solidFill>
                    <a:srgbClr val="0070C0"/>
                  </a:solidFill>
                </a:ln>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nhanh</a:t>
            </a:r>
            <a:r>
              <a:rPr lang="en-US" sz="4800" b="1" spc="50" dirty="0">
                <a:ln w="11430">
                  <a:solidFill>
                    <a:srgbClr val="0070C0"/>
                  </a:solidFill>
                </a:ln>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 ? Ai </a:t>
            </a:r>
            <a:r>
              <a:rPr lang="en-US" sz="4800" b="1" spc="50" dirty="0" err="1">
                <a:ln w="11430">
                  <a:solidFill>
                    <a:srgbClr val="0070C0"/>
                  </a:solidFill>
                </a:ln>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đúng</a:t>
            </a:r>
            <a:r>
              <a:rPr lang="en-US" sz="4800" b="1" spc="50" dirty="0">
                <a:ln w="11430">
                  <a:solidFill>
                    <a:srgbClr val="0070C0"/>
                  </a:solidFill>
                </a:ln>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a:t>
            </a:r>
          </a:p>
        </p:txBody>
      </p:sp>
      <p:pic>
        <p:nvPicPr>
          <p:cNvPr id="19" name="Picture 2" descr="15-12nhung-hinh-anh-dong-hai-huoc-cuc-ki-vui-nhon16.gif"/>
          <p:cNvPicPr>
            <a:picLocks noChangeAspect="1"/>
          </p:cNvPicPr>
          <p:nvPr/>
        </p:nvPicPr>
        <p:blipFill>
          <a:blip r:embed="rId4"/>
          <a:srcRect/>
          <a:stretch>
            <a:fillRect/>
          </a:stretch>
        </p:blipFill>
        <p:spPr bwMode="auto">
          <a:xfrm>
            <a:off x="2981360" y="3634631"/>
            <a:ext cx="1491010" cy="1527178"/>
          </a:xfrm>
          <a:prstGeom prst="rect">
            <a:avLst/>
          </a:prstGeom>
          <a:noFill/>
          <a:ln w="9525">
            <a:noFill/>
            <a:miter lim="800000"/>
            <a:headEnd/>
            <a:tailEnd/>
          </a:ln>
        </p:spPr>
      </p:pic>
      <p:pic>
        <p:nvPicPr>
          <p:cNvPr id="20" name="Picture 3" descr="15-12nhung-hinh-anh-dong-hai-huoc-cuc-ki-vui-nhon16.gif"/>
          <p:cNvPicPr>
            <a:picLocks noChangeAspect="1"/>
          </p:cNvPicPr>
          <p:nvPr/>
        </p:nvPicPr>
        <p:blipFill>
          <a:blip r:embed="rId4"/>
          <a:srcRect/>
          <a:stretch>
            <a:fillRect/>
          </a:stretch>
        </p:blipFill>
        <p:spPr bwMode="auto">
          <a:xfrm>
            <a:off x="5281649" y="3579862"/>
            <a:ext cx="1492089" cy="1527178"/>
          </a:xfrm>
          <a:prstGeom prst="rect">
            <a:avLst/>
          </a:prstGeom>
          <a:noFill/>
          <a:ln w="9525">
            <a:noFill/>
            <a:miter lim="800000"/>
            <a:headEnd/>
            <a:tailEnd/>
          </a:ln>
        </p:spPr>
      </p:pic>
      <p:pic>
        <p:nvPicPr>
          <p:cNvPr id="21" name="Picture 5" descr="15-12nhung-hinh-anh-dong-hai-huoc-cuc-ki-vui-nhon16.gif"/>
          <p:cNvPicPr>
            <a:picLocks noChangeAspect="1"/>
          </p:cNvPicPr>
          <p:nvPr/>
        </p:nvPicPr>
        <p:blipFill>
          <a:blip r:embed="rId4"/>
          <a:srcRect/>
          <a:stretch>
            <a:fillRect/>
          </a:stretch>
        </p:blipFill>
        <p:spPr bwMode="auto">
          <a:xfrm>
            <a:off x="7472399" y="3579862"/>
            <a:ext cx="1492089" cy="1527178"/>
          </a:xfrm>
          <a:prstGeom prst="rect">
            <a:avLst/>
          </a:prstGeom>
          <a:noFill/>
          <a:ln w="9525">
            <a:noFill/>
            <a:miter lim="800000"/>
            <a:headEnd/>
            <a:tailEnd/>
          </a:ln>
        </p:spPr>
      </p:pic>
    </p:spTree>
    <p:extLst>
      <p:ext uri="{BB962C8B-B14F-4D97-AF65-F5344CB8AC3E}">
        <p14:creationId xmlns:p14="http://schemas.microsoft.com/office/powerpoint/2010/main" val="394400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descr="bor27"/>
          <p:cNvPicPr>
            <a:picLocks noChangeAspect="1" noChangeArrowheads="1"/>
          </p:cNvPicPr>
          <p:nvPr/>
        </p:nvPicPr>
        <p:blipFill>
          <a:blip r:embed="rId2"/>
          <a:srcRect/>
          <a:stretch>
            <a:fillRect/>
          </a:stretch>
        </p:blipFill>
        <p:spPr bwMode="auto">
          <a:xfrm>
            <a:off x="-180528" y="-164554"/>
            <a:ext cx="9433048" cy="5472608"/>
          </a:xfrm>
          <a:prstGeom prst="rect">
            <a:avLst/>
          </a:prstGeom>
          <a:noFill/>
          <a:ln w="9525">
            <a:noFill/>
            <a:miter lim="800000"/>
            <a:headEnd/>
            <a:tailEnd/>
          </a:ln>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sp>
        <p:nvSpPr>
          <p:cNvPr id="10" name="TextBox 6"/>
          <p:cNvSpPr txBox="1"/>
          <p:nvPr/>
        </p:nvSpPr>
        <p:spPr>
          <a:xfrm>
            <a:off x="323528" y="269230"/>
            <a:ext cx="8352928" cy="4462760"/>
          </a:xfrm>
          <a:prstGeom prst="rect">
            <a:avLst/>
          </a:prstGeom>
          <a:noFill/>
        </p:spPr>
        <p:txBody>
          <a:bodyPr wrap="square" rtlCol="0">
            <a:spAutoFit/>
          </a:bodyPr>
          <a:lstStyle/>
          <a:p>
            <a:pPr algn="ctr"/>
            <a:r>
              <a:rPr lang="en-US" altLang="zh-CN" sz="2800" b="1" dirty="0"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LUẬT CHƠI: </a:t>
            </a:r>
          </a:p>
          <a:p>
            <a:pPr algn="just"/>
            <a:r>
              <a:rPr lang="nl-NL" sz="3200" b="1" smtClean="0">
                <a:solidFill>
                  <a:srgbClr val="0000FF"/>
                </a:solidFill>
                <a:latin typeface="Times New Roman" pitchFamily="18" charset="0"/>
                <a:cs typeface="Times New Roman" pitchFamily="18" charset="0"/>
              </a:rPr>
              <a:t>- Chia </a:t>
            </a:r>
            <a:r>
              <a:rPr lang="nl-NL" sz="3200" b="1" dirty="0">
                <a:solidFill>
                  <a:srgbClr val="0000FF"/>
                </a:solidFill>
                <a:latin typeface="Times New Roman" pitchFamily="18" charset="0"/>
                <a:cs typeface="Times New Roman" pitchFamily="18" charset="0"/>
              </a:rPr>
              <a:t>lớp thành 2 đội</a:t>
            </a:r>
            <a:r>
              <a:rPr lang="nl-NL" sz="3200" b="1">
                <a:solidFill>
                  <a:srgbClr val="0000FF"/>
                </a:solidFill>
                <a:latin typeface="Times New Roman" pitchFamily="18" charset="0"/>
                <a:cs typeface="Times New Roman" pitchFamily="18" charset="0"/>
              </a:rPr>
              <a:t>, vẽ những biển báo giao thông mà em biết.</a:t>
            </a:r>
            <a:endParaRPr lang="en-US" sz="3200" b="1">
              <a:solidFill>
                <a:srgbClr val="0000FF"/>
              </a:solidFill>
              <a:latin typeface="Times New Roman" pitchFamily="18" charset="0"/>
              <a:cs typeface="Times New Roman" pitchFamily="18" charset="0"/>
            </a:endParaRPr>
          </a:p>
          <a:p>
            <a:pPr algn="just"/>
            <a:r>
              <a:rPr lang="nl-NL" sz="3200" b="1" smtClean="0">
                <a:solidFill>
                  <a:srgbClr val="0000FF"/>
                </a:solidFill>
                <a:latin typeface="Times New Roman" pitchFamily="18" charset="0"/>
                <a:cs typeface="Times New Roman" pitchFamily="18" charset="0"/>
              </a:rPr>
              <a:t>- Thời </a:t>
            </a:r>
            <a:r>
              <a:rPr lang="nl-NL" sz="3200" b="1" dirty="0">
                <a:solidFill>
                  <a:srgbClr val="0000FF"/>
                </a:solidFill>
                <a:latin typeface="Times New Roman" pitchFamily="18" charset="0"/>
                <a:cs typeface="Times New Roman" pitchFamily="18" charset="0"/>
              </a:rPr>
              <a:t>gian: 2-4 </a:t>
            </a:r>
            <a:r>
              <a:rPr lang="nl-NL" sz="3200" b="1" dirty="0" smtClean="0">
                <a:solidFill>
                  <a:srgbClr val="0000FF"/>
                </a:solidFill>
                <a:latin typeface="Times New Roman" pitchFamily="18" charset="0"/>
                <a:cs typeface="Times New Roman" pitchFamily="18" charset="0"/>
              </a:rPr>
              <a:t>phút</a:t>
            </a:r>
            <a:endParaRPr lang="en-US" sz="3200" b="1" dirty="0">
              <a:solidFill>
                <a:srgbClr val="0000FF"/>
              </a:solidFill>
              <a:latin typeface="Times New Roman" pitchFamily="18" charset="0"/>
              <a:cs typeface="Times New Roman" pitchFamily="18" charset="0"/>
            </a:endParaRPr>
          </a:p>
          <a:p>
            <a:pPr algn="just"/>
            <a:r>
              <a:rPr lang="nl-NL" sz="3200" b="1">
                <a:solidFill>
                  <a:srgbClr val="0000FF"/>
                </a:solidFill>
                <a:latin typeface="Times New Roman" pitchFamily="18" charset="0"/>
                <a:cs typeface="Times New Roman" pitchFamily="18" charset="0"/>
              </a:rPr>
              <a:t>-</a:t>
            </a:r>
            <a:r>
              <a:rPr lang="nl-NL" sz="3200" b="1" smtClean="0">
                <a:solidFill>
                  <a:srgbClr val="0000FF"/>
                </a:solidFill>
                <a:latin typeface="Times New Roman" pitchFamily="18" charset="0"/>
                <a:cs typeface="Times New Roman" pitchFamily="18" charset="0"/>
              </a:rPr>
              <a:t> </a:t>
            </a:r>
            <a:r>
              <a:rPr lang="nl-NL" sz="3200" b="1">
                <a:solidFill>
                  <a:srgbClr val="0000FF"/>
                </a:solidFill>
                <a:latin typeface="Times New Roman" pitchFamily="18" charset="0"/>
                <a:cs typeface="Times New Roman" pitchFamily="18" charset="0"/>
              </a:rPr>
              <a:t>Mỗi đội xếp thành 1 hàng, chơi nối tiếp.</a:t>
            </a:r>
            <a:endParaRPr lang="en-US" sz="3200" b="1">
              <a:solidFill>
                <a:srgbClr val="0000FF"/>
              </a:solidFill>
              <a:latin typeface="Times New Roman" pitchFamily="18" charset="0"/>
              <a:cs typeface="Times New Roman" pitchFamily="18" charset="0"/>
            </a:endParaRPr>
          </a:p>
          <a:p>
            <a:pPr algn="just"/>
            <a:r>
              <a:rPr lang="nl-NL" sz="3200" b="1">
                <a:solidFill>
                  <a:srgbClr val="0000FF"/>
                </a:solidFill>
                <a:latin typeface="Times New Roman" pitchFamily="18" charset="0"/>
                <a:cs typeface="Times New Roman" pitchFamily="18" charset="0"/>
              </a:rPr>
              <a:t>-</a:t>
            </a:r>
            <a:r>
              <a:rPr lang="nl-NL" sz="3200" b="1" smtClean="0">
                <a:solidFill>
                  <a:srgbClr val="0000FF"/>
                </a:solidFill>
                <a:latin typeface="Times New Roman" pitchFamily="18" charset="0"/>
                <a:cs typeface="Times New Roman" pitchFamily="18" charset="0"/>
              </a:rPr>
              <a:t> </a:t>
            </a:r>
            <a:r>
              <a:rPr lang="nl-NL" sz="3200" b="1">
                <a:solidFill>
                  <a:srgbClr val="0000FF"/>
                </a:solidFill>
                <a:latin typeface="Times New Roman" pitchFamily="18" charset="0"/>
                <a:cs typeface="Times New Roman" pitchFamily="18" charset="0"/>
              </a:rPr>
              <a:t>Khi có hiệu lệnh của GV các đội lên vẽ những biển báo giao thông mà em biết.</a:t>
            </a:r>
            <a:endParaRPr lang="en-US" sz="3200" b="1">
              <a:solidFill>
                <a:srgbClr val="0000FF"/>
              </a:solidFill>
              <a:latin typeface="Times New Roman" pitchFamily="18" charset="0"/>
              <a:cs typeface="Times New Roman" pitchFamily="18" charset="0"/>
            </a:endParaRPr>
          </a:p>
          <a:p>
            <a:pPr algn="just"/>
            <a:r>
              <a:rPr lang="nl-NL" sz="3200" b="1">
                <a:solidFill>
                  <a:srgbClr val="0000FF"/>
                </a:solidFill>
                <a:latin typeface="Times New Roman" pitchFamily="18" charset="0"/>
                <a:cs typeface="Times New Roman" pitchFamily="18" charset="0"/>
              </a:rPr>
              <a:t>-</a:t>
            </a:r>
            <a:r>
              <a:rPr lang="nl-NL" sz="3200" b="1" smtClean="0">
                <a:solidFill>
                  <a:srgbClr val="0000FF"/>
                </a:solidFill>
                <a:latin typeface="Times New Roman" pitchFamily="18" charset="0"/>
                <a:cs typeface="Times New Roman" pitchFamily="18" charset="0"/>
              </a:rPr>
              <a:t> </a:t>
            </a:r>
            <a:r>
              <a:rPr lang="nl-NL" sz="3200" b="1">
                <a:solidFill>
                  <a:srgbClr val="0000FF"/>
                </a:solidFill>
                <a:latin typeface="Times New Roman" pitchFamily="18" charset="0"/>
                <a:cs typeface="Times New Roman" pitchFamily="18" charset="0"/>
              </a:rPr>
              <a:t>Hết thời gian, đội nào viết được nhiều sản phẩm, đội đó thắng.</a:t>
            </a:r>
            <a:endParaRPr lang="en-US" sz="3200" b="1">
              <a:solidFill>
                <a:srgbClr val="0000FF"/>
              </a:solidFill>
              <a:latin typeface="Times New Roman" pitchFamily="18" charset="0"/>
              <a:cs typeface="Times New Roman" pitchFamily="18" charset="0"/>
            </a:endParaRPr>
          </a:p>
        </p:txBody>
      </p:sp>
      <p:sp>
        <p:nvSpPr>
          <p:cNvPr id="12" name="Text Box 11"/>
          <p:cNvSpPr txBox="1"/>
          <p:nvPr/>
        </p:nvSpPr>
        <p:spPr>
          <a:xfrm>
            <a:off x="4882991" y="3069312"/>
            <a:ext cx="1770698" cy="300082"/>
          </a:xfrm>
          <a:prstGeom prst="rect">
            <a:avLst/>
          </a:prstGeom>
          <a:noFill/>
        </p:spPr>
        <p:txBody>
          <a:bodyPr wrap="square" rtlCol="0">
            <a:spAutoFit/>
          </a:bodyPr>
          <a:lstStyle/>
          <a:p>
            <a:endParaRPr lang="en-US" sz="1350"/>
          </a:p>
        </p:txBody>
      </p:sp>
      <p:sp>
        <p:nvSpPr>
          <p:cNvPr id="13" name="Text Box 12"/>
          <p:cNvSpPr txBox="1"/>
          <p:nvPr/>
        </p:nvSpPr>
        <p:spPr>
          <a:xfrm>
            <a:off x="4978241" y="3140750"/>
            <a:ext cx="1770698" cy="300082"/>
          </a:xfrm>
          <a:prstGeom prst="rect">
            <a:avLst/>
          </a:prstGeom>
          <a:noFill/>
        </p:spPr>
        <p:txBody>
          <a:bodyPr wrap="square" rtlCol="0">
            <a:spAutoFit/>
          </a:bodyPr>
          <a:lstStyle/>
          <a:p>
            <a:endParaRPr lang="en-US" sz="1350"/>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Tree>
    <p:extLst>
      <p:ext uri="{BB962C8B-B14F-4D97-AF65-F5344CB8AC3E}">
        <p14:creationId xmlns:p14="http://schemas.microsoft.com/office/powerpoint/2010/main" val="9872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descr="bor27"/>
          <p:cNvPicPr>
            <a:picLocks noChangeAspect="1" noChangeArrowheads="1"/>
          </p:cNvPicPr>
          <p:nvPr/>
        </p:nvPicPr>
        <p:blipFill>
          <a:blip r:embed="rId2"/>
          <a:srcRect/>
          <a:stretch>
            <a:fillRect/>
          </a:stretch>
        </p:blipFill>
        <p:spPr bwMode="auto">
          <a:xfrm>
            <a:off x="-180528" y="-164554"/>
            <a:ext cx="9433048" cy="5472608"/>
          </a:xfrm>
          <a:prstGeom prst="rect">
            <a:avLst/>
          </a:prstGeom>
          <a:noFill/>
          <a:ln w="9525">
            <a:noFill/>
            <a:miter lim="800000"/>
            <a:headEnd/>
            <a:tailEnd/>
          </a:ln>
        </p:spPr>
      </p:pic>
      <p:sp>
        <p:nvSpPr>
          <p:cNvPr id="6" name="Rounded Rectangle 5"/>
          <p:cNvSpPr/>
          <p:nvPr/>
        </p:nvSpPr>
        <p:spPr>
          <a:xfrm>
            <a:off x="1566918" y="987574"/>
            <a:ext cx="7181546" cy="144016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vi-VN" sz="32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59" y="627534"/>
            <a:ext cx="1522134" cy="1065124"/>
          </a:xfrm>
          <a:prstGeom prst="rect">
            <a:avLst/>
          </a:prstGeom>
          <a:ln w="15875">
            <a:solidFill>
              <a:schemeClr val="accent1">
                <a:shade val="50000"/>
              </a:schemeClr>
            </a:solidFill>
          </a:ln>
        </p:spPr>
      </p:pic>
      <p:sp>
        <p:nvSpPr>
          <p:cNvPr id="7" name="TextBox 6"/>
          <p:cNvSpPr txBox="1"/>
          <p:nvPr/>
        </p:nvSpPr>
        <p:spPr>
          <a:xfrm>
            <a:off x="1717593" y="627534"/>
            <a:ext cx="2350352" cy="438581"/>
          </a:xfrm>
          <a:prstGeom prst="rect">
            <a:avLst/>
          </a:prstGeom>
          <a:noFill/>
        </p:spPr>
        <p:txBody>
          <a:bodyPr wrap="square" lIns="68681" tIns="34340" rIns="68681" bIns="34340" rtlCol="0">
            <a:spAutoFit/>
          </a:bodyPr>
          <a:lstStyle/>
          <a:p>
            <a:r>
              <a:rPr lang="en-US" sz="2400" b="1" smtClean="0">
                <a:solidFill>
                  <a:srgbClr val="FF0000"/>
                </a:solidFill>
                <a:latin typeface="Times" panose="02020603050405020304" pitchFamily="18" charset="0"/>
                <a:cs typeface="Times" panose="02020603050405020304" pitchFamily="18" charset="0"/>
              </a:rPr>
              <a:t>EM CÓ BIẾT?</a:t>
            </a:r>
            <a:endParaRPr lang="vi-VN" sz="2400" b="1" dirty="0">
              <a:solidFill>
                <a:srgbClr val="FF0000"/>
              </a:solidFill>
              <a:latin typeface="Times" panose="02020603050405020304" pitchFamily="18" charset="0"/>
              <a:cs typeface="Times" panose="02020603050405020304" pitchFamily="18" charset="0"/>
            </a:endParaRPr>
          </a:p>
        </p:txBody>
      </p:sp>
      <p:sp>
        <p:nvSpPr>
          <p:cNvPr id="8" name="TextBox 7"/>
          <p:cNvSpPr txBox="1"/>
          <p:nvPr/>
        </p:nvSpPr>
        <p:spPr>
          <a:xfrm>
            <a:off x="1717592" y="987574"/>
            <a:ext cx="6814849" cy="1546678"/>
          </a:xfrm>
          <a:prstGeom prst="rect">
            <a:avLst/>
          </a:prstGeom>
          <a:noFill/>
        </p:spPr>
        <p:txBody>
          <a:bodyPr wrap="square" lIns="68681" tIns="34340" rIns="68681" bIns="34340" rtlCol="0">
            <a:spAutoFit/>
          </a:bodyPr>
          <a:lstStyle/>
          <a:p>
            <a:r>
              <a:rPr lang="nl-NL" sz="3200">
                <a:solidFill>
                  <a:srgbClr val="0000FF"/>
                </a:solidFill>
                <a:latin typeface="Times New Roman" pitchFamily="18" charset="0"/>
                <a:cs typeface="Times New Roman" pitchFamily="18" charset="0"/>
              </a:rPr>
              <a:t>Em có thể làm thêm một số biển báo nguy hiểm hình tam giác theo các bước hướng dẫn</a:t>
            </a:r>
            <a:endParaRPr lang="en-US" sz="3200">
              <a:solidFill>
                <a:srgbClr val="0000FF"/>
              </a:solidFill>
              <a:latin typeface="Times New Roman" pitchFamily="18" charset="0"/>
              <a:cs typeface="Times New Roman" pitchFamily="18" charset="0"/>
            </a:endParaRPr>
          </a:p>
        </p:txBody>
      </p:sp>
      <p:pic>
        <p:nvPicPr>
          <p:cNvPr id="9" name="Picture 8"/>
          <p:cNvPicPr/>
          <p:nvPr/>
        </p:nvPicPr>
        <p:blipFill rotWithShape="1">
          <a:blip r:embed="rId4"/>
          <a:srcRect l="38018" t="40789" r="49260" b="39474"/>
          <a:stretch/>
        </p:blipFill>
        <p:spPr bwMode="auto">
          <a:xfrm>
            <a:off x="395536" y="2787775"/>
            <a:ext cx="2448272" cy="2099289"/>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a:srcRect l="57698" t="42105" r="34018" b="39737"/>
          <a:stretch/>
        </p:blipFill>
        <p:spPr bwMode="auto">
          <a:xfrm>
            <a:off x="2627784" y="2859782"/>
            <a:ext cx="2088232" cy="216024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4"/>
          <a:srcRect l="35506" t="65000" r="51771" b="18158"/>
          <a:stretch/>
        </p:blipFill>
        <p:spPr bwMode="auto">
          <a:xfrm>
            <a:off x="4535996" y="2931790"/>
            <a:ext cx="2196244" cy="2016224"/>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srcRect l="56514" t="64474" r="31799" b="17105"/>
          <a:stretch/>
        </p:blipFill>
        <p:spPr bwMode="auto">
          <a:xfrm>
            <a:off x="6516216" y="2787775"/>
            <a:ext cx="2232248"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71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908176" y="897732"/>
            <a:ext cx="57261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vi-VN" sz="3600">
              <a:solidFill>
                <a:srgbClr val="FF3300"/>
              </a:solidFill>
              <a:latin typeface="VNI-Vari" pitchFamily="2" charset="0"/>
            </a:endParaRPr>
          </a:p>
          <a:p>
            <a:pPr eaLnBrk="1" hangingPunct="1">
              <a:spcBef>
                <a:spcPct val="50000"/>
              </a:spcBef>
              <a:buFontTx/>
              <a:buNone/>
            </a:pPr>
            <a:endParaRPr lang="en-US" altLang="vi-VN" sz="3600">
              <a:solidFill>
                <a:srgbClr val="FF3300"/>
              </a:solidFill>
              <a:latin typeface="VNI-Vari" pitchFamily="2" charset="0"/>
            </a:endParaRPr>
          </a:p>
          <a:p>
            <a:pPr eaLnBrk="1" hangingPunct="1">
              <a:spcBef>
                <a:spcPct val="50000"/>
              </a:spcBef>
              <a:buFontTx/>
              <a:buNone/>
            </a:pPr>
            <a:endParaRPr lang="en-US" altLang="vi-VN" sz="3600">
              <a:latin typeface="VNI-Vari" pitchFamily="2" charset="0"/>
            </a:endParaRPr>
          </a:p>
        </p:txBody>
      </p:sp>
      <p:pic>
        <p:nvPicPr>
          <p:cNvPr id="46085" name="12 Theo dõi 12.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32813" y="62746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1763714" y="465534"/>
            <a:ext cx="5761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vi-VN" altLang="vi-VN" sz="3600">
              <a:solidFill>
                <a:srgbClr val="000099"/>
              </a:solidFill>
              <a:latin typeface="VNI-Vari" pitchFamily="2" charset="0"/>
            </a:endParaRPr>
          </a:p>
        </p:txBody>
      </p:sp>
      <p:sp>
        <p:nvSpPr>
          <p:cNvPr id="29703" name="WordArt 7"/>
          <p:cNvSpPr>
            <a:spLocks noChangeArrowheads="1" noChangeShapeType="1" noTextEdit="1"/>
          </p:cNvSpPr>
          <p:nvPr/>
        </p:nvSpPr>
        <p:spPr bwMode="auto">
          <a:xfrm>
            <a:off x="1692275" y="1546473"/>
            <a:ext cx="5905500" cy="1457325"/>
          </a:xfrm>
          <a:prstGeom prst="rect">
            <a:avLst/>
          </a:prstGeom>
        </p:spPr>
        <p:txBody>
          <a:bodyPr wrap="none" fromWordArt="1">
            <a:prstTxWarp prst="textDoubleWave1">
              <a:avLst>
                <a:gd name="adj1" fmla="val 6500"/>
                <a:gd name="adj2" fmla="val 0"/>
              </a:avLst>
            </a:prstTxWarp>
          </a:bodyPr>
          <a:lstStyle/>
          <a:p>
            <a:pPr algn="ctr"/>
            <a:r>
              <a:rPr lang="en-US" sz="3600" kern="10" spc="-360" smtClean="0">
                <a:ln w="12700">
                  <a:solidFill>
                    <a:srgbClr val="000099"/>
                  </a:solidFill>
                  <a:round/>
                  <a:headEnd/>
                  <a:tailEnd/>
                </a:ln>
                <a:solidFill>
                  <a:schemeClr val="accent6">
                    <a:lumMod val="75000"/>
                  </a:schemeClr>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KÍNH CHÀO QUÝ THẦY CÔ</a:t>
            </a:r>
            <a:endParaRPr lang="vi-VN" sz="3600" kern="10" spc="-360">
              <a:ln w="12700">
                <a:solidFill>
                  <a:srgbClr val="000099"/>
                </a:solidFill>
                <a:round/>
                <a:headEnd/>
                <a:tailEnd/>
              </a:ln>
              <a:solidFill>
                <a:schemeClr val="accent6">
                  <a:lumMod val="75000"/>
                </a:schemeClr>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678513"/>
      </p:ext>
    </p:ext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608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7"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27525" y="3508772"/>
            <a:ext cx="56435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50" y="3286127"/>
            <a:ext cx="539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458200" y="3314700"/>
            <a:ext cx="762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60448" y="3783806"/>
            <a:ext cx="4810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585897">
            <a:off x="8613782" y="171454"/>
            <a:ext cx="606425" cy="17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76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3"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24750" y="-1104900"/>
            <a:ext cx="571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1064982z6po9vz2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8200" y="-971550"/>
            <a:ext cx="45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p:nvPr/>
        </p:nvSpPr>
        <p:spPr>
          <a:xfrm>
            <a:off x="696096" y="276288"/>
            <a:ext cx="7630616" cy="4524315"/>
          </a:xfrm>
          <a:prstGeom prst="rect">
            <a:avLst/>
          </a:prstGeom>
          <a:noFill/>
        </p:spPr>
        <p:txBody>
          <a:bodyPr wrap="square" rtlCol="0">
            <a:spAutoFit/>
          </a:bodyPr>
          <a:lstStyle/>
          <a:p>
            <a:pPr algn="ctr"/>
            <a:r>
              <a:rPr lang="en-US" altLang="zh-CN" sz="3600" b="1" u="sng"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LUẬT CHƠI</a:t>
            </a:r>
            <a:endParaRPr lang="en-US" altLang="zh-CN" sz="36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endParaRPr>
          </a:p>
          <a:p>
            <a:pPr marL="342900" indent="-342900" algn="just">
              <a:buFontTx/>
              <a:buChar char="-"/>
            </a:pPr>
            <a:r>
              <a:rPr lang="nl-NL" sz="3600">
                <a:solidFill>
                  <a:srgbClr val="0000FF"/>
                </a:solidFill>
                <a:latin typeface="Times New Roman" pitchFamily="18" charset="0"/>
                <a:cs typeface="Times New Roman" pitchFamily="18" charset="0"/>
              </a:rPr>
              <a:t>Trong hộp cô có rất nhiều các biển báo giao thông. Cô sẽ  bốc vào  biển báo  nào thì </a:t>
            </a:r>
            <a:r>
              <a:rPr lang="nl-NL" sz="3600" smtClean="0">
                <a:solidFill>
                  <a:srgbClr val="0000FF"/>
                </a:solidFill>
                <a:latin typeface="Times New Roman" pitchFamily="18" charset="0"/>
                <a:cs typeface="Times New Roman" pitchFamily="18" charset="0"/>
              </a:rPr>
              <a:t>các </a:t>
            </a:r>
            <a:r>
              <a:rPr lang="nl-NL" sz="3600">
                <a:solidFill>
                  <a:srgbClr val="0000FF"/>
                </a:solidFill>
                <a:latin typeface="Times New Roman" pitchFamily="18" charset="0"/>
                <a:cs typeface="Times New Roman" pitchFamily="18" charset="0"/>
              </a:rPr>
              <a:t>em nêu </a:t>
            </a:r>
            <a:r>
              <a:rPr lang="nl-NL" sz="3600" smtClean="0">
                <a:solidFill>
                  <a:srgbClr val="0000FF"/>
                </a:solidFill>
                <a:latin typeface="Times New Roman" pitchFamily="18" charset="0"/>
                <a:cs typeface="Times New Roman" pitchFamily="18" charset="0"/>
              </a:rPr>
              <a:t>ý </a:t>
            </a:r>
            <a:r>
              <a:rPr lang="nl-NL" sz="3600">
                <a:solidFill>
                  <a:srgbClr val="0000FF"/>
                </a:solidFill>
                <a:latin typeface="Times New Roman" pitchFamily="18" charset="0"/>
                <a:cs typeface="Times New Roman" pitchFamily="18" charset="0"/>
              </a:rPr>
              <a:t>nghĩa của biển báo </a:t>
            </a:r>
            <a:r>
              <a:rPr lang="nl-NL" sz="3600" smtClean="0">
                <a:solidFill>
                  <a:srgbClr val="0000FF"/>
                </a:solidFill>
                <a:latin typeface="Times New Roman" pitchFamily="18" charset="0"/>
                <a:cs typeface="Times New Roman" pitchFamily="18" charset="0"/>
              </a:rPr>
              <a:t>đó. </a:t>
            </a:r>
            <a:r>
              <a:rPr lang="nl-NL" sz="3600">
                <a:solidFill>
                  <a:srgbClr val="0000FF"/>
                </a:solidFill>
                <a:latin typeface="Times New Roman" pitchFamily="18" charset="0"/>
                <a:cs typeface="Times New Roman" pitchFamily="18" charset="0"/>
              </a:rPr>
              <a:t>Cô mời đại diện 6 bạn chia thành 2 đội lên tham gia cùng cô. Cặp nào nêu </a:t>
            </a:r>
            <a:r>
              <a:rPr lang="nl-NL" sz="3600" smtClean="0">
                <a:solidFill>
                  <a:srgbClr val="0000FF"/>
                </a:solidFill>
                <a:latin typeface="Times New Roman" pitchFamily="18" charset="0"/>
                <a:cs typeface="Times New Roman" pitchFamily="18" charset="0"/>
              </a:rPr>
              <a:t>đúng và </a:t>
            </a:r>
            <a:r>
              <a:rPr lang="nl-NL" sz="3600">
                <a:solidFill>
                  <a:srgbClr val="0000FF"/>
                </a:solidFill>
                <a:latin typeface="Times New Roman" pitchFamily="18" charset="0"/>
                <a:cs typeface="Times New Roman" pitchFamily="18" charset="0"/>
              </a:rPr>
              <a:t>nhanh sẽ được nhận quà.</a:t>
            </a:r>
            <a:endParaRPr lang="en-US" altLang="zh-CN" sz="36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cs typeface="Times New Roman" pitchFamily="18" charset="0"/>
            </a:endParaRPr>
          </a:p>
        </p:txBody>
      </p:sp>
    </p:spTree>
    <p:extLst>
      <p:ext uri="{BB962C8B-B14F-4D97-AF65-F5344CB8AC3E}">
        <p14:creationId xmlns:p14="http://schemas.microsoft.com/office/powerpoint/2010/main" val="14020237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347"/>
            <a:ext cx="8945880" cy="5050155"/>
          </a:xfrm>
          <a:prstGeom prst="rect">
            <a:avLst/>
          </a:prstGeom>
        </p:spPr>
      </p:pic>
      <p:pic>
        <p:nvPicPr>
          <p:cNvPr id="9" name="图片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4267" t="5452" r="53867" b="6845"/>
          <a:stretch>
            <a:fillRect/>
          </a:stretch>
        </p:blipFill>
        <p:spPr>
          <a:xfrm>
            <a:off x="0" y="1500188"/>
            <a:ext cx="4365625" cy="2986087"/>
          </a:xfrm>
          <a:prstGeom prst="rect">
            <a:avLst/>
          </a:prstGeom>
        </p:spPr>
      </p:pic>
      <p:sp>
        <p:nvSpPr>
          <p:cNvPr id="7" name="Content Placeholder 2"/>
          <p:cNvSpPr>
            <a:spLocks noGrp="1"/>
          </p:cNvSpPr>
          <p:nvPr/>
        </p:nvSpPr>
        <p:spPr>
          <a:xfrm>
            <a:off x="-87154" y="1594128"/>
            <a:ext cx="3886200" cy="2447628"/>
          </a:xfrm>
          <a:prstGeom prst="rect">
            <a:avLst/>
          </a:prstGeom>
          <a:noFill/>
          <a:ln w="9525">
            <a:no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US"/>
          </a:p>
        </p:txBody>
      </p:sp>
      <p:sp>
        <p:nvSpPr>
          <p:cNvPr id="10" name="TextBox 6"/>
          <p:cNvSpPr txBox="1"/>
          <p:nvPr/>
        </p:nvSpPr>
        <p:spPr>
          <a:xfrm>
            <a:off x="1158351" y="2115457"/>
            <a:ext cx="1901483" cy="461665"/>
          </a:xfrm>
          <a:prstGeom prst="rect">
            <a:avLst/>
          </a:prstGeom>
          <a:noFill/>
        </p:spPr>
        <p:txBody>
          <a:bodyPr wrap="none" rtlCol="0">
            <a:spAutoFit/>
          </a:bodyPr>
          <a:lstStyle/>
          <a:p>
            <a:r>
              <a:rPr lang="en-US" altLang="zh-CN" sz="2400" b="1" smtClean="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方正粗圆_GBK" pitchFamily="65" charset="-122"/>
              </a:rPr>
              <a:t>KHÁM PHÁ</a:t>
            </a:r>
          </a:p>
        </p:txBody>
      </p:sp>
      <p:sp>
        <p:nvSpPr>
          <p:cNvPr id="11" name="Text Box 10"/>
          <p:cNvSpPr txBox="1"/>
          <p:nvPr/>
        </p:nvSpPr>
        <p:spPr>
          <a:xfrm>
            <a:off x="3635896" y="1984398"/>
            <a:ext cx="5400600" cy="1384995"/>
          </a:xfrm>
          <a:prstGeom prst="rect">
            <a:avLst/>
          </a:prstGeom>
          <a:noFill/>
        </p:spPr>
        <p:txBody>
          <a:bodyPr wrap="square" rtlCol="0">
            <a:spAutoFit/>
          </a:bodyPr>
          <a:lstStyle/>
          <a:p>
            <a:pPr algn="just"/>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err="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800" b="1" smtClean="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nl-NL" sz="2800" b="1">
                <a:solidFill>
                  <a:srgbClr val="0000FF"/>
                </a:solidFill>
                <a:latin typeface="Times New Roman" pitchFamily="18" charset="0"/>
                <a:cs typeface="Times New Roman" pitchFamily="18" charset="0"/>
              </a:rPr>
              <a:t>Thực hành làm biển báo chỉ dẫn Đường một chiều”. (làm việc theo cá nhân)</a:t>
            </a:r>
            <a:endParaRPr lang="en-US" sz="2800">
              <a:solidFill>
                <a:srgbClr val="0000FF"/>
              </a:solidFill>
              <a:latin typeface="Times New Roman" pitchFamily="18" charset="0"/>
              <a:cs typeface="Times New Roman" pitchFamily="18" charset="0"/>
            </a:endParaRPr>
          </a:p>
        </p:txBody>
      </p:sp>
      <p:sp>
        <p:nvSpPr>
          <p:cNvPr id="12" name="Text Box 11"/>
          <p:cNvSpPr txBox="1"/>
          <p:nvPr/>
        </p:nvSpPr>
        <p:spPr>
          <a:xfrm>
            <a:off x="4882991" y="3069312"/>
            <a:ext cx="1770698" cy="300082"/>
          </a:xfrm>
          <a:prstGeom prst="rect">
            <a:avLst/>
          </a:prstGeom>
          <a:noFill/>
        </p:spPr>
        <p:txBody>
          <a:bodyPr wrap="square" rtlCol="0">
            <a:spAutoFit/>
          </a:bodyPr>
          <a:lstStyle/>
          <a:p>
            <a:endParaRPr lang="en-US" sz="1350"/>
          </a:p>
        </p:txBody>
      </p:sp>
      <p:sp>
        <p:nvSpPr>
          <p:cNvPr id="13" name="Text Box 12"/>
          <p:cNvSpPr txBox="1"/>
          <p:nvPr/>
        </p:nvSpPr>
        <p:spPr>
          <a:xfrm>
            <a:off x="4978241" y="3140750"/>
            <a:ext cx="1770698" cy="300082"/>
          </a:xfrm>
          <a:prstGeom prst="rect">
            <a:avLst/>
          </a:prstGeom>
          <a:noFill/>
        </p:spPr>
        <p:txBody>
          <a:bodyPr wrap="square" rtlCol="0">
            <a:spAutoFit/>
          </a:bodyPr>
          <a:lstStyle/>
          <a:p>
            <a:endParaRPr lang="en-US" sz="1350"/>
          </a:p>
        </p:txBody>
      </p:sp>
      <p:sp>
        <p:nvSpPr>
          <p:cNvPr id="15" name="Text Box 14"/>
          <p:cNvSpPr txBox="1"/>
          <p:nvPr/>
        </p:nvSpPr>
        <p:spPr>
          <a:xfrm>
            <a:off x="4978241" y="3900131"/>
            <a:ext cx="1770698" cy="300082"/>
          </a:xfrm>
          <a:prstGeom prst="rect">
            <a:avLst/>
          </a:prstGeom>
          <a:noFill/>
        </p:spPr>
        <p:txBody>
          <a:bodyPr wrap="square" rtlCol="0">
            <a:spAutoFit/>
          </a:bodyPr>
          <a:lstStyle/>
          <a:p>
            <a:endParaRPr lang="en-US" sz="1350"/>
          </a:p>
        </p:txBody>
      </p:sp>
      <p:sp>
        <p:nvSpPr>
          <p:cNvPr id="14" name="Rectangle 13"/>
          <p:cNvSpPr/>
          <p:nvPr/>
        </p:nvSpPr>
        <p:spPr>
          <a:xfrm>
            <a:off x="0" y="3"/>
            <a:ext cx="8839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pPr>
            <a:r>
              <a:rPr lang="en-US" altLang="en-US" sz="2400" b="1" err="1">
                <a:solidFill>
                  <a:srgbClr val="FF0000"/>
                </a:solidFill>
                <a:latin typeface="Times New Roman" panose="02020603050405020304" pitchFamily="18" charset="0"/>
                <a:cs typeface="Times New Roman" panose="02020603050405020304" pitchFamily="18" charset="0"/>
              </a:rPr>
              <a:t>Thứ</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ngày</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tháng</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err="1">
                <a:solidFill>
                  <a:srgbClr val="FF0000"/>
                </a:solidFill>
                <a:latin typeface="Times New Roman" panose="02020603050405020304" pitchFamily="18" charset="0"/>
                <a:cs typeface="Times New Roman" panose="02020603050405020304" pitchFamily="18" charset="0"/>
              </a:rPr>
              <a:t>năm</a:t>
            </a:r>
            <a:r>
              <a:rPr lang="en-US" altLang="en-US" sz="2400" b="1">
                <a:solidFill>
                  <a:srgbClr val="FF0000"/>
                </a:solidFill>
                <a:latin typeface="Times New Roman" panose="02020603050405020304" pitchFamily="18" charset="0"/>
                <a:cs typeface="Times New Roman" panose="02020603050405020304" pitchFamily="18" charset="0"/>
              </a:rPr>
              <a:t> </a:t>
            </a:r>
          </a:p>
          <a:p>
            <a:pPr algn="ctr">
              <a:spcBef>
                <a:spcPct val="0"/>
              </a:spcBef>
            </a:pPr>
            <a:r>
              <a:rPr lang="en-US" altLang="en-US" sz="2400" b="1" u="sng" err="1" smtClean="0">
                <a:solidFill>
                  <a:srgbClr val="FF0000"/>
                </a:solidFill>
                <a:latin typeface="Times New Roman" panose="02020603050405020304" pitchFamily="18" charset="0"/>
                <a:cs typeface="Times New Roman" panose="02020603050405020304" pitchFamily="18" charset="0"/>
              </a:rPr>
              <a:t>Bài</a:t>
            </a:r>
            <a:r>
              <a:rPr lang="en-US" altLang="en-US" sz="2400" b="1" u="sng" smtClean="0">
                <a:solidFill>
                  <a:srgbClr val="FF0000"/>
                </a:solidFill>
                <a:latin typeface="Times New Roman" panose="02020603050405020304" pitchFamily="18" charset="0"/>
                <a:cs typeface="Times New Roman" panose="02020603050405020304" pitchFamily="18" charset="0"/>
              </a:rPr>
              <a:t> 8:</a:t>
            </a:r>
            <a:r>
              <a:rPr lang="en-US" altLang="en-US" sz="2400" b="1" smtClean="0">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LÀM </a:t>
            </a:r>
            <a:r>
              <a:rPr lang="en-US" altLang="en-US" sz="2400" b="1" smtClean="0">
                <a:solidFill>
                  <a:srgbClr val="FF0000"/>
                </a:solidFill>
                <a:latin typeface="Times New Roman" panose="02020603050405020304" pitchFamily="18" charset="0"/>
                <a:cs typeface="Times New Roman" panose="02020603050405020304" pitchFamily="18" charset="0"/>
              </a:rPr>
              <a:t>BIỂN BÁO GIAO THÔNG </a:t>
            </a:r>
            <a:r>
              <a:rPr lang="en-US" altLang="en-US" sz="2400" b="1">
                <a:solidFill>
                  <a:srgbClr val="FF0000"/>
                </a:solidFill>
                <a:latin typeface="Times New Roman" panose="02020603050405020304" pitchFamily="18" charset="0"/>
                <a:cs typeface="Times New Roman" panose="02020603050405020304" pitchFamily="18" charset="0"/>
              </a:rPr>
              <a:t>(</a:t>
            </a:r>
            <a:r>
              <a:rPr lang="en-US" altLang="en-US" sz="2400" b="1" err="1">
                <a:solidFill>
                  <a:srgbClr val="FF0000"/>
                </a:solidFill>
                <a:latin typeface="Times New Roman" panose="02020603050405020304" pitchFamily="18" charset="0"/>
                <a:cs typeface="Times New Roman" panose="02020603050405020304" pitchFamily="18" charset="0"/>
              </a:rPr>
              <a:t>Tiết</a:t>
            </a:r>
            <a:r>
              <a:rPr lang="en-US" altLang="en-US" sz="2400" b="1">
                <a:solidFill>
                  <a:srgbClr val="FF0000"/>
                </a:solidFill>
                <a:latin typeface="Times New Roman" panose="02020603050405020304" pitchFamily="18" charset="0"/>
                <a:cs typeface="Times New Roman" panose="02020603050405020304" pitchFamily="18" charset="0"/>
              </a:rPr>
              <a:t> 4</a:t>
            </a:r>
            <a:r>
              <a:rPr lang="en-US" altLang="en-US" sz="2400" b="1" smtClean="0">
                <a:solidFill>
                  <a:srgbClr val="FF0000"/>
                </a:solidFill>
                <a:latin typeface="Times New Roman" panose="02020603050405020304" pitchFamily="18" charset="0"/>
                <a:cs typeface="Times New Roman" panose="02020603050405020304" pitchFamily="18" charset="0"/>
              </a:rPr>
              <a:t>)</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7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1234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Cj04358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 y="3722688"/>
            <a:ext cx="1219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p:nvSpPr>
        <p:spPr bwMode="auto">
          <a:xfrm>
            <a:off x="395536" y="195486"/>
            <a:ext cx="8064896" cy="2664295"/>
          </a:xfrm>
          <a:prstGeom prst="rect">
            <a:avLst/>
          </a:prstGeom>
        </p:spPr>
        <p:txBody>
          <a:bodyPr wrap="none" fromWordArt="1">
            <a:prstTxWarp prst="textPlain">
              <a:avLst>
                <a:gd name="adj" fmla="val 50000"/>
              </a:avLst>
            </a:prstTxWarp>
          </a:bodyPr>
          <a:lstStyle/>
          <a:p>
            <a:pPr algn="ctr"/>
            <a:r>
              <a:rPr lang="en-US"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Cho HS </a:t>
            </a:r>
            <a:r>
              <a:rPr lang="en-US" sz="3600" kern="10" err="1"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quan</a:t>
            </a:r>
            <a:r>
              <a:rPr lang="en-US"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sát</a:t>
            </a:r>
            <a:r>
              <a:rPr lang="en-US"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 video </a:t>
            </a:r>
            <a:r>
              <a:rPr lang="nl-NL"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hướng dẫn làm </a:t>
            </a:r>
            <a:endParaRPr lang="nl-NL"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endParaRPr>
          </a:p>
          <a:p>
            <a:pPr algn="ctr"/>
            <a:r>
              <a:rPr lang="nl-NL"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biển </a:t>
            </a:r>
            <a:r>
              <a:rPr lang="nl-NL"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báo </a:t>
            </a:r>
            <a:r>
              <a:rPr lang="nl-NL" sz="3600" kern="10" smtClean="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chỉ </a:t>
            </a:r>
            <a:r>
              <a:rPr lang="nl-NL"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rPr>
              <a:t>dẫn “Đường một chiều”</a:t>
            </a:r>
            <a:endParaRPr lang="en-US" sz="3600" kern="10">
              <a:ln w="19050">
                <a:solidFill>
                  <a:srgbClr val="99CCFF"/>
                </a:solidFill>
                <a:round/>
                <a:headEnd/>
                <a:tailEnd/>
              </a:ln>
              <a:solidFill>
                <a:srgbClr val="00B0F0"/>
              </a:solidFill>
              <a:effectLst>
                <a:outerShdw dist="35921" dir="2700000" algn="ctr" rotWithShape="0">
                  <a:srgbClr val="990000"/>
                </a:outerShdw>
              </a:effectLst>
              <a:latin typeface="Times New Roman"/>
              <a:cs typeface="Times New Roman"/>
            </a:endParaRPr>
          </a:p>
        </p:txBody>
      </p:sp>
    </p:spTree>
    <p:custDataLst>
      <p:tags r:id="rId1"/>
    </p:custDataLst>
    <p:extLst>
      <p:ext uri="{BB962C8B-B14F-4D97-AF65-F5344CB8AC3E}">
        <p14:creationId xmlns:p14="http://schemas.microsoft.com/office/powerpoint/2010/main" val="4049332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01234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Cj04358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 y="3722688"/>
            <a:ext cx="1219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p:nvSpPr>
        <p:spPr bwMode="auto">
          <a:xfrm>
            <a:off x="395536" y="195487"/>
            <a:ext cx="7704856" cy="758924"/>
          </a:xfrm>
          <a:prstGeom prst="rect">
            <a:avLst/>
          </a:prstGeom>
        </p:spPr>
        <p:txBody>
          <a:bodyPr wrap="none" fromWordArt="1">
            <a:prstTxWarp prst="textPlain">
              <a:avLst>
                <a:gd name="adj" fmla="val 50000"/>
              </a:avLst>
            </a:prstTxWarp>
          </a:bodyPr>
          <a:lstStyle/>
          <a:p>
            <a:pPr algn="ctr"/>
            <a:r>
              <a:rPr lang="en-US" sz="3600" kern="10" err="1">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H</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ãy</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quan</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sát</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sản</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phẩm</a:t>
            </a:r>
            <a:r>
              <a:rPr lang="en-US" sz="3600" kern="10"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 </a:t>
            </a:r>
            <a:r>
              <a:rPr lang="en-US" sz="3600" kern="10" err="1" smtClean="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rPr>
              <a:t>sau</a:t>
            </a:r>
            <a:endParaRPr lang="en-US" sz="3600" kern="10">
              <a:ln w="19050">
                <a:solidFill>
                  <a:srgbClr val="99CCFF"/>
                </a:solidFill>
                <a:round/>
                <a:headEnd/>
                <a:tailEnd/>
              </a:ln>
              <a:solidFill>
                <a:srgbClr val="FF3300"/>
              </a:solidFill>
              <a:effectLst>
                <a:outerShdw dist="35921" dir="2700000" algn="ctr" rotWithShape="0">
                  <a:srgbClr val="990000"/>
                </a:outerShdw>
              </a:effectLst>
              <a:latin typeface="Times New Roman"/>
              <a:cs typeface="Times New Roman"/>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050" y="1491630"/>
            <a:ext cx="3597175" cy="351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4716016" y="1242443"/>
            <a:ext cx="3589784" cy="2409427"/>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solidFill>
                  <a:srgbClr val="002060"/>
                </a:solidFill>
                <a:latin typeface="Times New Roman" pitchFamily="18" charset="0"/>
                <a:cs typeface="Times New Roman" pitchFamily="18" charset="0"/>
              </a:rPr>
              <a:t>GV thao tác mẫu và nêu các bước</a:t>
            </a:r>
            <a:endParaRPr lang="en-US" sz="3200" b="1">
              <a:solidFill>
                <a:srgbClr val="002060"/>
              </a:solidFill>
              <a:latin typeface="Times New Roman" pitchFamily="18" charset="0"/>
              <a:cs typeface="Times New Roman" pitchFamily="18" charset="0"/>
            </a:endParaRPr>
          </a:p>
          <a:p>
            <a:pPr algn="ctr"/>
            <a:endParaRPr lang="en-US"/>
          </a:p>
        </p:txBody>
      </p:sp>
    </p:spTree>
    <p:custDataLst>
      <p:tags r:id="rId1"/>
    </p:custDataLst>
    <p:extLst>
      <p:ext uri="{BB962C8B-B14F-4D97-AF65-F5344CB8AC3E}">
        <p14:creationId xmlns:p14="http://schemas.microsoft.com/office/powerpoint/2010/main" val="31763579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16966" y="485259"/>
            <a:ext cx="8059490" cy="646331"/>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 Chọn </a:t>
            </a: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giấy thủ công màu xanh da </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trời</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Picture 11"/>
          <p:cNvPicPr/>
          <p:nvPr/>
        </p:nvPicPr>
        <p:blipFill rotWithShape="1">
          <a:blip r:embed="rId5"/>
          <a:srcRect l="31416" t="32390" r="42529" b="36164"/>
          <a:stretch/>
        </p:blipFill>
        <p:spPr bwMode="auto">
          <a:xfrm>
            <a:off x="2778442" y="1278256"/>
            <a:ext cx="3305726" cy="30216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41063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circle(in)">
                                      <p:cBhvr>
                                        <p:cTn id="7" dur="20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o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526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10474" y="-217487"/>
            <a:ext cx="1314451"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p:cNvSpPr txBox="1">
            <a:spLocks noChangeArrowheads="1"/>
          </p:cNvSpPr>
          <p:nvPr/>
        </p:nvSpPr>
        <p:spPr bwMode="auto">
          <a:xfrm>
            <a:off x="616966" y="485259"/>
            <a:ext cx="8059490" cy="1200329"/>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nl-NL"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a:t>
            </a:r>
            <a:r>
              <a:rPr lang="nl-NL"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nl-NL" sz="3600" b="1">
                <a:solidFill>
                  <a:srgbClr val="0000FF"/>
                </a:solidFill>
                <a:effectLst>
                  <a:outerShdw blurRad="38100" dist="38100" dir="2700000" algn="tl">
                    <a:srgbClr val="000000">
                      <a:alpha val="43137"/>
                    </a:srgbClr>
                  </a:outerShdw>
                </a:effectLst>
              </a:rPr>
              <a:t>Ở</a:t>
            </a:r>
            <a:r>
              <a:rPr lang="nl-NL" sz="3600" b="1" smtClean="0">
                <a:solidFill>
                  <a:srgbClr val="0000FF"/>
                </a:solidFill>
                <a:effectLst>
                  <a:outerShdw blurRad="38100" dist="38100" dir="2700000" algn="tl">
                    <a:srgbClr val="000000">
                      <a:alpha val="43137"/>
                    </a:srgbClr>
                  </a:outerShdw>
                </a:effectLst>
              </a:rPr>
              <a:t> </a:t>
            </a:r>
            <a:r>
              <a:rPr lang="nl-NL" sz="3600" b="1">
                <a:solidFill>
                  <a:srgbClr val="0000FF"/>
                </a:solidFill>
                <a:effectLst>
                  <a:outerShdw blurRad="38100" dist="38100" dir="2700000" algn="tl">
                    <a:srgbClr val="000000">
                      <a:alpha val="43137"/>
                    </a:srgbClr>
                  </a:outerShdw>
                </a:effectLst>
              </a:rPr>
              <a:t>mặt ô li vẽ hình vuông có cạnh 6cm</a:t>
            </a:r>
            <a:endPar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p:nvPr/>
        </p:nvPicPr>
        <p:blipFill rotWithShape="1">
          <a:blip r:embed="rId5"/>
          <a:srcRect l="28700" t="28158" r="44078" b="24736"/>
          <a:stretch/>
        </p:blipFill>
        <p:spPr bwMode="auto">
          <a:xfrm>
            <a:off x="2195736" y="1419621"/>
            <a:ext cx="3528392" cy="3024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2649309"/>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BCDE84AA-A824-42F7-9E2A-12DD185CAC66}"/>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BCDE84AA-A824-42F7-9E2A-12DD185CAC66}"/>
  <p:tag name="GENSWF_ADVANCE_TIME"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BCDE84AA-A824-42F7-9E2A-12DD185CAC66}"/>
  <p:tag name="GENSWF_ADVANCE_TIME"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BCDE84AA-A824-42F7-9E2A-12DD185CAC66}"/>
  <p:tag name="GENSWF_ADVANCE_TIME"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BCDE84AA-A824-42F7-9E2A-12DD185CAC66}"/>
  <p:tag name="GENSWF_ADVANCE_TIME" val="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BCDE84AA-A824-42F7-9E2A-12DD185CAC66}"/>
  <p:tag name="GENSWF_ADVANCE_TIME" val="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3738</TotalTime>
  <Words>1116</Words>
  <Application>Microsoft Office PowerPoint</Application>
  <PresentationFormat>On-screen Show (16:9)</PresentationFormat>
  <Paragraphs>125</Paragraphs>
  <Slides>38</Slides>
  <Notes>23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Clip</vt:lpstr>
      <vt:lpstr>TRƯỜNG 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NGOẠI KHÓA NGÀY BÁC HỒ GỬI THƯ LẦN CUỐI CHO NGÀNH GIÁO DỤC</dc:title>
  <dc:creator>VINH TIN</dc:creator>
  <cp:lastModifiedBy>TA2021</cp:lastModifiedBy>
  <cp:revision>322</cp:revision>
  <dcterms:created xsi:type="dcterms:W3CDTF">2014-10-11T13:38:36Z</dcterms:created>
  <dcterms:modified xsi:type="dcterms:W3CDTF">2022-08-16T04:26:57Z</dcterms:modified>
</cp:coreProperties>
</file>