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7"/>
  </p:notesMasterIdLst>
  <p:sldIdLst>
    <p:sldId id="348" r:id="rId2"/>
    <p:sldId id="338" r:id="rId3"/>
    <p:sldId id="333" r:id="rId4"/>
    <p:sldId id="301" r:id="rId5"/>
    <p:sldId id="330" r:id="rId6"/>
    <p:sldId id="32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271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515AB"/>
    <a:srgbClr val="320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-3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981F064-BDE2-4256-92FA-B25E97391A24}" type="slidenum">
              <a:rPr lang="en-US" altLang="en-US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39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2286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8859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114550"/>
            <a:ext cx="6400800" cy="131445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1815084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31445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802505" y="2458593"/>
            <a:ext cx="468401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194322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2265188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2257426"/>
            <a:ext cx="457200" cy="330994"/>
          </a:xfrm>
        </p:spPr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553200" cy="43660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28601"/>
            <a:ext cx="14478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769779"/>
            <a:ext cx="457200" cy="330994"/>
          </a:xfrm>
        </p:spPr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4288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1714500"/>
            <a:ext cx="8833104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06764"/>
            <a:ext cx="8833104" cy="16047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057400"/>
            <a:ext cx="6480174" cy="1254919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1828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0050"/>
            <a:ext cx="7772400" cy="1143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4807458"/>
            <a:ext cx="3044952" cy="274320"/>
          </a:xfrm>
        </p:spPr>
        <p:txBody>
          <a:bodyPr/>
          <a:lstStyle/>
          <a:p>
            <a:fld id="{BEAAB535-E4C4-42BE-8A18-6C6A72E0B781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1" y="1181739"/>
            <a:ext cx="8921" cy="361466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1650206"/>
            <a:ext cx="0" cy="3140964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085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028700"/>
            <a:ext cx="8833104" cy="685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4793742"/>
            <a:ext cx="8833104" cy="233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4040188" cy="549731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143000"/>
            <a:ext cx="4041775" cy="54864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4807458"/>
            <a:ext cx="35814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96012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1853537"/>
            <a:ext cx="4041648" cy="2863803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1853537"/>
            <a:ext cx="4038600" cy="286664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781812"/>
            <a:ext cx="457200" cy="330994"/>
          </a:xfrm>
        </p:spPr>
        <p:txBody>
          <a:bodyPr/>
          <a:lstStyle>
            <a:lvl1pPr algn="ctr">
              <a:defRPr/>
            </a:lvl1pPr>
          </a:lstStyle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777015"/>
            <a:ext cx="457200" cy="330994"/>
          </a:xfrm>
        </p:spPr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8872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0"/>
            <a:ext cx="609600" cy="33099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14300"/>
            <a:ext cx="8833104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8915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2362200" cy="74295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485901"/>
            <a:ext cx="2362200" cy="3108722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514350"/>
            <a:ext cx="5638800" cy="4057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383280" cy="27432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14300"/>
            <a:ext cx="8833104" cy="2263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3771900"/>
            <a:ext cx="5867400" cy="9144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457200"/>
            <a:ext cx="5867400" cy="32004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742950"/>
            <a:ext cx="2438400" cy="394335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4803738"/>
            <a:ext cx="3044952" cy="274320"/>
          </a:xfrm>
        </p:spPr>
        <p:txBody>
          <a:bodyPr/>
          <a:lstStyle/>
          <a:p>
            <a:fld id="{BEAAB535-E4C4-42BE-8A18-6C6A72E0B781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584448" cy="2743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144000" cy="104502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4803738"/>
            <a:ext cx="3044952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EAAB535-E4C4-42BE-8A18-6C6A72E0B781}" type="datetimeFigureOut">
              <a:rPr lang="en-US" smtClean="0"/>
              <a:pPr/>
              <a:t>16/08/2022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4808136"/>
            <a:ext cx="3581400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957557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780131"/>
            <a:ext cx="457200" cy="33099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8534400" cy="344957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gif"/><Relationship Id="rId4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220200" cy="608409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TRƯỜNG </a:t>
            </a:r>
            <a:r>
              <a:rPr lang="en-US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TH</a:t>
            </a:r>
            <a:endParaRPr lang="en-US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3075" name="WordArt 3" descr="thin bar2"/>
          <p:cNvSpPr>
            <a:spLocks noChangeArrowheads="1" noChangeShapeType="1" noTextEdit="1"/>
          </p:cNvSpPr>
          <p:nvPr/>
        </p:nvSpPr>
        <p:spPr bwMode="auto">
          <a:xfrm>
            <a:off x="-12700" y="914400"/>
            <a:ext cx="8915400" cy="4405313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977332"/>
                <a:gd name="adj2" fmla="val 64352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  </a:t>
            </a:r>
          </a:p>
          <a:p>
            <a:pPr algn="ctr"/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NĂM HỌC: </a:t>
            </a:r>
            <a:r>
              <a:rPr lang="en-US" sz="36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2022- 2023</a:t>
            </a:r>
            <a:endParaRPr lang="en-US" sz="36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1524001" y="4286250"/>
            <a:ext cx="6359525" cy="5847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22" tIns="45711" rIns="91422" bIns="45711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GIÁO VIÊN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: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3077" name="WordArt 6"/>
          <p:cNvSpPr>
            <a:spLocks noChangeArrowheads="1" noChangeShapeType="1" noTextEdit="1"/>
          </p:cNvSpPr>
          <p:nvPr/>
        </p:nvSpPr>
        <p:spPr bwMode="auto">
          <a:xfrm>
            <a:off x="1905000" y="2427734"/>
            <a:ext cx="5105400" cy="650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40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Môn: </a:t>
            </a:r>
            <a:r>
              <a:rPr lang="en-US" sz="40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 NGHỆ LỚP 3</a:t>
            </a:r>
            <a:endParaRPr lang="en-US" sz="40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304800" y="3219822"/>
            <a:ext cx="86868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167"/>
              </a:avLst>
            </a:prstTxWarp>
          </a:bodyPr>
          <a:lstStyle/>
          <a:p>
            <a:pPr>
              <a:defRPr/>
            </a:pPr>
            <a:r>
              <a:rPr lang="pt-BR" sz="3600" b="1" kern="10" dirty="0">
                <a:solidFill>
                  <a:srgbClr val="3333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8</a:t>
            </a:r>
            <a:r>
              <a:rPr lang="pt-BR" sz="3600" b="1" kern="10" dirty="0" smtClean="0">
                <a:solidFill>
                  <a:srgbClr val="3333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BIỂN BÁO </a:t>
            </a:r>
            <a:r>
              <a:rPr lang="en-US" altLang="en-US" sz="3600" b="1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GIAO </a:t>
            </a:r>
            <a:r>
              <a:rPr lang="en-US" altLang="en-US" sz="36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 (Tiết 3)</a:t>
            </a:r>
            <a:endParaRPr lang="en-US" alt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ANd9GcRqtrxiT_vZGJytNBhszI31l3leUpRBnQ1CSZyeqnpj58MkW5G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29075"/>
            <a:ext cx="12604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ANd9GcRqtrxiT_vZGJytNBhszI31l3leUpRBnQ1CSZyeqnpj58MkW5G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6" y="4029075"/>
            <a:ext cx="12604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Title 1"/>
          <p:cNvSpPr txBox="1">
            <a:spLocks/>
          </p:cNvSpPr>
          <p:nvPr/>
        </p:nvSpPr>
        <p:spPr bwMode="auto">
          <a:xfrm>
            <a:off x="69850" y="685800"/>
            <a:ext cx="9156700" cy="66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0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 animBg="1"/>
      <p:bldP spid="3075" grpId="0"/>
      <p:bldP spid="77828" grpId="0" animBg="1"/>
      <p:bldP spid="3077" grpId="0"/>
      <p:bldP spid="3078" grpId="0"/>
      <p:bldP spid="30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wstyleclan.net-nsc-(9).jpg"/>
          <p:cNvPicPr>
            <a:picLocks noChangeAspect="1"/>
          </p:cNvPicPr>
          <p:nvPr/>
        </p:nvPicPr>
        <p:blipFill>
          <a:blip r:embed="rId2"/>
          <a:srcRect l="8333" r="833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1403648" y="-92546"/>
            <a:ext cx="774035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nl-N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em hãy chia </a:t>
            </a:r>
            <a:r>
              <a:rPr lang="nl-N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nhóm, thảo luận và trình bày những dụng  cụ, vật liệu để làm mô hình biển báo giao thông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8824"/>
            <a:ext cx="1403648" cy="126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/>
          <p:nvPr/>
        </p:nvPicPr>
        <p:blipFill rotWithShape="1">
          <a:blip r:embed="rId4"/>
          <a:srcRect l="22191" t="52632" r="10347" b="10263"/>
          <a:stretch/>
        </p:blipFill>
        <p:spPr bwMode="auto">
          <a:xfrm>
            <a:off x="0" y="1292449"/>
            <a:ext cx="9144000" cy="3851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0" y="1444849"/>
            <a:ext cx="5148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Tx/>
              <a:buChar char="-"/>
            </a:pPr>
            <a:r>
              <a:rPr lang="nl-NL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Đại diện nhóm trình bày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0" y="1976522"/>
            <a:ext cx="5148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Tx/>
              <a:buChar char="-"/>
            </a:pPr>
            <a:r>
              <a:rPr lang="nl-NL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nl-NL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hóm khác nhận xét</a:t>
            </a:r>
          </a:p>
        </p:txBody>
      </p:sp>
    </p:spTree>
    <p:extLst>
      <p:ext uri="{BB962C8B-B14F-4D97-AF65-F5344CB8AC3E}">
        <p14:creationId xmlns:p14="http://schemas.microsoft.com/office/powerpoint/2010/main" val="13609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0" grpId="0"/>
      <p:bldP spid="34" grpId="0"/>
      <p:bldP spid="34" grpId="1"/>
      <p:bldP spid="35" grpId="0"/>
      <p:bldP spid="3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352" y="-164554"/>
            <a:ext cx="9489880" cy="554461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42981" y="1522227"/>
            <a:ext cx="5309339" cy="222083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81" tIns="34340" rIns="68681" bIns="34340"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2172724" y="1041318"/>
            <a:ext cx="3790512" cy="438683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KIẾN THỨC CỐT LÕI</a:t>
            </a:r>
            <a:endParaRPr lang="vi-VN" sz="24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760" y="1563638"/>
            <a:ext cx="4942640" cy="2223787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r>
              <a:rPr lang="nl-NL" sz="2800" b="1" dirty="0">
                <a:solidFill>
                  <a:srgbClr val="00B050"/>
                </a:solidFill>
              </a:rPr>
              <a:t>Để làm được biển báo giao thông các em cần lựa chọn vật liệu phù hợp, sử dụng dụng cụ đúng cách, an toàn.</a:t>
            </a:r>
            <a:endParaRPr lang="vi-VN" b="1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1041319"/>
            <a:ext cx="2323509" cy="274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60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45"/>
            <a:ext cx="8945880" cy="505015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1594128"/>
            <a:ext cx="3886200" cy="24476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327660" y="1499712"/>
            <a:ext cx="4366895" cy="2986564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798309" y="2115454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VẬN DỤNG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882991" y="3069312"/>
            <a:ext cx="17706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3140750"/>
            <a:ext cx="17706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3900131"/>
            <a:ext cx="17706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8839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GIAO THÔNG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856" y="1207393"/>
            <a:ext cx="5563344" cy="37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777342" y="1995686"/>
            <a:ext cx="4648200" cy="182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2060"/>
                </a:solidFill>
                <a:latin typeface="Arial" charset="0"/>
              </a:rPr>
              <a:t>TRÒ </a:t>
            </a:r>
            <a:r>
              <a:rPr lang="en-US" sz="4500" b="1" dirty="0" smtClean="0">
                <a:solidFill>
                  <a:srgbClr val="002060"/>
                </a:solidFill>
                <a:latin typeface="Arial" charset="0"/>
              </a:rPr>
              <a:t>CHƠI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500" b="1" dirty="0" smtClean="0">
                <a:solidFill>
                  <a:srgbClr val="002060"/>
                </a:solidFill>
                <a:latin typeface="Arial" charset="0"/>
              </a:rPr>
              <a:t>TIẾP SỨC</a:t>
            </a:r>
            <a:endParaRPr lang="en-US" sz="4500" b="1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3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528" y="-164554"/>
            <a:ext cx="943304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1594128"/>
            <a:ext cx="3886200" cy="24476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6"/>
          <p:cNvSpPr txBox="1"/>
          <p:nvPr/>
        </p:nvSpPr>
        <p:spPr>
          <a:xfrm>
            <a:off x="179512" y="123478"/>
            <a:ext cx="83529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LUẬT CHƠI: </a:t>
            </a:r>
          </a:p>
          <a:p>
            <a:pPr marL="342900" indent="-342900">
              <a:buFontTx/>
              <a:buChar char="-"/>
            </a:pPr>
            <a:r>
              <a:rPr lang="nl-NL" sz="2800" dirty="0" smtClean="0">
                <a:solidFill>
                  <a:srgbClr val="0000FF"/>
                </a:solidFill>
              </a:rPr>
              <a:t>Chia </a:t>
            </a:r>
            <a:r>
              <a:rPr lang="nl-NL" sz="2800" dirty="0">
                <a:solidFill>
                  <a:srgbClr val="0000FF"/>
                </a:solidFill>
              </a:rPr>
              <a:t>lớp thành 2 đội, kể tên các biển báo giao thông mà em </a:t>
            </a:r>
            <a:r>
              <a:rPr lang="nl-NL" sz="2800" dirty="0" smtClean="0">
                <a:solidFill>
                  <a:srgbClr val="0000FF"/>
                </a:solidFill>
              </a:rPr>
              <a:t>biết.</a:t>
            </a:r>
            <a:endParaRPr lang="nl-NL" sz="2800" dirty="0">
              <a:solidFill>
                <a:srgbClr val="0000FF"/>
              </a:solidFill>
            </a:endParaRPr>
          </a:p>
          <a:p>
            <a:pPr marL="342900" indent="-342900">
              <a:buFontTx/>
              <a:buChar char="-"/>
            </a:pPr>
            <a:r>
              <a:rPr lang="nl-NL" sz="2800" dirty="0" smtClean="0">
                <a:solidFill>
                  <a:srgbClr val="0000FF"/>
                </a:solidFill>
              </a:rPr>
              <a:t>Thời </a:t>
            </a:r>
            <a:r>
              <a:rPr lang="nl-NL" sz="2800" dirty="0">
                <a:solidFill>
                  <a:srgbClr val="0000FF"/>
                </a:solidFill>
              </a:rPr>
              <a:t>gian: 2-4 </a:t>
            </a:r>
            <a:r>
              <a:rPr lang="nl-NL" sz="2800" dirty="0" smtClean="0">
                <a:solidFill>
                  <a:srgbClr val="0000FF"/>
                </a:solidFill>
              </a:rPr>
              <a:t>phút</a:t>
            </a:r>
            <a:endParaRPr lang="en-US" sz="2800" dirty="0">
              <a:solidFill>
                <a:srgbClr val="0000FF"/>
              </a:solidFill>
            </a:endParaRPr>
          </a:p>
          <a:p>
            <a:pPr marL="342900" indent="-342900">
              <a:buFontTx/>
              <a:buChar char="-"/>
            </a:pPr>
            <a:r>
              <a:rPr lang="nl-NL" sz="2800" dirty="0" smtClean="0">
                <a:solidFill>
                  <a:srgbClr val="0000FF"/>
                </a:solidFill>
              </a:rPr>
              <a:t>Mỗi </a:t>
            </a:r>
            <a:r>
              <a:rPr lang="nl-NL" sz="2800" dirty="0">
                <a:solidFill>
                  <a:srgbClr val="0000FF"/>
                </a:solidFill>
              </a:rPr>
              <a:t>đội xếp thành 1 hàng, chơi nối tiếp. Khi viết xong HS chạy về vị trí truyền phấn lại cho bạn tiếp </a:t>
            </a:r>
            <a:r>
              <a:rPr lang="nl-NL" sz="2800" dirty="0" smtClean="0">
                <a:solidFill>
                  <a:srgbClr val="0000FF"/>
                </a:solidFill>
              </a:rPr>
              <a:t>theo.</a:t>
            </a:r>
            <a:endParaRPr lang="en-US" sz="2800" dirty="0">
              <a:solidFill>
                <a:srgbClr val="0000FF"/>
              </a:solidFill>
            </a:endParaRPr>
          </a:p>
          <a:p>
            <a:pPr marL="342900" indent="-342900">
              <a:buFontTx/>
              <a:buChar char="-"/>
            </a:pPr>
            <a:r>
              <a:rPr lang="nl-NL" sz="2800" dirty="0" smtClean="0">
                <a:solidFill>
                  <a:srgbClr val="0000FF"/>
                </a:solidFill>
              </a:rPr>
              <a:t>Khi </a:t>
            </a:r>
            <a:r>
              <a:rPr lang="nl-NL" sz="2800" dirty="0">
                <a:solidFill>
                  <a:srgbClr val="0000FF"/>
                </a:solidFill>
              </a:rPr>
              <a:t>có hiệu lệnh của GV các đội lên bảng viết tên những biển báo giao thông mà em </a:t>
            </a:r>
            <a:r>
              <a:rPr lang="nl-NL" sz="2800" dirty="0" smtClean="0">
                <a:solidFill>
                  <a:srgbClr val="0000FF"/>
                </a:solidFill>
              </a:rPr>
              <a:t>biết.</a:t>
            </a:r>
          </a:p>
          <a:p>
            <a:pPr marL="342900" indent="-342900">
              <a:buFontTx/>
              <a:buChar char="-"/>
            </a:pPr>
            <a:r>
              <a:rPr lang="nl-NL" sz="2800" dirty="0" smtClean="0">
                <a:solidFill>
                  <a:srgbClr val="0000FF"/>
                </a:solidFill>
              </a:rPr>
              <a:t>Hết </a:t>
            </a:r>
            <a:r>
              <a:rPr lang="nl-NL" sz="2800" dirty="0">
                <a:solidFill>
                  <a:srgbClr val="0000FF"/>
                </a:solidFill>
              </a:rPr>
              <a:t>thời gian, đội nào viết được nhiều đồ dùng học tập, đội đó thắng.</a:t>
            </a:r>
            <a:endParaRPr lang="en-US" altLang="zh-CN" sz="2800" b="1" dirty="0" smtClean="0"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3069312"/>
            <a:ext cx="17706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3140750"/>
            <a:ext cx="17706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3900131"/>
            <a:ext cx="17706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540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528" y="-164554"/>
            <a:ext cx="943304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1350895" y="1522228"/>
            <a:ext cx="7181546" cy="160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81" tIns="34340" rIns="68681" bIns="34340"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9" y="891768"/>
            <a:ext cx="1522134" cy="1065124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17592" y="1041319"/>
            <a:ext cx="2851387" cy="438581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MỞ RỘNG</a:t>
            </a:r>
            <a:endParaRPr lang="vi-VN" sz="24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7592" y="1641786"/>
            <a:ext cx="6814849" cy="1362012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r>
              <a:rPr lang="nl-NL" sz="2800" dirty="0">
                <a:solidFill>
                  <a:srgbClr val="0000FF"/>
                </a:solidFill>
              </a:rPr>
              <a:t>Có rất nhiều biển báo giao thông, mỗi một biển báo có ý nghĩa khác nhau. Chúng ta cần biết để tham gia tốt an toàn giao thông</a:t>
            </a:r>
            <a:endParaRPr lang="vi-VN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lonne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-228600"/>
            <a:ext cx="2941638" cy="311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45746" y="2628900"/>
            <a:ext cx="554614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KÍNH CHÀO QUÝ THẦY CÔ</a:t>
            </a:r>
            <a:endParaRPr lang="en-US" sz="5400" b="1" cap="all" spc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6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3140262"/>
            <a:ext cx="2819400" cy="198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14600" cy="1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3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-28575"/>
            <a:ext cx="1447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0942" y="4086534"/>
            <a:ext cx="1447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19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23580" y="1143000"/>
            <a:ext cx="369684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cap="all" dirty="0" err="1" smtClean="0">
                <a:ln w="0"/>
                <a:gradFill flip="none">
                  <a:gsLst>
                    <a:gs pos="0">
                      <a:srgbClr val="FE8637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E8637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E8637">
                        <a:shade val="65000"/>
                        <a:satMod val="130000"/>
                      </a:srgbClr>
                    </a:gs>
                    <a:gs pos="92000">
                      <a:srgbClr val="FE8637">
                        <a:shade val="50000"/>
                        <a:satMod val="120000"/>
                      </a:srgbClr>
                    </a:gs>
                    <a:gs pos="100000">
                      <a:srgbClr val="FE8637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Khởi</a:t>
            </a:r>
            <a:r>
              <a:rPr lang="en-US" sz="4400" b="1" cap="all" dirty="0" smtClean="0">
                <a:ln w="0"/>
                <a:gradFill flip="none">
                  <a:gsLst>
                    <a:gs pos="0">
                      <a:srgbClr val="FE8637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E8637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E8637">
                        <a:shade val="65000"/>
                        <a:satMod val="130000"/>
                      </a:srgbClr>
                    </a:gs>
                    <a:gs pos="92000">
                      <a:srgbClr val="FE8637">
                        <a:shade val="50000"/>
                        <a:satMod val="120000"/>
                      </a:srgbClr>
                    </a:gs>
                    <a:gs pos="100000">
                      <a:srgbClr val="FE8637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 smtClean="0">
                <a:ln w="0"/>
                <a:gradFill flip="none">
                  <a:gsLst>
                    <a:gs pos="0">
                      <a:srgbClr val="FE8637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E8637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E8637">
                        <a:shade val="65000"/>
                        <a:satMod val="130000"/>
                      </a:srgbClr>
                    </a:gs>
                    <a:gs pos="92000">
                      <a:srgbClr val="FE8637">
                        <a:shade val="50000"/>
                        <a:satMod val="120000"/>
                      </a:srgbClr>
                    </a:gs>
                    <a:gs pos="100000">
                      <a:srgbClr val="FE8637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b="1" cap="all" dirty="0" smtClean="0">
                <a:ln w="0"/>
                <a:gradFill flip="none">
                  <a:gsLst>
                    <a:gs pos="0">
                      <a:srgbClr val="FE8637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E8637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E8637">
                        <a:shade val="65000"/>
                        <a:satMod val="130000"/>
                      </a:srgbClr>
                    </a:gs>
                    <a:gs pos="92000">
                      <a:srgbClr val="FE8637">
                        <a:shade val="50000"/>
                        <a:satMod val="120000"/>
                      </a:srgbClr>
                    </a:gs>
                    <a:gs pos="100000">
                      <a:srgbClr val="FE8637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b="1" cap="all" dirty="0">
              <a:ln w="0"/>
              <a:gradFill flip="none">
                <a:gsLst>
                  <a:gs pos="0">
                    <a:srgbClr val="FE8637">
                      <a:tint val="75000"/>
                      <a:shade val="75000"/>
                      <a:satMod val="170000"/>
                    </a:srgbClr>
                  </a:gs>
                  <a:gs pos="49000">
                    <a:srgbClr val="FE8637">
                      <a:tint val="88000"/>
                      <a:shade val="65000"/>
                      <a:satMod val="172000"/>
                    </a:srgbClr>
                  </a:gs>
                  <a:gs pos="50000">
                    <a:srgbClr val="FE8637">
                      <a:shade val="65000"/>
                      <a:satMod val="130000"/>
                    </a:srgbClr>
                  </a:gs>
                  <a:gs pos="92000">
                    <a:srgbClr val="FE8637">
                      <a:shade val="50000"/>
                      <a:satMod val="120000"/>
                    </a:srgbClr>
                  </a:gs>
                  <a:gs pos="100000">
                    <a:srgbClr val="FE8637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221" name="Picture 2" descr="Káº¿t quáº£ hÃ¬nh áº£nh cho HOC BAI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1" b="19534"/>
          <a:stretch>
            <a:fillRect/>
          </a:stretch>
        </p:blipFill>
        <p:spPr bwMode="auto">
          <a:xfrm>
            <a:off x="179512" y="1828800"/>
            <a:ext cx="8856983" cy="327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948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l="4266" t="5452" r="53867" b="6845"/>
          <a:stretch>
            <a:fillRect/>
          </a:stretch>
        </p:blipFill>
        <p:spPr>
          <a:xfrm>
            <a:off x="33339" y="54769"/>
            <a:ext cx="9077325" cy="5033963"/>
          </a:xfrm>
        </p:spPr>
      </p:pic>
      <p:sp>
        <p:nvSpPr>
          <p:cNvPr id="6" name="Text Box 5"/>
          <p:cNvSpPr txBox="1"/>
          <p:nvPr/>
        </p:nvSpPr>
        <p:spPr>
          <a:xfrm>
            <a:off x="2123728" y="1011381"/>
            <a:ext cx="453521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600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MỜI CÁC EM CÙNG 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600" noProof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NGHE BÀI HÁT SAU</a:t>
            </a:r>
            <a:endParaRPr lang="en-US" sz="360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3" descr="bor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20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húng-em-với-an-toàn-giao-thô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969903" cy="4515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1" name="AutoShape 27"/>
          <p:cNvSpPr>
            <a:spLocks noChangeArrowheads="1"/>
          </p:cNvSpPr>
          <p:nvPr/>
        </p:nvSpPr>
        <p:spPr bwMode="gray">
          <a:xfrm>
            <a:off x="1331640" y="1882855"/>
            <a:ext cx="6568806" cy="742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nl-NL" sz="2400" b="1" dirty="0"/>
              <a:t>Biết được các dụng cụ và vật liệu </a:t>
            </a:r>
            <a:r>
              <a:rPr lang="nl-NL" sz="2400" b="1" dirty="0" smtClean="0"/>
              <a:t>để làm </a:t>
            </a:r>
          </a:p>
          <a:p>
            <a:pPr algn="ctr">
              <a:defRPr/>
            </a:pPr>
            <a:r>
              <a:rPr lang="nl-NL" sz="2400" b="1" dirty="0" smtClean="0"/>
              <a:t>biển </a:t>
            </a:r>
            <a:r>
              <a:rPr lang="nl-NL" sz="2400" b="1" dirty="0"/>
              <a:t>báo giao thông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00" name="AutoShape 56"/>
          <p:cNvSpPr>
            <a:spLocks noChangeArrowheads="1"/>
          </p:cNvSpPr>
          <p:nvPr/>
        </p:nvSpPr>
        <p:spPr bwMode="gray">
          <a:xfrm>
            <a:off x="1347246" y="2724012"/>
            <a:ext cx="6553200" cy="742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nl-NL" sz="2400" b="1" dirty="0"/>
              <a:t>Lựa chọn được vật liệu làm biển báo giao </a:t>
            </a:r>
            <a:endParaRPr lang="nl-NL" sz="2400" b="1" dirty="0" smtClean="0"/>
          </a:p>
          <a:p>
            <a:pPr algn="ctr">
              <a:defRPr/>
            </a:pPr>
            <a:r>
              <a:rPr lang="nl-NL" sz="2400" b="1" dirty="0" smtClean="0"/>
              <a:t>thông </a:t>
            </a:r>
            <a:r>
              <a:rPr lang="nl-NL" sz="2400" b="1" dirty="0"/>
              <a:t>đúng yêu cầu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AutoShape 17" descr="Pink tissue paper"/>
          <p:cNvSpPr>
            <a:spLocks noChangeArrowheads="1"/>
          </p:cNvSpPr>
          <p:nvPr/>
        </p:nvSpPr>
        <p:spPr bwMode="auto">
          <a:xfrm>
            <a:off x="1295400" y="914400"/>
            <a:ext cx="2667000" cy="628650"/>
          </a:xfrm>
          <a:prstGeom prst="roundRect">
            <a:avLst>
              <a:gd name="adj" fmla="val 50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/>
            <a:endParaRPr lang="en-US" sz="180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73359" y="2175272"/>
            <a:ext cx="358281" cy="114300"/>
            <a:chOff x="0" y="1896"/>
            <a:chExt cx="5760" cy="120"/>
          </a:xfrm>
        </p:grpSpPr>
        <p:sp>
          <p:nvSpPr>
            <p:cNvPr id="1059" name="Rectangle 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1060" name="Rectangle 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 rot="5400000">
            <a:off x="-11311" y="2922389"/>
            <a:ext cx="1394222" cy="304800"/>
            <a:chOff x="0" y="1896"/>
            <a:chExt cx="5760" cy="120"/>
          </a:xfrm>
        </p:grpSpPr>
        <p:sp>
          <p:nvSpPr>
            <p:cNvPr id="1057" name="Rectangle 4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1058" name="Rectangle 4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 rot="19917799">
            <a:off x="87851" y="918530"/>
            <a:ext cx="1245054" cy="722909"/>
            <a:chOff x="169" y="289"/>
            <a:chExt cx="627" cy="493"/>
          </a:xfrm>
        </p:grpSpPr>
        <p:sp>
          <p:nvSpPr>
            <p:cNvPr id="1055" name="Oval 19" descr="Oak"/>
            <p:cNvSpPr>
              <a:spLocks noChangeArrowheads="1"/>
            </p:cNvSpPr>
            <p:nvPr/>
          </p:nvSpPr>
          <p:spPr bwMode="auto">
            <a:xfrm rot="1758052">
              <a:off x="204" y="300"/>
              <a:ext cx="592" cy="482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1056" name="Oval 24" descr="Oak"/>
            <p:cNvSpPr>
              <a:spLocks noChangeArrowheads="1"/>
            </p:cNvSpPr>
            <p:nvPr/>
          </p:nvSpPr>
          <p:spPr bwMode="gray">
            <a:xfrm rot="1758052">
              <a:off x="169" y="289"/>
              <a:ext cx="592" cy="482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</p:grp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0" y="3257550"/>
          <a:ext cx="2033588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Clip" r:id="rId5" imgW="3535680" imgH="4450080" progId="">
                  <p:embed/>
                </p:oleObj>
              </mc:Choice>
              <mc:Fallback>
                <p:oleObj name="Clip" r:id="rId5" imgW="3535680" imgH="44500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57550"/>
                        <a:ext cx="2033588" cy="188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73"/>
          <p:cNvGrpSpPr>
            <a:grpSpLocks/>
          </p:cNvGrpSpPr>
          <p:nvPr/>
        </p:nvGrpSpPr>
        <p:grpSpPr bwMode="auto">
          <a:xfrm>
            <a:off x="1524000" y="973519"/>
            <a:ext cx="2209800" cy="518880"/>
            <a:chOff x="720" y="240"/>
            <a:chExt cx="4752" cy="508"/>
          </a:xfrm>
        </p:grpSpPr>
        <p:sp>
          <p:nvSpPr>
            <p:cNvPr id="1051" name="AutoShape 23" descr="White marble"/>
            <p:cNvSpPr>
              <a:spLocks noChangeArrowheads="1"/>
            </p:cNvSpPr>
            <p:nvPr/>
          </p:nvSpPr>
          <p:spPr bwMode="gray">
            <a:xfrm>
              <a:off x="720" y="240"/>
              <a:ext cx="4752" cy="505"/>
            </a:xfrm>
            <a:prstGeom prst="roundRect">
              <a:avLst>
                <a:gd name="adj" fmla="val 50000"/>
              </a:avLst>
            </a:prstGeom>
            <a:blipFill dpi="0" rotWithShape="1">
              <a:blip r:embed="rId7"/>
              <a:srcRect/>
              <a:tile tx="0" ty="0" sx="100000" sy="100000" flip="none" algn="tl"/>
            </a:blipFill>
            <a:ln w="38100" algn="ctr">
              <a:solidFill>
                <a:srgbClr val="CC33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/>
              <a:endParaRPr lang="en-US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2" name="Text Box 26" descr="White marble"/>
            <p:cNvSpPr txBox="1">
              <a:spLocks noChangeArrowheads="1"/>
            </p:cNvSpPr>
            <p:nvPr/>
          </p:nvSpPr>
          <p:spPr bwMode="gray">
            <a:xfrm>
              <a:off x="1101" y="296"/>
              <a:ext cx="3983" cy="452"/>
            </a:xfrm>
            <a:prstGeom prst="rect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u="sng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MỤC TIÊU</a:t>
              </a:r>
            </a:p>
          </p:txBody>
        </p:sp>
      </p:grpSp>
      <p:pic>
        <p:nvPicPr>
          <p:cNvPr id="1034" name="Picture 76" descr="flowlin2.gif (13943 bytes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52400" y="4572000"/>
            <a:ext cx="92964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357189" y="1600201"/>
            <a:ext cx="636587" cy="947584"/>
            <a:chOff x="1529" y="2341"/>
            <a:chExt cx="401" cy="704"/>
          </a:xfrm>
        </p:grpSpPr>
        <p:grpSp>
          <p:nvGrpSpPr>
            <p:cNvPr id="7" name="Group 11"/>
            <p:cNvGrpSpPr>
              <a:grpSpLocks/>
            </p:cNvGrpSpPr>
            <p:nvPr/>
          </p:nvGrpSpPr>
          <p:grpSpPr bwMode="auto">
            <a:xfrm rot="5400000">
              <a:off x="1472" y="2518"/>
              <a:ext cx="537" cy="184"/>
              <a:chOff x="0" y="1896"/>
              <a:chExt cx="5760" cy="120"/>
            </a:xfrm>
          </p:grpSpPr>
          <p:sp>
            <p:nvSpPr>
              <p:cNvPr id="1049" name="Rectangle 12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1050" name="Rectangle 13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14"/>
            <p:cNvGrpSpPr>
              <a:grpSpLocks/>
            </p:cNvGrpSpPr>
            <p:nvPr/>
          </p:nvGrpSpPr>
          <p:grpSpPr bwMode="auto">
            <a:xfrm rot="5400000">
              <a:off x="1489" y="2603"/>
              <a:ext cx="482" cy="401"/>
              <a:chOff x="1811" y="1824"/>
              <a:chExt cx="2152" cy="1615"/>
            </a:xfrm>
          </p:grpSpPr>
          <p:sp>
            <p:nvSpPr>
              <p:cNvPr id="1044" name="AutoShape 16"/>
              <p:cNvSpPr>
                <a:spLocks noChangeArrowheads="1"/>
              </p:cNvSpPr>
              <p:nvPr/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1045" name="Oval 1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1046" name="Oval 1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87" name="Oval 22"/>
              <p:cNvSpPr>
                <a:spLocks noChangeArrowheads="1"/>
              </p:cNvSpPr>
              <p:nvPr/>
            </p:nvSpPr>
            <p:spPr bwMode="gray">
              <a:xfrm>
                <a:off x="1811" y="2120"/>
                <a:ext cx="2150" cy="1075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/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 sz="18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48" name="Oval 23" descr="Pink tissue paper"/>
              <p:cNvSpPr>
                <a:spLocks noChangeArrowheads="1"/>
              </p:cNvSpPr>
              <p:nvPr/>
            </p:nvSpPr>
            <p:spPr bwMode="gray">
              <a:xfrm>
                <a:off x="1812" y="2085"/>
                <a:ext cx="2151" cy="1095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noFill/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5400000">
            <a:off x="346085" y="2782753"/>
            <a:ext cx="649269" cy="639762"/>
            <a:chOff x="3878" y="1832"/>
            <a:chExt cx="2156" cy="1610"/>
          </a:xfrm>
        </p:grpSpPr>
        <p:sp>
          <p:nvSpPr>
            <p:cNvPr id="1038" name="Oval 18"/>
            <p:cNvSpPr>
              <a:spLocks noChangeArrowheads="1"/>
            </p:cNvSpPr>
            <p:nvPr/>
          </p:nvSpPr>
          <p:spPr bwMode="gray">
            <a:xfrm>
              <a:off x="4142" y="1832"/>
              <a:ext cx="1621" cy="161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rgbClr val="C0C0C0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1039" name="Oval 23" descr="Pink tissue paper"/>
            <p:cNvSpPr>
              <a:spLocks noChangeArrowheads="1"/>
            </p:cNvSpPr>
            <p:nvPr/>
          </p:nvSpPr>
          <p:spPr bwMode="gray">
            <a:xfrm>
              <a:off x="3878" y="2090"/>
              <a:ext cx="2156" cy="1091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0" y="0"/>
            <a:ext cx="8839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GIAO THÔNG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971601" y="3057804"/>
            <a:ext cx="358281" cy="114300"/>
            <a:chOff x="0" y="1896"/>
            <a:chExt cx="5760" cy="120"/>
          </a:xfrm>
        </p:grpSpPr>
        <p:sp>
          <p:nvSpPr>
            <p:cNvPr id="46" name="Rectangle 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47" name="Rectangle 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171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200" grpId="0" animBg="1"/>
      <p:bldP spid="10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45"/>
            <a:ext cx="8945880" cy="505015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1594128"/>
            <a:ext cx="3886200" cy="24476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327660" y="1499712"/>
            <a:ext cx="4366895" cy="2986564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798309" y="2115454"/>
            <a:ext cx="1901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KHÁM PHÁ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000364" y="2089544"/>
            <a:ext cx="61436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nl-NL" sz="2800" b="1" dirty="0" smtClean="0">
                <a:solidFill>
                  <a:srgbClr val="0000FF"/>
                </a:solidFill>
              </a:rPr>
              <a:t>Xác </a:t>
            </a:r>
            <a:r>
              <a:rPr lang="nl-NL" sz="2800" b="1" dirty="0">
                <a:solidFill>
                  <a:srgbClr val="0000FF"/>
                </a:solidFill>
              </a:rPr>
              <a:t>định các bộ phận chính và yêu cầu sản phẩm mô hình biển báo giao thông. (làm việc cá nhân)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3069312"/>
            <a:ext cx="17706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3140750"/>
            <a:ext cx="17706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3900131"/>
            <a:ext cx="17706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8839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GIAO THÔNG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75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4" name="WordArt 12"/>
          <p:cNvSpPr>
            <a:spLocks noChangeArrowheads="1" noChangeShapeType="1" noTextEdit="1"/>
          </p:cNvSpPr>
          <p:nvPr/>
        </p:nvSpPr>
        <p:spPr bwMode="auto">
          <a:xfrm>
            <a:off x="179512" y="195486"/>
            <a:ext cx="8784976" cy="7589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ãy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quan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sát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hình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ảnh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sau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64798" t="50525" r="17301" b="12633"/>
          <a:stretch/>
        </p:blipFill>
        <p:spPr bwMode="auto">
          <a:xfrm>
            <a:off x="2267744" y="1131590"/>
            <a:ext cx="4896544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030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4" name="WordArt 12"/>
          <p:cNvSpPr>
            <a:spLocks noChangeArrowheads="1" noChangeShapeType="1" noTextEdit="1"/>
          </p:cNvSpPr>
          <p:nvPr/>
        </p:nvSpPr>
        <p:spPr bwMode="auto">
          <a:xfrm>
            <a:off x="1403648" y="137228"/>
            <a:ext cx="7740352" cy="7589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l-NL" sz="3600" b="1" dirty="0" smtClean="0">
                <a:solidFill>
                  <a:srgbClr val="FF0000"/>
                </a:solidFill>
              </a:rPr>
              <a:t>Các em </a:t>
            </a:r>
            <a:r>
              <a:rPr lang="nl-NL" sz="3600" b="1" dirty="0">
                <a:solidFill>
                  <a:srgbClr val="FF0000"/>
                </a:solidFill>
              </a:rPr>
              <a:t>hãy cho biết các bộ phận </a:t>
            </a:r>
            <a:endParaRPr lang="nl-NL" sz="3600" b="1" dirty="0" smtClean="0">
              <a:solidFill>
                <a:srgbClr val="FF0000"/>
              </a:solidFill>
            </a:endParaRPr>
          </a:p>
          <a:p>
            <a:pPr algn="ctr"/>
            <a:r>
              <a:rPr lang="nl-NL" sz="3600" b="1" dirty="0" smtClean="0">
                <a:solidFill>
                  <a:srgbClr val="FF0000"/>
                </a:solidFill>
              </a:rPr>
              <a:t>chính của </a:t>
            </a:r>
            <a:r>
              <a:rPr lang="nl-NL" sz="3600" b="1" dirty="0">
                <a:solidFill>
                  <a:srgbClr val="FF0000"/>
                </a:solidFill>
              </a:rPr>
              <a:t>biển báo giao thông?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8824"/>
            <a:ext cx="1403648" cy="126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179512" y="1491630"/>
            <a:ext cx="8784976" cy="7589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</a:rPr>
              <a:t>Biển báo gồm có các bộ phận chính: đế, cột và biển báo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1691680" y="2460898"/>
            <a:ext cx="7200800" cy="2415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nl-NL" sz="3600" b="1" dirty="0">
                <a:solidFill>
                  <a:srgbClr val="00B050"/>
                </a:solidFill>
              </a:rPr>
              <a:t>Khi làm cần chú ý các yêu cầu sau:</a:t>
            </a:r>
            <a:endParaRPr lang="en-US" sz="3600" b="1" dirty="0">
              <a:solidFill>
                <a:srgbClr val="00B050"/>
              </a:solidFill>
            </a:endParaRPr>
          </a:p>
          <a:p>
            <a:r>
              <a:rPr lang="nl-NL" sz="3600" b="1" dirty="0">
                <a:solidFill>
                  <a:srgbClr val="00B050"/>
                </a:solidFill>
              </a:rPr>
              <a:t>+ Đủ các bộ phận: đế, cột, biển báo</a:t>
            </a:r>
            <a:endParaRPr lang="en-US" sz="3600" b="1" dirty="0">
              <a:solidFill>
                <a:srgbClr val="00B050"/>
              </a:solidFill>
            </a:endParaRPr>
          </a:p>
          <a:p>
            <a:r>
              <a:rPr lang="nl-NL" sz="3600" b="1" dirty="0">
                <a:solidFill>
                  <a:srgbClr val="00B050"/>
                </a:solidFill>
              </a:rPr>
              <a:t>+ Đúng hình dạng, màu sắc của biển báo.</a:t>
            </a:r>
            <a:endParaRPr lang="en-US" sz="3600" b="1" dirty="0">
              <a:solidFill>
                <a:srgbClr val="00B050"/>
              </a:solidFill>
            </a:endParaRPr>
          </a:p>
          <a:p>
            <a:r>
              <a:rPr lang="nl-NL" sz="3600" b="1" dirty="0">
                <a:solidFill>
                  <a:srgbClr val="00B050"/>
                </a:solidFill>
              </a:rPr>
              <a:t>+Chắc chắn, cân đối.</a:t>
            </a:r>
            <a:endParaRPr lang="en-US" sz="3600" b="1" dirty="0">
              <a:solidFill>
                <a:srgbClr val="00B050"/>
              </a:solidFill>
            </a:endParaRPr>
          </a:p>
          <a:p>
            <a:r>
              <a:rPr lang="nl-NL" sz="3600" b="1" dirty="0">
                <a:solidFill>
                  <a:srgbClr val="00B050"/>
                </a:solidFill>
              </a:rPr>
              <a:t>+ Đẹp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2" y="2386713"/>
            <a:ext cx="1311016" cy="919668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37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45"/>
            <a:ext cx="8945880" cy="505015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1594128"/>
            <a:ext cx="3886200" cy="24476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327660" y="1499712"/>
            <a:ext cx="4366895" cy="2986564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798309" y="2115454"/>
            <a:ext cx="1950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LUYỆN TẬP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882991" y="3069312"/>
            <a:ext cx="17706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3140750"/>
            <a:ext cx="17706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3900131"/>
            <a:ext cx="17706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8839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GIAO THÔNG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0"/>
          <p:cNvSpPr txBox="1"/>
          <p:nvPr/>
        </p:nvSpPr>
        <p:spPr>
          <a:xfrm>
            <a:off x="3000364" y="2089544"/>
            <a:ext cx="6143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nl-NL" sz="28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dụng cụ và vật liệu làm mô hình biển báo giao thông. (làm việc nhóm 4)</a:t>
            </a:r>
            <a:endParaRPr lang="en-US" sz="2800" b="1" dirty="0"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1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3611</TotalTime>
  <Words>471</Words>
  <Application>Microsoft Office PowerPoint</Application>
  <PresentationFormat>On-screen Show (16:9)</PresentationFormat>
  <Paragraphs>59</Paragraphs>
  <Slides>15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Civic</vt:lpstr>
      <vt:lpstr>Clip</vt:lpstr>
      <vt:lpstr>TRƯỜNG 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VINH TIN</dc:creator>
  <cp:lastModifiedBy>TA2021</cp:lastModifiedBy>
  <cp:revision>284</cp:revision>
  <dcterms:created xsi:type="dcterms:W3CDTF">2014-10-11T13:38:36Z</dcterms:created>
  <dcterms:modified xsi:type="dcterms:W3CDTF">2022-08-16T04:24:44Z</dcterms:modified>
</cp:coreProperties>
</file>