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  <p:sldMasterId id="2147483734" r:id="rId5"/>
    <p:sldMasterId id="2147483747" r:id="rId6"/>
  </p:sldMasterIdLst>
  <p:notesMasterIdLst>
    <p:notesMasterId r:id="rId30"/>
  </p:notesMasterIdLst>
  <p:sldIdLst>
    <p:sldId id="413" r:id="rId7"/>
    <p:sldId id="377" r:id="rId8"/>
    <p:sldId id="275" r:id="rId9"/>
    <p:sldId id="276" r:id="rId10"/>
    <p:sldId id="277" r:id="rId11"/>
    <p:sldId id="366" r:id="rId12"/>
    <p:sldId id="286" r:id="rId13"/>
    <p:sldId id="375" r:id="rId14"/>
    <p:sldId id="350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264" r:id="rId24"/>
    <p:sldId id="265" r:id="rId25"/>
    <p:sldId id="269" r:id="rId26"/>
    <p:sldId id="270" r:id="rId27"/>
    <p:sldId id="348" r:id="rId28"/>
    <p:sldId id="349" r:id="rId29"/>
  </p:sldIdLst>
  <p:sldSz cx="12192000" cy="6858000"/>
  <p:notesSz cx="6858000" cy="9144000"/>
  <p:embeddedFontLst>
    <p:embeddedFont>
      <p:font typeface="#9Slide06 SVNLemon Tuesday" panose="020B0604020202020204" charset="0"/>
      <p:regular r:id="rId31"/>
    </p:embeddedFont>
    <p:embeddedFont>
      <p:font typeface="Algerian" panose="04020705040A02060702" pitchFamily="82" charset="0"/>
      <p:regular r:id="rId32"/>
    </p:embeddedFont>
    <p:embeddedFont>
      <p:font typeface="Arial Black" panose="020B0A04020102020204" pitchFamily="34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089"/>
    <a:srgbClr val="D4EFFD"/>
    <a:srgbClr val="A19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89733" autoAdjust="0"/>
  </p:normalViewPr>
  <p:slideViewPr>
    <p:cSldViewPr snapToGrid="0">
      <p:cViewPr varScale="1">
        <p:scale>
          <a:sx n="86" d="100"/>
          <a:sy n="86" d="100"/>
        </p:scale>
        <p:origin x="95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44E3-4186-4D73-B362-046AE2B87DF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FCC7B-C3ED-420B-9394-D2DCCF22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Nhấn</a:t>
            </a:r>
            <a:r>
              <a:rPr lang="en-US"/>
              <a:t> vào mũi tên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1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59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Click vào chữ Săn ngọc trai để tới phần khám phá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7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2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2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6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9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83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4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0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2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4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3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00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11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5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68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9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3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311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467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16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2717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8324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8715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32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2238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307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85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5498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61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7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32E9D68-E290-5161-AE8D-34E3E3EE1C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0"/>
            <a:ext cx="1499682" cy="14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1B1E19-E602-DAC1-D663-0DDD8FD33E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9E09845-EF2C-297D-88B2-E8DE90AB2FF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0"/>
            <a:ext cx="1499682" cy="14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8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54FF452-71B9-6493-DE39-08287B4089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252" y="93891"/>
            <a:ext cx="1768039" cy="176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18" Type="http://schemas.openxmlformats.org/officeDocument/2006/relationships/slide" Target="slide21.xml"/><Relationship Id="rId3" Type="http://schemas.openxmlformats.org/officeDocument/2006/relationships/image" Target="../media/image41.jpe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slide" Target="slide19.xml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slide" Target="slide7.xml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46.gif"/><Relationship Id="rId24" Type="http://schemas.openxmlformats.org/officeDocument/2006/relationships/slide" Target="slide11.xml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slide" Target="slide20.xml"/><Relationship Id="rId2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8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audio" Target="NUL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8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8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4.xml"/><Relationship Id="rId3" Type="http://schemas.openxmlformats.org/officeDocument/2006/relationships/tags" Target="../tags/tag1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5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0.png"/><Relationship Id="rId5" Type="http://schemas.openxmlformats.org/officeDocument/2006/relationships/image" Target="../media/image15.png"/><Relationship Id="rId15" Type="http://schemas.openxmlformats.org/officeDocument/2006/relationships/image" Target="../media/image20.gif"/><Relationship Id="rId10" Type="http://schemas.openxmlformats.org/officeDocument/2006/relationships/image" Target="../media/image18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image" Target="../media/image20.gif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24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456" y="-321061"/>
            <a:ext cx="12102353" cy="711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3" name="WordArt 91"/>
          <p:cNvSpPr>
            <a:spLocks noChangeArrowheads="1" noChangeShapeType="1" noTextEdit="1"/>
          </p:cNvSpPr>
          <p:nvPr/>
        </p:nvSpPr>
        <p:spPr bwMode="auto">
          <a:xfrm>
            <a:off x="1759324" y="252133"/>
            <a:ext cx="8370794" cy="5294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74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Trường</a:t>
            </a:r>
            <a:r>
              <a:rPr lang="en-US" sz="3574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3574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Tiểu</a:t>
            </a:r>
            <a:r>
              <a:rPr lang="en-US" sz="3574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3574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học</a:t>
            </a:r>
            <a:r>
              <a:rPr lang="en-US" sz="3574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Chu </a:t>
            </a:r>
            <a:r>
              <a:rPr lang="en-US" sz="3574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Văn</a:t>
            </a:r>
            <a:r>
              <a:rPr lang="en-US" sz="3574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An</a:t>
            </a:r>
          </a:p>
        </p:txBody>
      </p:sp>
      <p:sp>
        <p:nvSpPr>
          <p:cNvPr id="3079" name="Text Box 14"/>
          <p:cNvSpPr txBox="1">
            <a:spLocks noChangeArrowheads="1"/>
          </p:cNvSpPr>
          <p:nvPr/>
        </p:nvSpPr>
        <p:spPr bwMode="auto">
          <a:xfrm>
            <a:off x="196103" y="3202081"/>
            <a:ext cx="12102353" cy="8256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765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CHU VI HÌNH TRÒN</a:t>
            </a:r>
          </a:p>
        </p:txBody>
      </p:sp>
      <p:sp>
        <p:nvSpPr>
          <p:cNvPr id="3" name="Rectangle 2"/>
          <p:cNvSpPr/>
          <p:nvPr/>
        </p:nvSpPr>
        <p:spPr>
          <a:xfrm>
            <a:off x="851647" y="5452363"/>
            <a:ext cx="10488706" cy="7033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971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Giáo viên: Lê</a:t>
            </a:r>
            <a:r>
              <a:rPr lang="vi-VN" sz="3971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Thị</a:t>
            </a:r>
            <a:r>
              <a:rPr lang="en-US" sz="3971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971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Oanh</a:t>
            </a:r>
            <a:endParaRPr lang="pt-BR" sz="3971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D2889-3429-6626-26F5-4EDCA73F5D2A}"/>
              </a:ext>
            </a:extLst>
          </p:cNvPr>
          <p:cNvSpPr txBox="1"/>
          <p:nvPr/>
        </p:nvSpPr>
        <p:spPr>
          <a:xfrm>
            <a:off x="-5603" y="1379241"/>
            <a:ext cx="12505765" cy="76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68" dirty="0" err="1">
                <a:solidFill>
                  <a:srgbClr val="FF0000"/>
                </a:solidFill>
                <a:latin typeface="Algerian" panose="04020705040A02060702" pitchFamily="82" charset="0"/>
              </a:rPr>
              <a:t>Môn</a:t>
            </a:r>
            <a:r>
              <a:rPr lang="en-US" sz="4368" dirty="0">
                <a:solidFill>
                  <a:srgbClr val="FF0000"/>
                </a:solidFill>
                <a:latin typeface="Algerian" panose="04020705040A02060702" pitchFamily="82" charset="0"/>
              </a:rPr>
              <a:t>: </a:t>
            </a:r>
            <a:r>
              <a:rPr lang="en-US" sz="4368" dirty="0" err="1">
                <a:solidFill>
                  <a:srgbClr val="FF0000"/>
                </a:solidFill>
                <a:latin typeface="Algerian" panose="04020705040A02060702" pitchFamily="82" charset="0"/>
              </a:rPr>
              <a:t>Toán</a:t>
            </a:r>
            <a:r>
              <a:rPr lang="en-US" sz="4368" dirty="0">
                <a:solidFill>
                  <a:srgbClr val="FF0000"/>
                </a:solidFill>
                <a:latin typeface="Algerian" panose="04020705040A02060702" pitchFamily="82" charset="0"/>
              </a:rPr>
              <a:t>      5H</a:t>
            </a:r>
          </a:p>
        </p:txBody>
      </p:sp>
    </p:spTree>
    <p:extLst>
      <p:ext uri="{BB962C8B-B14F-4D97-AF65-F5344CB8AC3E}">
        <p14:creationId xmlns:p14="http://schemas.microsoft.com/office/powerpoint/2010/main" val="1547543514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60" y="284480"/>
            <a:ext cx="703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47EB8-7C53-7B6F-1699-9B90B976BF58}"/>
              </a:ext>
            </a:extLst>
          </p:cNvPr>
          <p:cNvSpPr txBox="1"/>
          <p:nvPr/>
        </p:nvSpPr>
        <p:spPr>
          <a:xfrm>
            <a:off x="1016000" y="1391920"/>
            <a:ext cx="1046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một đường tròn gọi là chu vi của hình tròn đó.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Muốn tính chu vi của hình tròn, ta lấy đường kính nhân với số 3,14.</a:t>
            </a:r>
          </a:p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 = d x 3,14 hay C = 3,14 x d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d là đường kính hình tròn) Hoặc: Muốn tính chu vi của hình tròn, ta lấy 2 lần bán kính nhân với số 3,14.</a:t>
            </a:r>
          </a:p>
          <a:p>
            <a:pPr lvl="1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C=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 x 3,14 hay 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3,14 x 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r là bán kính hình tròn)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1: Chu vi hình tròn có đường kính 6 cm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6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18,84 (cm)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2: Chu vi hình tròn có bán kính 5 dm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5 x 2 = 31,4 (dm)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6FFF7F-8ED8-04A5-B6FF-C753F181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4184975"/>
            <a:ext cx="1855470" cy="18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8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A92CB60E-F3F7-FD28-65AE-C506D77F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55" y="1706880"/>
            <a:ext cx="16145655" cy="38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18C85-C1AD-2CC7-D7AC-800C28BE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72" y="1662095"/>
            <a:ext cx="10466661" cy="27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00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C4A0E-B313-8A34-10E7-13E715B6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" y="1982152"/>
            <a:ext cx="2343150" cy="2466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573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3,14 = 62,8 (cm)</a:t>
            </a:r>
          </a:p>
        </p:txBody>
      </p:sp>
    </p:spTree>
    <p:extLst>
      <p:ext uri="{BB962C8B-B14F-4D97-AF65-F5344CB8AC3E}">
        <p14:creationId xmlns:p14="http://schemas.microsoft.com/office/powerpoint/2010/main" val="495177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x 2 x 3,14 = 9,42 (dm)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2A2CF-F3EC-B3D2-DA1E-1C173CF7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" y="1660842"/>
            <a:ext cx="3110616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5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x 3,14 = 1,7 (m)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E6713-2B9C-9F57-551A-9DF9A77B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2" y="1760220"/>
            <a:ext cx="3268630" cy="32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5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51E9E-5405-F0EC-0F13-5FBCF2FA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55131"/>
            <a:ext cx="10657840" cy="22253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C1A323-F565-732F-8DBE-DB3465A88F24}"/>
              </a:ext>
            </a:extLst>
          </p:cNvPr>
          <p:cNvSpPr/>
          <p:nvPr/>
        </p:nvSpPr>
        <p:spPr>
          <a:xfrm>
            <a:off x="5689600" y="2499360"/>
            <a:ext cx="9245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5F2821-CD46-571D-A3CA-EFD5D7925C4B}"/>
              </a:ext>
            </a:extLst>
          </p:cNvPr>
          <p:cNvSpPr/>
          <p:nvPr/>
        </p:nvSpPr>
        <p:spPr>
          <a:xfrm>
            <a:off x="8757920" y="250952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12,56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B8C6CD-7AD1-9231-2665-17C23E976907}"/>
              </a:ext>
            </a:extLst>
          </p:cNvPr>
          <p:cNvSpPr/>
          <p:nvPr/>
        </p:nvSpPr>
        <p:spPr>
          <a:xfrm>
            <a:off x="2143760" y="3251200"/>
            <a:ext cx="104648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 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6A079D-3DDF-C59D-2B54-F716E76DC7F0}"/>
              </a:ext>
            </a:extLst>
          </p:cNvPr>
          <p:cNvSpPr/>
          <p:nvPr/>
        </p:nvSpPr>
        <p:spPr>
          <a:xfrm>
            <a:off x="8798560" y="325120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28,26 m</a:t>
            </a:r>
          </a:p>
        </p:txBody>
      </p:sp>
    </p:spTree>
    <p:extLst>
      <p:ext uri="{BB962C8B-B14F-4D97-AF65-F5344CB8AC3E}">
        <p14:creationId xmlns:p14="http://schemas.microsoft.com/office/powerpoint/2010/main" val="2811388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F983147-D173-07A1-F9E3-1546F0214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08" y="9293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oral reef&#10;&#10;Description automatically generated">
            <a:extLst>
              <a:ext uri="{FF2B5EF4-FFF2-40B4-BE49-F238E27FC236}">
                <a16:creationId xmlns:a16="http://schemas.microsoft.com/office/drawing/2014/main" id="{155B084A-3028-2836-791B-B0A805CBA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5" name="Picture 4" descr="A pink and yellow text with a black background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BCDDFF8D-A775-0D10-D75C-5135B5446E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7" y="743012"/>
            <a:ext cx="11039409" cy="28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6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underwater scene with rocks and plants&#10;&#10;Description automatically generated">
            <a:extLst>
              <a:ext uri="{FF2B5EF4-FFF2-40B4-BE49-F238E27FC236}">
                <a16:creationId xmlns:a16="http://schemas.microsoft.com/office/drawing/2014/main" id="{A0017830-F4D7-F5FE-4023-D71463444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-1502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93538" y="-495289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4.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78897" y="856175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570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42" y="2709043"/>
            <a:ext cx="3125065" cy="382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DC0C0-C754-15FA-E4A9-3D98FEDB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59" y="1073501"/>
            <a:ext cx="5383451" cy="346776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3653619-8275-E4ED-A1F3-E6B04B354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0"/>
            <a:ext cx="1499682" cy="14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836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oral reef&#10;&#10;Description automatically generated">
            <a:extLst>
              <a:ext uri="{FF2B5EF4-FFF2-40B4-BE49-F238E27FC236}">
                <a16:creationId xmlns:a16="http://schemas.microsoft.com/office/drawing/2014/main" id="{A647CBF0-154C-22DF-6FB1-EACD7E027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57484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9DD18331-9100-0CF7-AB80-6EFA1BF6A95A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ADAC1-A072-AB9D-48F7-8DE525EE6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77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ral reef&#10;&#10;Description automatically generated">
            <a:extLst>
              <a:ext uri="{FF2B5EF4-FFF2-40B4-BE49-F238E27FC236}">
                <a16:creationId xmlns:a16="http://schemas.microsoft.com/office/drawing/2014/main" id="{22285AF3-1FFD-CAC5-8827-7847C76E8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0A193-E8D3-0935-03F8-E121C3C6C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AFDF5-58E6-2A37-381A-F4A77E5F9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470527-CEEA-A30A-F02D-D4F047B21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03DF11A0-99C8-ADC8-1061-7FC798BFF4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D73524-5894-0A08-6C31-FB38CA966A54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2A4E5B-61CC-C0AE-02C7-8E55B9B58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B400F3-AB5A-6244-A20F-E408B3A09FDC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FE89B81-B3A5-866F-54CA-136D7D31DA83}"/>
              </a:ext>
            </a:extLst>
          </p:cNvPr>
          <p:cNvSpPr/>
          <p:nvPr/>
        </p:nvSpPr>
        <p:spPr>
          <a:xfrm>
            <a:off x="2148417" y="757484"/>
            <a:ext cx="7613309" cy="1354019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công thức tính chu vi hình tròn khi biết trước bán kính?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DD3BED26-403C-8AB5-7AAA-80A85093EFF8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3,14 x r x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B1AB91-385D-8DE5-8B2C-4900A78D0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665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51FE4D03-D41B-2DAE-20C5-0A41CCE51599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36326D-8580-8AA8-4A39-E71F03D95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DCA8C38-5CE4-5082-18D1-1B48E0BF2F36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3F75EB71-E161-933B-30B4-80CE2676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1EEFD748-97BD-DE20-F380-786658474199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9">
            <a:extLst>
              <a:ext uri="{FF2B5EF4-FFF2-40B4-BE49-F238E27FC236}">
                <a16:creationId xmlns:a16="http://schemas.microsoft.com/office/drawing/2014/main" id="{46A38A4B-027A-98C1-C183-4AF2340CC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24208FB0-9CC6-F754-DBF8-30566A52057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8A119A21-055C-024C-0131-3C9FBED3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E094762-D1F3-7946-B639-4782AADBE722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4453358C-132B-3540-E548-15DC49885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28AD3A-A91A-0A50-5CB3-C231CC72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59" y="561799"/>
            <a:ext cx="519424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7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0" grpId="0" uiExpand="1" build="p"/>
      <p:bldP spid="22" grpId="0" uiExpand="1" build="p"/>
      <p:bldP spid="2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7E71D27E-2A33-0BAF-78F2-BCAB2EAE7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342" y="2744795"/>
            <a:ext cx="3125065" cy="3827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7A419-4FFA-3D18-CCF5-00C77D291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26" y="1154995"/>
            <a:ext cx="745605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8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6" y="4228406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8" y="4166554"/>
            <a:ext cx="2733183" cy="2902576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1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6" y="5066334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4878279" y="4828733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094" y="483959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5571" y="1617532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20101" y="5484354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7EDEBD3D-B985-CAE6-D178-323312FC44B9}"/>
              </a:ext>
            </a:extLst>
          </p:cNvPr>
          <p:cNvSpPr/>
          <p:nvPr/>
        </p:nvSpPr>
        <p:spPr>
          <a:xfrm>
            <a:off x="10948770" y="322415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5 L 0.23854 0.020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909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486274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723616" y="426954"/>
            <a:ext cx="6648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gấp …?..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8" y="238519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3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4" y="2771462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4" y="2830194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4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8" y="4549831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61582" y="457218"/>
            <a:ext cx="8801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 thẳng nối 2 điểm bất kì trên đường tròn và đi qua tâm đường tròn gọi là </a:t>
            </a:r>
            <a:r>
              <a:rPr lang="en-US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…..</a:t>
            </a:r>
            <a:endParaRPr lang="vi-VN" sz="60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6" y="2406961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3" y="4214056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đườ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k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b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k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49183" y="3386937"/>
            <a:ext cx="2925684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en-US" sz="3334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endParaRPr lang="vi-VN" sz="3334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trung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đ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i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ể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4243667" y="2777558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603264" y="2807293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544549" y="479673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309709" y="4757732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D7D4E7-36DF-5C42-C205-AA5A905D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99"/>
          <a:stretch/>
        </p:blipFill>
        <p:spPr>
          <a:xfrm>
            <a:off x="0" y="3191110"/>
            <a:ext cx="12192000" cy="175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3E50-C912-79E2-6117-2DC19658B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22" t="10104" r="47338" b="70009"/>
          <a:stretch/>
        </p:blipFill>
        <p:spPr>
          <a:xfrm>
            <a:off x="4809951" y="920639"/>
            <a:ext cx="2007409" cy="920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8BD3-A09F-46A3-7A08-91B601289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830" y="1704771"/>
            <a:ext cx="11766300" cy="1761897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A058E72-0319-D383-6469-E935F95F9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0"/>
            <a:ext cx="1499682" cy="149968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EFE1A3B-DAE1-9E80-76B3-6968A25AB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67" y="5130800"/>
            <a:ext cx="1499682" cy="14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23171E89-865E-1916-01F9-AD017CBBD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0" y="2184400"/>
            <a:ext cx="9103656" cy="24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ation2.pptx">
            <a:hlinkClick r:id="" action="ppaction://media"/>
            <a:extLst>
              <a:ext uri="{FF2B5EF4-FFF2-40B4-BE49-F238E27FC236}">
                <a16:creationId xmlns:a16="http://schemas.microsoft.com/office/drawing/2014/main" id="{E8054257-FF92-0DFC-5BAF-C963E736A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619CF-E053-89E4-02DA-179E1B100C53}"/>
              </a:ext>
            </a:extLst>
          </p:cNvPr>
          <p:cNvSpPr txBox="1"/>
          <p:nvPr/>
        </p:nvSpPr>
        <p:spPr>
          <a:xfrm>
            <a:off x="1754386" y="28360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67437-BCA4-A96F-91D7-D3FB891CC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4" y="254560"/>
            <a:ext cx="756655" cy="756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41164-AAF1-081C-B2D2-614A8E87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1079500"/>
            <a:ext cx="3171825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49F5A-97AC-C9EC-34F7-A9B093E17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982" y="1011872"/>
            <a:ext cx="5705475" cy="4143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DDE48-CF5F-A480-889B-CA43D7320AE2}"/>
              </a:ext>
            </a:extLst>
          </p:cNvPr>
          <p:cNvSpPr txBox="1"/>
          <p:nvPr/>
        </p:nvSpPr>
        <p:spPr>
          <a:xfrm>
            <a:off x="1483360" y="5303520"/>
            <a:ext cx="8859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đường tròn đường kính 4 cm chính là độ dài của đoạn dây.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Dùng máy tính cầm tay, thực hiện phép nhân 4 × 3,14 rồi so sánh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kết quả với độ dài đoạn dây đã cuốn quanh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1505976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5" ma:contentTypeDescription="Create a new document." ma:contentTypeScope="" ma:versionID="4a821e8b90d5534630909510268fc21c">
  <xsd:schema xmlns:xsd="http://www.w3.org/2001/XMLSchema" xmlns:xs="http://www.w3.org/2001/XMLSchema" xmlns:p="http://schemas.microsoft.com/office/2006/metadata/properties" xmlns:ns3="e3474fc8-c587-4375-aa46-28eda414bf22" xmlns:ns4="ef9fbb00-3a11-451f-a0e3-723ec126c7ed" targetNamespace="http://schemas.microsoft.com/office/2006/metadata/properties" ma:root="true" ma:fieldsID="e5f7571b6a457ba031e347f6fd2780bb" ns3:_="" ns4:_="">
    <xsd:import namespace="e3474fc8-c587-4375-aa46-28eda414bf22"/>
    <xsd:import namespace="ef9fbb00-3a11-451f-a0e3-723ec126c7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A424A2-FFF9-4809-AEE1-205EBAF48D4C}">
  <ds:schemaRefs>
    <ds:schemaRef ds:uri="http://purl.org/dc/terms/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e3474fc8-c587-4375-aa46-28eda414bf2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E49CCCA-437D-4923-8CFA-5CD2BB4C4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74fc8-c587-4375-aa46-28eda414bf22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E1D65D-1FB1-415A-80F1-F57F7E0251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572</TotalTime>
  <Words>555</Words>
  <Application>Microsoft Office PowerPoint</Application>
  <PresentationFormat>Widescreen</PresentationFormat>
  <Paragraphs>73</Paragraphs>
  <Slides>23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Cambria Math</vt:lpstr>
      <vt:lpstr>Aptos Display</vt:lpstr>
      <vt:lpstr>Times New Roman</vt:lpstr>
      <vt:lpstr>Algerian</vt:lpstr>
      <vt:lpstr>Aptos</vt:lpstr>
      <vt:lpstr>Calibri Light</vt:lpstr>
      <vt:lpstr>Calibri</vt:lpstr>
      <vt:lpstr>Cambria</vt:lpstr>
      <vt:lpstr>#9Slide06 SVNLemon Tuesday</vt:lpstr>
      <vt:lpstr>Arial Black</vt:lpstr>
      <vt:lpstr>2_Office Theme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LE OANH</cp:lastModifiedBy>
  <cp:revision>31</cp:revision>
  <dcterms:created xsi:type="dcterms:W3CDTF">2023-08-30T07:52:31Z</dcterms:created>
  <dcterms:modified xsi:type="dcterms:W3CDTF">2025-02-02T15:55:14Z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