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70" r:id="rId2"/>
    <p:sldId id="469" r:id="rId3"/>
    <p:sldId id="450" r:id="rId4"/>
    <p:sldId id="451" r:id="rId5"/>
    <p:sldId id="459" r:id="rId6"/>
    <p:sldId id="460" r:id="rId7"/>
    <p:sldId id="449" r:id="rId8"/>
    <p:sldId id="309" r:id="rId9"/>
    <p:sldId id="310" r:id="rId10"/>
    <p:sldId id="313" r:id="rId11"/>
    <p:sldId id="338" r:id="rId12"/>
    <p:sldId id="461" r:id="rId13"/>
    <p:sldId id="462" r:id="rId14"/>
    <p:sldId id="337" r:id="rId15"/>
    <p:sldId id="454" r:id="rId16"/>
    <p:sldId id="336" r:id="rId17"/>
    <p:sldId id="453" r:id="rId18"/>
    <p:sldId id="463" r:id="rId19"/>
    <p:sldId id="455" r:id="rId20"/>
    <p:sldId id="465" r:id="rId21"/>
    <p:sldId id="341" r:id="rId22"/>
    <p:sldId id="464" r:id="rId23"/>
    <p:sldId id="466" r:id="rId24"/>
    <p:sldId id="467" r:id="rId25"/>
    <p:sldId id="301" r:id="rId26"/>
    <p:sldId id="302"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653" autoAdjust="0"/>
  </p:normalViewPr>
  <p:slideViewPr>
    <p:cSldViewPr snapToGrid="0">
      <p:cViewPr varScale="1">
        <p:scale>
          <a:sx n="86" d="100"/>
          <a:sy n="86" d="100"/>
        </p:scale>
        <p:origin x="91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2025/2/2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66948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714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3551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0090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26766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4082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2140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837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96927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5400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25883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54516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4925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6739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70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368DB4-E0C1-FF02-089A-D3227827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C1F752-5E20-8A40-F7A7-F9412410E58E}"/>
              </a:ext>
            </a:extLst>
          </p:cNvPr>
          <p:cNvPicPr>
            <a:picLocks noChangeAspect="1"/>
          </p:cNvPicPr>
          <p:nvPr/>
        </p:nvPicPr>
        <p:blipFill>
          <a:blip r:embed="rId4"/>
          <a:stretch>
            <a:fillRect/>
          </a:stretch>
        </p:blipFill>
        <p:spPr>
          <a:xfrm>
            <a:off x="5844653" y="2000339"/>
            <a:ext cx="6525470" cy="33133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9C1E501-9901-8451-283D-AD97070449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pic>
        <p:nvPicPr>
          <p:cNvPr id="4" name="Picture 3">
            <a:extLst>
              <a:ext uri="{FF2B5EF4-FFF2-40B4-BE49-F238E27FC236}">
                <a16:creationId xmlns:a16="http://schemas.microsoft.com/office/drawing/2014/main" id="{07D6C301-D5BD-48C5-F160-389ED51D8DFF}"/>
              </a:ext>
            </a:extLst>
          </p:cNvPr>
          <p:cNvPicPr>
            <a:picLocks noChangeAspect="1"/>
          </p:cNvPicPr>
          <p:nvPr/>
        </p:nvPicPr>
        <p:blipFill>
          <a:blip r:embed="rId6"/>
          <a:stretch>
            <a:fillRect/>
          </a:stretch>
        </p:blipFill>
        <p:spPr>
          <a:xfrm>
            <a:off x="7714369" y="790385"/>
            <a:ext cx="2737341" cy="1457070"/>
          </a:xfrm>
          <a:prstGeom prst="rect">
            <a:avLst/>
          </a:prstGeom>
        </p:spPr>
      </p:pic>
      <p:sp>
        <p:nvSpPr>
          <p:cNvPr id="6" name="Rectangle 5">
            <a:extLst>
              <a:ext uri="{FF2B5EF4-FFF2-40B4-BE49-F238E27FC236}">
                <a16:creationId xmlns:a16="http://schemas.microsoft.com/office/drawing/2014/main" id="{ADD14958-FC89-4987-9B13-4C4E24ECBDC6}"/>
              </a:ext>
            </a:extLst>
          </p:cNvPr>
          <p:cNvSpPr/>
          <p:nvPr/>
        </p:nvSpPr>
        <p:spPr>
          <a:xfrm>
            <a:off x="6306217" y="5713672"/>
            <a:ext cx="5769499" cy="707886"/>
          </a:xfrm>
          <a:prstGeom prst="rect">
            <a:avLst/>
          </a:prstGeom>
          <a:noFill/>
        </p:spPr>
        <p:txBody>
          <a:bodyPr wrap="square">
            <a:spAutoFit/>
          </a:bodyPr>
          <a:lstStyle/>
          <a:p>
            <a:pPr algn="ctr" fontAlgn="base">
              <a:spcBef>
                <a:spcPct val="0"/>
              </a:spcBef>
              <a:spcAft>
                <a:spcPct val="0"/>
              </a:spcAft>
              <a:defRPr/>
            </a:pPr>
            <a:r>
              <a:rPr lang="pt-BR"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Giáo viên: Lê</a:t>
            </a:r>
            <a:r>
              <a:rPr lang="vi-VN"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Thị</a:t>
            </a:r>
            <a:r>
              <a:rPr lang="en-US"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a:t>
            </a:r>
            <a:r>
              <a:rPr lang="en-US" sz="4000" b="1" kern="10" dirty="0" err="1">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Oanh</a:t>
            </a:r>
            <a:endParaRPr lang="pt-BR"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endParaRPr>
          </a:p>
        </p:txBody>
      </p:sp>
      <p:sp>
        <p:nvSpPr>
          <p:cNvPr id="7" name="WordArt 91">
            <a:extLst>
              <a:ext uri="{FF2B5EF4-FFF2-40B4-BE49-F238E27FC236}">
                <a16:creationId xmlns:a16="http://schemas.microsoft.com/office/drawing/2014/main" id="{873BC861-8F3B-49A5-97EC-2D41721B43BC}"/>
              </a:ext>
            </a:extLst>
          </p:cNvPr>
          <p:cNvSpPr>
            <a:spLocks noChangeArrowheads="1" noChangeShapeType="1" noTextEdit="1"/>
          </p:cNvSpPr>
          <p:nvPr/>
        </p:nvSpPr>
        <p:spPr bwMode="auto">
          <a:xfrm>
            <a:off x="1727200" y="228600"/>
            <a:ext cx="84328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Trường</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Tiểu</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học</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Chu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Văn</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An</a:t>
            </a:r>
          </a:p>
        </p:txBody>
      </p:sp>
    </p:spTree>
    <p:extLst>
      <p:ext uri="{BB962C8B-B14F-4D97-AF65-F5344CB8AC3E}">
        <p14:creationId xmlns:p14="http://schemas.microsoft.com/office/powerpoint/2010/main" val="301113677"/>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046481" y="782320"/>
            <a:ext cx="10373360" cy="459232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a:solidFill>
                  <a:srgbClr val="000066"/>
                </a:solidFill>
                <a:latin typeface="Cambria" panose="02040503050406030204" pitchFamily="18" charset="0"/>
                <a:ea typeface="Cambria" panose="02040503050406030204" pitchFamily="18" charset="0"/>
              </a:rPr>
              <a:t>Đ</a:t>
            </a:r>
            <a:r>
              <a:rPr lang="vi-VN" sz="4000" b="1" dirty="0">
                <a:solidFill>
                  <a:srgbClr val="000066"/>
                </a:solidFill>
                <a:latin typeface="Cambria" panose="02040503050406030204" pitchFamily="18" charset="0"/>
                <a:ea typeface="Cambria" panose="02040503050406030204" pitchFamily="18" charset="0"/>
              </a:rPr>
              <a:t>ọc thông tin mục 1 SGK tr.61-64 và thực hiện nhiệm vụ chung:</a:t>
            </a:r>
            <a:endParaRPr lang="en-US" sz="4000" b="1" dirty="0">
              <a:solidFill>
                <a:srgbClr val="000066"/>
              </a:solidFill>
              <a:latin typeface="Cambria" panose="02040503050406030204" pitchFamily="18" charset="0"/>
              <a:ea typeface="Cambria" panose="02040503050406030204" pitchFamily="18" charset="0"/>
            </a:endParaRPr>
          </a:p>
          <a:p>
            <a:pPr marL="571500" lvl="0" indent="-571500" algn="just" defTabSz="914446">
              <a:buFont typeface="Arial" panose="020B0604020202020204" pitchFamily="34" charset="0"/>
              <a:buChar char="•"/>
              <a:defRPr/>
            </a:pPr>
            <a:r>
              <a:rPr lang="vi-VN" sz="4000" b="1" i="1" dirty="0">
                <a:solidFill>
                  <a:srgbClr val="000066"/>
                </a:solidFill>
                <a:latin typeface="Cambria" panose="02040503050406030204" pitchFamily="18" charset="0"/>
                <a:ea typeface="Cambria" panose="02040503050406030204" pitchFamily="18" charset="0"/>
              </a:rPr>
              <a:t>Liệt kê những việc Hồ Chí Minh đã làm để chuẩn bị cho Tổng khởi nghĩa khi ở Pác Bó, Tân Trào. </a:t>
            </a:r>
            <a:endParaRPr kumimoji="0" lang="en-US" sz="5400" i="1" u="none" strike="noStrike" kern="1200" cap="none" spc="0" normalizeH="0" baseline="0" noProof="0" dirty="0">
              <a:ln>
                <a:noFill/>
              </a:ln>
              <a:solidFill>
                <a:srgbClr val="000066"/>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C62EC518-A753-22E2-2A65-3D1490CF2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pic>
        <p:nvPicPr>
          <p:cNvPr id="6" name="Picture 5">
            <a:extLst>
              <a:ext uri="{FF2B5EF4-FFF2-40B4-BE49-F238E27FC236}">
                <a16:creationId xmlns:a16="http://schemas.microsoft.com/office/drawing/2014/main" id="{65D24AC2-A86E-D0CA-4951-354A384C4F4B}"/>
              </a:ext>
            </a:extLst>
          </p:cNvPr>
          <p:cNvPicPr>
            <a:picLocks noChangeAspect="1"/>
          </p:cNvPicPr>
          <p:nvPr/>
        </p:nvPicPr>
        <p:blipFill>
          <a:blip r:embed="rId4"/>
          <a:stretch>
            <a:fillRect/>
          </a:stretch>
        </p:blipFill>
        <p:spPr>
          <a:xfrm>
            <a:off x="1003300" y="572770"/>
            <a:ext cx="3152140" cy="4277904"/>
          </a:xfrm>
          <a:prstGeom prst="rect">
            <a:avLst/>
          </a:prstGeom>
        </p:spPr>
      </p:pic>
      <p:pic>
        <p:nvPicPr>
          <p:cNvPr id="9" name="Picture 8">
            <a:extLst>
              <a:ext uri="{FF2B5EF4-FFF2-40B4-BE49-F238E27FC236}">
                <a16:creationId xmlns:a16="http://schemas.microsoft.com/office/drawing/2014/main" id="{100CE564-D73A-C38F-917E-D346FC5B2A0B}"/>
              </a:ext>
            </a:extLst>
          </p:cNvPr>
          <p:cNvPicPr>
            <a:picLocks noChangeAspect="1"/>
          </p:cNvPicPr>
          <p:nvPr/>
        </p:nvPicPr>
        <p:blipFill>
          <a:blip r:embed="rId5"/>
          <a:stretch>
            <a:fillRect/>
          </a:stretch>
        </p:blipFill>
        <p:spPr>
          <a:xfrm>
            <a:off x="4582238" y="406083"/>
            <a:ext cx="3726101" cy="3129598"/>
          </a:xfrm>
          <a:prstGeom prst="rect">
            <a:avLst/>
          </a:prstGeom>
        </p:spPr>
      </p:pic>
      <p:pic>
        <p:nvPicPr>
          <p:cNvPr id="17" name="Picture 16">
            <a:extLst>
              <a:ext uri="{FF2B5EF4-FFF2-40B4-BE49-F238E27FC236}">
                <a16:creationId xmlns:a16="http://schemas.microsoft.com/office/drawing/2014/main" id="{146A7901-74A3-F198-43B8-34420046F6C5}"/>
              </a:ext>
            </a:extLst>
          </p:cNvPr>
          <p:cNvPicPr>
            <a:picLocks noChangeAspect="1"/>
          </p:cNvPicPr>
          <p:nvPr/>
        </p:nvPicPr>
        <p:blipFill>
          <a:blip r:embed="rId6"/>
          <a:stretch>
            <a:fillRect/>
          </a:stretch>
        </p:blipFill>
        <p:spPr>
          <a:xfrm>
            <a:off x="8953182" y="917575"/>
            <a:ext cx="2962275" cy="4514850"/>
          </a:xfrm>
          <a:prstGeom prst="rect">
            <a:avLst/>
          </a:prstGeom>
        </p:spPr>
      </p:pic>
      <p:pic>
        <p:nvPicPr>
          <p:cNvPr id="20" name="Picture 19">
            <a:extLst>
              <a:ext uri="{FF2B5EF4-FFF2-40B4-BE49-F238E27FC236}">
                <a16:creationId xmlns:a16="http://schemas.microsoft.com/office/drawing/2014/main" id="{F4828BE2-466C-03BD-C8DA-15AE3A5086A3}"/>
              </a:ext>
            </a:extLst>
          </p:cNvPr>
          <p:cNvPicPr>
            <a:picLocks noChangeAspect="1"/>
          </p:cNvPicPr>
          <p:nvPr/>
        </p:nvPicPr>
        <p:blipFill>
          <a:blip r:embed="rId7"/>
          <a:stretch>
            <a:fillRect/>
          </a:stretch>
        </p:blipFill>
        <p:spPr>
          <a:xfrm>
            <a:off x="4622800" y="3823743"/>
            <a:ext cx="3830320" cy="2657135"/>
          </a:xfrm>
          <a:prstGeom prst="rect">
            <a:avLst/>
          </a:prstGeom>
        </p:spPr>
      </p:pic>
    </p:spTree>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53777" y="674109"/>
            <a:ext cx="8576783" cy="150013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333333"/>
                </a:solidFill>
                <a:latin typeface="Cambria" panose="02040503050406030204" pitchFamily="18" charset="0"/>
                <a:ea typeface="Cambria" panose="02040503050406030204" pitchFamily="18" charset="0"/>
              </a:rPr>
              <a:t>Nhóm chẵn: Kể lại câu chuyện Bác Hồ về nước. </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246819" y="2682241"/>
            <a:ext cx="4050862" cy="4034236"/>
          </a:xfrm>
          <a:prstGeom prst="rect">
            <a:avLst/>
          </a:prstGeom>
        </p:spPr>
      </p:pic>
      <p:sp>
        <p:nvSpPr>
          <p:cNvPr id="2" name="Rectangle: Rounded Corners 1">
            <a:extLst>
              <a:ext uri="{FF2B5EF4-FFF2-40B4-BE49-F238E27FC236}">
                <a16:creationId xmlns:a16="http://schemas.microsoft.com/office/drawing/2014/main" id="{8F57BA64-0729-31F1-4656-241AB9721941}"/>
              </a:ext>
            </a:extLst>
          </p:cNvPr>
          <p:cNvSpPr/>
          <p:nvPr/>
        </p:nvSpPr>
        <p:spPr>
          <a:xfrm>
            <a:off x="3930177" y="2553709"/>
            <a:ext cx="7682703" cy="19370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333333"/>
                </a:solidFill>
                <a:latin typeface="Cambria" panose="02040503050406030204" pitchFamily="18" charset="0"/>
                <a:ea typeface="Cambria" panose="02040503050406030204" pitchFamily="18" charset="0"/>
              </a:rPr>
              <a:t>Nhóm lẻ: Kể lại câu chuyện Việc ngày chú Văn có thể làm được không? </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869063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5" name="a">
            <a:extLst>
              <a:ext uri="{FF2B5EF4-FFF2-40B4-BE49-F238E27FC236}">
                <a16:creationId xmlns:a16="http://schemas.microsoft.com/office/drawing/2014/main" id="{D88EC214-2EB1-DA61-B7FD-2D6E5D7BA96F}"/>
              </a:ext>
            </a:extLst>
          </p:cNvPr>
          <p:cNvSpPr/>
          <p:nvPr/>
        </p:nvSpPr>
        <p:spPr>
          <a:xfrm>
            <a:off x="2651761" y="213360"/>
            <a:ext cx="6349999" cy="79248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a:solidFill>
                  <a:srgbClr val="000066"/>
                </a:solidFill>
                <a:latin typeface="Cambria" panose="02040503050406030204" pitchFamily="18" charset="0"/>
                <a:ea typeface="Cambria" panose="02040503050406030204" pitchFamily="18" charset="0"/>
              </a:rPr>
              <a:t>Hoàn </a:t>
            </a:r>
            <a:r>
              <a:rPr lang="en-US" sz="4000" b="1" dirty="0" err="1">
                <a:solidFill>
                  <a:srgbClr val="000066"/>
                </a:solidFill>
                <a:latin typeface="Cambria" panose="02040503050406030204" pitchFamily="18" charset="0"/>
                <a:ea typeface="Cambria" panose="02040503050406030204" pitchFamily="18" charset="0"/>
              </a:rPr>
              <a:t>thành</a:t>
            </a:r>
            <a:r>
              <a:rPr lang="en-US" sz="4000" b="1" dirty="0">
                <a:solidFill>
                  <a:srgbClr val="000066"/>
                </a:solidFill>
                <a:latin typeface="Cambria" panose="02040503050406030204" pitchFamily="18" charset="0"/>
                <a:ea typeface="Cambria" panose="02040503050406030204" pitchFamily="18" charset="0"/>
              </a:rPr>
              <a:t> </a:t>
            </a:r>
            <a:r>
              <a:rPr lang="en-US" sz="4000" b="1" dirty="0" err="1">
                <a:solidFill>
                  <a:srgbClr val="000066"/>
                </a:solidFill>
                <a:latin typeface="Cambria" panose="02040503050406030204" pitchFamily="18" charset="0"/>
                <a:ea typeface="Cambria" panose="02040503050406030204" pitchFamily="18" charset="0"/>
              </a:rPr>
              <a:t>Phiếu</a:t>
            </a:r>
            <a:r>
              <a:rPr lang="en-US" sz="4000" b="1" dirty="0">
                <a:solidFill>
                  <a:srgbClr val="000066"/>
                </a:solidFill>
                <a:latin typeface="Cambria" panose="02040503050406030204" pitchFamily="18" charset="0"/>
                <a:ea typeface="Cambria" panose="02040503050406030204" pitchFamily="18" charset="0"/>
              </a:rPr>
              <a:t> </a:t>
            </a:r>
            <a:r>
              <a:rPr lang="en-US" sz="4000" b="1" dirty="0" err="1">
                <a:solidFill>
                  <a:srgbClr val="000066"/>
                </a:solidFill>
                <a:latin typeface="Cambria" panose="02040503050406030204" pitchFamily="18" charset="0"/>
                <a:ea typeface="Cambria" panose="02040503050406030204" pitchFamily="18" charset="0"/>
              </a:rPr>
              <a:t>bài</a:t>
            </a:r>
            <a:r>
              <a:rPr lang="en-US" sz="4000" b="1" dirty="0">
                <a:solidFill>
                  <a:srgbClr val="000066"/>
                </a:solidFill>
                <a:latin typeface="Cambria" panose="02040503050406030204" pitchFamily="18" charset="0"/>
                <a:ea typeface="Cambria" panose="02040503050406030204" pitchFamily="18" charset="0"/>
              </a:rPr>
              <a:t> </a:t>
            </a:r>
            <a:r>
              <a:rPr lang="en-US" sz="4000" b="1" dirty="0" err="1">
                <a:solidFill>
                  <a:srgbClr val="000066"/>
                </a:solidFill>
                <a:latin typeface="Cambria" panose="02040503050406030204" pitchFamily="18" charset="0"/>
                <a:ea typeface="Cambria" panose="02040503050406030204" pitchFamily="18" charset="0"/>
              </a:rPr>
              <a:t>tập</a:t>
            </a:r>
            <a:endParaRPr kumimoji="0" lang="en-US" sz="5400" i="1" u="none" strike="noStrike" kern="1200" cap="none" spc="0" normalizeH="0" baseline="0" noProof="0" dirty="0">
              <a:ln>
                <a:noFill/>
              </a:ln>
              <a:solidFill>
                <a:srgbClr val="000066"/>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CEFF869-6C52-A01C-C70C-9E5352E7BBAB}"/>
              </a:ext>
            </a:extLst>
          </p:cNvPr>
          <p:cNvPicPr>
            <a:picLocks noChangeAspect="1"/>
          </p:cNvPicPr>
          <p:nvPr/>
        </p:nvPicPr>
        <p:blipFill>
          <a:blip r:embed="rId3"/>
          <a:stretch>
            <a:fillRect/>
          </a:stretch>
        </p:blipFill>
        <p:spPr>
          <a:xfrm>
            <a:off x="3596639" y="1221024"/>
            <a:ext cx="4372047" cy="5301696"/>
          </a:xfrm>
          <a:prstGeom prst="rect">
            <a:avLst/>
          </a:prstGeom>
        </p:spPr>
      </p:pic>
    </p:spTree>
    <p:extLst>
      <p:ext uri="{BB962C8B-B14F-4D97-AF65-F5344CB8AC3E}">
        <p14:creationId xmlns:p14="http://schemas.microsoft.com/office/powerpoint/2010/main" val="9130633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5D6524B1-28FE-A585-33DF-B7CCC95B6277}"/>
              </a:ext>
            </a:extLst>
          </p:cNvPr>
          <p:cNvPicPr>
            <a:picLocks noChangeAspect="1"/>
          </p:cNvPicPr>
          <p:nvPr/>
        </p:nvPicPr>
        <p:blipFill>
          <a:blip r:embed="rId5"/>
          <a:stretch>
            <a:fillRect/>
          </a:stretch>
        </p:blipFill>
        <p:spPr>
          <a:xfrm>
            <a:off x="256163" y="1053932"/>
            <a:ext cx="12192000" cy="5531742"/>
          </a:xfrm>
          <a:prstGeom prst="rect">
            <a:avLst/>
          </a:prstGeom>
        </p:spPr>
      </p:pic>
    </p:spTree>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229360" y="822960"/>
            <a:ext cx="9784080" cy="4907280"/>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24172" y="2582534"/>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vi-VN" sz="31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Nhiệm vụ chung: Những việc Hồ Chí Minh đã làm để chuẩn bị cho Tổng khởi nghĩa khi ở Pác Bó, Tân Trào:</a:t>
              </a:r>
            </a:p>
            <a:p>
              <a:pPr marL="457200" marR="0" lvl="0" indent="-457200" algn="just"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vi-VN" sz="310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Chỉ đạo xây dựng lực lượng, căn cứ địa cách mạng.</a:t>
              </a:r>
            </a:p>
            <a:p>
              <a:pPr marL="457200" marR="0" lvl="0" indent="-457200" algn="just"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vi-VN" sz="310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Cùng Trung ương Đảng Cộng sản Đông Dương triệu tập Hội nghị toàn quốc và chủ trì Đại hội Quốc dân.</a:t>
              </a:r>
            </a:p>
            <a:p>
              <a:pPr marL="457200" marR="0" lvl="0" indent="-457200" algn="just"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vi-VN" sz="310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Gửi thư tới đồng bào cả nước kêu gọi tổng khởi nghĩa giành chính quyền...</a:t>
              </a:r>
            </a:p>
          </p:txBody>
        </p:sp>
      </p:grpSp>
    </p:spTree>
    <p:extLst>
      <p:ext uri="{BB962C8B-B14F-4D97-AF65-F5344CB8AC3E}">
        <p14:creationId xmlns:p14="http://schemas.microsoft.com/office/powerpoint/2010/main" val="3519420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graphicFrame>
        <p:nvGraphicFramePr>
          <p:cNvPr id="2" name="Table 1">
            <a:extLst>
              <a:ext uri="{FF2B5EF4-FFF2-40B4-BE49-F238E27FC236}">
                <a16:creationId xmlns:a16="http://schemas.microsoft.com/office/drawing/2014/main" id="{A6FD1138-FD27-DA37-6A9F-3850F722AE65}"/>
              </a:ext>
            </a:extLst>
          </p:cNvPr>
          <p:cNvGraphicFramePr>
            <a:graphicFrameLocks noGrp="1"/>
          </p:cNvGraphicFramePr>
          <p:nvPr>
            <p:extLst>
              <p:ext uri="{D42A27DB-BD31-4B8C-83A1-F6EECF244321}">
                <p14:modId xmlns:p14="http://schemas.microsoft.com/office/powerpoint/2010/main" val="2651513682"/>
              </p:ext>
            </p:extLst>
          </p:nvPr>
        </p:nvGraphicFramePr>
        <p:xfrm>
          <a:off x="955040" y="863600"/>
          <a:ext cx="10434319" cy="5441677"/>
        </p:xfrm>
        <a:graphic>
          <a:graphicData uri="http://schemas.openxmlformats.org/drawingml/2006/table">
            <a:tbl>
              <a:tblPr/>
              <a:tblGrid>
                <a:gridCol w="1622525">
                  <a:extLst>
                    <a:ext uri="{9D8B030D-6E8A-4147-A177-3AD203B41FA5}">
                      <a16:colId xmlns:a16="http://schemas.microsoft.com/office/drawing/2014/main" val="155960391"/>
                    </a:ext>
                  </a:extLst>
                </a:gridCol>
                <a:gridCol w="2005583">
                  <a:extLst>
                    <a:ext uri="{9D8B030D-6E8A-4147-A177-3AD203B41FA5}">
                      <a16:colId xmlns:a16="http://schemas.microsoft.com/office/drawing/2014/main" val="2639778855"/>
                    </a:ext>
                  </a:extLst>
                </a:gridCol>
                <a:gridCol w="1667686">
                  <a:extLst>
                    <a:ext uri="{9D8B030D-6E8A-4147-A177-3AD203B41FA5}">
                      <a16:colId xmlns:a16="http://schemas.microsoft.com/office/drawing/2014/main" val="2335989407"/>
                    </a:ext>
                  </a:extLst>
                </a:gridCol>
                <a:gridCol w="3070658">
                  <a:extLst>
                    <a:ext uri="{9D8B030D-6E8A-4147-A177-3AD203B41FA5}">
                      <a16:colId xmlns:a16="http://schemas.microsoft.com/office/drawing/2014/main" val="3236707992"/>
                    </a:ext>
                  </a:extLst>
                </a:gridCol>
                <a:gridCol w="2067867">
                  <a:extLst>
                    <a:ext uri="{9D8B030D-6E8A-4147-A177-3AD203B41FA5}">
                      <a16:colId xmlns:a16="http://schemas.microsoft.com/office/drawing/2014/main" val="2437655340"/>
                    </a:ext>
                  </a:extLst>
                </a:gridCol>
              </a:tblGrid>
              <a:tr h="623634">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Tên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chuyện</a:t>
                      </a:r>
                      <a:endParaRPr lang="en-US" sz="2400" b="1"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Bối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cảnh</a:t>
                      </a:r>
                      <a:endParaRPr lang="en-US" sz="2400" b="1"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Nhân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vật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chính</a:t>
                      </a:r>
                      <a:endParaRPr lang="en-US" sz="2400" b="1"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Hành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động</a:t>
                      </a:r>
                      <a:r>
                        <a:rPr lang="en-US" sz="2400" b="1" dirty="0">
                          <a:solidFill>
                            <a:srgbClr val="000000"/>
                          </a:solidFill>
                          <a:effectLst/>
                          <a:latin typeface="Cambria" panose="02040503050406030204" pitchFamily="18" charset="0"/>
                          <a:ea typeface="Cambria" panose="02040503050406030204" pitchFamily="18" charset="0"/>
                        </a:rPr>
                        <a:t>/</a:t>
                      </a:r>
                      <a:r>
                        <a:rPr lang="en-US" sz="2400" b="1" dirty="0" err="1">
                          <a:solidFill>
                            <a:srgbClr val="000000"/>
                          </a:solidFill>
                          <a:effectLst/>
                          <a:latin typeface="Cambria" panose="02040503050406030204" pitchFamily="18" charset="0"/>
                          <a:ea typeface="Cambria" panose="02040503050406030204" pitchFamily="18" charset="0"/>
                        </a:rPr>
                        <a:t>lời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nói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suy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nghĩ</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nhân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vật</a:t>
                      </a:r>
                      <a:endParaRPr lang="en-US" sz="2400" b="1"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t"/>
                      <a:r>
                        <a:rPr lang="vi-VN" sz="2400" b="1" dirty="0">
                          <a:solidFill>
                            <a:srgbClr val="000000"/>
                          </a:solidFill>
                          <a:effectLst/>
                          <a:latin typeface="Cambria" panose="02040503050406030204" pitchFamily="18" charset="0"/>
                          <a:ea typeface="Cambria" panose="02040503050406030204" pitchFamily="18" charset="0"/>
                        </a:rPr>
                        <a:t>Điều ấn tượng của HS</a:t>
                      </a:r>
                      <a:endParaRPr lang="vi-VN" sz="2400" b="1"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44053177"/>
                  </a:ext>
                </a:extLst>
              </a:tr>
              <a:tr h="2494537">
                <a:tc>
                  <a:txBody>
                    <a:bodyPr/>
                    <a:lstStyle/>
                    <a:p>
                      <a:pPr algn="ctr" fontAlgn="t"/>
                      <a:r>
                        <a:rPr lang="vi-VN" sz="2400" b="1" i="1" dirty="0">
                          <a:solidFill>
                            <a:srgbClr val="000000"/>
                          </a:solidFill>
                          <a:effectLst/>
                          <a:latin typeface="Cambria" panose="02040503050406030204" pitchFamily="18" charset="0"/>
                          <a:ea typeface="Cambria" panose="02040503050406030204" pitchFamily="18" charset="0"/>
                        </a:rPr>
                        <a:t>Bác Hồ về nước</a:t>
                      </a:r>
                      <a:endParaRPr lang="vi-VN" sz="2400" b="1"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t"/>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Thời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gian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năm</a:t>
                      </a:r>
                      <a:r>
                        <a:rPr lang="en-US" sz="2000" dirty="0">
                          <a:solidFill>
                            <a:srgbClr val="000000"/>
                          </a:solidFill>
                          <a:effectLst/>
                          <a:latin typeface="Cambria" panose="02040503050406030204" pitchFamily="18" charset="0"/>
                          <a:ea typeface="Cambria" panose="02040503050406030204" pitchFamily="18" charset="0"/>
                        </a:rPr>
                        <a:t> 1941.</a:t>
                      </a:r>
                      <a:endParaRPr lang="en-US" sz="2000" dirty="0">
                        <a:effectLst/>
                        <a:latin typeface="Cambria" panose="02040503050406030204" pitchFamily="18" charset="0"/>
                        <a:ea typeface="Cambria" panose="02040503050406030204" pitchFamily="18" charset="0"/>
                      </a:endParaRPr>
                    </a:p>
                    <a:p>
                      <a:pPr algn="just" fontAlgn="t"/>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Địa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cột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mốc</a:t>
                      </a:r>
                      <a:r>
                        <a:rPr lang="en-US" sz="2000" dirty="0">
                          <a:solidFill>
                            <a:srgbClr val="000000"/>
                          </a:solidFill>
                          <a:effectLst/>
                          <a:latin typeface="Cambria" panose="02040503050406030204" pitchFamily="18" charset="0"/>
                          <a:ea typeface="Cambria" panose="02040503050406030204" pitchFamily="18" charset="0"/>
                        </a:rPr>
                        <a:t> 108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giới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Việt</a:t>
                      </a:r>
                      <a:r>
                        <a:rPr lang="en-US" sz="2000" dirty="0">
                          <a:solidFill>
                            <a:srgbClr val="000000"/>
                          </a:solidFill>
                          <a:effectLst/>
                          <a:latin typeface="Cambria" panose="02040503050406030204" pitchFamily="18" charset="0"/>
                          <a:ea typeface="Cambria" panose="02040503050406030204" pitchFamily="18" charset="0"/>
                        </a:rPr>
                        <a:t> - Trung </a:t>
                      </a:r>
                      <a:r>
                        <a:rPr lang="en-US" sz="2000" dirty="0" err="1">
                          <a:solidFill>
                            <a:srgbClr val="000000"/>
                          </a:solidFill>
                          <a:effectLst/>
                          <a:latin typeface="Cambria" panose="02040503050406030204" pitchFamily="18" charset="0"/>
                          <a:ea typeface="Cambria" panose="02040503050406030204" pitchFamily="18" charset="0"/>
                        </a:rPr>
                        <a:t>thuộc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tỉnh</a:t>
                      </a:r>
                      <a:r>
                        <a:rPr lang="en-US" sz="2000" dirty="0">
                          <a:solidFill>
                            <a:srgbClr val="000000"/>
                          </a:solidFill>
                          <a:effectLst/>
                          <a:latin typeface="Cambria" panose="02040503050406030204" pitchFamily="18" charset="0"/>
                          <a:ea typeface="Cambria" panose="02040503050406030204" pitchFamily="18" charset="0"/>
                        </a:rPr>
                        <a:t> Cao </a:t>
                      </a:r>
                      <a:r>
                        <a:rPr lang="en-US" sz="2000" dirty="0" err="1">
                          <a:solidFill>
                            <a:srgbClr val="000000"/>
                          </a:solidFill>
                          <a:effectLst/>
                          <a:latin typeface="Cambria" panose="02040503050406030204" pitchFamily="18" charset="0"/>
                          <a:ea typeface="Cambria" panose="02040503050406030204" pitchFamily="18" charset="0"/>
                        </a:rPr>
                        <a:t>Bằng</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6825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825CC"/>
                      </a:solidFill>
                      <a:prstDash val="solid"/>
                      <a:round/>
                      <a:headEnd type="none" w="med" len="med"/>
                      <a:tailEnd type="none" w="med" len="med"/>
                    </a:lnB>
                    <a:solidFill>
                      <a:schemeClr val="bg1"/>
                    </a:solidFill>
                  </a:tcPr>
                </a:tc>
                <a:tc>
                  <a:txBody>
                    <a:bodyPr/>
                    <a:lstStyle/>
                    <a:p>
                      <a:pPr algn="ctr" fontAlgn="t"/>
                      <a:r>
                        <a:rPr lang="en-US" sz="2400" dirty="0" err="1">
                          <a:solidFill>
                            <a:srgbClr val="000000"/>
                          </a:solidFill>
                          <a:effectLst/>
                          <a:latin typeface="Cambria" panose="02040503050406030204" pitchFamily="18" charset="0"/>
                          <a:ea typeface="Cambria" panose="02040503050406030204" pitchFamily="18" charset="0"/>
                        </a:rPr>
                        <a:t>Bác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Hồ</a:t>
                      </a:r>
                      <a:r>
                        <a:rPr lang="en-US" sz="2400" dirty="0">
                          <a:solidFill>
                            <a:srgbClr val="000000"/>
                          </a:solidFill>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6825CC"/>
                      </a:solidFill>
                      <a:prstDash val="solid"/>
                      <a:round/>
                      <a:headEnd type="none" w="med" len="med"/>
                      <a:tailEnd type="none" w="med" len="med"/>
                    </a:lnL>
                    <a:lnR w="12700" cap="flat" cmpd="sng" algn="ctr">
                      <a:solidFill>
                        <a:srgbClr val="B82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82CCC"/>
                      </a:solidFill>
                      <a:prstDash val="solid"/>
                      <a:round/>
                      <a:headEnd type="none" w="med" len="med"/>
                      <a:tailEnd type="none" w="med" len="med"/>
                    </a:lnB>
                    <a:solidFill>
                      <a:schemeClr val="bg1"/>
                    </a:solidFill>
                  </a:tcPr>
                </a:tc>
                <a:tc>
                  <a:txBody>
                    <a:bodyPr/>
                    <a:lstStyle/>
                    <a:p>
                      <a:pPr algn="just" fontAlgn="t"/>
                      <a:r>
                        <a:rPr lang="vi-VN" sz="2000" dirty="0">
                          <a:solidFill>
                            <a:srgbClr val="000000"/>
                          </a:solidFill>
                          <a:effectLst/>
                          <a:latin typeface="Cambria" panose="02040503050406030204" pitchFamily="18" charset="0"/>
                          <a:ea typeface="Cambria" panose="02040503050406030204" pitchFamily="18" charset="0"/>
                        </a:rPr>
                        <a:t>- Sau 8 tiếng đi đường, khoảng 12 giờ trưa Bác và đoàn về đến cột mốc 108, Cao Bằng. </a:t>
                      </a:r>
                      <a:endParaRPr lang="vi-VN" sz="2000" dirty="0">
                        <a:effectLst/>
                        <a:latin typeface="Cambria" panose="02040503050406030204" pitchFamily="18" charset="0"/>
                        <a:ea typeface="Cambria" panose="02040503050406030204" pitchFamily="18" charset="0"/>
                      </a:endParaRPr>
                    </a:p>
                    <a:p>
                      <a:pPr algn="just" fontAlgn="t"/>
                      <a:r>
                        <a:rPr lang="vi-VN" sz="2000" dirty="0">
                          <a:solidFill>
                            <a:srgbClr val="000000"/>
                          </a:solidFill>
                          <a:effectLst/>
                          <a:latin typeface="Cambria" panose="02040503050406030204" pitchFamily="18" charset="0"/>
                          <a:ea typeface="Cambria" panose="02040503050406030204" pitchFamily="18" charset="0"/>
                        </a:rPr>
                        <a:t>- Bác lặng người đi, mắt hướng về Tổ quốc, ngắm nhìn núi rừng Cao Bằng trùng điệp.</a:t>
                      </a:r>
                      <a:endParaRPr lang="vi-VN" sz="2000"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B82CCC"/>
                      </a:solidFill>
                      <a:prstDash val="solid"/>
                      <a:round/>
                      <a:headEnd type="none" w="med" len="med"/>
                      <a:tailEnd type="none" w="med" len="med"/>
                    </a:lnL>
                    <a:lnR w="12700" cap="flat" cmpd="sng" algn="ctr">
                      <a:solidFill>
                        <a:srgbClr val="A830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830CC"/>
                      </a:solidFill>
                      <a:prstDash val="solid"/>
                      <a:round/>
                      <a:headEnd type="none" w="med" len="med"/>
                      <a:tailEnd type="none" w="med" len="med"/>
                    </a:lnB>
                    <a:solidFill>
                      <a:schemeClr val="bg1"/>
                    </a:solidFill>
                  </a:tcPr>
                </a:tc>
                <a:tc>
                  <a:txBody>
                    <a:bodyPr/>
                    <a:lstStyle/>
                    <a:p>
                      <a:pPr algn="just" fontAlgn="t"/>
                      <a:r>
                        <a:rPr lang="vi-VN" sz="2000">
                          <a:solidFill>
                            <a:srgbClr val="000000"/>
                          </a:solidFill>
                          <a:effectLst/>
                          <a:latin typeface="Cambria" panose="02040503050406030204" pitchFamily="18" charset="0"/>
                          <a:ea typeface="Cambria" panose="02040503050406030204" pitchFamily="18" charset="0"/>
                        </a:rPr>
                        <a:t>Sự xúc động của Bác Hồ khi trở về nước sau 30 năm bôn ba khắp nước ngoài. </a:t>
                      </a:r>
                      <a:endParaRPr lang="vi-VN" sz="200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A830CC"/>
                      </a:solidFill>
                      <a:prstDash val="solid"/>
                      <a:round/>
                      <a:headEnd type="none" w="med" len="med"/>
                      <a:tailEnd type="none" w="med" len="med"/>
                    </a:lnL>
                    <a:lnR w="12700" cap="flat" cmpd="sng" algn="ctr">
                      <a:solidFill>
                        <a:srgbClr val="B823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823CC"/>
                      </a:solidFill>
                      <a:prstDash val="solid"/>
                      <a:round/>
                      <a:headEnd type="none" w="med" len="med"/>
                      <a:tailEnd type="none" w="med" len="med"/>
                    </a:lnB>
                    <a:solidFill>
                      <a:schemeClr val="bg1"/>
                    </a:solidFill>
                  </a:tcPr>
                </a:tc>
                <a:extLst>
                  <a:ext uri="{0D108BD9-81ED-4DB2-BD59-A6C34878D82A}">
                    <a16:rowId xmlns:a16="http://schemas.microsoft.com/office/drawing/2014/main" val="538851272"/>
                  </a:ext>
                </a:extLst>
              </a:tr>
              <a:tr h="2195192">
                <a:tc>
                  <a:txBody>
                    <a:bodyPr/>
                    <a:lstStyle/>
                    <a:p>
                      <a:pPr algn="ctr" fontAlgn="t"/>
                      <a:r>
                        <a:rPr lang="vi-VN" sz="2400" b="1" i="1" dirty="0">
                          <a:solidFill>
                            <a:srgbClr val="000000"/>
                          </a:solidFill>
                          <a:effectLst/>
                          <a:latin typeface="Cambria" panose="02040503050406030204" pitchFamily="18" charset="0"/>
                          <a:ea typeface="Cambria" panose="02040503050406030204" pitchFamily="18" charset="0"/>
                        </a:rPr>
                        <a:t>Việc này chú Văn có thể làm được không?</a:t>
                      </a:r>
                      <a:endParaRPr lang="vi-VN" sz="2400" b="1"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t"/>
                      <a:r>
                        <a:rPr lang="en-US" sz="2000">
                          <a:solidFill>
                            <a:srgbClr val="000000"/>
                          </a:solidFill>
                          <a:effectLst/>
                          <a:latin typeface="Cambria" panose="02040503050406030204" pitchFamily="18" charset="0"/>
                          <a:ea typeface="Cambria" panose="02040503050406030204" pitchFamily="18" charset="0"/>
                        </a:rPr>
                        <a:t>- Thời gian: năm 1944. </a:t>
                      </a:r>
                      <a:endParaRPr lang="en-US" sz="2000">
                        <a:effectLst/>
                        <a:latin typeface="Cambria" panose="02040503050406030204" pitchFamily="18" charset="0"/>
                        <a:ea typeface="Cambria" panose="02040503050406030204" pitchFamily="18" charset="0"/>
                      </a:endParaRPr>
                    </a:p>
                    <a:p>
                      <a:pPr algn="just" fontAlgn="t"/>
                      <a:r>
                        <a:rPr lang="en-US" sz="2000">
                          <a:solidFill>
                            <a:srgbClr val="000000"/>
                          </a:solidFill>
                          <a:effectLst/>
                          <a:latin typeface="Cambria" panose="02040503050406030204" pitchFamily="18" charset="0"/>
                          <a:ea typeface="Cambria" panose="02040503050406030204" pitchFamily="18" charset="0"/>
                        </a:rPr>
                        <a:t>- Địa điểm: trong một cuộc họp.</a:t>
                      </a:r>
                      <a:endParaRPr lang="en-US" sz="200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000000"/>
                      </a:solidFill>
                      <a:prstDash val="solid"/>
                      <a:round/>
                      <a:headEnd type="none" w="med" len="med"/>
                      <a:tailEnd type="none" w="med" len="med"/>
                    </a:lnL>
                    <a:lnR w="12700" cap="flat" cmpd="sng" algn="ctr">
                      <a:solidFill>
                        <a:srgbClr val="F825CC"/>
                      </a:solidFill>
                      <a:prstDash val="solid"/>
                      <a:round/>
                      <a:headEnd type="none" w="med" len="med"/>
                      <a:tailEnd type="none" w="med" len="med"/>
                    </a:lnR>
                    <a:lnT w="12700" cap="flat" cmpd="sng" algn="ctr">
                      <a:solidFill>
                        <a:srgbClr val="6825CC"/>
                      </a:solidFill>
                      <a:prstDash val="solid"/>
                      <a:round/>
                      <a:headEnd type="none" w="med" len="med"/>
                      <a:tailEnd type="none" w="med" len="med"/>
                    </a:lnT>
                    <a:lnB w="12700" cap="flat" cmpd="sng" algn="ctr">
                      <a:solidFill>
                        <a:srgbClr val="F825CC"/>
                      </a:solidFill>
                      <a:prstDash val="solid"/>
                      <a:round/>
                      <a:headEnd type="none" w="med" len="med"/>
                      <a:tailEnd type="none" w="med" len="med"/>
                    </a:lnB>
                    <a:solidFill>
                      <a:schemeClr val="bg1"/>
                    </a:solidFill>
                  </a:tcPr>
                </a:tc>
                <a:tc>
                  <a:txBody>
                    <a:bodyPr/>
                    <a:lstStyle/>
                    <a:p>
                      <a:pPr algn="ctr" fontAlgn="t"/>
                      <a:r>
                        <a:rPr lang="en-US" sz="2400" dirty="0" err="1">
                          <a:solidFill>
                            <a:srgbClr val="000000"/>
                          </a:solidFill>
                          <a:effectLst/>
                          <a:latin typeface="Cambria" panose="02040503050406030204" pitchFamily="18" charset="0"/>
                          <a:ea typeface="Cambria" panose="02040503050406030204" pitchFamily="18" charset="0"/>
                        </a:rPr>
                        <a:t>Bác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Hồ</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anh</a:t>
                      </a:r>
                      <a:r>
                        <a:rPr lang="en-US" sz="2400" dirty="0">
                          <a:solidFill>
                            <a:srgbClr val="000000"/>
                          </a:solidFill>
                          <a:effectLst/>
                          <a:latin typeface="Cambria" panose="02040503050406030204" pitchFamily="18" charset="0"/>
                          <a:ea typeface="Cambria" panose="02040503050406030204" pitchFamily="18" charset="0"/>
                        </a:rPr>
                        <a:t> Văn (Võ </a:t>
                      </a:r>
                      <a:r>
                        <a:rPr lang="en-US" sz="2400" dirty="0" err="1">
                          <a:solidFill>
                            <a:srgbClr val="000000"/>
                          </a:solidFill>
                          <a:effectLst/>
                          <a:latin typeface="Cambria" panose="02040503050406030204" pitchFamily="18" charset="0"/>
                          <a:ea typeface="Cambria" panose="02040503050406030204" pitchFamily="18" charset="0"/>
                        </a:rPr>
                        <a:t>Nguyên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Giáp</a:t>
                      </a:r>
                      <a:r>
                        <a:rPr lang="en-US" sz="2400" dirty="0">
                          <a:solidFill>
                            <a:srgbClr val="000000"/>
                          </a:solidFill>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F825CC"/>
                      </a:solidFill>
                      <a:prstDash val="solid"/>
                      <a:round/>
                      <a:headEnd type="none" w="med" len="med"/>
                      <a:tailEnd type="none" w="med" len="med"/>
                    </a:lnL>
                    <a:lnR w="12700" cap="flat" cmpd="sng" algn="ctr">
                      <a:solidFill>
                        <a:srgbClr val="1827CC"/>
                      </a:solidFill>
                      <a:prstDash val="solid"/>
                      <a:round/>
                      <a:headEnd type="none" w="med" len="med"/>
                      <a:tailEnd type="none" w="med" len="med"/>
                    </a:lnR>
                    <a:lnT w="12700" cap="flat" cmpd="sng" algn="ctr">
                      <a:solidFill>
                        <a:srgbClr val="B82CCC"/>
                      </a:solidFill>
                      <a:prstDash val="solid"/>
                      <a:round/>
                      <a:headEnd type="none" w="med" len="med"/>
                      <a:tailEnd type="none" w="med" len="med"/>
                    </a:lnT>
                    <a:lnB w="12700" cap="flat" cmpd="sng" algn="ctr">
                      <a:solidFill>
                        <a:srgbClr val="1827CC"/>
                      </a:solidFill>
                      <a:prstDash val="solid"/>
                      <a:round/>
                      <a:headEnd type="none" w="med" len="med"/>
                      <a:tailEnd type="none" w="med" len="med"/>
                    </a:lnB>
                    <a:solidFill>
                      <a:schemeClr val="bg1"/>
                    </a:solidFill>
                  </a:tcPr>
                </a:tc>
                <a:tc>
                  <a:txBody>
                    <a:bodyPr/>
                    <a:lstStyle/>
                    <a:p>
                      <a:pPr algn="just" fontAlgn="t"/>
                      <a:r>
                        <a:rPr lang="vi-VN" sz="2000" dirty="0">
                          <a:solidFill>
                            <a:srgbClr val="000000"/>
                          </a:solidFill>
                          <a:effectLst/>
                          <a:latin typeface="Cambria" panose="02040503050406030204" pitchFamily="18" charset="0"/>
                          <a:ea typeface="Cambria" panose="02040503050406030204" pitchFamily="18" charset="0"/>
                        </a:rPr>
                        <a:t>- Lòng cảm động, anh Văn thầm hứa sẽ tuyệt đối trung thành và tận tụy trước sự giao phó của Bác. </a:t>
                      </a:r>
                      <a:endParaRPr lang="vi-VN" sz="2000" dirty="0">
                        <a:effectLst/>
                        <a:latin typeface="Cambria" panose="02040503050406030204" pitchFamily="18" charset="0"/>
                        <a:ea typeface="Cambria" panose="02040503050406030204" pitchFamily="18" charset="0"/>
                      </a:endParaRPr>
                    </a:p>
                    <a:p>
                      <a:pPr algn="just" fontAlgn="t"/>
                      <a:r>
                        <a:rPr lang="vi-VN" sz="2000" dirty="0">
                          <a:solidFill>
                            <a:srgbClr val="000000"/>
                          </a:solidFill>
                          <a:effectLst/>
                          <a:latin typeface="Cambria" panose="02040503050406030204" pitchFamily="18" charset="0"/>
                          <a:ea typeface="Cambria" panose="02040503050406030204" pitchFamily="18" charset="0"/>
                        </a:rPr>
                        <a:t>- Anh Văn trả lời Bác Hồ “Có thể được!”. </a:t>
                      </a:r>
                      <a:endParaRPr lang="vi-VN" sz="2000"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1827CC"/>
                      </a:solidFill>
                      <a:prstDash val="solid"/>
                      <a:round/>
                      <a:headEnd type="none" w="med" len="med"/>
                      <a:tailEnd type="none" w="med" len="med"/>
                    </a:lnL>
                    <a:lnR w="12700" cap="flat" cmpd="sng" algn="ctr">
                      <a:solidFill>
                        <a:srgbClr val="6825CC"/>
                      </a:solidFill>
                      <a:prstDash val="solid"/>
                      <a:round/>
                      <a:headEnd type="none" w="med" len="med"/>
                      <a:tailEnd type="none" w="med" len="med"/>
                    </a:lnR>
                    <a:lnT w="12700" cap="flat" cmpd="sng" algn="ctr">
                      <a:solidFill>
                        <a:srgbClr val="A830CC"/>
                      </a:solidFill>
                      <a:prstDash val="solid"/>
                      <a:round/>
                      <a:headEnd type="none" w="med" len="med"/>
                      <a:tailEnd type="none" w="med" len="med"/>
                    </a:lnT>
                    <a:lnB w="12700" cap="flat" cmpd="sng" algn="ctr">
                      <a:solidFill>
                        <a:srgbClr val="6825CC"/>
                      </a:solidFill>
                      <a:prstDash val="solid"/>
                      <a:round/>
                      <a:headEnd type="none" w="med" len="med"/>
                      <a:tailEnd type="none" w="med" len="med"/>
                    </a:lnB>
                    <a:solidFill>
                      <a:schemeClr val="bg1"/>
                    </a:solidFill>
                  </a:tcPr>
                </a:tc>
                <a:tc>
                  <a:txBody>
                    <a:bodyPr/>
                    <a:lstStyle/>
                    <a:p>
                      <a:pPr algn="just" fontAlgn="t"/>
                      <a:r>
                        <a:rPr lang="en-US" sz="2000" dirty="0" err="1">
                          <a:solidFill>
                            <a:srgbClr val="000000"/>
                          </a:solidFill>
                          <a:effectLst/>
                          <a:latin typeface="Cambria" panose="02040503050406030204" pitchFamily="18" charset="0"/>
                          <a:ea typeface="Cambria" panose="02040503050406030204" pitchFamily="18" charset="0"/>
                        </a:rPr>
                        <a:t>Tác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quân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sự</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sự</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quyết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tâm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anh</a:t>
                      </a:r>
                      <a:r>
                        <a:rPr lang="en-US" sz="2000" dirty="0">
                          <a:solidFill>
                            <a:srgbClr val="000000"/>
                          </a:solidFill>
                          <a:effectLst/>
                          <a:latin typeface="Cambria" panose="02040503050406030204" pitchFamily="18" charset="0"/>
                          <a:ea typeface="Cambria" panose="02040503050406030204" pitchFamily="18" charset="0"/>
                        </a:rPr>
                        <a:t> Văn. </a:t>
                      </a:r>
                      <a:endParaRPr lang="en-US" sz="2000" dirty="0">
                        <a:effectLst/>
                        <a:latin typeface="Cambria" panose="02040503050406030204" pitchFamily="18" charset="0"/>
                        <a:ea typeface="Cambria" panose="02040503050406030204" pitchFamily="18" charset="0"/>
                      </a:endParaRPr>
                    </a:p>
                  </a:txBody>
                  <a:tcPr marL="15322" marR="15322" marT="10214" marB="10214">
                    <a:lnL w="12700" cap="flat" cmpd="sng" algn="ctr">
                      <a:solidFill>
                        <a:srgbClr val="6825CC"/>
                      </a:solidFill>
                      <a:prstDash val="solid"/>
                      <a:round/>
                      <a:headEnd type="none" w="med" len="med"/>
                      <a:tailEnd type="none" w="med" len="med"/>
                    </a:lnL>
                    <a:lnR w="12700" cap="flat" cmpd="sng" algn="ctr">
                      <a:solidFill>
                        <a:srgbClr val="282CCC"/>
                      </a:solidFill>
                      <a:prstDash val="solid"/>
                      <a:round/>
                      <a:headEnd type="none" w="med" len="med"/>
                      <a:tailEnd type="none" w="med" len="med"/>
                    </a:lnR>
                    <a:lnT w="12700" cap="flat" cmpd="sng" algn="ctr">
                      <a:solidFill>
                        <a:srgbClr val="B823CC"/>
                      </a:solidFill>
                      <a:prstDash val="solid"/>
                      <a:round/>
                      <a:headEnd type="none" w="med" len="med"/>
                      <a:tailEnd type="none" w="med" len="med"/>
                    </a:lnT>
                    <a:lnB w="12700" cap="flat" cmpd="sng" algn="ctr">
                      <a:solidFill>
                        <a:srgbClr val="282CCC"/>
                      </a:solidFill>
                      <a:prstDash val="solid"/>
                      <a:round/>
                      <a:headEnd type="none" w="med" len="med"/>
                      <a:tailEnd type="none" w="med" len="med"/>
                    </a:lnB>
                    <a:solidFill>
                      <a:schemeClr val="bg1"/>
                    </a:solidFill>
                  </a:tcPr>
                </a:tc>
                <a:extLst>
                  <a:ext uri="{0D108BD9-81ED-4DB2-BD59-A6C34878D82A}">
                    <a16:rowId xmlns:a16="http://schemas.microsoft.com/office/drawing/2014/main" val="521730715"/>
                  </a:ext>
                </a:extLst>
              </a:tr>
            </a:tbl>
          </a:graphicData>
        </a:graphic>
      </p:graphicFrame>
    </p:spTree>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5" name="Picture 4">
            <a:extLst>
              <a:ext uri="{FF2B5EF4-FFF2-40B4-BE49-F238E27FC236}">
                <a16:creationId xmlns:a16="http://schemas.microsoft.com/office/drawing/2014/main" id="{9AF602BE-26B6-6E47-761E-760CFAE7175A}"/>
              </a:ext>
            </a:extLst>
          </p:cNvPr>
          <p:cNvPicPr>
            <a:picLocks noChangeAspect="1"/>
          </p:cNvPicPr>
          <p:nvPr/>
        </p:nvPicPr>
        <p:blipFill>
          <a:blip r:embed="rId3"/>
          <a:stretch>
            <a:fillRect/>
          </a:stretch>
        </p:blipFill>
        <p:spPr>
          <a:xfrm>
            <a:off x="873442" y="1193800"/>
            <a:ext cx="3242826" cy="4109720"/>
          </a:xfrm>
          <a:prstGeom prst="rect">
            <a:avLst/>
          </a:prstGeom>
        </p:spPr>
      </p:pic>
      <p:pic>
        <p:nvPicPr>
          <p:cNvPr id="7" name="Picture 6">
            <a:extLst>
              <a:ext uri="{FF2B5EF4-FFF2-40B4-BE49-F238E27FC236}">
                <a16:creationId xmlns:a16="http://schemas.microsoft.com/office/drawing/2014/main" id="{747436A0-F96C-B63F-670F-5F1A83710753}"/>
              </a:ext>
            </a:extLst>
          </p:cNvPr>
          <p:cNvPicPr>
            <a:picLocks noChangeAspect="1"/>
          </p:cNvPicPr>
          <p:nvPr/>
        </p:nvPicPr>
        <p:blipFill>
          <a:blip r:embed="rId4"/>
          <a:stretch>
            <a:fillRect/>
          </a:stretch>
        </p:blipFill>
        <p:spPr>
          <a:xfrm>
            <a:off x="4398009" y="1214120"/>
            <a:ext cx="3046995" cy="4119880"/>
          </a:xfrm>
          <a:prstGeom prst="rect">
            <a:avLst/>
          </a:prstGeom>
        </p:spPr>
      </p:pic>
      <p:pic>
        <p:nvPicPr>
          <p:cNvPr id="9" name="Picture 8">
            <a:extLst>
              <a:ext uri="{FF2B5EF4-FFF2-40B4-BE49-F238E27FC236}">
                <a16:creationId xmlns:a16="http://schemas.microsoft.com/office/drawing/2014/main" id="{0E1BE759-B8E0-99CD-37CD-5F8496F3116A}"/>
              </a:ext>
            </a:extLst>
          </p:cNvPr>
          <p:cNvPicPr>
            <a:picLocks noChangeAspect="1"/>
          </p:cNvPicPr>
          <p:nvPr/>
        </p:nvPicPr>
        <p:blipFill>
          <a:blip r:embed="rId5"/>
          <a:stretch>
            <a:fillRect/>
          </a:stretch>
        </p:blipFill>
        <p:spPr>
          <a:xfrm>
            <a:off x="7970837" y="1209992"/>
            <a:ext cx="3571725" cy="3991928"/>
          </a:xfrm>
          <a:prstGeom prst="rect">
            <a:avLst/>
          </a:prstGeom>
        </p:spPr>
      </p:pic>
    </p:spTree>
    <p:extLst>
      <p:ext uri="{BB962C8B-B14F-4D97-AF65-F5344CB8AC3E}">
        <p14:creationId xmlns:p14="http://schemas.microsoft.com/office/powerpoint/2010/main" val="1136787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3" name="Picture 2">
            <a:extLst>
              <a:ext uri="{FF2B5EF4-FFF2-40B4-BE49-F238E27FC236}">
                <a16:creationId xmlns:a16="http://schemas.microsoft.com/office/drawing/2014/main" id="{95CF5D12-DF58-988B-79F7-F638DEF29A8A}"/>
              </a:ext>
            </a:extLst>
          </p:cNvPr>
          <p:cNvPicPr>
            <a:picLocks noChangeAspect="1"/>
          </p:cNvPicPr>
          <p:nvPr/>
        </p:nvPicPr>
        <p:blipFill>
          <a:blip r:embed="rId3"/>
          <a:stretch>
            <a:fillRect/>
          </a:stretch>
        </p:blipFill>
        <p:spPr>
          <a:xfrm>
            <a:off x="836294" y="989330"/>
            <a:ext cx="3745865" cy="4776606"/>
          </a:xfrm>
          <a:prstGeom prst="rect">
            <a:avLst/>
          </a:prstGeom>
        </p:spPr>
      </p:pic>
      <p:pic>
        <p:nvPicPr>
          <p:cNvPr id="6" name="Picture 5">
            <a:extLst>
              <a:ext uri="{FF2B5EF4-FFF2-40B4-BE49-F238E27FC236}">
                <a16:creationId xmlns:a16="http://schemas.microsoft.com/office/drawing/2014/main" id="{ED7F45FE-40A7-56DE-9463-4B1AF80C1CC8}"/>
              </a:ext>
            </a:extLst>
          </p:cNvPr>
          <p:cNvPicPr>
            <a:picLocks noChangeAspect="1"/>
          </p:cNvPicPr>
          <p:nvPr/>
        </p:nvPicPr>
        <p:blipFill>
          <a:blip r:embed="rId4"/>
          <a:stretch>
            <a:fillRect/>
          </a:stretch>
        </p:blipFill>
        <p:spPr>
          <a:xfrm>
            <a:off x="4986972" y="1630680"/>
            <a:ext cx="6593665" cy="3408680"/>
          </a:xfrm>
          <a:prstGeom prst="rect">
            <a:avLst/>
          </a:prstGeom>
        </p:spPr>
      </p:pic>
    </p:spTree>
    <p:extLst>
      <p:ext uri="{BB962C8B-B14F-4D97-AF65-F5344CB8AC3E}">
        <p14:creationId xmlns:p14="http://schemas.microsoft.com/office/powerpoint/2010/main" val="26477743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3" name="Picture 2">
            <a:extLst>
              <a:ext uri="{FF2B5EF4-FFF2-40B4-BE49-F238E27FC236}">
                <a16:creationId xmlns:a16="http://schemas.microsoft.com/office/drawing/2014/main" id="{7FFA3EB4-59DC-BCE2-1AAA-0936A2FE754E}"/>
              </a:ext>
            </a:extLst>
          </p:cNvPr>
          <p:cNvPicPr>
            <a:picLocks noChangeAspect="1"/>
          </p:cNvPicPr>
          <p:nvPr/>
        </p:nvPicPr>
        <p:blipFill>
          <a:blip r:embed="rId5"/>
          <a:stretch>
            <a:fillRect/>
          </a:stretch>
        </p:blipFill>
        <p:spPr>
          <a:xfrm>
            <a:off x="1508125" y="446405"/>
            <a:ext cx="8972550" cy="5619750"/>
          </a:xfrm>
          <a:prstGeom prst="rect">
            <a:avLst/>
          </a:prstGeom>
        </p:spPr>
      </p:pic>
    </p:spTree>
    <p:extLst>
      <p:ext uri="{BB962C8B-B14F-4D97-AF65-F5344CB8AC3E}">
        <p14:creationId xmlns:p14="http://schemas.microsoft.com/office/powerpoint/2010/main" val="1281139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A5D8843D-CBF3-6EE2-1008-46E2940BE379}"/>
              </a:ext>
            </a:extLst>
          </p:cNvPr>
          <p:cNvPicPr>
            <a:picLocks noChangeAspect="1"/>
          </p:cNvPicPr>
          <p:nvPr/>
        </p:nvPicPr>
        <p:blipFill>
          <a:blip r:embed="rId8"/>
          <a:stretch>
            <a:fillRect/>
          </a:stretch>
        </p:blipFill>
        <p:spPr>
          <a:xfrm>
            <a:off x="521732" y="1796124"/>
            <a:ext cx="11351736" cy="377375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F926DEFC-0F9B-E306-B165-079C83BB17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24392995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4" name="Picture 3">
            <a:extLst>
              <a:ext uri="{FF2B5EF4-FFF2-40B4-BE49-F238E27FC236}">
                <a16:creationId xmlns:a16="http://schemas.microsoft.com/office/drawing/2014/main" id="{1398890B-4F39-18CB-B599-F89E73700027}"/>
              </a:ext>
            </a:extLst>
          </p:cNvPr>
          <p:cNvPicPr>
            <a:picLocks noChangeAspect="1"/>
          </p:cNvPicPr>
          <p:nvPr/>
        </p:nvPicPr>
        <p:blipFill>
          <a:blip r:embed="rId5"/>
          <a:stretch>
            <a:fillRect/>
          </a:stretch>
        </p:blipFill>
        <p:spPr>
          <a:xfrm>
            <a:off x="1576387" y="585787"/>
            <a:ext cx="9039225" cy="5686425"/>
          </a:xfrm>
          <a:prstGeom prst="rect">
            <a:avLst/>
          </a:prstGeom>
        </p:spPr>
      </p:pic>
    </p:spTree>
    <p:extLst>
      <p:ext uri="{BB962C8B-B14F-4D97-AF65-F5344CB8AC3E}">
        <p14:creationId xmlns:p14="http://schemas.microsoft.com/office/powerpoint/2010/main" val="38619618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4226560" y="897629"/>
            <a:ext cx="7162800" cy="4019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333333"/>
                </a:solidFill>
                <a:latin typeface="Cambria" panose="02040503050406030204" pitchFamily="18" charset="0"/>
                <a:ea typeface="Cambria" panose="02040503050406030204" pitchFamily="18" charset="0"/>
              </a:rPr>
              <a:t>+ Câu chuyện xảy ra khi nào? </a:t>
            </a:r>
          </a:p>
          <a:p>
            <a:pPr algn="just"/>
            <a:r>
              <a:rPr lang="vi-VN" sz="3600" b="1" dirty="0">
                <a:solidFill>
                  <a:srgbClr val="333333"/>
                </a:solidFill>
                <a:latin typeface="Cambria" panose="02040503050406030204" pitchFamily="18" charset="0"/>
                <a:ea typeface="Cambria" panose="02040503050406030204" pitchFamily="18" charset="0"/>
              </a:rPr>
              <a:t>+ Nhân vật, sự kiện chính là ai, là gì?</a:t>
            </a:r>
          </a:p>
          <a:p>
            <a:pPr algn="just"/>
            <a:r>
              <a:rPr lang="vi-VN" sz="3600" b="1" dirty="0">
                <a:solidFill>
                  <a:srgbClr val="333333"/>
                </a:solidFill>
                <a:latin typeface="Cambria" panose="02040503050406030204" pitchFamily="18" charset="0"/>
                <a:ea typeface="Cambria" panose="02040503050406030204" pitchFamily="18" charset="0"/>
              </a:rPr>
              <a:t>+ Sự kiện xảy ra như thế nào? </a:t>
            </a:r>
          </a:p>
          <a:p>
            <a:pPr algn="just"/>
            <a:r>
              <a:rPr lang="vi-VN" sz="3600" b="1" dirty="0">
                <a:solidFill>
                  <a:srgbClr val="333333"/>
                </a:solidFill>
                <a:latin typeface="Cambria" panose="02040503050406030204" pitchFamily="18" charset="0"/>
                <a:ea typeface="Cambria" panose="02040503050406030204" pitchFamily="18" charset="0"/>
              </a:rPr>
              <a:t>+ Kết quả, ý nghĩa của sự kiện là gì? </a:t>
            </a:r>
            <a:endParaRPr lang="en-US" sz="3200" dirty="0">
              <a:effectLst/>
              <a:latin typeface="Cambria" panose="02040503050406030204" pitchFamily="18" charset="0"/>
              <a:ea typeface="Cambria" panose="02040503050406030204" pitchFamily="18" charset="0"/>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142358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TextBox 1">
            <a:extLst>
              <a:ext uri="{FF2B5EF4-FFF2-40B4-BE49-F238E27FC236}">
                <a16:creationId xmlns:a16="http://schemas.microsoft.com/office/drawing/2014/main" id="{DE9E6863-DA5D-4F43-EDEC-6CC7737902CA}"/>
              </a:ext>
            </a:extLst>
          </p:cNvPr>
          <p:cNvSpPr txBox="1"/>
          <p:nvPr/>
        </p:nvSpPr>
        <p:spPr>
          <a:xfrm>
            <a:off x="843280" y="1330960"/>
            <a:ext cx="10170160" cy="4500880"/>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70C77877-6AFD-27F5-82D3-46218BDBF44F}"/>
              </a:ext>
            </a:extLst>
          </p:cNvPr>
          <p:cNvSpPr txBox="1"/>
          <p:nvPr/>
        </p:nvSpPr>
        <p:spPr>
          <a:xfrm>
            <a:off x="975360" y="965200"/>
            <a:ext cx="10292080" cy="4832092"/>
          </a:xfrm>
          <a:prstGeom prst="rect">
            <a:avLst/>
          </a:prstGeom>
          <a:noFill/>
        </p:spPr>
        <p:txBody>
          <a:bodyPr wrap="square" rtlCol="0">
            <a:spAutoFit/>
          </a:bodyPr>
          <a:lstStyle/>
          <a:p>
            <a:pPr algn="l"/>
            <a:r>
              <a:rPr lang="vi-VN" sz="2800" b="0" i="0" dirty="0">
                <a:solidFill>
                  <a:srgbClr val="FF0000"/>
                </a:solidFill>
                <a:effectLst/>
                <a:latin typeface="Cambria" panose="02040503050406030204" pitchFamily="18" charset="0"/>
                <a:ea typeface="Cambria" panose="02040503050406030204" pitchFamily="18" charset="0"/>
              </a:rPr>
              <a:t>Anh Kim Đồng:</a:t>
            </a:r>
          </a:p>
          <a:p>
            <a:pPr marL="457200" indent="-457200" algn="l">
              <a:buFont typeface="Arial" panose="020B0604020202020204" pitchFamily="34" charset="0"/>
              <a:buChar char="•"/>
            </a:pPr>
            <a:r>
              <a:rPr lang="vi-VN" sz="2800" b="0" i="1" dirty="0">
                <a:solidFill>
                  <a:srgbClr val="FF0000"/>
                </a:solidFill>
                <a:effectLst/>
                <a:latin typeface="Cambria" panose="02040503050406030204" pitchFamily="18" charset="0"/>
                <a:ea typeface="Cambria" panose="02040503050406030204" pitchFamily="18" charset="0"/>
              </a:rPr>
              <a:t>Kim Đồng (1929–1943) tên thật là Nông Văn Dền, quê ở tỉnh Cao Bằng.</a:t>
            </a:r>
            <a:endParaRPr lang="vi-VN" sz="2800" b="0" i="0" dirty="0">
              <a:solidFill>
                <a:srgbClr val="FF0000"/>
              </a:solidFill>
              <a:effectLst/>
              <a:latin typeface="Cambria" panose="02040503050406030204" pitchFamily="18" charset="0"/>
              <a:ea typeface="Cambria" panose="02040503050406030204" pitchFamily="18" charset="0"/>
            </a:endParaRPr>
          </a:p>
          <a:p>
            <a:pPr marL="457200" indent="-457200" algn="l">
              <a:buFont typeface="Arial" panose="020B0604020202020204" pitchFamily="34" charset="0"/>
              <a:buChar char="•"/>
            </a:pPr>
            <a:r>
              <a:rPr lang="vi-VN" sz="2800" b="0" i="1" dirty="0">
                <a:solidFill>
                  <a:srgbClr val="FF0000"/>
                </a:solidFill>
                <a:effectLst/>
                <a:latin typeface="Cambria" panose="02040503050406030204" pitchFamily="18" charset="0"/>
                <a:ea typeface="Cambria" panose="02040503050406030204" pitchFamily="18" charset="0"/>
              </a:rPr>
              <a:t>Anh tham gia cách mạng từ sớm, làm nhiệm vụ giao liên, chuyển thư và đưa đón cán bộ cách mạng.</a:t>
            </a:r>
            <a:endParaRPr lang="vi-VN" sz="2800" b="0" i="0" dirty="0">
              <a:solidFill>
                <a:srgbClr val="FF0000"/>
              </a:solidFill>
              <a:effectLst/>
              <a:latin typeface="Cambria" panose="02040503050406030204" pitchFamily="18" charset="0"/>
              <a:ea typeface="Cambria" panose="02040503050406030204" pitchFamily="18" charset="0"/>
            </a:endParaRPr>
          </a:p>
          <a:p>
            <a:pPr marL="457200" indent="-457200" algn="l">
              <a:buFont typeface="Arial" panose="020B0604020202020204" pitchFamily="34" charset="0"/>
              <a:buChar char="•"/>
            </a:pPr>
            <a:r>
              <a:rPr lang="vi-VN" sz="2800" b="0" i="1" dirty="0">
                <a:solidFill>
                  <a:srgbClr val="FF0000"/>
                </a:solidFill>
                <a:effectLst/>
                <a:latin typeface="Cambria" panose="02040503050406030204" pitchFamily="18" charset="0"/>
                <a:ea typeface="Cambria" panose="02040503050406030204" pitchFamily="18" charset="0"/>
              </a:rPr>
              <a:t>Trong một lần làm nhiệm vụ, phát hiện quân Pháp tới nơi cán bộ đang họp, anh đã đánh lạc hướng chúng để cán bộ rút về căn cứ an toàn.</a:t>
            </a:r>
            <a:endParaRPr lang="vi-VN" sz="2800" b="0" i="0" dirty="0">
              <a:solidFill>
                <a:srgbClr val="FF0000"/>
              </a:solidFill>
              <a:effectLst/>
              <a:latin typeface="Cambria" panose="02040503050406030204" pitchFamily="18" charset="0"/>
              <a:ea typeface="Cambria" panose="02040503050406030204" pitchFamily="18" charset="0"/>
            </a:endParaRPr>
          </a:p>
          <a:p>
            <a:pPr marL="457200" indent="-457200" algn="l">
              <a:buFont typeface="Arial" panose="020B0604020202020204" pitchFamily="34" charset="0"/>
              <a:buChar char="•"/>
            </a:pPr>
            <a:r>
              <a:rPr lang="vi-VN" sz="2800" b="0" i="1" dirty="0">
                <a:solidFill>
                  <a:srgbClr val="FF0000"/>
                </a:solidFill>
                <a:effectLst/>
                <a:latin typeface="Cambria" panose="02040503050406030204" pitchFamily="18" charset="0"/>
                <a:ea typeface="Cambria" panose="02040503050406030204" pitchFamily="18" charset="0"/>
              </a:rPr>
              <a:t>Bị giặc truy đuổi, anh trúng đạn và hi sinh khi chỉ mới 14 tuổi. Anh chính là người Đội trưởng đầu tiên của Đội Thiếu niên Tiền phong Hồ Chí Minh.</a:t>
            </a:r>
            <a:endParaRPr lang="vi-VN" sz="28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833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TextBox 1">
            <a:extLst>
              <a:ext uri="{FF2B5EF4-FFF2-40B4-BE49-F238E27FC236}">
                <a16:creationId xmlns:a16="http://schemas.microsoft.com/office/drawing/2014/main" id="{DE9E6863-DA5D-4F43-EDEC-6CC7737902CA}"/>
              </a:ext>
            </a:extLst>
          </p:cNvPr>
          <p:cNvSpPr txBox="1"/>
          <p:nvPr/>
        </p:nvSpPr>
        <p:spPr>
          <a:xfrm>
            <a:off x="843280" y="1330960"/>
            <a:ext cx="10170160" cy="4500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70C77877-6AFD-27F5-82D3-46218BDBF44F}"/>
              </a:ext>
            </a:extLst>
          </p:cNvPr>
          <p:cNvSpPr txBox="1"/>
          <p:nvPr/>
        </p:nvSpPr>
        <p:spPr>
          <a:xfrm>
            <a:off x="975360" y="965200"/>
            <a:ext cx="10292080" cy="4524315"/>
          </a:xfrm>
          <a:prstGeom prst="rect">
            <a:avLst/>
          </a:prstGeom>
          <a:noFill/>
        </p:spPr>
        <p:txBody>
          <a:bodyPr wrap="square" rtlCol="0">
            <a:spAutoFit/>
          </a:bodyPr>
          <a:lstStyle/>
          <a:p>
            <a:pPr lvl="0"/>
            <a:r>
              <a:rPr lang="vi-VN" sz="3200" dirty="0">
                <a:solidFill>
                  <a:srgbClr val="FF0000"/>
                </a:solidFill>
                <a:latin typeface="Cambria" panose="02040503050406030204" pitchFamily="18" charset="0"/>
                <a:ea typeface="Cambria" panose="02040503050406030204" pitchFamily="18" charset="0"/>
              </a:rPr>
              <a:t>+ Đại tướng Võ Nguyên Giáp:</a:t>
            </a:r>
          </a:p>
          <a:p>
            <a:pPr marL="457200" lvl="0" indent="-457200">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rPr>
              <a:t>Võ Nguyên Giáp quê ở Quảng Bình. Ông là học trò xuất sắc của Chủ tịch Hồ Chí Minh.</a:t>
            </a:r>
          </a:p>
          <a:p>
            <a:pPr marL="457200" lvl="0" indent="-457200">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rPr>
              <a:t>Ngày 22-12-1944, theo chỉ thị của Hồ Chí Minh, Võ Nguyên Giáp thành lập Đội Việt Nam Tuyên truyền Giải phóng quân (tổ chức tiền thân của Quân đội nhân dân Việt Nam ngày nay).</a:t>
            </a:r>
          </a:p>
          <a:p>
            <a:pPr marL="457200" lvl="0" indent="-457200">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rPr>
              <a:t>Năm 37 tuổi, Võ Nguyên Giáp trở thành vị Đại tướng đầu tiên của Quân đội nhân dân Việt Nam.</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15160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ại tướng Võ Nguyên Giáp- Từ giáo viên lịch sử đến vị tướng huyền thoại thế giới - TVPL">
            <a:hlinkClick r:id="" action="ppaction://media"/>
            <a:extLst>
              <a:ext uri="{FF2B5EF4-FFF2-40B4-BE49-F238E27FC236}">
                <a16:creationId xmlns:a16="http://schemas.microsoft.com/office/drawing/2014/main" id="{22EB6A52-93E4-495A-9145-8050B41F40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854151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grpSp>
        <p:nvGrpSpPr>
          <p:cNvPr id="14" name="组合 19">
            <a:extLst>
              <a:ext uri="{FF2B5EF4-FFF2-40B4-BE49-F238E27FC236}">
                <a16:creationId xmlns:a16="http://schemas.microsoft.com/office/drawing/2014/main" id="{E237C868-E09A-4C5A-BE65-1CFAF13F8604}"/>
              </a:ext>
            </a:extLst>
          </p:cNvPr>
          <p:cNvGrpSpPr/>
          <p:nvPr/>
        </p:nvGrpSpPr>
        <p:grpSpPr>
          <a:xfrm>
            <a:off x="2513817" y="2170488"/>
            <a:ext cx="1087943" cy="1070008"/>
            <a:chOff x="28330" y="2908081"/>
            <a:chExt cx="3607344" cy="3669586"/>
          </a:xfrm>
        </p:grpSpPr>
        <p:pic>
          <p:nvPicPr>
            <p:cNvPr id="15" name="图片 9">
              <a:extLst>
                <a:ext uri="{FF2B5EF4-FFF2-40B4-BE49-F238E27FC236}">
                  <a16:creationId xmlns:a16="http://schemas.microsoft.com/office/drawing/2014/main" id="{BB7137DF-DC61-4BA1-BD2F-F6496683F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16" name="Rectangle 3">
              <a:extLst>
                <a:ext uri="{FF2B5EF4-FFF2-40B4-BE49-F238E27FC236}">
                  <a16:creationId xmlns:a16="http://schemas.microsoft.com/office/drawing/2014/main" id="{A528D952-8DF2-49EE-9E24-63998274F204}"/>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1</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17" name="Rectangle 16">
            <a:extLst>
              <a:ext uri="{FF2B5EF4-FFF2-40B4-BE49-F238E27FC236}">
                <a16:creationId xmlns:a16="http://schemas.microsoft.com/office/drawing/2014/main" id="{DFF1A8DF-071C-4955-A8E8-797768195D52}"/>
              </a:ext>
            </a:extLst>
          </p:cNvPr>
          <p:cNvSpPr/>
          <p:nvPr/>
        </p:nvSpPr>
        <p:spPr>
          <a:xfrm>
            <a:off x="3893627" y="2465308"/>
            <a:ext cx="2574359"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Xem</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lại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endPar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grpSp>
        <p:nvGrpSpPr>
          <p:cNvPr id="19" name="组合 19">
            <a:extLst>
              <a:ext uri="{FF2B5EF4-FFF2-40B4-BE49-F238E27FC236}">
                <a16:creationId xmlns:a16="http://schemas.microsoft.com/office/drawing/2014/main" id="{5487A54A-3941-420D-8B59-0D2971F06613}"/>
              </a:ext>
            </a:extLst>
          </p:cNvPr>
          <p:cNvGrpSpPr/>
          <p:nvPr/>
        </p:nvGrpSpPr>
        <p:grpSpPr>
          <a:xfrm>
            <a:off x="2496999" y="3573735"/>
            <a:ext cx="1087943" cy="1070008"/>
            <a:chOff x="28330" y="2908081"/>
            <a:chExt cx="3607344" cy="3669586"/>
          </a:xfrm>
        </p:grpSpPr>
        <p:pic>
          <p:nvPicPr>
            <p:cNvPr id="20" name="图片 9">
              <a:extLst>
                <a:ext uri="{FF2B5EF4-FFF2-40B4-BE49-F238E27FC236}">
                  <a16:creationId xmlns:a16="http://schemas.microsoft.com/office/drawing/2014/main" id="{71B1FB2E-104C-4F94-9985-3B66E2917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21" name="Rectangle 3">
              <a:extLst>
                <a:ext uri="{FF2B5EF4-FFF2-40B4-BE49-F238E27FC236}">
                  <a16:creationId xmlns:a16="http://schemas.microsoft.com/office/drawing/2014/main" id="{E83E9E86-8C29-4049-89F1-2ABBB023D0FD}"/>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2</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22" name="Rectangle 21">
            <a:extLst>
              <a:ext uri="{FF2B5EF4-FFF2-40B4-BE49-F238E27FC236}">
                <a16:creationId xmlns:a16="http://schemas.microsoft.com/office/drawing/2014/main" id="{537DDCB0-5A98-4AAA-80E5-4E29E6E1B59E}"/>
              </a:ext>
            </a:extLst>
          </p:cNvPr>
          <p:cNvSpPr/>
          <p:nvPr/>
        </p:nvSpPr>
        <p:spPr>
          <a:xfrm>
            <a:off x="3721545" y="3707794"/>
            <a:ext cx="6306534"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Chuẩn</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bị</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tiếp</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theo</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tiết</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2.</a:t>
            </a:r>
          </a:p>
        </p:txBody>
      </p:sp>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4"/>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id="{FC061D7A-B15C-41D8-BEE6-3B1624094C15}"/>
              </a:ext>
            </a:extLst>
          </p:cNvPr>
          <p:cNvSpPr/>
          <p:nvPr/>
        </p:nvSpPr>
        <p:spPr>
          <a:xfrm>
            <a:off x="4346963" y="272312"/>
            <a:ext cx="3498072" cy="1323439"/>
          </a:xfrm>
          <a:prstGeom prst="rect">
            <a:avLst/>
          </a:prstGeom>
          <a:noFill/>
        </p:spPr>
        <p:txBody>
          <a:bodyPr wrap="none">
            <a:spAutoFit/>
          </a:bodyPr>
          <a:lstStyle/>
          <a:p>
            <a:pPr algn="ctr">
              <a:defRPr/>
            </a:pPr>
            <a:r>
              <a:rPr lang="en-US" sz="8000" b="1">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Dặn dò</a:t>
            </a:r>
            <a:endParaRPr lang="en-US" sz="8000" b="1" dirty="0">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pic>
        <p:nvPicPr>
          <p:cNvPr id="4" name="图片 16">
            <a:extLst>
              <a:ext uri="{FF2B5EF4-FFF2-40B4-BE49-F238E27FC236}">
                <a16:creationId xmlns:a16="http://schemas.microsoft.com/office/drawing/2014/main" id="{3EDD7140-C11C-BA5F-DF85-CCFCE2106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8" name="图片 23">
            <a:extLst>
              <a:ext uri="{FF2B5EF4-FFF2-40B4-BE49-F238E27FC236}">
                <a16:creationId xmlns:a16="http://schemas.microsoft.com/office/drawing/2014/main" id="{0E121C25-9B64-A382-75E7-4AC757368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Tree>
    <p:extLst>
      <p:ext uri="{BB962C8B-B14F-4D97-AF65-F5344CB8AC3E}">
        <p14:creationId xmlns:p14="http://schemas.microsoft.com/office/powerpoint/2010/main" val="2188899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1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1500"/>
                                        <p:tgtEl>
                                          <p:spTgt spid="22">
                                            <p:txEl>
                                              <p:pRg st="0" end="0"/>
                                            </p:txEl>
                                          </p:spTgt>
                                        </p:tgtEl>
                                      </p:cBhvr>
                                    </p:animEffect>
                                  </p:childTnLst>
                                </p:cTn>
                              </p:par>
                            </p:childTnLst>
                          </p:cTn>
                        </p:par>
                        <p:par>
                          <p:cTn id="42" fill="hold">
                            <p:stCondLst>
                              <p:cond delay="2000"/>
                            </p:stCondLst>
                            <p:childTnLst>
                              <p:par>
                                <p:cTn id="43" presetID="2" presetClass="entr" presetSubtype="2"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750" fill="hold"/>
                                        <p:tgtEl>
                                          <p:spTgt spid="4"/>
                                        </p:tgtEl>
                                        <p:attrNameLst>
                                          <p:attrName>ppt_x</p:attrName>
                                        </p:attrNameLst>
                                      </p:cBhvr>
                                      <p:tavLst>
                                        <p:tav tm="0">
                                          <p:val>
                                            <p:strVal val="1+#ppt_w/2"/>
                                          </p:val>
                                        </p:tav>
                                        <p:tav tm="100000">
                                          <p:val>
                                            <p:strVal val="#ppt_x"/>
                                          </p:val>
                                        </p:tav>
                                      </p:tavLst>
                                    </p:anim>
                                    <p:anim calcmode="lin" valueType="num">
                                      <p:cBhvr additive="base">
                                        <p:cTn id="46" dur="750" fill="hold"/>
                                        <p:tgtEl>
                                          <p:spTgt spid="4"/>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750" fill="hold"/>
                                        <p:tgtEl>
                                          <p:spTgt spid="8"/>
                                        </p:tgtEl>
                                        <p:attrNameLst>
                                          <p:attrName>ppt_x</p:attrName>
                                        </p:attrNameLst>
                                      </p:cBhvr>
                                      <p:tavLst>
                                        <p:tav tm="0">
                                          <p:val>
                                            <p:strVal val="0-#ppt_w/2"/>
                                          </p:val>
                                        </p:tav>
                                        <p:tav tm="100000">
                                          <p:val>
                                            <p:strVal val="#ppt_x"/>
                                          </p:val>
                                        </p:tav>
                                      </p:tavLst>
                                    </p:anim>
                                    <p:anim calcmode="lin" valueType="num">
                                      <p:cBhvr additive="base">
                                        <p:cTn id="5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build="p"/>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a16="http://schemas.microsoft.com/office/drawing/2014/main" id="{474B535F-3E0D-CB88-E1AC-9B86A0E46EDC}"/>
              </a:ext>
            </a:extLst>
          </p:cNvPr>
          <p:cNvPicPr>
            <a:picLocks noChangeAspect="1"/>
          </p:cNvPicPr>
          <p:nvPr/>
        </p:nvPicPr>
        <p:blipFill>
          <a:blip r:embed="rId3"/>
          <a:stretch>
            <a:fillRect/>
          </a:stretch>
        </p:blipFill>
        <p:spPr>
          <a:xfrm>
            <a:off x="-371856" y="0"/>
            <a:ext cx="6315456" cy="6858000"/>
          </a:xfrm>
          <a:prstGeom prst="rect">
            <a:avLst/>
          </a:prstGeom>
        </p:spPr>
      </p:pic>
      <p:pic>
        <p:nvPicPr>
          <p:cNvPr id="2" name="Picture 1">
            <a:extLst>
              <a:ext uri="{FF2B5EF4-FFF2-40B4-BE49-F238E27FC236}">
                <a16:creationId xmlns:a16="http://schemas.microsoft.com/office/drawing/2014/main" id="{7A682A87-347E-C0A7-D548-D28C102A4D31}"/>
              </a:ext>
            </a:extLst>
          </p:cNvPr>
          <p:cNvPicPr>
            <a:picLocks noChangeAspect="1"/>
          </p:cNvPicPr>
          <p:nvPr/>
        </p:nvPicPr>
        <p:blipFill>
          <a:blip r:embed="rId4"/>
          <a:stretch>
            <a:fillRect/>
          </a:stretch>
        </p:blipFill>
        <p:spPr>
          <a:xfrm>
            <a:off x="3797080" y="1704716"/>
            <a:ext cx="8394920" cy="3042168"/>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ến quân ca - Bản chuẩn có lời #quocca#VietNam">
            <a:hlinkClick r:id="" action="ppaction://media"/>
            <a:extLst>
              <a:ext uri="{FF2B5EF4-FFF2-40B4-BE49-F238E27FC236}">
                <a16:creationId xmlns:a16="http://schemas.microsoft.com/office/drawing/2014/main" id="{5E96DC28-3EC4-1699-1CA9-32634C3DD5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28374119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075195" y="870378"/>
            <a:ext cx="1000936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36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Trong những ngày Cách mạng tháng Tám năm 1945, hàng nghìn người đã ca vang bài hát Tiến quân ca giữa bầu trời Hà Nội. Bài Tiến quân ca đã trở thành Quốc ca của nước Việt Nam Dân chủ Cộng hoà, nay là nước Cộng hoà xã hội chủ nghĩa Việt Nam.</a:t>
            </a:r>
          </a:p>
          <a:p>
            <a:pPr lvl="0" algn="just"/>
            <a:r>
              <a:rPr lang="vi-VN" altLang="en-US" sz="3600" dirty="0">
                <a:solidFill>
                  <a:srgbClr val="02546A"/>
                </a:solidFill>
                <a:latin typeface="Cambria" panose="02040503050406030204" pitchFamily="18" charset="0"/>
                <a:ea typeface="Cambria" panose="02040503050406030204" pitchFamily="18" charset="0"/>
                <a:cs typeface="Times New Roman" panose="02020603050405020304" pitchFamily="18" charset="0"/>
              </a:rPr>
              <a:t>Hãy chia sẻ những điều em biết về Quốc ca và Cách mạng tháng Tám năm 1945.</a:t>
            </a:r>
            <a:endParaRPr kumimoji="0" lang="en-US" altLang="en-US" sz="3600"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1303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pic>
        <p:nvPicPr>
          <p:cNvPr id="1026" name="Picture 2" descr="Tiến quân ca' bị cắt tiếng gây bức xúc - Báo VnExpress Giải trí">
            <a:extLst>
              <a:ext uri="{FF2B5EF4-FFF2-40B4-BE49-F238E27FC236}">
                <a16:creationId xmlns:a16="http://schemas.microsoft.com/office/drawing/2014/main" id="{687584CC-2054-E391-1A8F-DC8DC6AFB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1493520"/>
            <a:ext cx="5095240" cy="3382590"/>
          </a:xfrm>
          <a:prstGeom prst="rect">
            <a:avLst/>
          </a:prstGeom>
          <a:noFill/>
          <a:extLst>
            <a:ext uri="{909E8E84-426E-40DD-AFC4-6F175D3DCCD1}">
              <a14:hiddenFill xmlns:a14="http://schemas.microsoft.com/office/drawing/2010/main">
                <a:solidFill>
                  <a:srgbClr val="FFFFFF"/>
                </a:solidFill>
              </a14:hiddenFill>
            </a:ext>
          </a:extLst>
        </p:spPr>
      </p:pic>
      <p:sp>
        <p:nvSpPr>
          <p:cNvPr id="2" name="a">
            <a:extLst>
              <a:ext uri="{FF2B5EF4-FFF2-40B4-BE49-F238E27FC236}">
                <a16:creationId xmlns:a16="http://schemas.microsoft.com/office/drawing/2014/main" id="{A5E7531C-E6E3-0F40-BD3A-A342D372AEE2}"/>
              </a:ext>
            </a:extLst>
          </p:cNvPr>
          <p:cNvSpPr/>
          <p:nvPr/>
        </p:nvSpPr>
        <p:spPr>
          <a:xfrm>
            <a:off x="5669280" y="1036320"/>
            <a:ext cx="6400800" cy="484631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2800" b="1" dirty="0">
                <a:solidFill>
                  <a:srgbClr val="000066"/>
                </a:solidFill>
              </a:rPr>
              <a:t>+ Bài hát Quốc ca có tên là Tiến quân ca do nhạc sĩ Văn Cao sáng tác. </a:t>
            </a:r>
          </a:p>
          <a:p>
            <a:pPr lvl="0" algn="just" defTabSz="914446">
              <a:defRPr/>
            </a:pPr>
            <a:r>
              <a:rPr lang="vi-VN" sz="2800" b="1" dirty="0">
                <a:solidFill>
                  <a:srgbClr val="000066"/>
                </a:solidFill>
              </a:rPr>
              <a:t>+ Bài hát này thể hiện tinh thần yêu nước, khích lệ và tôn vinh lịch sử, truyền thống và sự đoàn kết của nhân dân Việt Nam. "Tiến quân ca" đã trở thành biểu tượng quốc gia và là nguồn cảm hứng vô tận cho thế hệ sau.</a:t>
            </a:r>
            <a:endParaRPr kumimoji="0" lang="en-US" sz="4000" i="0" u="none" strike="noStrike" kern="1200" cap="none" spc="0" normalizeH="0" baseline="0" noProof="0" dirty="0">
              <a:ln>
                <a:noFill/>
              </a:ln>
              <a:solidFill>
                <a:srgbClr val="000066"/>
              </a:solidFill>
              <a:effectLst/>
              <a:uLnTx/>
              <a:uFillTx/>
              <a:latin typeface="Calibri" panose="020F0502020204030204"/>
            </a:endParaRPr>
          </a:p>
        </p:txBody>
      </p:sp>
    </p:spTree>
    <p:extLst>
      <p:ext uri="{BB962C8B-B14F-4D97-AF65-F5344CB8AC3E}">
        <p14:creationId xmlns:p14="http://schemas.microsoft.com/office/powerpoint/2010/main" val="17794449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 name="a">
            <a:extLst>
              <a:ext uri="{FF2B5EF4-FFF2-40B4-BE49-F238E27FC236}">
                <a16:creationId xmlns:a16="http://schemas.microsoft.com/office/drawing/2014/main" id="{A5E7531C-E6E3-0F40-BD3A-A342D372AEE2}"/>
              </a:ext>
            </a:extLst>
          </p:cNvPr>
          <p:cNvSpPr/>
          <p:nvPr/>
        </p:nvSpPr>
        <p:spPr>
          <a:xfrm>
            <a:off x="5659120" y="1402079"/>
            <a:ext cx="6116320" cy="3566161"/>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3200" b="1" dirty="0">
                <a:solidFill>
                  <a:srgbClr val="000066"/>
                </a:solidFill>
              </a:rPr>
              <a:t>Bài hát được vang lên trong những buổi lễ tết, họp, đón tiếp, hoạt động văn hóa thể thao và thậm chí trong hoạt động sinh hoạt dưới cờ của học sinh các cấp...</a:t>
            </a:r>
            <a:endParaRPr kumimoji="0" lang="en-US" sz="4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2050" name="Picture 2" descr="Hát Quốc ca từ sâu thẳm trái tim mình | Báo điện tử An ninh Thủ đô">
            <a:extLst>
              <a:ext uri="{FF2B5EF4-FFF2-40B4-BE49-F238E27FC236}">
                <a16:creationId xmlns:a16="http://schemas.microsoft.com/office/drawing/2014/main" id="{1E3EBFF7-943E-0895-ACCE-B22AA7D869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060" y="1336675"/>
            <a:ext cx="4787900" cy="359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7645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368DB4-E0C1-FF02-089A-D3227827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C1F752-5E20-8A40-F7A7-F9412410E58E}"/>
              </a:ext>
            </a:extLst>
          </p:cNvPr>
          <p:cNvPicPr>
            <a:picLocks noChangeAspect="1"/>
          </p:cNvPicPr>
          <p:nvPr/>
        </p:nvPicPr>
        <p:blipFill>
          <a:blip r:embed="rId4"/>
          <a:stretch>
            <a:fillRect/>
          </a:stretch>
        </p:blipFill>
        <p:spPr>
          <a:xfrm>
            <a:off x="5844653" y="2000339"/>
            <a:ext cx="6525470" cy="33133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9C1E501-9901-8451-283D-AD97070449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pic>
        <p:nvPicPr>
          <p:cNvPr id="4" name="Picture 3">
            <a:extLst>
              <a:ext uri="{FF2B5EF4-FFF2-40B4-BE49-F238E27FC236}">
                <a16:creationId xmlns:a16="http://schemas.microsoft.com/office/drawing/2014/main" id="{07D6C301-D5BD-48C5-F160-389ED51D8DFF}"/>
              </a:ext>
            </a:extLst>
          </p:cNvPr>
          <p:cNvPicPr>
            <a:picLocks noChangeAspect="1"/>
          </p:cNvPicPr>
          <p:nvPr/>
        </p:nvPicPr>
        <p:blipFill>
          <a:blip r:embed="rId6"/>
          <a:stretch>
            <a:fillRect/>
          </a:stretch>
        </p:blipFill>
        <p:spPr>
          <a:xfrm>
            <a:off x="7714369" y="790385"/>
            <a:ext cx="2737341" cy="1457070"/>
          </a:xfrm>
          <a:prstGeom prst="rect">
            <a:avLst/>
          </a:prstGeom>
        </p:spPr>
      </p:pic>
    </p:spTree>
    <p:extLst>
      <p:ext uri="{BB962C8B-B14F-4D97-AF65-F5344CB8AC3E}">
        <p14:creationId xmlns:p14="http://schemas.microsoft.com/office/powerpoint/2010/main" val="96477408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352B75A0-386B-5BA5-B231-C0C89F5BE485}"/>
              </a:ext>
            </a:extLst>
          </p:cNvPr>
          <p:cNvPicPr>
            <a:picLocks noChangeAspect="1"/>
          </p:cNvPicPr>
          <p:nvPr/>
        </p:nvPicPr>
        <p:blipFill>
          <a:blip r:embed="rId8"/>
          <a:stretch>
            <a:fillRect/>
          </a:stretch>
        </p:blipFill>
        <p:spPr>
          <a:xfrm>
            <a:off x="807243" y="1806284"/>
            <a:ext cx="11004234" cy="3773751"/>
          </a:xfrm>
          <a:prstGeom prst="rect">
            <a:avLst/>
          </a:prstGeom>
        </p:spPr>
      </p:pic>
    </p:spTree>
    <p:extLst>
      <p:ext uri="{BB962C8B-B14F-4D97-AF65-F5344CB8AC3E}">
        <p14:creationId xmlns:p14="http://schemas.microsoft.com/office/powerpoint/2010/main" val="236536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63279" y="1273810"/>
            <a:ext cx="4810801" cy="3785652"/>
          </a:xfrm>
          <a:prstGeom prst="rect">
            <a:avLst/>
          </a:prstGeom>
          <a:solidFill>
            <a:schemeClr val="accent4">
              <a:lumMod val="40000"/>
              <a:lumOff val="60000"/>
            </a:schemeClr>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vi-VN" alt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Hoạt động 1: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Kể</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chuyện</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về</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Hồ</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Chí Minh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khi</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hoạt</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Pác</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Pó</a:t>
            </a:r>
            <a:r>
              <a:rPr lang="en-US" altLang="en-US" sz="400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a:t>
            </a:r>
            <a:r>
              <a:rPr lang="en-US" altLang="en-US" sz="4000">
                <a:solidFill>
                  <a:srgbClr val="FF0000"/>
                </a:solidFill>
                <a:latin typeface="Cambria" panose="02040503050406030204" pitchFamily="18" charset="0"/>
                <a:ea typeface="Cambria" panose="02040503050406030204" pitchFamily="18" charset="0"/>
                <a:cs typeface="Times New Roman" panose="02020603050405020304" pitchFamily="18" charset="0"/>
              </a:rPr>
              <a:t>ân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Trào</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chuyện</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về</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Võ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Nguyên</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Giáp</a:t>
            </a:r>
            <a:endParaRPr kumimoji="0" lang="en-US" altLang="en-US"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Cách mạng Tháng Tám năm 1945: Trang sử vàng của lịch sử dân tộc Việt Nam">
            <a:extLst>
              <a:ext uri="{FF2B5EF4-FFF2-40B4-BE49-F238E27FC236}">
                <a16:creationId xmlns:a16="http://schemas.microsoft.com/office/drawing/2014/main" id="{5A349668-165F-67E1-CF00-F03C92C0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9550">
            <a:off x="6550868" y="656111"/>
            <a:ext cx="4026339" cy="246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79 năm Cách mạng tháng Tám và Quốc khánh 2-9 (1945 - 2024): Mốc son chói  lọi trong lịch sử dân tộc Việt Nam - Ảnh chuyên đề - Thông tấn xã Việt Nam  (TTXVN)">
            <a:extLst>
              <a:ext uri="{FF2B5EF4-FFF2-40B4-BE49-F238E27FC236}">
                <a16:creationId xmlns:a16="http://schemas.microsoft.com/office/drawing/2014/main" id="{E930D7E9-9208-6997-C442-7C6489939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54" y="3159761"/>
            <a:ext cx="4107020" cy="2952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943</TotalTime>
  <Words>866</Words>
  <Application>Microsoft Office PowerPoint</Application>
  <PresentationFormat>Widescreen</PresentationFormat>
  <Paragraphs>74</Paragraphs>
  <Slides>26</Slides>
  <Notes>20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Cambria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LE OANH</cp:lastModifiedBy>
  <cp:revision>43</cp:revision>
  <dcterms:created xsi:type="dcterms:W3CDTF">2020-07-21T07:25:20Z</dcterms:created>
  <dcterms:modified xsi:type="dcterms:W3CDTF">2025-02-02T15:42:42Z</dcterms:modified>
  <cp:category>9Slide.vn</cp:category>
</cp:coreProperties>
</file>