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7" r:id="rId4"/>
    <p:sldMasterId id="2147483741" r:id="rId5"/>
  </p:sldMasterIdLst>
  <p:notesMasterIdLst>
    <p:notesMasterId r:id="rId42"/>
  </p:notesMasterIdLst>
  <p:sldIdLst>
    <p:sldId id="412" r:id="rId6"/>
    <p:sldId id="4429" r:id="rId7"/>
    <p:sldId id="306" r:id="rId8"/>
    <p:sldId id="260" r:id="rId9"/>
    <p:sldId id="257" r:id="rId10"/>
    <p:sldId id="308" r:id="rId11"/>
    <p:sldId id="307" r:id="rId12"/>
    <p:sldId id="259" r:id="rId13"/>
    <p:sldId id="4411" r:id="rId14"/>
    <p:sldId id="558" r:id="rId15"/>
    <p:sldId id="2728" r:id="rId16"/>
    <p:sldId id="265" r:id="rId17"/>
    <p:sldId id="315" r:id="rId18"/>
    <p:sldId id="4412" r:id="rId19"/>
    <p:sldId id="4413" r:id="rId20"/>
    <p:sldId id="319" r:id="rId21"/>
    <p:sldId id="320" r:id="rId22"/>
    <p:sldId id="4414" r:id="rId23"/>
    <p:sldId id="4415" r:id="rId24"/>
    <p:sldId id="317" r:id="rId25"/>
    <p:sldId id="4418" r:id="rId26"/>
    <p:sldId id="4416" r:id="rId27"/>
    <p:sldId id="4417" r:id="rId28"/>
    <p:sldId id="4419" r:id="rId29"/>
    <p:sldId id="4420" r:id="rId30"/>
    <p:sldId id="4421" r:id="rId31"/>
    <p:sldId id="4422" r:id="rId32"/>
    <p:sldId id="4423" r:id="rId33"/>
    <p:sldId id="4424" r:id="rId34"/>
    <p:sldId id="4425" r:id="rId35"/>
    <p:sldId id="442" r:id="rId36"/>
    <p:sldId id="4426" r:id="rId37"/>
    <p:sldId id="4427" r:id="rId38"/>
    <p:sldId id="287" r:id="rId39"/>
    <p:sldId id="288" r:id="rId40"/>
    <p:sldId id="44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64254-6CCF-44CF-9AC4-7E996AAAA2AB}"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BF34F-F969-438A-9BF4-0098C486CCD5}" type="slidenum">
              <a:rPr lang="en-US" smtClean="0"/>
              <a:t>‹#›</a:t>
            </a:fld>
            <a:endParaRPr lang="en-US"/>
          </a:p>
        </p:txBody>
      </p:sp>
    </p:spTree>
    <p:extLst>
      <p:ext uri="{BB962C8B-B14F-4D97-AF65-F5344CB8AC3E}">
        <p14:creationId xmlns:p14="http://schemas.microsoft.com/office/powerpoint/2010/main" val="344390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718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759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629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788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15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9118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226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138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595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760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9705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2616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89134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6838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197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861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062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807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3712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580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74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4359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398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358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93547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0602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527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5856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96524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726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0814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5044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6770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70200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784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5294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04228564"/>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2460862"/>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26711877"/>
      </p:ext>
    </p:extLst>
  </p:cSld>
  <p:clrMapOvr>
    <a:masterClrMapping/>
  </p:clrMapOvr>
  <p:transition spd="slow" advClick="0" advTm="200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21393398"/>
      </p:ext>
    </p:extLst>
  </p:cSld>
  <p:clrMapOvr>
    <a:masterClrMapping/>
  </p:clrMapOvr>
  <p:transition spd="slow" advClick="0" advTm="200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54119445"/>
      </p:ext>
    </p:extLst>
  </p:cSld>
  <p:clrMapOvr>
    <a:masterClrMapping/>
  </p:clrMapOvr>
  <p:transition spd="slow" advClick="0" advTm="2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166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3994956"/>
      </p:ext>
    </p:extLst>
  </p:cSld>
  <p:clrMapOvr>
    <a:masterClrMapping/>
  </p:clrMapOvr>
  <p:transition spd="slow" advClick="0" advTm="200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6047055"/>
      </p:ext>
    </p:extLst>
  </p:cSld>
  <p:clrMapOvr>
    <a:masterClrMapping/>
  </p:clrMapOvr>
  <p:transition spd="slow" advClick="0" advTm="200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7199791"/>
      </p:ext>
    </p:extLst>
  </p:cSld>
  <p:clrMapOvr>
    <a:masterClrMapping/>
  </p:clrMapOvr>
  <p:transition spd="slow" advClick="0" advTm="200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55009714"/>
      </p:ext>
    </p:extLst>
  </p:cSld>
  <p:clrMapOvr>
    <a:masterClrMapping/>
  </p:clrMapOvr>
  <p:transition spd="slow" advClick="0" advTm="200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4661505"/>
      </p:ext>
    </p:extLst>
  </p:cSld>
  <p:clrMapOvr>
    <a:masterClrMapping/>
  </p:clrMapOvr>
  <p:transition spd="slow" advClick="0" advTm="200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32271"/>
      </p:ext>
    </p:extLst>
  </p:cSld>
  <p:clrMapOvr>
    <a:masterClrMapping/>
  </p:clrMapOvr>
  <p:transition spd="slow" advClick="0" advTm="2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88154320"/>
      </p:ext>
    </p:extLst>
  </p:cSld>
  <p:clrMapOvr>
    <a:masterClrMapping/>
  </p:clrMapOvr>
  <p:transition spd="slow" advClick="0" advTm="200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3626345"/>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58265040"/>
      </p:ext>
    </p:extLst>
  </p:cSld>
  <p:clrMapOvr>
    <a:masterClrMapping/>
  </p:clrMapOvr>
  <p:transition spd="slow" advClick="0" advTm="200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2837537"/>
      </p:ext>
    </p:extLst>
  </p:cSld>
  <p:clrMapOvr>
    <a:masterClrMapping/>
  </p:clrMapOvr>
  <p:transition spd="slow" advClick="0" advTm="2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9383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11696999"/>
      </p:ext>
    </p:extLst>
  </p:cSld>
  <p:clrMapOvr>
    <a:masterClrMapping/>
  </p:clrMapOvr>
  <p:transition spd="slow" advClick="0" advTm="200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31044653"/>
      </p:ext>
    </p:extLst>
  </p:cSld>
  <p:clrMapOvr>
    <a:masterClrMapping/>
  </p:clrMapOvr>
  <p:transition spd="slow" advClick="0" advTm="200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08566252"/>
      </p:ext>
    </p:extLst>
  </p:cSld>
  <p:clrMapOvr>
    <a:masterClrMapping/>
  </p:clrMapOvr>
  <p:transition spd="slow" advClick="0" advTm="2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0072276"/>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1136897"/>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61243464"/>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67826"/>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75016307"/>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28508244"/>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4356192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4058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77652169"/>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51140520"/>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99997709"/>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67194474"/>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379016"/>
      </p:ext>
    </p:extLst>
  </p:cSld>
  <p:clrMapOvr>
    <a:masterClrMapping/>
  </p:clrMapOvr>
  <p:transition spd="slow">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329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353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4183848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13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1119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04997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54432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62114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62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0795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716805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67082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25129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67558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54849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9318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493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7459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795425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4944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6928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420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97259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099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62264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2825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5734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theme" Target="../theme/theme3.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7804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83488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2854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1396166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320FF5E-0673-3E18-BD52-B6A3F2050D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2495" y="76200"/>
            <a:ext cx="1793348" cy="1793348"/>
          </a:xfrm>
          <a:prstGeom prst="rect">
            <a:avLst/>
          </a:prstGeom>
        </p:spPr>
      </p:pic>
    </p:spTree>
    <p:extLst>
      <p:ext uri="{BB962C8B-B14F-4D97-AF65-F5344CB8AC3E}">
        <p14:creationId xmlns:p14="http://schemas.microsoft.com/office/powerpoint/2010/main" val="3154619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gif"/><Relationship Id="rId7" Type="http://schemas.openxmlformats.org/officeDocument/2006/relationships/image" Target="../media/image16.w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wmf"/><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gif"/><Relationship Id="rId9" Type="http://schemas.openxmlformats.org/officeDocument/2006/relationships/image" Target="../media/image18.wmf"/></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6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9.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26.sv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34.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3">
            <a:extLst>
              <a:ext uri="{FF2B5EF4-FFF2-40B4-BE49-F238E27FC236}">
                <a16:creationId xmlns:a16="http://schemas.microsoft.com/office/drawing/2014/main" id="{2FA72B1A-942A-A819-1E8C-F8ACABB30BED}"/>
              </a:ext>
            </a:extLst>
          </p:cNvPr>
          <p:cNvSpPr>
            <a:spLocks noChangeArrowheads="1" noChangeShapeType="1" noTextEdit="1"/>
          </p:cNvSpPr>
          <p:nvPr/>
        </p:nvSpPr>
        <p:spPr bwMode="auto">
          <a:xfrm>
            <a:off x="5157788" y="666750"/>
            <a:ext cx="228600" cy="76200"/>
          </a:xfrm>
          <a:prstGeom prst="rect">
            <a:avLst/>
          </a:prstGeom>
        </p:spPr>
        <p:txBody>
          <a:bodyPr wrap="none" fromWordArt="1">
            <a:prstTxWarp prst="textPlain">
              <a:avLst>
                <a:gd name="adj" fmla="val 50000"/>
              </a:avLst>
            </a:prstTxWarp>
          </a:bodyPr>
          <a:lstStyle/>
          <a:p>
            <a:pPr algn="ctr"/>
            <a:endParaRPr lang="en-US" sz="3600" kern="10">
              <a:ln w="9525">
                <a:solidFill>
                  <a:srgbClr val="339966"/>
                </a:solidFill>
                <a:prstDash val="sysDot"/>
                <a:round/>
                <a:headEnd/>
                <a:tailEnd/>
              </a:ln>
              <a:solidFill>
                <a:schemeClr val="folHlink"/>
              </a:solidFill>
              <a:latin typeface="Times New Roman" panose="02020603050405020304" pitchFamily="18" charset="0"/>
              <a:cs typeface="Times New Roman" panose="02020603050405020304" pitchFamily="18" charset="0"/>
            </a:endParaRPr>
          </a:p>
        </p:txBody>
      </p:sp>
      <p:pic>
        <p:nvPicPr>
          <p:cNvPr id="9" name="Picture 15" descr="Flash Lang hoa dep">
            <a:extLst>
              <a:ext uri="{FF2B5EF4-FFF2-40B4-BE49-F238E27FC236}">
                <a16:creationId xmlns:a16="http://schemas.microsoft.com/office/drawing/2014/main" id="{99A1DA2C-5FB3-3D23-972F-71EFCACDB5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Flash Lang hoa dep">
            <a:extLst>
              <a:ext uri="{FF2B5EF4-FFF2-40B4-BE49-F238E27FC236}">
                <a16:creationId xmlns:a16="http://schemas.microsoft.com/office/drawing/2014/main" id="{18BBB81A-03BD-4E8B-C1D6-FB5EC57481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72601" y="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Flash Lang hoa dep">
            <a:extLst>
              <a:ext uri="{FF2B5EF4-FFF2-40B4-BE49-F238E27FC236}">
                <a16:creationId xmlns:a16="http://schemas.microsoft.com/office/drawing/2014/main" id="{64DDBB6E-63F5-DFD4-CF43-17FEDFE00B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05976" y="598805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Flash Lang hoa dep">
            <a:extLst>
              <a:ext uri="{FF2B5EF4-FFF2-40B4-BE49-F238E27FC236}">
                <a16:creationId xmlns:a16="http://schemas.microsoft.com/office/drawing/2014/main" id="{2998E890-1919-079E-4C7F-44DD840D84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988050"/>
            <a:ext cx="96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a:extLst>
              <a:ext uri="{FF2B5EF4-FFF2-40B4-BE49-F238E27FC236}">
                <a16:creationId xmlns:a16="http://schemas.microsoft.com/office/drawing/2014/main" id="{3A678952-B8F8-9FDF-2740-C463D40DE6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0"/>
            <a:ext cx="685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Day hoa 2">
            <a:extLst>
              <a:ext uri="{FF2B5EF4-FFF2-40B4-BE49-F238E27FC236}">
                <a16:creationId xmlns:a16="http://schemas.microsoft.com/office/drawing/2014/main" id="{1B17400A-571B-692F-37BC-B2A5BF5455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6096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o hoa 1">
            <a:extLst>
              <a:ext uri="{FF2B5EF4-FFF2-40B4-BE49-F238E27FC236}">
                <a16:creationId xmlns:a16="http://schemas.microsoft.com/office/drawing/2014/main" id="{36996B7E-54DE-3138-ADC2-14CE6CBD83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389438"/>
            <a:ext cx="5937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Bo hoa 1">
            <a:extLst>
              <a:ext uri="{FF2B5EF4-FFF2-40B4-BE49-F238E27FC236}">
                <a16:creationId xmlns:a16="http://schemas.microsoft.com/office/drawing/2014/main" id="{720C63A6-66F1-6098-63C3-60FE8E3E7F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74276" y="4389438"/>
            <a:ext cx="5937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WordArt 19">
            <a:extLst>
              <a:ext uri="{FF2B5EF4-FFF2-40B4-BE49-F238E27FC236}">
                <a16:creationId xmlns:a16="http://schemas.microsoft.com/office/drawing/2014/main" id="{948127B0-A071-282C-A2F3-CD878ED408CF}"/>
              </a:ext>
            </a:extLst>
          </p:cNvPr>
          <p:cNvSpPr>
            <a:spLocks noChangeArrowheads="1" noChangeShapeType="1" noTextEdit="1"/>
          </p:cNvSpPr>
          <p:nvPr/>
        </p:nvSpPr>
        <p:spPr bwMode="auto">
          <a:xfrm>
            <a:off x="5821681" y="624840"/>
            <a:ext cx="3910013" cy="15240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Khoa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endPar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grpSp>
        <p:nvGrpSpPr>
          <p:cNvPr id="4109" name="Group 18">
            <a:extLst>
              <a:ext uri="{FF2B5EF4-FFF2-40B4-BE49-F238E27FC236}">
                <a16:creationId xmlns:a16="http://schemas.microsoft.com/office/drawing/2014/main" id="{225163CA-9313-F5FB-D3B6-8311A7970F1F}"/>
              </a:ext>
            </a:extLst>
          </p:cNvPr>
          <p:cNvGrpSpPr>
            <a:grpSpLocks/>
          </p:cNvGrpSpPr>
          <p:nvPr/>
        </p:nvGrpSpPr>
        <p:grpSpPr bwMode="auto">
          <a:xfrm>
            <a:off x="2667000" y="396240"/>
            <a:ext cx="2795588" cy="2482850"/>
            <a:chOff x="5225" y="9335"/>
            <a:chExt cx="2520" cy="1750"/>
          </a:xfrm>
        </p:grpSpPr>
        <p:sp>
          <p:nvSpPr>
            <p:cNvPr id="4112" name="AutoShape 27" descr="2">
              <a:extLst>
                <a:ext uri="{FF2B5EF4-FFF2-40B4-BE49-F238E27FC236}">
                  <a16:creationId xmlns:a16="http://schemas.microsoft.com/office/drawing/2014/main" id="{F5780E95-F4FE-E957-42AD-2946C2D6E660}"/>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latin typeface="Times New Roman" panose="02020603050405020304" pitchFamily="18" charset="0"/>
                <a:cs typeface="Arial" panose="020B0604020202020204" pitchFamily="34" charset="0"/>
              </a:endParaRPr>
            </a:p>
          </p:txBody>
        </p:sp>
        <p:pic>
          <p:nvPicPr>
            <p:cNvPr id="4113" name="Picture 26" descr="cosmoS">
              <a:extLst>
                <a:ext uri="{FF2B5EF4-FFF2-40B4-BE49-F238E27FC236}">
                  <a16:creationId xmlns:a16="http://schemas.microsoft.com/office/drawing/2014/main" id="{E6A269AE-98B1-AF63-866F-26FFA28F1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BOOK2">
              <a:extLst>
                <a:ext uri="{FF2B5EF4-FFF2-40B4-BE49-F238E27FC236}">
                  <a16:creationId xmlns:a16="http://schemas.microsoft.com/office/drawing/2014/main" id="{8FE57B2C-367C-C038-CC60-12B52B0EA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BOOK1">
              <a:extLst>
                <a:ext uri="{FF2B5EF4-FFF2-40B4-BE49-F238E27FC236}">
                  <a16:creationId xmlns:a16="http://schemas.microsoft.com/office/drawing/2014/main" id="{54F40BB7-48C2-6EE2-E583-3526C2A1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QUILLPEN">
              <a:extLst>
                <a:ext uri="{FF2B5EF4-FFF2-40B4-BE49-F238E27FC236}">
                  <a16:creationId xmlns:a16="http://schemas.microsoft.com/office/drawing/2014/main" id="{459B2C55-FAD9-00B3-BCF0-368323CC9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22">
              <a:extLst>
                <a:ext uri="{FF2B5EF4-FFF2-40B4-BE49-F238E27FC236}">
                  <a16:creationId xmlns:a16="http://schemas.microsoft.com/office/drawing/2014/main" id="{81010033-7FF8-C86D-B52C-074A164B3934}"/>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800" b="1">
                  <a:latin typeface="Times New Roman" panose="02020603050405020304" pitchFamily="18" charset="0"/>
                  <a:cs typeface="Times New Roman" panose="02020603050405020304" pitchFamily="18" charset="0"/>
                </a:rPr>
                <a:t> </a:t>
              </a:r>
              <a:endParaRPr lang="en-US" altLang="en-US" sz="4800">
                <a:latin typeface="Times New Roman" panose="02020603050405020304" pitchFamily="18" charset="0"/>
                <a:cs typeface="Times New Roman" panose="02020603050405020304" pitchFamily="18" charset="0"/>
              </a:endParaRPr>
            </a:p>
          </p:txBody>
        </p:sp>
        <p:sp>
          <p:nvSpPr>
            <p:cNvPr id="4118" name="Text Box 21">
              <a:extLst>
                <a:ext uri="{FF2B5EF4-FFF2-40B4-BE49-F238E27FC236}">
                  <a16:creationId xmlns:a16="http://schemas.microsoft.com/office/drawing/2014/main" id="{F91BA06E-0BEC-D711-1B72-F622A06D1315}"/>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sp>
          <p:nvSpPr>
            <p:cNvPr id="4119" name="WordArt 20">
              <a:extLst>
                <a:ext uri="{FF2B5EF4-FFF2-40B4-BE49-F238E27FC236}">
                  <a16:creationId xmlns:a16="http://schemas.microsoft.com/office/drawing/2014/main" id="{92D14815-639A-880C-7F74-750C43D6247E}"/>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b="1" kern="10">
                  <a:solidFill>
                    <a:srgbClr val="FFFFFF"/>
                  </a:solidFill>
                  <a:latin typeface="Times New Roman" panose="02020603050405020304" pitchFamily="18" charset="0"/>
                  <a:cs typeface="Times New Roman" panose="02020603050405020304" pitchFamily="18" charset="0"/>
                </a:rPr>
                <a:t>NĂM </a:t>
              </a:r>
            </a:p>
          </p:txBody>
        </p:sp>
        <p:sp>
          <p:nvSpPr>
            <p:cNvPr id="4120" name="Text Box 19">
              <a:extLst>
                <a:ext uri="{FF2B5EF4-FFF2-40B4-BE49-F238E27FC236}">
                  <a16:creationId xmlns:a16="http://schemas.microsoft.com/office/drawing/2014/main" id="{86114776-2439-1CE6-2351-E27CCF736C15}"/>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4800">
                <a:latin typeface="Times New Roman" panose="02020603050405020304" pitchFamily="18" charset="0"/>
                <a:cs typeface="Arial" panose="020B0604020202020204" pitchFamily="34" charset="0"/>
              </a:endParaRPr>
            </a:p>
          </p:txBody>
        </p:sp>
      </p:grpSp>
      <p:sp>
        <p:nvSpPr>
          <p:cNvPr id="4110" name="WordArt 33">
            <a:extLst>
              <a:ext uri="{FF2B5EF4-FFF2-40B4-BE49-F238E27FC236}">
                <a16:creationId xmlns:a16="http://schemas.microsoft.com/office/drawing/2014/main" id="{FDB387AE-7ACA-D5FF-B1BB-9659880E96D5}"/>
              </a:ext>
            </a:extLst>
          </p:cNvPr>
          <p:cNvSpPr>
            <a:spLocks noChangeArrowheads="1" noChangeShapeType="1" noTextEdit="1"/>
          </p:cNvSpPr>
          <p:nvPr/>
        </p:nvSpPr>
        <p:spPr bwMode="auto">
          <a:xfrm>
            <a:off x="2895600" y="152400"/>
            <a:ext cx="6477000" cy="514350"/>
          </a:xfrm>
          <a:prstGeom prst="rect">
            <a:avLst/>
          </a:prstGeom>
        </p:spPr>
        <p:txBody>
          <a:bodyPr wrap="none" fromWordArt="1">
            <a:prstTxWarp prst="textPlain">
              <a:avLst>
                <a:gd name="adj" fmla="val 50000"/>
              </a:avLst>
            </a:prstTxWarp>
          </a:bodyPr>
          <a:lstStyle/>
          <a:p>
            <a:pPr algn="ctr"/>
            <a:endParaRPr lang="en-US" sz="36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11" name="Rectangle 24">
            <a:extLst>
              <a:ext uri="{FF2B5EF4-FFF2-40B4-BE49-F238E27FC236}">
                <a16:creationId xmlns:a16="http://schemas.microsoft.com/office/drawing/2014/main" id="{DAA0337F-E1B7-D560-8AA6-D077721B060E}"/>
              </a:ext>
            </a:extLst>
          </p:cNvPr>
          <p:cNvSpPr>
            <a:spLocks noChangeArrowheads="1"/>
          </p:cNvSpPr>
          <p:nvPr/>
        </p:nvSpPr>
        <p:spPr bwMode="auto">
          <a:xfrm>
            <a:off x="152400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4" name="WordArt 19">
            <a:extLst>
              <a:ext uri="{FF2B5EF4-FFF2-40B4-BE49-F238E27FC236}">
                <a16:creationId xmlns:a16="http://schemas.microsoft.com/office/drawing/2014/main" id="{6ED279F6-4054-6F70-C3A6-51330E1FC6C9}"/>
              </a:ext>
            </a:extLst>
          </p:cNvPr>
          <p:cNvSpPr>
            <a:spLocks noChangeArrowheads="1" noChangeShapeType="1" noTextEdit="1"/>
          </p:cNvSpPr>
          <p:nvPr/>
        </p:nvSpPr>
        <p:spPr bwMode="auto">
          <a:xfrm>
            <a:off x="2209802" y="5350217"/>
            <a:ext cx="7496173" cy="1524000"/>
          </a:xfrm>
          <a:prstGeom prst="rect">
            <a:avLst/>
          </a:prstGeom>
        </p:spPr>
        <p:txBody>
          <a:bodyPr wrap="none" fromWordArt="1">
            <a:prstTxWarp prst="textPlain">
              <a:avLst>
                <a:gd name="adj" fmla="val 50000"/>
              </a:avLst>
            </a:prstTxWarp>
          </a:bodyPr>
          <a:lstStyle/>
          <a:p>
            <a:pPr algn="ct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GV: Lê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Oanh</a:t>
            </a:r>
          </a:p>
          <a:p>
            <a:pPr algn="ct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Chu Văn An</a:t>
            </a:r>
          </a:p>
        </p:txBody>
      </p:sp>
      <p:pic>
        <p:nvPicPr>
          <p:cNvPr id="26" name="Picture 25">
            <a:extLst>
              <a:ext uri="{FF2B5EF4-FFF2-40B4-BE49-F238E27FC236}">
                <a16:creationId xmlns:a16="http://schemas.microsoft.com/office/drawing/2014/main" id="{B58537F3-66EC-477C-9631-62CCF6EB25CD}"/>
              </a:ext>
            </a:extLst>
          </p:cNvPr>
          <p:cNvPicPr>
            <a:picLocks noChangeAspect="1"/>
          </p:cNvPicPr>
          <p:nvPr/>
        </p:nvPicPr>
        <p:blipFill>
          <a:blip r:embed="rId10"/>
          <a:stretch>
            <a:fillRect/>
          </a:stretch>
        </p:blipFill>
        <p:spPr>
          <a:xfrm>
            <a:off x="3096508" y="2961206"/>
            <a:ext cx="5998984" cy="2145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fade">
                                      <p:cBhvr>
                                        <p:cTn id="19" dur="1000"/>
                                        <p:tgtEl>
                                          <p:spTgt spid="3086"/>
                                        </p:tgtEl>
                                      </p:cBhvr>
                                    </p:animEffect>
                                    <p:anim calcmode="lin" valueType="num">
                                      <p:cBhvr>
                                        <p:cTn id="20" dur="1000" fill="hold"/>
                                        <p:tgtEl>
                                          <p:spTgt spid="3086"/>
                                        </p:tgtEl>
                                        <p:attrNameLst>
                                          <p:attrName>ppt_x</p:attrName>
                                        </p:attrNameLst>
                                      </p:cBhvr>
                                      <p:tavLst>
                                        <p:tav tm="0">
                                          <p:val>
                                            <p:strVal val="#ppt_x"/>
                                          </p:val>
                                        </p:tav>
                                        <p:tav tm="100000">
                                          <p:val>
                                            <p:strVal val="#ppt_x"/>
                                          </p:val>
                                        </p:tav>
                                      </p:tavLst>
                                    </p:anim>
                                    <p:anim calcmode="lin" valueType="num">
                                      <p:cBhvr>
                                        <p:cTn id="21" dur="1000" fill="hold"/>
                                        <p:tgtEl>
                                          <p:spTgt spid="308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1000"/>
                                        <p:tgtEl>
                                          <p:spTgt spid="3079"/>
                                        </p:tgtEl>
                                      </p:cBhvr>
                                    </p:animEffect>
                                    <p:anim calcmode="lin" valueType="num">
                                      <p:cBhvr>
                                        <p:cTn id="30" dur="1000" fill="hold"/>
                                        <p:tgtEl>
                                          <p:spTgt spid="3079"/>
                                        </p:tgtEl>
                                        <p:attrNameLst>
                                          <p:attrName>ppt_x</p:attrName>
                                        </p:attrNameLst>
                                      </p:cBhvr>
                                      <p:tavLst>
                                        <p:tav tm="0">
                                          <p:val>
                                            <p:strVal val="#ppt_x"/>
                                          </p:val>
                                        </p:tav>
                                        <p:tav tm="100000">
                                          <p:val>
                                            <p:strVal val="#ppt_x"/>
                                          </p:val>
                                        </p:tav>
                                      </p:tavLst>
                                    </p:anim>
                                    <p:anim calcmode="lin" valueType="num">
                                      <p:cBhvr>
                                        <p:cTn id="31" dur="1000" fill="hold"/>
                                        <p:tgtEl>
                                          <p:spTgt spid="307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355757" y="-297713"/>
            <a:ext cx="10393220" cy="6996225"/>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3785191" y="1354808"/>
            <a:ext cx="6156251" cy="3539430"/>
          </a:xfrm>
          <a:prstGeom prst="rect">
            <a:avLst/>
          </a:prstGeom>
          <a:noFill/>
        </p:spPr>
        <p:txBody>
          <a:bodyPr wrap="square">
            <a:spAutoFit/>
          </a:bodyPr>
          <a:lstStyle/>
          <a:p>
            <a:pPr lvl="0" algn="just" defTabSz="609585"/>
            <a:r>
              <a:rPr lang="vi-VN" sz="3200" b="1" dirty="0">
                <a:solidFill>
                  <a:srgbClr val="0000FF"/>
                </a:solidFill>
                <a:latin typeface="Calibri" panose="020F0502020204030204" pitchFamily="34" charset="0"/>
                <a:cs typeface="Calibri" panose="020F0502020204030204" pitchFamily="34" charset="0"/>
              </a:rPr>
              <a:t>HS nối tiếp nhau nêu tên chất theo đúng trạng thái. Nếu nói đúng thì được “truyền điện”, chỉ bạn kế tiếp trả lời. Nếu nói sai hoặc trùng với tên chất đã nêu trước đó sẽ bị mất quyền chơi; HS trước đó được quyền chỉ bạn khác nói.</a:t>
            </a:r>
            <a:endParaRPr kumimoji="0" lang="vi-VN" sz="32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FB1B80C1-3725-1035-D36B-0CA2040CDF0C}"/>
              </a:ext>
            </a:extLst>
          </p:cNvPr>
          <p:cNvSpPr/>
          <p:nvPr/>
        </p:nvSpPr>
        <p:spPr>
          <a:xfrm>
            <a:off x="2193914" y="5616401"/>
            <a:ext cx="8314535"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vi-VN" sz="3600" dirty="0">
                <a:solidFill>
                  <a:srgbClr val="FF0000"/>
                </a:solidFill>
                <a:cs typeface="Arial" panose="020B0604020202020204" pitchFamily="34" charset="0"/>
              </a:rPr>
              <a:t>ví dụ: trạng thái rắn: sắt, thép, gỗ,....</a:t>
            </a:r>
            <a:endParaRPr lang="vi-VN"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63525" y="276447"/>
            <a:ext cx="11334307" cy="6464595"/>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794232" y="2529955"/>
              <a:ext cx="5451226" cy="3187734"/>
            </a:xfrm>
            <a:prstGeom prst="rect">
              <a:avLst/>
            </a:prstGeom>
            <a:noFill/>
          </p:spPr>
          <p:txBody>
            <a:bodyPr wrap="square">
              <a:spAutoFit/>
            </a:bodyPr>
            <a:lstStyle/>
            <a:p>
              <a:pPr marL="0" marR="0" algn="just">
                <a:spcBef>
                  <a:spcPts val="0"/>
                </a:spcBef>
                <a:spcAft>
                  <a:spcPts val="0"/>
                </a:spcAft>
              </a:pPr>
              <a:r>
                <a:rPr lang="nl-NL"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Trong thực tế, có ít chất tinh khiết tạo nên vật thể mà vật thể thường được tạo thành bởi hỗn hợp các chất. Ví dụ như sữa rửa mặt (là hỗn hợp của các chất lỏng không đồng nhất, gọi là nhũ tương) hay nước sông có phù sa (hỗn hợp chất rắn và chất lỏng, gọi là huyền phù), không khí có bụi (hỗn hợp chất rắn và chất khí) thì không phải chỉ là rắn/lỏng/khí.</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664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653635" y="5476711"/>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S</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ữa rửa mặt (là hỗn hợp của các chất lỏng không đồng nhất, gọi là nhũ tương) </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1026" name="Picture 2" descr="TOP 20 Sữa Rửa Mặt Tốt Nhất, An Toàn Cho Da 2024 | TIKI">
            <a:extLst>
              <a:ext uri="{FF2B5EF4-FFF2-40B4-BE49-F238E27FC236}">
                <a16:creationId xmlns:a16="http://schemas.microsoft.com/office/drawing/2014/main" id="{B93D53E2-C0C1-C5A6-E6A8-A3A467202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85061"/>
            <a:ext cx="7290390" cy="526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7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1037695"/>
              <a:ext cx="7450974" cy="1470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ea typeface="思源黑体 CN"/>
                </a:rPr>
                <a:t>N</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ước sông có phù sa (hỗn hợp chất rắn và chất lỏng, gọi là huyền phù)</a:t>
              </a:r>
              <a:endParaRPr kumimoji="0" lang="vi-VN" sz="28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2050" name="Picture 2" descr="Sông Hồng nước đỏ phù sa...">
            <a:extLst>
              <a:ext uri="{FF2B5EF4-FFF2-40B4-BE49-F238E27FC236}">
                <a16:creationId xmlns:a16="http://schemas.microsoft.com/office/drawing/2014/main" id="{09C36077-1EBA-08EE-B594-E7159DA73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902" y="0"/>
            <a:ext cx="8632514" cy="503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89B7AE-7DA4-5F43-3759-753D64F49208}"/>
              </a:ext>
            </a:extLst>
          </p:cNvPr>
          <p:cNvGrpSpPr/>
          <p:nvPr/>
        </p:nvGrpSpPr>
        <p:grpSpPr>
          <a:xfrm>
            <a:off x="2440984" y="5349120"/>
            <a:ext cx="7394131" cy="1243065"/>
            <a:chOff x="2505740" y="798716"/>
            <a:chExt cx="7878725" cy="1916171"/>
          </a:xfrm>
        </p:grpSpPr>
        <p:grpSp>
          <p:nvGrpSpPr>
            <p:cNvPr id="3" name="组合 31">
              <a:extLst>
                <a:ext uri="{FF2B5EF4-FFF2-40B4-BE49-F238E27FC236}">
                  <a16:creationId xmlns:a16="http://schemas.microsoft.com/office/drawing/2014/main" id="{79B1B1E4-8D0F-A12D-560D-283857A49004}"/>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4B7C60A4-E95D-0555-9AF2-527957B2ADC1}"/>
                  </a:ext>
                </a:extLst>
              </p:cNvPr>
              <p:cNvSpPr/>
              <p:nvPr/>
            </p:nvSpPr>
            <p:spPr>
              <a:xfrm>
                <a:off x="1262829" y="3273981"/>
                <a:ext cx="3732505" cy="1136153"/>
              </a:xfrm>
              <a:prstGeom prst="roundRect">
                <a:avLst>
                  <a:gd name="adj" fmla="val 288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sp>
            <p:nvSpPr>
              <p:cNvPr id="25" name="圆角矩形 33">
                <a:extLst>
                  <a:ext uri="{FF2B5EF4-FFF2-40B4-BE49-F238E27FC236}">
                    <a16:creationId xmlns:a16="http://schemas.microsoft.com/office/drawing/2014/main" id="{F7C646A5-DB6B-1183-FFA5-A1711A91A1DC}"/>
                  </a:ext>
                </a:extLst>
              </p:cNvPr>
              <p:cNvSpPr/>
              <p:nvPr/>
            </p:nvSpPr>
            <p:spPr>
              <a:xfrm>
                <a:off x="1354876" y="3312218"/>
                <a:ext cx="3548412" cy="1047367"/>
              </a:xfrm>
              <a:prstGeom prst="roundRect">
                <a:avLst>
                  <a:gd name="adj" fmla="val 25742"/>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grpSp>
        <p:sp>
          <p:nvSpPr>
            <p:cNvPr id="23" name="TextBox 22">
              <a:extLst>
                <a:ext uri="{FF2B5EF4-FFF2-40B4-BE49-F238E27FC236}">
                  <a16:creationId xmlns:a16="http://schemas.microsoft.com/office/drawing/2014/main" id="{DDBA17A5-F7A5-9F73-3A86-81A087B667BD}"/>
                </a:ext>
              </a:extLst>
            </p:cNvPr>
            <p:cNvSpPr txBox="1"/>
            <p:nvPr/>
          </p:nvSpPr>
          <p:spPr>
            <a:xfrm>
              <a:off x="2773233" y="972135"/>
              <a:ext cx="7450974" cy="1660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Không</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có</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bụi</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hỗn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hợp</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rắn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và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chất</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思源黑体 CN"/>
                  <a:cs typeface="+mn-cs"/>
                </a:rPr>
                <a:t>khí</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a:t>
              </a:r>
              <a:endParaRPr kumimoji="0" lang="vi-VN" sz="3200" b="1" i="1"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pic>
        <p:nvPicPr>
          <p:cNvPr id="3074" name="Picture 2" descr="Cảnh báo ô nhiễm không khí ở TP.HCM lên mức báo động">
            <a:extLst>
              <a:ext uri="{FF2B5EF4-FFF2-40B4-BE49-F238E27FC236}">
                <a16:creationId xmlns:a16="http://schemas.microsoft.com/office/drawing/2014/main" id="{8AF0758B-3DA0-5E44-C407-917C132FC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02" y="207556"/>
            <a:ext cx="8347444" cy="48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2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1365" cy="2275367"/>
            <a:chOff x="0" y="403860"/>
            <a:chExt cx="12191365" cy="1036320"/>
          </a:xfrm>
        </p:grpSpPr>
        <p:grpSp>
          <p:nvGrpSpPr>
            <p:cNvPr id="13" name="Group 12"/>
            <p:cNvGrpSpPr/>
            <p:nvPr/>
          </p:nvGrpSpPr>
          <p:grpSpPr>
            <a:xfrm>
              <a:off x="0" y="457200"/>
              <a:ext cx="1130300" cy="929640"/>
              <a:chOff x="0" y="720"/>
              <a:chExt cx="2064" cy="1464"/>
            </a:xfrm>
          </p:grpSpPr>
          <p:pic>
            <p:nvPicPr>
              <p:cNvPr id="18" name="Graphic 3"/>
              <p:cNvPicPr>
                <a:picLocks noChangeAspect="1"/>
              </p:cNvPicPr>
              <p:nvPr/>
            </p:nvPicPr>
            <p:blipFill rotWithShape="1">
              <a:blip r:embed="rId2"/>
              <a:srcRect l="67465"/>
              <a:stretch>
                <a:fillRect/>
              </a:stretch>
            </p:blipFill>
            <p:spPr>
              <a:xfrm>
                <a:off x="0" y="720"/>
                <a:ext cx="2064"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3"/>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472858" y="147752"/>
            <a:ext cx="10719142"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một viên bi sắt lần lượt vào hai cốc nước khác nhau thì thấy nước trong mỗi cốc đều tăng lên cùng một lượng so với ban đầu (hình 2a, 2b). Thí nghiệm này chứng minh đặc điểm gì của chất ở trạng thái rắn?</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viên bi sắt khi để ở bên ngoài và bên trong cốc thủy tinh (hình 2c).</a:t>
            </a:r>
            <a:endParaRPr kumimoji="0" lang="en-GB"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BE18B35-0B5D-C538-96A7-AEA5D694993B}"/>
              </a:ext>
            </a:extLst>
          </p:cNvPr>
          <p:cNvPicPr>
            <a:picLocks noChangeAspect="1"/>
          </p:cNvPicPr>
          <p:nvPr/>
        </p:nvPicPr>
        <p:blipFill>
          <a:blip r:embed="rId4"/>
          <a:stretch>
            <a:fillRect/>
          </a:stretch>
        </p:blipFill>
        <p:spPr>
          <a:xfrm>
            <a:off x="987941" y="2880537"/>
            <a:ext cx="10877369" cy="3382039"/>
          </a:xfrm>
          <a:prstGeom prst="rect">
            <a:avLst/>
          </a:prstGeom>
        </p:spPr>
      </p:pic>
    </p:spTree>
    <p:extLst>
      <p:ext uri="{BB962C8B-B14F-4D97-AF65-F5344CB8AC3E}">
        <p14:creationId xmlns:p14="http://schemas.microsoft.com/office/powerpoint/2010/main" val="2914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886753-AC77-77E8-1E8A-F80C6CED484E}"/>
              </a:ext>
            </a:extLst>
          </p:cNvPr>
          <p:cNvGrpSpPr/>
          <p:nvPr/>
        </p:nvGrpSpPr>
        <p:grpSpPr>
          <a:xfrm>
            <a:off x="552893" y="1297172"/>
            <a:ext cx="11217349" cy="5443870"/>
            <a:chOff x="2484475" y="970150"/>
            <a:chExt cx="7800008" cy="5887850"/>
          </a:xfrm>
        </p:grpSpPr>
        <p:pic>
          <p:nvPicPr>
            <p:cNvPr id="15" name="图片 2">
              <a:extLst>
                <a:ext uri="{FF2B5EF4-FFF2-40B4-BE49-F238E27FC236}">
                  <a16:creationId xmlns:a16="http://schemas.microsoft.com/office/drawing/2014/main" id="{178116F2-67CE-0910-7DC6-15461CEE7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16" name="TextBox 15">
              <a:extLst>
                <a:ext uri="{FF2B5EF4-FFF2-40B4-BE49-F238E27FC236}">
                  <a16:creationId xmlns:a16="http://schemas.microsoft.com/office/drawing/2014/main" id="{CA38A3DF-0116-B433-CC5C-64C92F91A054}"/>
                </a:ext>
              </a:extLst>
            </p:cNvPr>
            <p:cNvSpPr txBox="1"/>
            <p:nvPr/>
          </p:nvSpPr>
          <p:spPr>
            <a:xfrm>
              <a:off x="3424755" y="2516944"/>
              <a:ext cx="5998038" cy="24117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mn-cs"/>
                </a:rPr>
                <a:t>Chất ở trạng thái rắn có hình dạng xác định và chiếm khoảng không gian xác định.</a:t>
              </a:r>
            </a:p>
          </p:txBody>
        </p:sp>
      </p:grpSp>
      <p:pic>
        <p:nvPicPr>
          <p:cNvPr id="21" name="Picture 20">
            <a:extLst>
              <a:ext uri="{FF2B5EF4-FFF2-40B4-BE49-F238E27FC236}">
                <a16:creationId xmlns:a16="http://schemas.microsoft.com/office/drawing/2014/main" id="{DF7D57E7-074B-A36E-960C-FDE05B0B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349" y="74428"/>
            <a:ext cx="4663243" cy="1344135"/>
          </a:xfrm>
          <a:prstGeom prst="rect">
            <a:avLst/>
          </a:prstGeom>
        </p:spPr>
      </p:pic>
    </p:spTree>
    <p:extLst>
      <p:ext uri="{BB962C8B-B14F-4D97-AF65-F5344CB8AC3E}">
        <p14:creationId xmlns:p14="http://schemas.microsoft.com/office/powerpoint/2010/main" val="3002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5" y="0"/>
            <a:ext cx="12192011" cy="2276761"/>
            <a:chOff x="0" y="403860"/>
            <a:chExt cx="12192011" cy="1036955"/>
          </a:xfrm>
        </p:grpSpPr>
        <p:grpSp>
          <p:nvGrpSpPr>
            <p:cNvPr id="13" name="Group 12"/>
            <p:cNvGrpSpPr/>
            <p:nvPr/>
          </p:nvGrpSpPr>
          <p:grpSpPr>
            <a:xfrm>
              <a:off x="0" y="457200"/>
              <a:ext cx="1689974" cy="929640"/>
              <a:chOff x="0" y="720"/>
              <a:chExt cx="3086" cy="1464"/>
            </a:xfrm>
          </p:grpSpPr>
          <p:pic>
            <p:nvPicPr>
              <p:cNvPr id="18" name="Graphic 3"/>
              <p:cNvPicPr>
                <a:picLocks noChangeAspect="1"/>
              </p:cNvPicPr>
              <p:nvPr/>
            </p:nvPicPr>
            <p:blipFill rotWithShape="1">
              <a:blip r:embed="rId2"/>
              <a:srcRect l="67465"/>
              <a:stretch>
                <a:fillRect/>
              </a:stretch>
            </p:blipFill>
            <p:spPr>
              <a:xfrm>
                <a:off x="0" y="720"/>
                <a:ext cx="3086" cy="1464"/>
              </a:xfrm>
              <a:prstGeom prst="rect">
                <a:avLst/>
              </a:prstGeom>
              <a:effectLst>
                <a:outerShdw blurRad="50800" dist="38100" dir="2700000" algn="tl" rotWithShape="0">
                  <a:prstClr val="black">
                    <a:alpha val="40000"/>
                  </a:prstClr>
                </a:outerShdw>
              </a:effectLst>
            </p:spPr>
          </p:pic>
          <p:sp>
            <p:nvSpPr>
              <p:cNvPr id="19" name="文本框 25"/>
              <p:cNvSpPr txBox="1"/>
              <p:nvPr/>
            </p:nvSpPr>
            <p:spPr>
              <a:xfrm>
                <a:off x="299" y="816"/>
                <a:ext cx="542" cy="1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5400" b="0" i="0" u="none" strike="noStrike" kern="1200" cap="none" spc="0" normalizeH="0" baseline="0" noProof="0" dirty="0">
                  <a:ln>
                    <a:noFill/>
                  </a:ln>
                  <a:solidFill>
                    <a:prstClr val="white"/>
                  </a:solidFill>
                  <a:effectLst/>
                  <a:uLnTx/>
                  <a:uFillTx/>
                  <a:latin typeface="iCiel Cadena" panose="02000503000000020004" pitchFamily="2" charset="0"/>
                  <a:ea typeface="Source Han Sans CN Medium" panose="020B0600000000000000" pitchFamily="34" charset="-122"/>
                  <a:cs typeface="Calibri" panose="020F0502020204030204" charset="0"/>
                </a:endParaRPr>
              </a:p>
            </p:txBody>
          </p:sp>
        </p:grpSp>
        <p:grpSp>
          <p:nvGrpSpPr>
            <p:cNvPr id="14" name="Group 13"/>
            <p:cNvGrpSpPr/>
            <p:nvPr/>
          </p:nvGrpSpPr>
          <p:grpSpPr>
            <a:xfrm>
              <a:off x="1477537" y="403860"/>
              <a:ext cx="10714474" cy="1036955"/>
              <a:chOff x="2596" y="636"/>
              <a:chExt cx="16604" cy="1633"/>
            </a:xfrm>
          </p:grpSpPr>
          <p:pic>
            <p:nvPicPr>
              <p:cNvPr id="16" name="Picture 15"/>
              <p:cNvPicPr>
                <a:picLocks noChangeAspect="1"/>
              </p:cNvPicPr>
              <p:nvPr/>
            </p:nvPicPr>
            <p:blipFill rotWithShape="1">
              <a:blip r:embed="rId3"/>
              <a:srcRect r="2420"/>
              <a:stretch>
                <a:fillRect/>
              </a:stretch>
            </p:blipFill>
            <p:spPr>
              <a:xfrm>
                <a:off x="2596" y="636"/>
                <a:ext cx="13704"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3"/>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898161" y="222180"/>
            <a:ext cx="10293839" cy="1938992"/>
          </a:xfrm>
          <a:prstGeom prst="rect">
            <a:avLst/>
          </a:prstGeom>
        </p:spPr>
        <p:txBody>
          <a:bodyPr wrap="square">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Khi cho lượng nước ban đầu lần lượt vào các bình đong có hình dạng khác nhau đều cùng kết quả đo (hình 3). Thí nghiệm này chứng minh đặc điểm gì của chất ở trạng thái lỏng?</a:t>
            </a:r>
          </a:p>
          <a:p>
            <a:pPr lvl="0" algn="just">
              <a:defRPr/>
            </a:pPr>
            <a:r>
              <a:rPr lang="vi-VN" sz="24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Nhận xét về hình dạng của nước trong các bình chứa có hình dạng khác nhau.</a:t>
            </a:r>
            <a:endParaRPr kumimoji="0" lang="en-GB"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DE87AC7-373A-8776-5551-EA30B4EAC312}"/>
              </a:ext>
            </a:extLst>
          </p:cNvPr>
          <p:cNvSpPr txBox="1"/>
          <p:nvPr/>
        </p:nvSpPr>
        <p:spPr>
          <a:xfrm>
            <a:off x="85062" y="361507"/>
            <a:ext cx="1105786" cy="1569660"/>
          </a:xfrm>
          <a:prstGeom prst="rect">
            <a:avLst/>
          </a:prstGeom>
          <a:noFill/>
        </p:spPr>
        <p:txBody>
          <a:bodyPr wrap="square" rtlCol="0">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Chất</a:t>
            </a:r>
            <a:r>
              <a:rPr lang="en-US" sz="2400" b="1" i="0" dirty="0">
                <a:solidFill>
                  <a:srgbClr val="FF0000"/>
                </a:solidFill>
                <a:effectLst/>
                <a:latin typeface="Cambria" panose="02040503050406030204" pitchFamily="18" charset="0"/>
                <a:ea typeface="Cambria" panose="02040503050406030204" pitchFamily="18" charset="0"/>
              </a:rPr>
              <a:t> ở </a:t>
            </a:r>
            <a:r>
              <a:rPr lang="en-US" sz="2400" b="1" i="0" dirty="0" err="1">
                <a:solidFill>
                  <a:srgbClr val="FF0000"/>
                </a:solidFill>
                <a:effectLst/>
                <a:latin typeface="Cambria" panose="02040503050406030204" pitchFamily="18" charset="0"/>
                <a:ea typeface="Cambria" panose="02040503050406030204" pitchFamily="18" charset="0"/>
              </a:rPr>
              <a:t>trạng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thái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lỏng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5C1EB70-8E41-EA91-83BB-4C10A0B982E8}"/>
              </a:ext>
            </a:extLst>
          </p:cNvPr>
          <p:cNvPicPr>
            <a:picLocks noChangeAspect="1"/>
          </p:cNvPicPr>
          <p:nvPr/>
        </p:nvPicPr>
        <p:blipFill>
          <a:blip r:embed="rId4"/>
          <a:stretch>
            <a:fillRect/>
          </a:stretch>
        </p:blipFill>
        <p:spPr>
          <a:xfrm>
            <a:off x="3421579" y="2317122"/>
            <a:ext cx="5488505" cy="4302906"/>
          </a:xfrm>
          <a:prstGeom prst="rect">
            <a:avLst/>
          </a:prstGeom>
        </p:spPr>
      </p:pic>
    </p:spTree>
    <p:extLst>
      <p:ext uri="{BB962C8B-B14F-4D97-AF65-F5344CB8AC3E}">
        <p14:creationId xmlns:p14="http://schemas.microsoft.com/office/powerpoint/2010/main" val="27305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0B4053-A5B4-6F7A-FF31-B8BC9F54D188}"/>
              </a:ext>
            </a:extLst>
          </p:cNvPr>
          <p:cNvGrpSpPr/>
          <p:nvPr/>
        </p:nvGrpSpPr>
        <p:grpSpPr>
          <a:xfrm>
            <a:off x="340242" y="1828800"/>
            <a:ext cx="9662203" cy="4759549"/>
            <a:chOff x="5080000" y="744289"/>
            <a:chExt cx="6111165" cy="5965865"/>
          </a:xfrm>
        </p:grpSpPr>
        <p:pic>
          <p:nvPicPr>
            <p:cNvPr id="5" name="Picture 4">
              <a:extLst>
                <a:ext uri="{FF2B5EF4-FFF2-40B4-BE49-F238E27FC236}">
                  <a16:creationId xmlns:a16="http://schemas.microsoft.com/office/drawing/2014/main" id="{17841427-10C6-1BDF-A238-B5C2E3935DA3}"/>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BBCDDE1A-909C-0F9D-D0B7-B4C0594E9746}"/>
                </a:ext>
              </a:extLst>
            </p:cNvPr>
            <p:cNvSpPr txBox="1"/>
            <p:nvPr/>
          </p:nvSpPr>
          <p:spPr>
            <a:xfrm>
              <a:off x="5221186" y="1568485"/>
              <a:ext cx="5627389" cy="38192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lỏng không có hình dạng xác định, có hình dạng của vật chứa và chiếm khoảng không gian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Chất ở trạng thái khí không có hình dạng xác định, có hình dạng của vật chứa và luôn chiếm đầy vật chứa.</a:t>
              </a:r>
            </a:p>
          </p:txBody>
        </p:sp>
      </p:grpSp>
      <p:pic>
        <p:nvPicPr>
          <p:cNvPr id="7" name="Picture 6">
            <a:extLst>
              <a:ext uri="{FF2B5EF4-FFF2-40B4-BE49-F238E27FC236}">
                <a16:creationId xmlns:a16="http://schemas.microsoft.com/office/drawing/2014/main" id="{D17EF151-6D96-13F4-D249-D83672D8BE5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9" name="Picture 8" descr="A cartoon of a child holding a pencil and a notebook&#10;&#10;Description automatically generated">
            <a:extLst>
              <a:ext uri="{FF2B5EF4-FFF2-40B4-BE49-F238E27FC236}">
                <a16:creationId xmlns:a16="http://schemas.microsoft.com/office/drawing/2014/main" id="{CC1092EA-2B2B-05CE-86FD-9E27DC81D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a:extLst>
              <a:ext uri="{FF2B5EF4-FFF2-40B4-BE49-F238E27FC236}">
                <a16:creationId xmlns:a16="http://schemas.microsoft.com/office/drawing/2014/main" id="{B87AE18A-FA5D-D348-0CB7-67D086B76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642" y="414671"/>
            <a:ext cx="4184778" cy="1206222"/>
          </a:xfrm>
          <a:prstGeom prst="rect">
            <a:avLst/>
          </a:prstGeom>
        </p:spPr>
      </p:pic>
    </p:spTree>
    <p:extLst>
      <p:ext uri="{BB962C8B-B14F-4D97-AF65-F5344CB8AC3E}">
        <p14:creationId xmlns:p14="http://schemas.microsoft.com/office/powerpoint/2010/main" val="1770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9861B7A-03E8-785A-1F70-732361EB5B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473" y="2436140"/>
            <a:ext cx="7379003" cy="177617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53D88180-26C7-A9BB-7EBA-0438E568A3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1216" y="67660"/>
            <a:ext cx="1850350" cy="1850350"/>
          </a:xfrm>
          <a:prstGeom prst="rect">
            <a:avLst/>
          </a:prstGeom>
        </p:spPr>
      </p:pic>
    </p:spTree>
    <p:extLst>
      <p:ext uri="{BB962C8B-B14F-4D97-AF65-F5344CB8AC3E}">
        <p14:creationId xmlns:p14="http://schemas.microsoft.com/office/powerpoint/2010/main" val="161351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862498"/>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descr="A logo with a black background&#10;&#10;Description automatically generated">
            <a:extLst>
              <a:ext uri="{FF2B5EF4-FFF2-40B4-BE49-F238E27FC236}">
                <a16:creationId xmlns:a16="http://schemas.microsoft.com/office/drawing/2014/main" id="{F3011972-9908-FE4C-CC88-B1A158DD3C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9775" y="1435395"/>
            <a:ext cx="6434464" cy="4972086"/>
          </a:xfrm>
          <a:prstGeom prst="rect">
            <a:avLst/>
          </a:prstGeom>
        </p:spPr>
      </p:pic>
    </p:spTree>
    <p:extLst>
      <p:ext uri="{BB962C8B-B14F-4D97-AF65-F5344CB8AC3E}">
        <p14:creationId xmlns:p14="http://schemas.microsoft.com/office/powerpoint/2010/main" val="146843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Hoạt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r>
              <a:rPr lang="en-US" sz="4000" b="1" dirty="0">
                <a:latin typeface="Cambria" panose="02040503050406030204" pitchFamily="18" charset="0"/>
                <a:ea typeface="Cambria" panose="02040503050406030204" pitchFamily="18" charset="0"/>
              </a:rPr>
              <a:t> 2: </a:t>
            </a:r>
            <a:r>
              <a:rPr lang="en-US" sz="4000" b="1" dirty="0" err="1">
                <a:latin typeface="Cambria" panose="02040503050406030204" pitchFamily="18" charset="0"/>
                <a:ea typeface="Cambria" panose="02040503050406030204" pitchFamily="18" charset="0"/>
              </a:rPr>
              <a:t>Xác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định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trạng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thái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một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67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917" y="1"/>
            <a:ext cx="11958084" cy="1456660"/>
            <a:chOff x="950976" y="403860"/>
            <a:chExt cx="11240389" cy="1036320"/>
          </a:xfrm>
        </p:grpSpPr>
        <p:grpSp>
          <p:nvGrpSpPr>
            <p:cNvPr id="14" name="Group 13"/>
            <p:cNvGrpSpPr/>
            <p:nvPr/>
          </p:nvGrpSpPr>
          <p:grpSpPr>
            <a:xfrm>
              <a:off x="950976" y="403860"/>
              <a:ext cx="11240389" cy="1036320"/>
              <a:chOff x="1780" y="636"/>
              <a:chExt cx="17419" cy="1632"/>
            </a:xfrm>
          </p:grpSpPr>
          <p:pic>
            <p:nvPicPr>
              <p:cNvPr id="16" name="Picture 15"/>
              <p:cNvPicPr>
                <a:picLocks noChangeAspect="1"/>
              </p:cNvPicPr>
              <p:nvPr/>
            </p:nvPicPr>
            <p:blipFill rotWithShape="1">
              <a:blip r:embed="rId2"/>
              <a:srcRect r="2420"/>
              <a:stretch>
                <a:fillRect/>
              </a:stretch>
            </p:blipFill>
            <p:spPr>
              <a:xfrm>
                <a:off x="1780" y="636"/>
                <a:ext cx="14520" cy="163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2"/>
              <a:srcRect l="78071" r="2420"/>
              <a:stretch>
                <a:fillRect/>
              </a:stretch>
            </p:blipFill>
            <p:spPr>
              <a:xfrm>
                <a:off x="16297" y="636"/>
                <a:ext cx="2903" cy="1633"/>
              </a:xfrm>
              <a:prstGeom prst="rect">
                <a:avLst/>
              </a:prstGeom>
              <a:effectLst>
                <a:outerShdw blurRad="50800" dist="38100" dir="2700000" algn="tl" rotWithShape="0">
                  <a:prstClr val="black">
                    <a:alpha val="40000"/>
                  </a:prstClr>
                </a:outerShdw>
              </a:effectLst>
            </p:spPr>
          </p:pic>
        </p:grpSp>
        <p:sp>
          <p:nvSpPr>
            <p:cNvPr id="15" name="TextBox 14"/>
            <p:cNvSpPr txBox="1"/>
            <p:nvPr/>
          </p:nvSpPr>
          <p:spPr>
            <a:xfrm>
              <a:off x="1620723" y="741105"/>
              <a:ext cx="1847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grpSp>
      <p:sp>
        <p:nvSpPr>
          <p:cNvPr id="20" name="Rectangle 19"/>
          <p:cNvSpPr/>
          <p:nvPr/>
        </p:nvSpPr>
        <p:spPr>
          <a:xfrm>
            <a:off x="1041991" y="147752"/>
            <a:ext cx="11150009" cy="1077218"/>
          </a:xfrm>
          <a:prstGeom prst="rect">
            <a:avLst/>
          </a:prstGeom>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Xác định đặc điểm của chất ở các trạng thái rắn, lỏng, khí theo gợi ý trong bảng dưới đây.</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26E63A5-5536-0BD2-B7DC-5A014A49C493}"/>
              </a:ext>
            </a:extLst>
          </p:cNvPr>
          <p:cNvPicPr>
            <a:picLocks noChangeAspect="1"/>
          </p:cNvPicPr>
          <p:nvPr/>
        </p:nvPicPr>
        <p:blipFill>
          <a:blip r:embed="rId3"/>
          <a:stretch>
            <a:fillRect/>
          </a:stretch>
        </p:blipFill>
        <p:spPr>
          <a:xfrm>
            <a:off x="0" y="2075096"/>
            <a:ext cx="12192000" cy="3579675"/>
          </a:xfrm>
          <a:prstGeom prst="rect">
            <a:avLst/>
          </a:prstGeom>
        </p:spPr>
      </p:pic>
    </p:spTree>
    <p:extLst>
      <p:ext uri="{BB962C8B-B14F-4D97-AF65-F5344CB8AC3E}">
        <p14:creationId xmlns:p14="http://schemas.microsoft.com/office/powerpoint/2010/main" val="1461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CCE4E4-6685-A8EA-187F-438F5BB9AFE2}"/>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80A87264-B88B-3FF2-6211-44D0A6A27E6C}"/>
              </a:ext>
            </a:extLst>
          </p:cNvPr>
          <p:cNvGraphicFramePr>
            <a:graphicFrameLocks noGrp="1"/>
          </p:cNvGraphicFramePr>
          <p:nvPr>
            <p:extLst>
              <p:ext uri="{D42A27DB-BD31-4B8C-83A1-F6EECF244321}">
                <p14:modId xmlns:p14="http://schemas.microsoft.com/office/powerpoint/2010/main" val="2471520734"/>
              </p:ext>
            </p:extLst>
          </p:nvPr>
        </p:nvGraphicFramePr>
        <p:xfrm>
          <a:off x="925032" y="669851"/>
          <a:ext cx="10409274" cy="5695635"/>
        </p:xfrm>
        <a:graphic>
          <a:graphicData uri="http://schemas.openxmlformats.org/drawingml/2006/table">
            <a:tbl>
              <a:tblPr firstRow="1" firstCol="1" bandRow="1">
                <a:tableStyleId>{5C22544A-7EE6-4342-B048-85BDC9FD1C3A}</a:tableStyleId>
              </a:tblPr>
              <a:tblGrid>
                <a:gridCol w="1734323">
                  <a:extLst>
                    <a:ext uri="{9D8B030D-6E8A-4147-A177-3AD203B41FA5}">
                      <a16:colId xmlns:a16="http://schemas.microsoft.com/office/drawing/2014/main" val="888844197"/>
                    </a:ext>
                  </a:extLst>
                </a:gridCol>
                <a:gridCol w="1359752">
                  <a:extLst>
                    <a:ext uri="{9D8B030D-6E8A-4147-A177-3AD203B41FA5}">
                      <a16:colId xmlns:a16="http://schemas.microsoft.com/office/drawing/2014/main" val="2119437811"/>
                    </a:ext>
                  </a:extLst>
                </a:gridCol>
                <a:gridCol w="2108894">
                  <a:extLst>
                    <a:ext uri="{9D8B030D-6E8A-4147-A177-3AD203B41FA5}">
                      <a16:colId xmlns:a16="http://schemas.microsoft.com/office/drawing/2014/main" val="832435548"/>
                    </a:ext>
                  </a:extLst>
                </a:gridCol>
                <a:gridCol w="1735435">
                  <a:extLst>
                    <a:ext uri="{9D8B030D-6E8A-4147-A177-3AD203B41FA5}">
                      <a16:colId xmlns:a16="http://schemas.microsoft.com/office/drawing/2014/main" val="925751737"/>
                    </a:ext>
                  </a:extLst>
                </a:gridCol>
                <a:gridCol w="1735435">
                  <a:extLst>
                    <a:ext uri="{9D8B030D-6E8A-4147-A177-3AD203B41FA5}">
                      <a16:colId xmlns:a16="http://schemas.microsoft.com/office/drawing/2014/main" val="3068177373"/>
                    </a:ext>
                  </a:extLst>
                </a:gridCol>
                <a:gridCol w="1735435">
                  <a:extLst>
                    <a:ext uri="{9D8B030D-6E8A-4147-A177-3AD203B41FA5}">
                      <a16:colId xmlns:a16="http://schemas.microsoft.com/office/drawing/2014/main" val="483729927"/>
                    </a:ext>
                  </a:extLst>
                </a:gridCol>
              </a:tblGrid>
              <a:tr h="470028">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Trạng thái</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Chất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gridSpan="4">
                  <a:txBody>
                    <a:bodyPr/>
                    <a:lstStyle/>
                    <a:p>
                      <a:pPr marL="0" marR="0" algn="ctr">
                        <a:lnSpc>
                          <a:spcPct val="150000"/>
                        </a:lnSpc>
                        <a:spcBef>
                          <a:spcPts val="0"/>
                        </a:spcBef>
                        <a:spcAft>
                          <a:spcPts val="0"/>
                        </a:spcAft>
                      </a:pPr>
                      <a:r>
                        <a:rPr lang="nl-NL" sz="2400" dirty="0">
                          <a:solidFill>
                            <a:schemeClr val="bg1"/>
                          </a:solidFill>
                          <a:effectLst/>
                          <a:latin typeface="Cambria" panose="02040503050406030204" pitchFamily="18" charset="0"/>
                          <a:ea typeface="Cambria" panose="02040503050406030204" pitchFamily="18" charset="0"/>
                        </a:rPr>
                        <a:t>Đặc điểm</a:t>
                      </a:r>
                      <a:endPar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992544"/>
                  </a:ext>
                </a:extLst>
              </a:tr>
              <a:tr h="1773165">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 hình dạng của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Chiếm khoảng không gian xác định</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Luôn chiếm đầy vật chứa</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33479551"/>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Rắn</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Sắt, đá cuội,...</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773846"/>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Lỏng</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Nước, giấm,...</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259572"/>
                  </a:ext>
                </a:extLst>
              </a:tr>
              <a:tr h="996008">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Khí</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Ô-xi, ni-tơ,...</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Có</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Không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Có</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018281"/>
                  </a:ext>
                </a:extLst>
              </a:tr>
            </a:tbl>
          </a:graphicData>
        </a:graphic>
      </p:graphicFrame>
    </p:spTree>
    <p:extLst>
      <p:ext uri="{BB962C8B-B14F-4D97-AF65-F5344CB8AC3E}">
        <p14:creationId xmlns:p14="http://schemas.microsoft.com/office/powerpoint/2010/main" val="31614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323439"/>
          </a:xfrm>
          <a:prstGeom prst="rect">
            <a:avLst/>
          </a:prstGeom>
          <a:noFill/>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Hoạt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động</a:t>
            </a:r>
            <a:r>
              <a:rPr lang="en-US" sz="4000" b="1" dirty="0">
                <a:solidFill>
                  <a:prstClr val="black"/>
                </a:solidFill>
                <a:latin typeface="Cambria" panose="02040503050406030204" pitchFamily="18" charset="0"/>
                <a:ea typeface="Cambria" panose="02040503050406030204" pitchFamily="18" charset="0"/>
              </a:rPr>
              <a:t> 3: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hiểu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sự</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biến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đổi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chất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3745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096264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3220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Q</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uan sát sơ đồ sự biến đổi trạng thái của nước theo SGK Khoa học 4.</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3"/>
          <a:stretch>
            <a:fillRect/>
          </a:stretch>
        </p:blipFill>
        <p:spPr>
          <a:xfrm>
            <a:off x="2432145" y="1495122"/>
            <a:ext cx="7009566" cy="4393651"/>
          </a:xfrm>
          <a:prstGeom prst="rect">
            <a:avLst/>
          </a:prstGeom>
        </p:spPr>
      </p:pic>
      <p:sp>
        <p:nvSpPr>
          <p:cNvPr id="8" name="TextBox 7">
            <a:extLst>
              <a:ext uri="{FF2B5EF4-FFF2-40B4-BE49-F238E27FC236}">
                <a16:creationId xmlns:a16="http://schemas.microsoft.com/office/drawing/2014/main" id="{6E1F1E88-C590-6828-4A48-0581C5098BEB}"/>
              </a:ext>
            </a:extLst>
          </p:cNvPr>
          <p:cNvSpPr txBox="1"/>
          <p:nvPr/>
        </p:nvSpPr>
        <p:spPr>
          <a:xfrm>
            <a:off x="712381" y="5996763"/>
            <a:ext cx="11217349" cy="523220"/>
          </a:xfrm>
          <a:prstGeom prst="rect">
            <a:avLst/>
          </a:prstGeom>
          <a:noFill/>
        </p:spPr>
        <p:txBody>
          <a:bodyPr wrap="square" rtlCol="0">
            <a:spAutoFit/>
          </a:bodyPr>
          <a:lstStyle/>
          <a:p>
            <a:pPr algn="ctr"/>
            <a:r>
              <a:rPr lang="nl-NL" sz="2800" b="1" i="1" kern="100" dirty="0">
                <a:effectLst/>
                <a:latin typeface="Cambria" panose="02040503050406030204" pitchFamily="18" charset="0"/>
                <a:ea typeface="Cambria" panose="02040503050406030204" pitchFamily="18" charset="0"/>
                <a:cs typeface="Times New Roman" panose="02020603050405020304" pitchFamily="18" charset="0"/>
              </a:rPr>
              <a:t>Chọn từ chỉ quá trình thay vào dấu (?) trong sơ đồ cho phù hợp.</a:t>
            </a:r>
            <a:endParaRPr lang="en-US" sz="28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193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D12B8-FCD7-4FD8-2646-70CC339386BD}"/>
              </a:ext>
            </a:extLst>
          </p:cNvPr>
          <p:cNvPicPr>
            <a:picLocks noChangeAspect="1"/>
          </p:cNvPicPr>
          <p:nvPr/>
        </p:nvPicPr>
        <p:blipFill>
          <a:blip r:embed="rId2"/>
          <a:stretch>
            <a:fillRect/>
          </a:stretch>
        </p:blipFill>
        <p:spPr>
          <a:xfrm>
            <a:off x="890423" y="240480"/>
            <a:ext cx="9946825" cy="6234748"/>
          </a:xfrm>
          <a:prstGeom prst="rect">
            <a:avLst/>
          </a:prstGeom>
        </p:spPr>
      </p:pic>
      <p:sp>
        <p:nvSpPr>
          <p:cNvPr id="2" name="Oval 1">
            <a:extLst>
              <a:ext uri="{FF2B5EF4-FFF2-40B4-BE49-F238E27FC236}">
                <a16:creationId xmlns:a16="http://schemas.microsoft.com/office/drawing/2014/main" id="{F29D698E-DF70-3983-9E14-38484C1273C7}"/>
              </a:ext>
            </a:extLst>
          </p:cNvPr>
          <p:cNvSpPr/>
          <p:nvPr/>
        </p:nvSpPr>
        <p:spPr>
          <a:xfrm>
            <a:off x="8218967" y="5209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ngưng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tụ</a:t>
            </a:r>
            <a:endParaRPr lang="en-US" sz="2800" b="1" dirty="0">
              <a:solidFill>
                <a:srgbClr val="FF0000"/>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967B897-B8D5-20B7-40BE-CB7D23892767}"/>
              </a:ext>
            </a:extLst>
          </p:cNvPr>
          <p:cNvSpPr/>
          <p:nvPr/>
        </p:nvSpPr>
        <p:spPr>
          <a:xfrm>
            <a:off x="8335926" y="4635795"/>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đặc</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C3EE7964-DF98-E812-2927-B4B53B799A72}"/>
              </a:ext>
            </a:extLst>
          </p:cNvPr>
          <p:cNvSpPr/>
          <p:nvPr/>
        </p:nvSpPr>
        <p:spPr>
          <a:xfrm>
            <a:off x="2030819" y="4848446"/>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chảy</a:t>
            </a:r>
            <a:endParaRPr lang="en-US" sz="2800" b="1" dirty="0">
              <a:solidFill>
                <a:srgbClr val="FF000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F6CCD565-3578-9CF8-C505-A0F6546608AF}"/>
              </a:ext>
            </a:extLst>
          </p:cNvPr>
          <p:cNvSpPr/>
          <p:nvPr/>
        </p:nvSpPr>
        <p:spPr>
          <a:xfrm>
            <a:off x="1924493" y="435934"/>
            <a:ext cx="1967024" cy="107388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bay </a:t>
            </a:r>
            <a:r>
              <a:rPr lang="en-US" sz="2800" b="1" dirty="0" err="1">
                <a:solidFill>
                  <a:srgbClr val="FF0000"/>
                </a:solidFill>
                <a:latin typeface="Cambria" panose="02040503050406030204" pitchFamily="18" charset="0"/>
                <a:ea typeface="Cambria" panose="02040503050406030204" pitchFamily="18" charset="0"/>
              </a:rPr>
              <a:t>hơi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18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C530D0-15EC-AFC0-EB99-C27BEF7A78B2}"/>
              </a:ext>
            </a:extLst>
          </p:cNvPr>
          <p:cNvGrpSpPr/>
          <p:nvPr/>
        </p:nvGrpSpPr>
        <p:grpSpPr>
          <a:xfrm>
            <a:off x="527847" y="80263"/>
            <a:ext cx="11348720" cy="1355133"/>
            <a:chOff x="5080000" y="744289"/>
            <a:chExt cx="6111165" cy="5965865"/>
          </a:xfrm>
        </p:grpSpPr>
        <p:pic>
          <p:nvPicPr>
            <p:cNvPr id="5" name="Picture 4">
              <a:extLst>
                <a:ext uri="{FF2B5EF4-FFF2-40B4-BE49-F238E27FC236}">
                  <a16:creationId xmlns:a16="http://schemas.microsoft.com/office/drawing/2014/main" id="{45C385F5-8FB6-C9BD-D934-0368F6C367D5}"/>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3E404A15-1156-4E4A-A191-6EA20CC25EAF}"/>
                </a:ext>
              </a:extLst>
            </p:cNvPr>
            <p:cNvSpPr txBox="1"/>
            <p:nvPr/>
          </p:nvSpPr>
          <p:spPr>
            <a:xfrm>
              <a:off x="5238942" y="861164"/>
              <a:ext cx="5623727" cy="4742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các từ ngữ: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 hơi, nóng chảy, đông đặc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nói về sự biến đổi trạng thái của các chất trong hình 5.</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3DF09605-7440-BA82-D77A-766920314047}"/>
              </a:ext>
            </a:extLst>
          </p:cNvPr>
          <p:cNvPicPr>
            <a:picLocks noChangeAspect="1"/>
          </p:cNvPicPr>
          <p:nvPr/>
        </p:nvPicPr>
        <p:blipFill>
          <a:blip r:embed="rId3"/>
          <a:stretch>
            <a:fillRect/>
          </a:stretch>
        </p:blipFill>
        <p:spPr>
          <a:xfrm>
            <a:off x="2598220" y="1592557"/>
            <a:ext cx="6811594" cy="5085579"/>
          </a:xfrm>
          <a:prstGeom prst="rect">
            <a:avLst/>
          </a:prstGeom>
        </p:spPr>
      </p:pic>
    </p:spTree>
    <p:extLst>
      <p:ext uri="{BB962C8B-B14F-4D97-AF65-F5344CB8AC3E}">
        <p14:creationId xmlns:p14="http://schemas.microsoft.com/office/powerpoint/2010/main" val="325648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A2374-1D5E-8D61-168F-AD00F124B107}"/>
              </a:ext>
            </a:extLst>
          </p:cNvPr>
          <p:cNvPicPr>
            <a:picLocks noChangeAspect="1"/>
          </p:cNvPicPr>
          <p:nvPr/>
        </p:nvPicPr>
        <p:blipFill>
          <a:blip r:embed="rId2"/>
          <a:stretch>
            <a:fillRect/>
          </a:stretch>
        </p:blipFill>
        <p:spPr>
          <a:xfrm>
            <a:off x="1776024" y="0"/>
            <a:ext cx="8598252" cy="2158409"/>
          </a:xfrm>
          <a:prstGeom prst="rect">
            <a:avLst/>
          </a:prstGeom>
        </p:spPr>
      </p:pic>
      <p:pic>
        <p:nvPicPr>
          <p:cNvPr id="7" name="Picture 6">
            <a:extLst>
              <a:ext uri="{FF2B5EF4-FFF2-40B4-BE49-F238E27FC236}">
                <a16:creationId xmlns:a16="http://schemas.microsoft.com/office/drawing/2014/main" id="{FF17BFCE-1E99-39E6-EE7D-92DDDBE8CF6A}"/>
              </a:ext>
            </a:extLst>
          </p:cNvPr>
          <p:cNvPicPr>
            <a:picLocks noChangeAspect="1"/>
          </p:cNvPicPr>
          <p:nvPr/>
        </p:nvPicPr>
        <p:blipFill>
          <a:blip r:embed="rId3"/>
          <a:stretch>
            <a:fillRect/>
          </a:stretch>
        </p:blipFill>
        <p:spPr>
          <a:xfrm>
            <a:off x="1733107" y="2381249"/>
            <a:ext cx="8557990" cy="1963251"/>
          </a:xfrm>
          <a:prstGeom prst="rect">
            <a:avLst/>
          </a:prstGeom>
        </p:spPr>
      </p:pic>
      <p:pic>
        <p:nvPicPr>
          <p:cNvPr id="9" name="Picture 8">
            <a:extLst>
              <a:ext uri="{FF2B5EF4-FFF2-40B4-BE49-F238E27FC236}">
                <a16:creationId xmlns:a16="http://schemas.microsoft.com/office/drawing/2014/main" id="{E4EE43B4-E7AF-8433-7C9E-0E00788CEEDC}"/>
              </a:ext>
            </a:extLst>
          </p:cNvPr>
          <p:cNvPicPr>
            <a:picLocks noChangeAspect="1"/>
          </p:cNvPicPr>
          <p:nvPr/>
        </p:nvPicPr>
        <p:blipFill>
          <a:blip r:embed="rId4"/>
          <a:stretch>
            <a:fillRect/>
          </a:stretch>
        </p:blipFill>
        <p:spPr>
          <a:xfrm>
            <a:off x="1839433" y="4564159"/>
            <a:ext cx="8200914" cy="2293841"/>
          </a:xfrm>
          <a:prstGeom prst="rect">
            <a:avLst/>
          </a:prstGeom>
        </p:spPr>
      </p:pic>
      <p:sp>
        <p:nvSpPr>
          <p:cNvPr id="10" name="Rectangle: Rounded Corners 9">
            <a:extLst>
              <a:ext uri="{FF2B5EF4-FFF2-40B4-BE49-F238E27FC236}">
                <a16:creationId xmlns:a16="http://schemas.microsoft.com/office/drawing/2014/main" id="{CCFAC6F0-5E1D-85EB-923E-EF38B589146B}"/>
              </a:ext>
            </a:extLst>
          </p:cNvPr>
          <p:cNvSpPr/>
          <p:nvPr/>
        </p:nvSpPr>
        <p:spPr>
          <a:xfrm>
            <a:off x="4136066" y="531629"/>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Nóng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chảy</a:t>
            </a:r>
            <a:endParaRPr lang="en-US"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F38465F-C702-5F98-0422-16CF265AD74A}"/>
              </a:ext>
            </a:extLst>
          </p:cNvPr>
          <p:cNvSpPr/>
          <p:nvPr/>
        </p:nvSpPr>
        <p:spPr>
          <a:xfrm>
            <a:off x="7315201" y="520996"/>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5C98DF19-7635-C444-30C1-01665F3AC0EA}"/>
              </a:ext>
            </a:extLst>
          </p:cNvPr>
          <p:cNvSpPr/>
          <p:nvPr/>
        </p:nvSpPr>
        <p:spPr>
          <a:xfrm>
            <a:off x="5018568" y="2700670"/>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đặc</a:t>
            </a:r>
            <a:endParaRPr lang="en-US"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B4E67CA-9738-AA2C-DEC5-3936A7044E82}"/>
              </a:ext>
            </a:extLst>
          </p:cNvPr>
          <p:cNvSpPr/>
          <p:nvPr/>
        </p:nvSpPr>
        <p:spPr>
          <a:xfrm>
            <a:off x="4816550" y="5305647"/>
            <a:ext cx="1414130" cy="4359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 </a:t>
            </a:r>
            <a:r>
              <a:rPr lang="en-US" b="1" dirty="0" err="1">
                <a:solidFill>
                  <a:srgbClr val="FF0000"/>
                </a:solidFill>
                <a:latin typeface="Cambria" panose="02040503050406030204" pitchFamily="18" charset="0"/>
                <a:ea typeface="Cambria" panose="02040503050406030204" pitchFamily="18" charset="0"/>
              </a:rPr>
              <a:t>hơi</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68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sp>
        <p:nvSpPr>
          <p:cNvPr id="3" name="Speech Bubble: Rectangle 2">
            <a:extLst>
              <a:ext uri="{FF2B5EF4-FFF2-40B4-BE49-F238E27FC236}">
                <a16:creationId xmlns:a16="http://schemas.microsoft.com/office/drawing/2014/main" id="{F73E24E3-73F6-D795-2A85-7B1F9708E0D3}"/>
              </a:ext>
            </a:extLst>
          </p:cNvPr>
          <p:cNvSpPr/>
          <p:nvPr/>
        </p:nvSpPr>
        <p:spPr>
          <a:xfrm>
            <a:off x="2317455" y="1313343"/>
            <a:ext cx="7390071" cy="1504285"/>
          </a:xfrm>
          <a:prstGeom prst="wedgeRectCallout">
            <a:avLst>
              <a:gd name="adj1" fmla="val -43901"/>
              <a:gd name="adj2" fmla="val 95996"/>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Các chất trong hình 5 biến đổi trạng thái nhờ yếu tố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2">
            <a:extLst>
              <a:ext uri="{FF2B5EF4-FFF2-40B4-BE49-F238E27FC236}">
                <a16:creationId xmlns:a16="http://schemas.microsoft.com/office/drawing/2014/main" id="{79C6103D-40D1-9CC1-F7A7-B80BA30A7966}"/>
              </a:ext>
            </a:extLst>
          </p:cNvPr>
          <p:cNvSpPr/>
          <p:nvPr/>
        </p:nvSpPr>
        <p:spPr>
          <a:xfrm>
            <a:off x="4315164" y="3460542"/>
            <a:ext cx="7221162" cy="323797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Nhờ yếu tố nhiệt độ. Tăng nhiệt độ hoặc giảm nhiệt độ thích hợp tác động vào chất sẽ tạo nên sự biến đổi trạng thái chất (mỗi chất khác nhau có sự chuyển trạng thái ở các nhiệt độ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9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730-62DA-B408-1AA5-E96BFA172202}"/>
              </a:ext>
            </a:extLst>
          </p:cNvPr>
          <p:cNvSpPr>
            <a:spLocks noGrp="1"/>
          </p:cNvSpPr>
          <p:nvPr>
            <p:ph type="title"/>
          </p:nvPr>
        </p:nvSpPr>
        <p:spPr/>
        <p:txBody>
          <a:bodyPr/>
          <a:lstStyle/>
          <a:p>
            <a:endParaRPr lang="en-US"/>
          </a:p>
        </p:txBody>
      </p:sp>
      <p:pic>
        <p:nvPicPr>
          <p:cNvPr id="6" name="y2mate.com - phim hoạt hình Hành trình Bé giọt nước_v720P">
            <a:hlinkClick r:id="" action="ppaction://media"/>
            <a:extLst>
              <a:ext uri="{FF2B5EF4-FFF2-40B4-BE49-F238E27FC236}">
                <a16:creationId xmlns:a16="http://schemas.microsoft.com/office/drawing/2014/main" id="{B2D4E793-96D6-73DF-C043-67CF94CCE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8183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839972"/>
            <a:ext cx="7905750" cy="4327451"/>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65E2B8B8-5F2A-50E6-ED37-00749D89E9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0009" y="1190674"/>
            <a:ext cx="5364082" cy="4318541"/>
          </a:xfrm>
          <a:prstGeom prst="rect">
            <a:avLst/>
          </a:prstGeom>
        </p:spPr>
      </p:pic>
    </p:spTree>
    <p:extLst>
      <p:ext uri="{BB962C8B-B14F-4D97-AF65-F5344CB8AC3E}">
        <p14:creationId xmlns:p14="http://schemas.microsoft.com/office/powerpoint/2010/main" val="21354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499730" y="1828800"/>
            <a:ext cx="9502715" cy="325356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2661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ứng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ơm hơi lốp xe ô tô bao nhiêu kg là đủ? Lưu ý khi bơm lốp xe ô tô">
            <a:extLst>
              <a:ext uri="{FF2B5EF4-FFF2-40B4-BE49-F238E27FC236}">
                <a16:creationId xmlns:a16="http://schemas.microsoft.com/office/drawing/2014/main" id="{AC3E7373-ABD5-167E-E510-BB5E62340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5" y="378420"/>
            <a:ext cx="5552763" cy="4161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E1E93C-FEB0-BB55-DD24-579FCA496771}"/>
              </a:ext>
            </a:extLst>
          </p:cNvPr>
          <p:cNvSpPr txBox="1"/>
          <p:nvPr/>
        </p:nvSpPr>
        <p:spPr>
          <a:xfrm>
            <a:off x="1180214" y="4774019"/>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Bơm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xe</a:t>
            </a:r>
            <a:endParaRPr lang="en-US" sz="4000" b="1" dirty="0">
              <a:solidFill>
                <a:srgbClr val="FF0000"/>
              </a:solidFill>
              <a:latin typeface="Cambria" panose="02040503050406030204" pitchFamily="18" charset="0"/>
              <a:ea typeface="Cambria" panose="02040503050406030204" pitchFamily="18" charset="0"/>
            </a:endParaRPr>
          </a:p>
        </p:txBody>
      </p:sp>
      <p:pic>
        <p:nvPicPr>
          <p:cNvPr id="5124" name="Picture 4" descr="Cách làm kem nhanh mà ngon ai cũng có thể làm được">
            <a:extLst>
              <a:ext uri="{FF2B5EF4-FFF2-40B4-BE49-F238E27FC236}">
                <a16:creationId xmlns:a16="http://schemas.microsoft.com/office/drawing/2014/main" id="{C125A1FB-AA91-4B27-4A0A-0B7F60F80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856" y="427960"/>
            <a:ext cx="5493488" cy="410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34BD5-F485-C534-B5FA-F2B642EC6326}"/>
              </a:ext>
            </a:extLst>
          </p:cNvPr>
          <p:cNvSpPr txBox="1"/>
          <p:nvPr/>
        </p:nvSpPr>
        <p:spPr>
          <a:xfrm>
            <a:off x="6974958" y="4646428"/>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kem</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29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down)">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h Làm Nước Đá Nhanh Nhất Và Mẹo Bảo Quản Khuôn Nước Đá Bằng Nhựa |  Cooky.vn">
            <a:extLst>
              <a:ext uri="{FF2B5EF4-FFF2-40B4-BE49-F238E27FC236}">
                <a16:creationId xmlns:a16="http://schemas.microsoft.com/office/drawing/2014/main" id="{6320D21A-EEDD-DCD6-F29B-10DC4F9E5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0" y="578036"/>
            <a:ext cx="5214788" cy="279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1351C9-0C46-7D6F-82C0-B4F6BF97D5F5}"/>
              </a:ext>
            </a:extLst>
          </p:cNvPr>
          <p:cNvSpPr txBox="1"/>
          <p:nvPr/>
        </p:nvSpPr>
        <p:spPr>
          <a:xfrm>
            <a:off x="935665" y="3700131"/>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đá</a:t>
            </a:r>
            <a:endParaRPr lang="en-US" sz="4000" b="1" dirty="0">
              <a:solidFill>
                <a:srgbClr val="FF0000"/>
              </a:solidFill>
              <a:latin typeface="Cambria" panose="02040503050406030204" pitchFamily="18" charset="0"/>
              <a:ea typeface="Cambria" panose="02040503050406030204" pitchFamily="18" charset="0"/>
            </a:endParaRPr>
          </a:p>
        </p:txBody>
      </p:sp>
      <p:pic>
        <p:nvPicPr>
          <p:cNvPr id="6148" name="Picture 4" descr="Nấu rượu bằng nồi nấu rượu truyền thống liệu còn phù hợp?">
            <a:extLst>
              <a:ext uri="{FF2B5EF4-FFF2-40B4-BE49-F238E27FC236}">
                <a16:creationId xmlns:a16="http://schemas.microsoft.com/office/drawing/2014/main" id="{C7913ACB-2F5B-2E1B-CD57-99C298B6D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250" y="404036"/>
            <a:ext cx="5026100" cy="3769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D1F5CF-24C7-1D4C-4596-7E27F07BB002}"/>
              </a:ext>
            </a:extLst>
          </p:cNvPr>
          <p:cNvSpPr txBox="1"/>
          <p:nvPr/>
        </p:nvSpPr>
        <p:spPr>
          <a:xfrm>
            <a:off x="6709145" y="4455043"/>
            <a:ext cx="4380614"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Nấu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rượu</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61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7" name="组合 56"/>
          <p:cNvGrpSpPr/>
          <p:nvPr/>
        </p:nvGrpSpPr>
        <p:grpSpPr>
          <a:xfrm>
            <a:off x="8369814" y="2139301"/>
            <a:ext cx="2525762" cy="1786028"/>
            <a:chOff x="5261515" y="2257288"/>
            <a:chExt cx="2525762" cy="1786028"/>
          </a:xfrm>
        </p:grpSpPr>
        <p:sp>
          <p:nvSpPr>
            <p:cNvPr id="58" name="任意多边形 57"/>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D8876"/>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任意多边形 58"/>
            <p:cNvSpPr/>
            <p:nvPr/>
          </p:nvSpPr>
          <p:spPr>
            <a:xfrm rot="8286032">
              <a:off x="5261515" y="3731178"/>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椭圆 59"/>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十字星 21"/>
            <p:cNvSpPr/>
            <p:nvPr/>
          </p:nvSpPr>
          <p:spPr>
            <a:xfrm>
              <a:off x="5545149" y="2743808"/>
              <a:ext cx="341009" cy="341009"/>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0070C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395255" y="2810745"/>
            <a:ext cx="2941481" cy="1876392"/>
            <a:chOff x="5395255" y="2810745"/>
            <a:chExt cx="2941481" cy="1876392"/>
          </a:xfrm>
        </p:grpSpPr>
        <p:grpSp>
          <p:nvGrpSpPr>
            <p:cNvPr id="33" name="组合 32"/>
            <p:cNvGrpSpPr/>
            <p:nvPr/>
          </p:nvGrpSpPr>
          <p:grpSpPr>
            <a:xfrm>
              <a:off x="5395255" y="2810745"/>
              <a:ext cx="2941481" cy="1487510"/>
              <a:chOff x="5414780" y="2709460"/>
              <a:chExt cx="2941481" cy="1487510"/>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6661784" y="2709460"/>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813131" y="3609919"/>
              <a:ext cx="18461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 lại bài đã học</a:t>
              </a:r>
              <a:endPar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8544327" y="2801217"/>
            <a:ext cx="3213046" cy="1424441"/>
            <a:chOff x="8544327" y="2801217"/>
            <a:chExt cx="3213046" cy="1424441"/>
          </a:xfrm>
        </p:grpSpPr>
        <p:sp>
          <p:nvSpPr>
            <p:cNvPr id="36" name="立方体 35"/>
            <p:cNvSpPr/>
            <p:nvPr/>
          </p:nvSpPr>
          <p:spPr>
            <a:xfrm>
              <a:off x="9847459" y="2801217"/>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3" name="TextBox 62"/>
            <p:cNvSpPr txBox="1"/>
            <p:nvPr/>
          </p:nvSpPr>
          <p:spPr>
            <a:xfrm>
              <a:off x="8544327" y="3640883"/>
              <a:ext cx="32130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6875870" y="2667000"/>
            <a:ext cx="5316130" cy="3093814"/>
          </a:xfrm>
          <a:prstGeom prst="rect">
            <a:avLst/>
          </a:prstGeom>
        </p:spPr>
      </p:pic>
      <p:pic>
        <p:nvPicPr>
          <p:cNvPr id="8" name="图片 7"/>
          <p:cNvPicPr>
            <a:picLocks noChangeAspect="1"/>
          </p:cNvPicPr>
          <p:nvPr/>
        </p:nvPicPr>
        <p:blipFill>
          <a:blip r:embed="rId4"/>
          <a:stretch>
            <a:fillRect/>
          </a:stretch>
        </p:blipFill>
        <p:spPr>
          <a:xfrm>
            <a:off x="-529" y="5013875"/>
            <a:ext cx="12193057" cy="1950889"/>
          </a:xfrm>
          <a:prstGeom prst="rect">
            <a:avLst/>
          </a:prstGeom>
        </p:spPr>
      </p:pic>
      <p:pic>
        <p:nvPicPr>
          <p:cNvPr id="11" name="图片 10"/>
          <p:cNvPicPr>
            <a:picLocks noChangeAspect="1"/>
          </p:cNvPicPr>
          <p:nvPr/>
        </p:nvPicPr>
        <p:blipFill>
          <a:blip r:embed="rId5"/>
          <a:stretch>
            <a:fillRect/>
          </a:stretch>
        </p:blipFill>
        <p:spPr>
          <a:xfrm>
            <a:off x="10472779" y="-72"/>
            <a:ext cx="1719221" cy="1950889"/>
          </a:xfrm>
          <a:prstGeom prst="rect">
            <a:avLst/>
          </a:prstGeom>
        </p:spPr>
      </p:pic>
      <p:pic>
        <p:nvPicPr>
          <p:cNvPr id="12" name="图片 11"/>
          <p:cNvPicPr>
            <a:picLocks noChangeAspect="1"/>
          </p:cNvPicPr>
          <p:nvPr/>
        </p:nvPicPr>
        <p:blipFill>
          <a:blip r:embed="rId6"/>
          <a:stretch>
            <a:fillRect/>
          </a:stretch>
        </p:blipFill>
        <p:spPr>
          <a:xfrm>
            <a:off x="535012" y="-72"/>
            <a:ext cx="1719221" cy="1676545"/>
          </a:xfrm>
          <a:prstGeom prst="rect">
            <a:avLst/>
          </a:prstGeom>
        </p:spPr>
      </p:pic>
      <p:sp>
        <p:nvSpPr>
          <p:cNvPr id="2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4"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EBA02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p:nvPicPr>
        <p:blipFill>
          <a:blip r:embed="rId7"/>
          <a:stretch>
            <a:fillRect/>
          </a:stretch>
        </p:blipFill>
        <p:spPr>
          <a:xfrm>
            <a:off x="1587601" y="1547362"/>
            <a:ext cx="5645385" cy="2822693"/>
          </a:xfrm>
          <a:prstGeom prst="rect">
            <a:avLst/>
          </a:prstGeom>
        </p:spPr>
      </p:pic>
    </p:spTree>
    <p:extLst>
      <p:ext uri="{BB962C8B-B14F-4D97-AF65-F5344CB8AC3E}">
        <p14:creationId xmlns:p14="http://schemas.microsoft.com/office/powerpoint/2010/main" val="266800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p:cTn id="72" dur="500" fill="hold"/>
                                        <p:tgtEl>
                                          <p:spTgt spid="3"/>
                                        </p:tgtEl>
                                        <p:attrNameLst>
                                          <p:attrName>ppt_w</p:attrName>
                                        </p:attrNameLst>
                                      </p:cBhvr>
                                      <p:tavLst>
                                        <p:tav tm="0">
                                          <p:val>
                                            <p:fltVal val="0"/>
                                          </p:val>
                                        </p:tav>
                                        <p:tav tm="100000">
                                          <p:val>
                                            <p:strVal val="#ppt_w"/>
                                          </p:val>
                                        </p:tav>
                                      </p:tavLst>
                                    </p:anim>
                                    <p:anim calcmode="lin" valueType="num">
                                      <p:cBhvr>
                                        <p:cTn id="73" dur="500" fill="hold"/>
                                        <p:tgtEl>
                                          <p:spTgt spid="3"/>
                                        </p:tgtEl>
                                        <p:attrNameLst>
                                          <p:attrName>ppt_h</p:attrName>
                                        </p:attrNameLst>
                                      </p:cBhvr>
                                      <p:tavLst>
                                        <p:tav tm="0">
                                          <p:val>
                                            <p:fltVal val="0"/>
                                          </p:val>
                                        </p:tav>
                                        <p:tav tm="100000">
                                          <p:val>
                                            <p:strVal val="#ppt_h"/>
                                          </p:val>
                                        </p:tav>
                                      </p:tavLst>
                                    </p:anim>
                                    <p:animEffect transition="in" filter="fade">
                                      <p:cBhvr>
                                        <p:cTn id="74" dur="500"/>
                                        <p:tgtEl>
                                          <p:spTgt spid="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p:cTn id="97" dur="500" fill="hold"/>
                                        <p:tgtEl>
                                          <p:spTgt spid="32"/>
                                        </p:tgtEl>
                                        <p:attrNameLst>
                                          <p:attrName>ppt_w</p:attrName>
                                        </p:attrNameLst>
                                      </p:cBhvr>
                                      <p:tavLst>
                                        <p:tav tm="0">
                                          <p:val>
                                            <p:fltVal val="0"/>
                                          </p:val>
                                        </p:tav>
                                        <p:tav tm="100000">
                                          <p:val>
                                            <p:strVal val="#ppt_w"/>
                                          </p:val>
                                        </p:tav>
                                      </p:tavLst>
                                    </p:anim>
                                    <p:anim calcmode="lin" valueType="num">
                                      <p:cBhvr>
                                        <p:cTn id="98" dur="500" fill="hold"/>
                                        <p:tgtEl>
                                          <p:spTgt spid="32"/>
                                        </p:tgtEl>
                                        <p:attrNameLst>
                                          <p:attrName>ppt_h</p:attrName>
                                        </p:attrNameLst>
                                      </p:cBhvr>
                                      <p:tavLst>
                                        <p:tav tm="0">
                                          <p:val>
                                            <p:fltVal val="0"/>
                                          </p:val>
                                        </p:tav>
                                        <p:tav tm="100000">
                                          <p:val>
                                            <p:strVal val="#ppt_h"/>
                                          </p:val>
                                        </p:tav>
                                      </p:tavLst>
                                    </p:anim>
                                    <p:animEffect transition="in" filter="fade">
                                      <p:cBhvr>
                                        <p:cTn id="99" dur="500"/>
                                        <p:tgtEl>
                                          <p:spTgt spid="32"/>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1000" fill="hold"/>
                                        <p:tgtEl>
                                          <p:spTgt spid="2"/>
                                        </p:tgtEl>
                                        <p:attrNameLst>
                                          <p:attrName>ppt_w</p:attrName>
                                        </p:attrNameLst>
                                      </p:cBhvr>
                                      <p:tavLst>
                                        <p:tav tm="0">
                                          <p:val>
                                            <p:fltVal val="0"/>
                                          </p:val>
                                        </p:tav>
                                        <p:tav tm="100000">
                                          <p:val>
                                            <p:strVal val="#ppt_w"/>
                                          </p:val>
                                        </p:tav>
                                      </p:tavLst>
                                    </p:anim>
                                    <p:anim calcmode="lin" valueType="num">
                                      <p:cBhvr>
                                        <p:cTn id="105" dur="1000" fill="hold"/>
                                        <p:tgtEl>
                                          <p:spTgt spid="2"/>
                                        </p:tgtEl>
                                        <p:attrNameLst>
                                          <p:attrName>ppt_h</p:attrName>
                                        </p:attrNameLst>
                                      </p:cBhvr>
                                      <p:tavLst>
                                        <p:tav tm="0">
                                          <p:val>
                                            <p:fltVal val="0"/>
                                          </p:val>
                                        </p:tav>
                                        <p:tav tm="100000">
                                          <p:val>
                                            <p:strVal val="#ppt_h"/>
                                          </p:val>
                                        </p:tav>
                                      </p:tavLst>
                                    </p:anim>
                                    <p:anim calcmode="lin" valueType="num">
                                      <p:cBhvr>
                                        <p:cTn id="106" dur="1000" fill="hold"/>
                                        <p:tgtEl>
                                          <p:spTgt spid="2"/>
                                        </p:tgtEl>
                                        <p:attrNameLst>
                                          <p:attrName>style.rotation</p:attrName>
                                        </p:attrNameLst>
                                      </p:cBhvr>
                                      <p:tavLst>
                                        <p:tav tm="0">
                                          <p:val>
                                            <p:fltVal val="90"/>
                                          </p:val>
                                        </p:tav>
                                        <p:tav tm="100000">
                                          <p:val>
                                            <p:fltVal val="0"/>
                                          </p:val>
                                        </p:tav>
                                      </p:tavLst>
                                    </p:anim>
                                    <p:animEffect transition="in" filter="fade">
                                      <p:cBhvr>
                                        <p:cTn id="10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2">
            <a:extLst>
              <a:ext uri="{FF2B5EF4-FFF2-40B4-BE49-F238E27FC236}">
                <a16:creationId xmlns:a16="http://schemas.microsoft.com/office/drawing/2014/main" id="{026534A5-1DCD-1E60-B9ED-48EBF73049B0}"/>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0" y="295275"/>
            <a:ext cx="12365820" cy="6448425"/>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4" name="图片 24">
            <a:extLst>
              <a:ext uri="{FF2B5EF4-FFF2-40B4-BE49-F238E27FC236}">
                <a16:creationId xmlns:a16="http://schemas.microsoft.com/office/drawing/2014/main" id="{458169D9-8CA1-BB49-F8B3-483EEB4E0309}"/>
              </a:ext>
            </a:extLst>
          </p:cNvPr>
          <p:cNvPicPr>
            <a:picLocks noChangeAspect="1"/>
          </p:cNvPicPr>
          <p:nvPr/>
        </p:nvPicPr>
        <p:blipFill>
          <a:blip r:embed="rId3"/>
          <a:stretch>
            <a:fillRect/>
          </a:stretch>
        </p:blipFill>
        <p:spPr>
          <a:xfrm>
            <a:off x="0" y="4736098"/>
            <a:ext cx="3072650" cy="1700931"/>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00F66243-080F-BE75-0632-72CB1F3A370E}"/>
              </a:ext>
            </a:extLst>
          </p:cNvPr>
          <p:cNvPicPr>
            <a:picLocks noChangeAspect="1"/>
          </p:cNvPicPr>
          <p:nvPr/>
        </p:nvPicPr>
        <p:blipFill>
          <a:blip r:embed="rId4"/>
          <a:stretch>
            <a:fillRect/>
          </a:stretch>
        </p:blipFill>
        <p:spPr>
          <a:xfrm>
            <a:off x="10451538" y="1"/>
            <a:ext cx="1671173" cy="1654628"/>
          </a:xfrm>
          <a:prstGeom prst="rect">
            <a:avLst/>
          </a:prstGeom>
        </p:spPr>
      </p:pic>
      <p:sp>
        <p:nvSpPr>
          <p:cNvPr id="12" name="TextBox 11">
            <a:extLst>
              <a:ext uri="{FF2B5EF4-FFF2-40B4-BE49-F238E27FC236}">
                <a16:creationId xmlns:a16="http://schemas.microsoft.com/office/drawing/2014/main" id="{151C8FE9-4C74-EF01-91B4-527249A3E91E}"/>
              </a:ext>
            </a:extLst>
          </p:cNvPr>
          <p:cNvSpPr txBox="1"/>
          <p:nvPr/>
        </p:nvSpPr>
        <p:spPr>
          <a:xfrm>
            <a:off x="1123950" y="1590675"/>
            <a:ext cx="6172200" cy="2308324"/>
          </a:xfrm>
          <a:prstGeom prst="rect">
            <a:avLst/>
          </a:prstGeom>
          <a:noFill/>
        </p:spPr>
        <p:txBody>
          <a:bodyPr wrap="square" rtlCol="0">
            <a:spAutoFit/>
          </a:bodyPr>
          <a:lstStyle/>
          <a:p>
            <a:pPr algn="ctr"/>
            <a:r>
              <a:rPr lang="vi-VN" sz="4800" b="1" dirty="0">
                <a:solidFill>
                  <a:schemeClr val="bg1"/>
                </a:solidFill>
                <a:latin typeface="Calibri" panose="020F0502020204030204" pitchFamily="34" charset="0"/>
                <a:cs typeface="Calibri" panose="020F0502020204030204" pitchFamily="34" charset="0"/>
              </a:rPr>
              <a:t>Nước có sự thay đổi như thế nào trong suốt hành trình của mình?</a:t>
            </a:r>
            <a:endParaRPr lang="en-US"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0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529" y="5013875"/>
            <a:ext cx="12193057" cy="1950889"/>
          </a:xfrm>
          <a:prstGeom prst="rect">
            <a:avLst/>
          </a:prstGeom>
        </p:spPr>
      </p:pic>
      <p:pic>
        <p:nvPicPr>
          <p:cNvPr id="12" name="图片 11"/>
          <p:cNvPicPr>
            <a:picLocks noChangeAspect="1"/>
          </p:cNvPicPr>
          <p:nvPr/>
        </p:nvPicPr>
        <p:blipFill>
          <a:blip r:embed="rId4"/>
          <a:stretch>
            <a:fillRect/>
          </a:stretch>
        </p:blipFill>
        <p:spPr>
          <a:xfrm>
            <a:off x="535012" y="-72"/>
            <a:ext cx="1719221" cy="1676545"/>
          </a:xfrm>
          <a:prstGeom prst="rect">
            <a:avLst/>
          </a:prstGeom>
        </p:spPr>
      </p:pic>
      <p:sp>
        <p:nvSpPr>
          <p:cNvPr id="26" name="十字星 21"/>
          <p:cNvSpPr/>
          <p:nvPr/>
        </p:nvSpPr>
        <p:spPr>
          <a:xfrm>
            <a:off x="852250" y="4396604"/>
            <a:ext cx="342927" cy="342927"/>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accent1">
              <a:lumMod val="75000"/>
            </a:schemeClr>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0" name="任意多边形 49"/>
          <p:cNvSpPr/>
          <p:nvPr/>
        </p:nvSpPr>
        <p:spPr>
          <a:xfrm rot="5400000">
            <a:off x="4772052" y="4057070"/>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1" name="任意多边形 50"/>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3" name="任意多边形 52"/>
          <p:cNvSpPr/>
          <p:nvPr/>
        </p:nvSpPr>
        <p:spPr>
          <a:xfrm rot="8286032">
            <a:off x="2977434" y="4720634"/>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1181885" y="18931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EBA02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任意多边形 54"/>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任意多边形 55"/>
          <p:cNvSpPr/>
          <p:nvPr/>
        </p:nvSpPr>
        <p:spPr>
          <a:xfrm rot="8286032">
            <a:off x="6816710" y="4696806"/>
            <a:ext cx="196511" cy="196511"/>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 name="椭圆 2"/>
          <p:cNvSpPr/>
          <p:nvPr/>
        </p:nvSpPr>
        <p:spPr>
          <a:xfrm>
            <a:off x="4169917" y="906919"/>
            <a:ext cx="243840" cy="243840"/>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十字星 21"/>
          <p:cNvSpPr/>
          <p:nvPr/>
        </p:nvSpPr>
        <p:spPr>
          <a:xfrm>
            <a:off x="3094028" y="1104202"/>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5" name="任意多边形 24"/>
          <p:cNvSpPr/>
          <p:nvPr/>
        </p:nvSpPr>
        <p:spPr>
          <a:xfrm rot="5400000">
            <a:off x="5062249" y="516622"/>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7" name="椭圆 26"/>
          <p:cNvSpPr/>
          <p:nvPr/>
        </p:nvSpPr>
        <p:spPr>
          <a:xfrm>
            <a:off x="1926381" y="4298772"/>
            <a:ext cx="179383" cy="179383"/>
          </a:xfrm>
          <a:prstGeom prst="ellipse">
            <a:avLst/>
          </a:prstGeom>
          <a:noFill/>
          <a:ln w="57150">
            <a:solidFill>
              <a:srgbClr val="FD8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8" name="椭圆 27"/>
          <p:cNvSpPr/>
          <p:nvPr/>
        </p:nvSpPr>
        <p:spPr>
          <a:xfrm>
            <a:off x="4575849" y="4644398"/>
            <a:ext cx="95134" cy="95134"/>
          </a:xfrm>
          <a:prstGeom prst="ellipse">
            <a:avLst/>
          </a:prstGeom>
          <a:noFill/>
          <a:ln w="57150">
            <a:solidFill>
              <a:srgbClr val="22B4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32" name="十字星 21"/>
          <p:cNvSpPr/>
          <p:nvPr/>
        </p:nvSpPr>
        <p:spPr>
          <a:xfrm>
            <a:off x="3773677" y="4113119"/>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7030A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9" name="十字星 21"/>
          <p:cNvSpPr/>
          <p:nvPr/>
        </p:nvSpPr>
        <p:spPr>
          <a:xfrm>
            <a:off x="1975830" y="2431270"/>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1" name="十字星 21"/>
          <p:cNvSpPr/>
          <p:nvPr/>
        </p:nvSpPr>
        <p:spPr>
          <a:xfrm>
            <a:off x="5393079" y="1457195"/>
            <a:ext cx="259868" cy="259868"/>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9" name="组合 23">
            <a:extLst>
              <a:ext uri="{FF2B5EF4-FFF2-40B4-BE49-F238E27FC236}">
                <a16:creationId xmlns:a16="http://schemas.microsoft.com/office/drawing/2014/main" id="{D1D32682-DFC2-57FB-2678-F0EA747B2F2E}"/>
              </a:ext>
            </a:extLst>
          </p:cNvPr>
          <p:cNvGrpSpPr/>
          <p:nvPr/>
        </p:nvGrpSpPr>
        <p:grpSpPr>
          <a:xfrm>
            <a:off x="4086423" y="1056967"/>
            <a:ext cx="8184235" cy="5176683"/>
            <a:chOff x="3778428" y="952500"/>
            <a:chExt cx="5654874" cy="3009900"/>
          </a:xfrm>
        </p:grpSpPr>
        <p:sp>
          <p:nvSpPr>
            <p:cNvPr id="10" name="圆角矩形 4">
              <a:extLst>
                <a:ext uri="{FF2B5EF4-FFF2-40B4-BE49-F238E27FC236}">
                  <a16:creationId xmlns:a16="http://schemas.microsoft.com/office/drawing/2014/main" id="{5742F218-5AEF-B13E-6967-D2313B38601D}"/>
                </a:ext>
              </a:extLst>
            </p:cNvPr>
            <p:cNvSpPr/>
            <p:nvPr/>
          </p:nvSpPr>
          <p:spPr>
            <a:xfrm>
              <a:off x="3977640" y="1082040"/>
              <a:ext cx="4450080" cy="21793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3" name="组合 21">
              <a:extLst>
                <a:ext uri="{FF2B5EF4-FFF2-40B4-BE49-F238E27FC236}">
                  <a16:creationId xmlns:a16="http://schemas.microsoft.com/office/drawing/2014/main" id="{94C40D30-5457-F6F8-8901-1F7EE9BB2FA5}"/>
                </a:ext>
              </a:extLst>
            </p:cNvPr>
            <p:cNvGrpSpPr/>
            <p:nvPr/>
          </p:nvGrpSpPr>
          <p:grpSpPr>
            <a:xfrm>
              <a:off x="3778428" y="952500"/>
              <a:ext cx="4298772" cy="2179320"/>
              <a:chOff x="3778428" y="952500"/>
              <a:chExt cx="4298772" cy="2179320"/>
            </a:xfrm>
          </p:grpSpPr>
          <p:grpSp>
            <p:nvGrpSpPr>
              <p:cNvPr id="16" name="组合 18">
                <a:extLst>
                  <a:ext uri="{FF2B5EF4-FFF2-40B4-BE49-F238E27FC236}">
                    <a16:creationId xmlns:a16="http://schemas.microsoft.com/office/drawing/2014/main" id="{8263C7B5-E4B0-7435-8983-F19F3A17D119}"/>
                  </a:ext>
                </a:extLst>
              </p:cNvPr>
              <p:cNvGrpSpPr/>
              <p:nvPr/>
            </p:nvGrpSpPr>
            <p:grpSpPr>
              <a:xfrm>
                <a:off x="3778428" y="952500"/>
                <a:ext cx="4298772" cy="2179320"/>
                <a:chOff x="3778428" y="952500"/>
                <a:chExt cx="4298772" cy="2179320"/>
              </a:xfrm>
            </p:grpSpPr>
            <p:sp>
              <p:nvSpPr>
                <p:cNvPr id="18" name="任意多边形 10">
                  <a:extLst>
                    <a:ext uri="{FF2B5EF4-FFF2-40B4-BE49-F238E27FC236}">
                      <a16:creationId xmlns:a16="http://schemas.microsoft.com/office/drawing/2014/main" id="{5BA485BD-1959-588E-838C-EE272C71F488}"/>
                    </a:ext>
                  </a:extLst>
                </p:cNvPr>
                <p:cNvSpPr/>
                <p:nvPr/>
              </p:nvSpPr>
              <p:spPr>
                <a:xfrm>
                  <a:off x="3778428" y="952500"/>
                  <a:ext cx="1447800" cy="2179320"/>
                </a:xfrm>
                <a:custGeom>
                  <a:avLst/>
                  <a:gdLst>
                    <a:gd name="connsiteX0" fmla="*/ 363227 w 1447800"/>
                    <a:gd name="connsiteY0" fmla="*/ 0 h 2179320"/>
                    <a:gd name="connsiteX1" fmla="*/ 1447800 w 1447800"/>
                    <a:gd name="connsiteY1" fmla="*/ 0 h 2179320"/>
                    <a:gd name="connsiteX2" fmla="*/ 1447800 w 1447800"/>
                    <a:gd name="connsiteY2" fmla="*/ 2179320 h 2179320"/>
                    <a:gd name="connsiteX3" fmla="*/ 363227 w 1447800"/>
                    <a:gd name="connsiteY3" fmla="*/ 2179320 h 2179320"/>
                    <a:gd name="connsiteX4" fmla="*/ 0 w 1447800"/>
                    <a:gd name="connsiteY4" fmla="*/ 1816093 h 2179320"/>
                    <a:gd name="connsiteX5" fmla="*/ 0 w 1447800"/>
                    <a:gd name="connsiteY5" fmla="*/ 363227 h 2179320"/>
                    <a:gd name="connsiteX6" fmla="*/ 363227 w 1447800"/>
                    <a:gd name="connsiteY6" fmla="*/ 0 h 2179320"/>
                    <a:gd name="connsiteX0" fmla="*/ 1447800 w 1539240"/>
                    <a:gd name="connsiteY0" fmla="*/ 2179320 h 2270760"/>
                    <a:gd name="connsiteX1" fmla="*/ 363227 w 1539240"/>
                    <a:gd name="connsiteY1" fmla="*/ 2179320 h 2270760"/>
                    <a:gd name="connsiteX2" fmla="*/ 0 w 1539240"/>
                    <a:gd name="connsiteY2" fmla="*/ 1816093 h 2270760"/>
                    <a:gd name="connsiteX3" fmla="*/ 0 w 1539240"/>
                    <a:gd name="connsiteY3" fmla="*/ 363227 h 2270760"/>
                    <a:gd name="connsiteX4" fmla="*/ 363227 w 1539240"/>
                    <a:gd name="connsiteY4" fmla="*/ 0 h 2270760"/>
                    <a:gd name="connsiteX5" fmla="*/ 1447800 w 1539240"/>
                    <a:gd name="connsiteY5" fmla="*/ 0 h 2270760"/>
                    <a:gd name="connsiteX6" fmla="*/ 1539240 w 1539240"/>
                    <a:gd name="connsiteY6" fmla="*/ 2270760 h 2270760"/>
                    <a:gd name="connsiteX0" fmla="*/ 1447800 w 1447800"/>
                    <a:gd name="connsiteY0" fmla="*/ 217932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 name="connsiteX0" fmla="*/ 1447800 w 1447800"/>
                    <a:gd name="connsiteY0" fmla="*/ 2179320 h 2179320"/>
                    <a:gd name="connsiteX1" fmla="*/ 1052652 w 1447800"/>
                    <a:gd name="connsiteY1" fmla="*/ 2171700 h 2179320"/>
                    <a:gd name="connsiteX2" fmla="*/ 363227 w 1447800"/>
                    <a:gd name="connsiteY2" fmla="*/ 2179320 h 2179320"/>
                    <a:gd name="connsiteX3" fmla="*/ 0 w 1447800"/>
                    <a:gd name="connsiteY3" fmla="*/ 1816093 h 2179320"/>
                    <a:gd name="connsiteX4" fmla="*/ 0 w 1447800"/>
                    <a:gd name="connsiteY4" fmla="*/ 363227 h 2179320"/>
                    <a:gd name="connsiteX5" fmla="*/ 363227 w 1447800"/>
                    <a:gd name="connsiteY5" fmla="*/ 0 h 2179320"/>
                    <a:gd name="connsiteX6" fmla="*/ 1447800 w 1447800"/>
                    <a:gd name="connsiteY6" fmla="*/ 0 h 2179320"/>
                    <a:gd name="connsiteX0" fmla="*/ 1052652 w 1447800"/>
                    <a:gd name="connsiteY0" fmla="*/ 2171700 h 2179320"/>
                    <a:gd name="connsiteX1" fmla="*/ 363227 w 1447800"/>
                    <a:gd name="connsiteY1" fmla="*/ 2179320 h 2179320"/>
                    <a:gd name="connsiteX2" fmla="*/ 0 w 1447800"/>
                    <a:gd name="connsiteY2" fmla="*/ 1816093 h 2179320"/>
                    <a:gd name="connsiteX3" fmla="*/ 0 w 1447800"/>
                    <a:gd name="connsiteY3" fmla="*/ 363227 h 2179320"/>
                    <a:gd name="connsiteX4" fmla="*/ 363227 w 1447800"/>
                    <a:gd name="connsiteY4" fmla="*/ 0 h 2179320"/>
                    <a:gd name="connsiteX5" fmla="*/ 1447800 w 1447800"/>
                    <a:gd name="connsiteY5" fmla="*/ 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2179320">
                      <a:moveTo>
                        <a:pt x="1052652" y="2171700"/>
                      </a:moveTo>
                      <a:lnTo>
                        <a:pt x="363227" y="2179320"/>
                      </a:lnTo>
                      <a:cubicBezTo>
                        <a:pt x="162622" y="2179320"/>
                        <a:pt x="0" y="2016698"/>
                        <a:pt x="0" y="1816093"/>
                      </a:cubicBezTo>
                      <a:lnTo>
                        <a:pt x="0" y="363227"/>
                      </a:lnTo>
                      <a:cubicBezTo>
                        <a:pt x="0" y="162622"/>
                        <a:pt x="162622" y="0"/>
                        <a:pt x="363227" y="0"/>
                      </a:cubicBezTo>
                      <a:lnTo>
                        <a:pt x="1447800" y="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任意多边形 9">
                  <a:extLst>
                    <a:ext uri="{FF2B5EF4-FFF2-40B4-BE49-F238E27FC236}">
                      <a16:creationId xmlns:a16="http://schemas.microsoft.com/office/drawing/2014/main" id="{1D8443E6-06E7-EA78-2CB1-8B0AB581FC1B}"/>
                    </a:ext>
                  </a:extLst>
                </p:cNvPr>
                <p:cNvSpPr/>
                <p:nvPr/>
              </p:nvSpPr>
              <p:spPr>
                <a:xfrm>
                  <a:off x="6736080" y="952500"/>
                  <a:ext cx="1341120" cy="2179320"/>
                </a:xfrm>
                <a:custGeom>
                  <a:avLst/>
                  <a:gdLst>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0 w 1341120"/>
                    <a:gd name="connsiteY6" fmla="*/ 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 name="connsiteX6" fmla="*/ 91440 w 1341120"/>
                    <a:gd name="connsiteY6" fmla="*/ 91440 h 2179320"/>
                    <a:gd name="connsiteX0" fmla="*/ 0 w 1341120"/>
                    <a:gd name="connsiteY0" fmla="*/ 0 h 2179320"/>
                    <a:gd name="connsiteX1" fmla="*/ 977893 w 1341120"/>
                    <a:gd name="connsiteY1" fmla="*/ 0 h 2179320"/>
                    <a:gd name="connsiteX2" fmla="*/ 1341120 w 1341120"/>
                    <a:gd name="connsiteY2" fmla="*/ 363227 h 2179320"/>
                    <a:gd name="connsiteX3" fmla="*/ 1341120 w 1341120"/>
                    <a:gd name="connsiteY3" fmla="*/ 1816093 h 2179320"/>
                    <a:gd name="connsiteX4" fmla="*/ 977893 w 1341120"/>
                    <a:gd name="connsiteY4" fmla="*/ 2179320 h 2179320"/>
                    <a:gd name="connsiteX5" fmla="*/ 0 w 1341120"/>
                    <a:gd name="connsiteY5" fmla="*/ 2179320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2179320">
                      <a:moveTo>
                        <a:pt x="0" y="0"/>
                      </a:moveTo>
                      <a:lnTo>
                        <a:pt x="977893" y="0"/>
                      </a:lnTo>
                      <a:cubicBezTo>
                        <a:pt x="1178498" y="0"/>
                        <a:pt x="1341120" y="162622"/>
                        <a:pt x="1341120" y="363227"/>
                      </a:cubicBezTo>
                      <a:lnTo>
                        <a:pt x="1341120" y="1816093"/>
                      </a:lnTo>
                      <a:cubicBezTo>
                        <a:pt x="1341120" y="2016698"/>
                        <a:pt x="1178498" y="2179320"/>
                        <a:pt x="977893" y="2179320"/>
                      </a:cubicBezTo>
                      <a:lnTo>
                        <a:pt x="0" y="2179320"/>
                      </a:lnTo>
                    </a:path>
                  </a:pathLst>
                </a:custGeom>
                <a:noFill/>
                <a:ln w="38100">
                  <a:solidFill>
                    <a:srgbClr val="2A3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cxnSp>
              <p:nvCxnSpPr>
                <p:cNvPr id="20" name="直接连接符 13">
                  <a:extLst>
                    <a:ext uri="{FF2B5EF4-FFF2-40B4-BE49-F238E27FC236}">
                      <a16:creationId xmlns:a16="http://schemas.microsoft.com/office/drawing/2014/main" id="{A2D909C3-EFF8-23A1-A816-63986E53BF9C}"/>
                    </a:ext>
                  </a:extLst>
                </p:cNvPr>
                <p:cNvCxnSpPr/>
                <p:nvPr/>
              </p:nvCxnSpPr>
              <p:spPr>
                <a:xfrm>
                  <a:off x="5908846" y="952500"/>
                  <a:ext cx="718391"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nvGrpSpPr>
                <p:cNvPr id="21" name="组合 17">
                  <a:extLst>
                    <a:ext uri="{FF2B5EF4-FFF2-40B4-BE49-F238E27FC236}">
                      <a16:creationId xmlns:a16="http://schemas.microsoft.com/office/drawing/2014/main" id="{B231BD7A-AB5B-4876-D671-B839C1DEAF3A}"/>
                    </a:ext>
                  </a:extLst>
                </p:cNvPr>
                <p:cNvGrpSpPr/>
                <p:nvPr/>
              </p:nvGrpSpPr>
              <p:grpSpPr>
                <a:xfrm>
                  <a:off x="5004192" y="3124200"/>
                  <a:ext cx="1577325" cy="0"/>
                  <a:chOff x="5004192" y="3124200"/>
                  <a:chExt cx="1577325" cy="0"/>
                </a:xfrm>
              </p:grpSpPr>
              <p:cxnSp>
                <p:nvCxnSpPr>
                  <p:cNvPr id="29" name="直接连接符 14">
                    <a:extLst>
                      <a:ext uri="{FF2B5EF4-FFF2-40B4-BE49-F238E27FC236}">
                        <a16:creationId xmlns:a16="http://schemas.microsoft.com/office/drawing/2014/main" id="{61176DA1-C18B-35D0-1292-A994A3F02435}"/>
                      </a:ext>
                    </a:extLst>
                  </p:cNvPr>
                  <p:cNvCxnSpPr/>
                  <p:nvPr/>
                </p:nvCxnSpPr>
                <p:spPr>
                  <a:xfrm>
                    <a:off x="5004192" y="3124200"/>
                    <a:ext cx="969888"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15">
                    <a:extLst>
                      <a:ext uri="{FF2B5EF4-FFF2-40B4-BE49-F238E27FC236}">
                        <a16:creationId xmlns:a16="http://schemas.microsoft.com/office/drawing/2014/main" id="{06A4C445-3652-5B5F-1EE2-42E6FB98285D}"/>
                      </a:ext>
                    </a:extLst>
                  </p:cNvPr>
                  <p:cNvCxnSpPr/>
                  <p:nvPr/>
                </p:nvCxnSpPr>
                <p:spPr>
                  <a:xfrm>
                    <a:off x="6211483" y="31242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grpSp>
          <p:cxnSp>
            <p:nvCxnSpPr>
              <p:cNvPr id="17" name="直接连接符 20">
                <a:extLst>
                  <a:ext uri="{FF2B5EF4-FFF2-40B4-BE49-F238E27FC236}">
                    <a16:creationId xmlns:a16="http://schemas.microsoft.com/office/drawing/2014/main" id="{CD21600E-9AA1-6F30-AA2C-7B5982958E60}"/>
                  </a:ext>
                </a:extLst>
              </p:cNvPr>
              <p:cNvCxnSpPr/>
              <p:nvPr/>
            </p:nvCxnSpPr>
            <p:spPr>
              <a:xfrm>
                <a:off x="5358043" y="952500"/>
                <a:ext cx="370034" cy="0"/>
              </a:xfrm>
              <a:prstGeom prst="line">
                <a:avLst/>
              </a:prstGeom>
              <a:solidFill>
                <a:srgbClr val="FFC000"/>
              </a:solidFill>
              <a:ln w="38100" cap="rnd">
                <a:solidFill>
                  <a:srgbClr val="002060"/>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5" name="图片 22">
              <a:extLst>
                <a:ext uri="{FF2B5EF4-FFF2-40B4-BE49-F238E27FC236}">
                  <a16:creationId xmlns:a16="http://schemas.microsoft.com/office/drawing/2014/main" id="{A3D02185-D940-AB3E-8567-7DF58BF7B9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517" y="1951741"/>
              <a:ext cx="2851785" cy="2010659"/>
            </a:xfrm>
            <a:prstGeom prst="rect">
              <a:avLst/>
            </a:prstGeom>
          </p:spPr>
        </p:pic>
      </p:grpSp>
      <p:sp>
        <p:nvSpPr>
          <p:cNvPr id="41" name="Freeform 6">
            <a:extLst>
              <a:ext uri="{FF2B5EF4-FFF2-40B4-BE49-F238E27FC236}">
                <a16:creationId xmlns:a16="http://schemas.microsoft.com/office/drawing/2014/main" id="{D368F324-F44D-0CD5-3F74-E8E821863A70}"/>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3">
            <a:extLst>
              <a:ext uri="{FF2B5EF4-FFF2-40B4-BE49-F238E27FC236}">
                <a16:creationId xmlns:a16="http://schemas.microsoft.com/office/drawing/2014/main" id="{F3F40C29-648C-7D12-F461-47F8A0466D0A}"/>
              </a:ext>
            </a:extLst>
          </p:cNvPr>
          <p:cNvSpPr/>
          <p:nvPr/>
        </p:nvSpPr>
        <p:spPr>
          <a:xfrm>
            <a:off x="2305050" y="-104775"/>
            <a:ext cx="2337827" cy="2390776"/>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3" name="Freeform 2">
            <a:extLst>
              <a:ext uri="{FF2B5EF4-FFF2-40B4-BE49-F238E27FC236}">
                <a16:creationId xmlns:a16="http://schemas.microsoft.com/office/drawing/2014/main" id="{58AB461D-7492-723A-8251-F039AD35797D}"/>
              </a:ext>
            </a:extLst>
          </p:cNvPr>
          <p:cNvSpPr/>
          <p:nvPr/>
        </p:nvSpPr>
        <p:spPr>
          <a:xfrm>
            <a:off x="10776542" y="0"/>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58312C4-8BA2-EA0E-0899-743BD7EDC059}"/>
              </a:ext>
            </a:extLst>
          </p:cNvPr>
          <p:cNvSpPr txBox="1"/>
          <p:nvPr/>
        </p:nvSpPr>
        <p:spPr>
          <a:xfrm>
            <a:off x="3908503" y="6356416"/>
            <a:ext cx="7733369" cy="369332"/>
          </a:xfrm>
          <a:prstGeom prst="rect">
            <a:avLst/>
          </a:prstGeom>
          <a:noFill/>
        </p:spPr>
        <p:txBody>
          <a:bodyPr wrap="square">
            <a:spAutoFit/>
          </a:bodyPr>
          <a:lstStyle/>
          <a:p>
            <a:r>
              <a:rPr lang="en-US" dirty="0" err="1">
                <a:latin typeface="Cambria" panose="02040503050406030204" pitchFamily="18" charset="0"/>
                <a:ea typeface="Cambria" panose="02040503050406030204" pitchFamily="18" charset="0"/>
              </a:rPr>
              <a:t>Thiết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nick </a:t>
            </a:r>
            <a:r>
              <a:rPr lang="en-US" dirty="0" err="1">
                <a:latin typeface="Cambria" panose="02040503050406030204" pitchFamily="18" charset="0"/>
                <a:ea typeface="Cambria" panose="02040503050406030204" pitchFamily="18" charset="0"/>
              </a:rPr>
              <a:t>khác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đều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mạo</a:t>
            </a:r>
            <a:endParaRPr lang="en-US"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C976BC-FB71-7C52-AE07-E61FB8B3CAE6}"/>
              </a:ext>
            </a:extLst>
          </p:cNvPr>
          <p:cNvPicPr>
            <a:picLocks noChangeAspect="1"/>
          </p:cNvPicPr>
          <p:nvPr/>
        </p:nvPicPr>
        <p:blipFill>
          <a:blip r:embed="rId12"/>
          <a:stretch>
            <a:fillRect/>
          </a:stretch>
        </p:blipFill>
        <p:spPr>
          <a:xfrm>
            <a:off x="1548519" y="-318460"/>
            <a:ext cx="3438442" cy="2816596"/>
          </a:xfrm>
          <a:prstGeom prst="rect">
            <a:avLst/>
          </a:prstGeom>
        </p:spPr>
      </p:pic>
      <p:pic>
        <p:nvPicPr>
          <p:cNvPr id="31" name="Picture 30">
            <a:extLst>
              <a:ext uri="{FF2B5EF4-FFF2-40B4-BE49-F238E27FC236}">
                <a16:creationId xmlns:a16="http://schemas.microsoft.com/office/drawing/2014/main" id="{23869B1B-CFA9-4D2F-62F6-C59824D8DBE4}"/>
              </a:ext>
            </a:extLst>
          </p:cNvPr>
          <p:cNvPicPr>
            <a:picLocks noChangeAspect="1"/>
          </p:cNvPicPr>
          <p:nvPr/>
        </p:nvPicPr>
        <p:blipFill>
          <a:blip r:embed="rId13"/>
          <a:stretch>
            <a:fillRect/>
          </a:stretch>
        </p:blipFill>
        <p:spPr>
          <a:xfrm>
            <a:off x="4542536" y="2047667"/>
            <a:ext cx="5998984" cy="2145978"/>
          </a:xfrm>
          <a:prstGeom prst="rect">
            <a:avLst/>
          </a:prstGeom>
        </p:spPr>
      </p:pic>
    </p:spTree>
    <p:extLst>
      <p:ext uri="{BB962C8B-B14F-4D97-AF65-F5344CB8AC3E}">
        <p14:creationId xmlns:p14="http://schemas.microsoft.com/office/powerpoint/2010/main" val="1238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500" fill="hold"/>
                                        <p:tgtEl>
                                          <p:spTgt spid="53"/>
                                        </p:tgtEl>
                                        <p:attrNameLst>
                                          <p:attrName>ppt_w</p:attrName>
                                        </p:attrNameLst>
                                      </p:cBhvr>
                                      <p:tavLst>
                                        <p:tav tm="0">
                                          <p:val>
                                            <p:fltVal val="0"/>
                                          </p:val>
                                        </p:tav>
                                        <p:tav tm="100000">
                                          <p:val>
                                            <p:strVal val="#ppt_w"/>
                                          </p:val>
                                        </p:tav>
                                      </p:tavLst>
                                    </p:anim>
                                    <p:anim calcmode="lin" valueType="num">
                                      <p:cBhvr>
                                        <p:cTn id="34" dur="500" fill="hold"/>
                                        <p:tgtEl>
                                          <p:spTgt spid="53"/>
                                        </p:tgtEl>
                                        <p:attrNameLst>
                                          <p:attrName>ppt_h</p:attrName>
                                        </p:attrNameLst>
                                      </p:cBhvr>
                                      <p:tavLst>
                                        <p:tav tm="0">
                                          <p:val>
                                            <p:fltVal val="0"/>
                                          </p:val>
                                        </p:tav>
                                        <p:tav tm="100000">
                                          <p:val>
                                            <p:strVal val="#ppt_h"/>
                                          </p:val>
                                        </p:tav>
                                      </p:tavLst>
                                    </p:anim>
                                    <p:animEffect transition="in" filter="fade">
                                      <p:cBhvr>
                                        <p:cTn id="35" dur="500"/>
                                        <p:tgtEl>
                                          <p:spTgt spid="5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p:cTn id="43" dur="500" fill="hold"/>
                                        <p:tgtEl>
                                          <p:spTgt spid="55"/>
                                        </p:tgtEl>
                                        <p:attrNameLst>
                                          <p:attrName>ppt_w</p:attrName>
                                        </p:attrNameLst>
                                      </p:cBhvr>
                                      <p:tavLst>
                                        <p:tav tm="0">
                                          <p:val>
                                            <p:fltVal val="0"/>
                                          </p:val>
                                        </p:tav>
                                        <p:tav tm="100000">
                                          <p:val>
                                            <p:strVal val="#ppt_w"/>
                                          </p:val>
                                        </p:tav>
                                      </p:tavLst>
                                    </p:anim>
                                    <p:anim calcmode="lin" valueType="num">
                                      <p:cBhvr>
                                        <p:cTn id="44" dur="500" fill="hold"/>
                                        <p:tgtEl>
                                          <p:spTgt spid="55"/>
                                        </p:tgtEl>
                                        <p:attrNameLst>
                                          <p:attrName>ppt_h</p:attrName>
                                        </p:attrNameLst>
                                      </p:cBhvr>
                                      <p:tavLst>
                                        <p:tav tm="0">
                                          <p:val>
                                            <p:fltVal val="0"/>
                                          </p:val>
                                        </p:tav>
                                        <p:tav tm="100000">
                                          <p:val>
                                            <p:strVal val="#ppt_h"/>
                                          </p:val>
                                        </p:tav>
                                      </p:tavLst>
                                    </p:anim>
                                    <p:animEffect transition="in" filter="fade">
                                      <p:cBhvr>
                                        <p:cTn id="45" dur="500"/>
                                        <p:tgtEl>
                                          <p:spTgt spid="5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animEffect transition="in" filter="fade">
                                      <p:cBhvr>
                                        <p:cTn id="50" dur="500"/>
                                        <p:tgtEl>
                                          <p:spTgt spid="56"/>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 calcmode="lin" valueType="num">
                                      <p:cBhvr>
                                        <p:cTn id="83" dur="500" fill="hold"/>
                                        <p:tgtEl>
                                          <p:spTgt spid="99"/>
                                        </p:tgtEl>
                                        <p:attrNameLst>
                                          <p:attrName>ppt_w</p:attrName>
                                        </p:attrNameLst>
                                      </p:cBhvr>
                                      <p:tavLst>
                                        <p:tav tm="0">
                                          <p:val>
                                            <p:fltVal val="0"/>
                                          </p:val>
                                        </p:tav>
                                        <p:tav tm="100000">
                                          <p:val>
                                            <p:strVal val="#ppt_w"/>
                                          </p:val>
                                        </p:tav>
                                      </p:tavLst>
                                    </p:anim>
                                    <p:anim calcmode="lin" valueType="num">
                                      <p:cBhvr>
                                        <p:cTn id="84" dur="500" fill="hold"/>
                                        <p:tgtEl>
                                          <p:spTgt spid="99"/>
                                        </p:tgtEl>
                                        <p:attrNameLst>
                                          <p:attrName>ppt_h</p:attrName>
                                        </p:attrNameLst>
                                      </p:cBhvr>
                                      <p:tavLst>
                                        <p:tav tm="0">
                                          <p:val>
                                            <p:fltVal val="0"/>
                                          </p:val>
                                        </p:tav>
                                        <p:tav tm="100000">
                                          <p:val>
                                            <p:strVal val="#ppt_h"/>
                                          </p:val>
                                        </p:tav>
                                      </p:tavLst>
                                    </p:anim>
                                    <p:animEffect transition="in" filter="fade">
                                      <p:cBhvr>
                                        <p:cTn id="85" dur="500"/>
                                        <p:tgtEl>
                                          <p:spTgt spid="9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fade">
                                      <p:cBhvr>
                                        <p:cTn id="99" dur="500"/>
                                        <p:tgtEl>
                                          <p:spTgt spid="41"/>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p:cTn id="104" dur="1000" fill="hold"/>
                                        <p:tgtEl>
                                          <p:spTgt spid="9"/>
                                        </p:tgtEl>
                                        <p:attrNameLst>
                                          <p:attrName>ppt_w</p:attrName>
                                        </p:attrNameLst>
                                      </p:cBhvr>
                                      <p:tavLst>
                                        <p:tav tm="0">
                                          <p:val>
                                            <p:fltVal val="0"/>
                                          </p:val>
                                        </p:tav>
                                        <p:tav tm="100000">
                                          <p:val>
                                            <p:strVal val="#ppt_w"/>
                                          </p:val>
                                        </p:tav>
                                      </p:tavLst>
                                    </p:anim>
                                    <p:anim calcmode="lin" valueType="num">
                                      <p:cBhvr>
                                        <p:cTn id="105" dur="1000" fill="hold"/>
                                        <p:tgtEl>
                                          <p:spTgt spid="9"/>
                                        </p:tgtEl>
                                        <p:attrNameLst>
                                          <p:attrName>ppt_h</p:attrName>
                                        </p:attrNameLst>
                                      </p:cBhvr>
                                      <p:tavLst>
                                        <p:tav tm="0">
                                          <p:val>
                                            <p:fltVal val="0"/>
                                          </p:val>
                                        </p:tav>
                                        <p:tav tm="100000">
                                          <p:val>
                                            <p:strVal val="#ppt_h"/>
                                          </p:val>
                                        </p:tav>
                                      </p:tavLst>
                                    </p:anim>
                                    <p:anim calcmode="lin" valueType="num">
                                      <p:cBhvr>
                                        <p:cTn id="106" dur="1000" fill="hold"/>
                                        <p:tgtEl>
                                          <p:spTgt spid="9"/>
                                        </p:tgtEl>
                                        <p:attrNameLst>
                                          <p:attrName>style.rotation</p:attrName>
                                        </p:attrNameLst>
                                      </p:cBhvr>
                                      <p:tavLst>
                                        <p:tav tm="0">
                                          <p:val>
                                            <p:fltVal val="90"/>
                                          </p:val>
                                        </p:tav>
                                        <p:tav tm="100000">
                                          <p:val>
                                            <p:fltVal val="0"/>
                                          </p:val>
                                        </p:tav>
                                      </p:tavLst>
                                    </p:anim>
                                    <p:animEffect transition="in" filter="fade">
                                      <p:cBhvr>
                                        <p:cTn id="107" dur="10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down)">
                                      <p:cBhvr>
                                        <p:cTn id="112" dur="500"/>
                                        <p:tgtEl>
                                          <p:spTgt spid="31"/>
                                        </p:tgtEl>
                                      </p:cBhvr>
                                    </p:animEffect>
                                  </p:childTnLst>
                                </p:cTn>
                              </p:par>
                              <p:par>
                                <p:cTn id="113" presetID="22" presetClass="entr" presetSubtype="4"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0" grpId="0" animBg="1"/>
      <p:bldP spid="51" grpId="0" animBg="1"/>
      <p:bldP spid="53" grpId="0" animBg="1"/>
      <p:bldP spid="54" grpId="0" animBg="1"/>
      <p:bldP spid="55" grpId="0" animBg="1"/>
      <p:bldP spid="56" grpId="0" animBg="1"/>
      <p:bldP spid="3" grpId="0" animBg="1"/>
      <p:bldP spid="23" grpId="0" animBg="1"/>
      <p:bldP spid="25" grpId="0" animBg="1"/>
      <p:bldP spid="27" grpId="0" animBg="1"/>
      <p:bldP spid="28" grpId="0" animBg="1"/>
      <p:bldP spid="32" grpId="0" animBg="1"/>
      <p:bldP spid="99"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688-04DD-BE70-01D6-784241872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08E19B-FE7A-3F20-9678-93235A2FE7B9}"/>
              </a:ext>
            </a:extLst>
          </p:cNvPr>
          <p:cNvSpPr>
            <a:spLocks noGrp="1"/>
          </p:cNvSpPr>
          <p:nvPr>
            <p:ph idx="1"/>
          </p:nvPr>
        </p:nvSpPr>
        <p:spPr/>
        <p:txBody>
          <a:bodyPr/>
          <a:lstStyle/>
          <a:p>
            <a:endParaRPr lang="en-US"/>
          </a:p>
        </p:txBody>
      </p:sp>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2A9296-39B7-3AAB-E6E2-8D95BA48247D}"/>
              </a:ext>
            </a:extLst>
          </p:cNvPr>
          <p:cNvSpPr txBox="1"/>
          <p:nvPr/>
        </p:nvSpPr>
        <p:spPr>
          <a:xfrm>
            <a:off x="978195" y="2341711"/>
            <a:ext cx="10292317" cy="3694345"/>
          </a:xfrm>
          <a:prstGeom prst="rect">
            <a:avLst/>
          </a:prstGeom>
          <a:noFill/>
        </p:spPr>
        <p:txBody>
          <a:bodyPr wrap="square" rtlCol="0">
            <a:spAutoFit/>
          </a:bodyPr>
          <a:lstStyle/>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Nêu được ở mức độ đơn giản một số đặc điểm của chất ở trạng thái rắn, lỏng, khí.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Trình bày được ví dụ về biến đổi trạng thái của chất. </a:t>
            </a:r>
          </a:p>
          <a:p>
            <a:pPr lvl="0" algn="just">
              <a:lnSpc>
                <a:spcPct val="150000"/>
              </a:lnSpc>
            </a:pPr>
            <a:r>
              <a:rPr lang="vi-VN" sz="3200" b="1" dirty="0">
                <a:solidFill>
                  <a:srgbClr val="002060"/>
                </a:solidFill>
                <a:latin typeface="Cambria" panose="02040503050406030204" pitchFamily="18" charset="0"/>
                <a:ea typeface="Cambria" panose="02040503050406030204" pitchFamily="18" charset="0"/>
              </a:rPr>
              <a:t>- Tiến hành được thí nghiệm về sự biến đổi trạng thái của chất. </a:t>
            </a:r>
          </a:p>
        </p:txBody>
      </p:sp>
      <p:pic>
        <p:nvPicPr>
          <p:cNvPr id="6" name="Picture 5">
            <a:extLst>
              <a:ext uri="{FF2B5EF4-FFF2-40B4-BE49-F238E27FC236}">
                <a16:creationId xmlns:a16="http://schemas.microsoft.com/office/drawing/2014/main" id="{65F3258A-F0E9-3994-4D8E-0F8BC5811E9D}"/>
              </a:ext>
            </a:extLst>
          </p:cNvPr>
          <p:cNvPicPr>
            <a:picLocks noChangeAspect="1"/>
          </p:cNvPicPr>
          <p:nvPr/>
        </p:nvPicPr>
        <p:blipFill>
          <a:blip r:embed="rId2"/>
          <a:stretch>
            <a:fillRect/>
          </a:stretch>
        </p:blipFill>
        <p:spPr>
          <a:xfrm>
            <a:off x="2019886" y="503983"/>
            <a:ext cx="8474523" cy="1773932"/>
          </a:xfrm>
          <a:prstGeom prst="rect">
            <a:avLst/>
          </a:prstGeom>
        </p:spPr>
      </p:pic>
    </p:spTree>
    <p:extLst>
      <p:ext uri="{BB962C8B-B14F-4D97-AF65-F5344CB8AC3E}">
        <p14:creationId xmlns:p14="http://schemas.microsoft.com/office/powerpoint/2010/main" val="7623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sp>
        <p:nvSpPr>
          <p:cNvPr id="2" name="Freeform 7">
            <a:extLst>
              <a:ext uri="{FF2B5EF4-FFF2-40B4-BE49-F238E27FC236}">
                <a16:creationId xmlns:a16="http://schemas.microsoft.com/office/drawing/2014/main" id="{D3B9D106-7080-8C04-4A87-169BBCDE7E30}"/>
              </a:ext>
            </a:extLst>
          </p:cNvPr>
          <p:cNvSpPr/>
          <p:nvPr/>
        </p:nvSpPr>
        <p:spPr>
          <a:xfrm>
            <a:off x="2352675" y="1304925"/>
            <a:ext cx="7905750" cy="34290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CB5D96E2-7615-664F-AFB7-895A1D67922F}"/>
              </a:ext>
            </a:extLst>
          </p:cNvPr>
          <p:cNvSpPr/>
          <p:nvPr/>
        </p:nvSpPr>
        <p:spPr>
          <a:xfrm>
            <a:off x="707115" y="383400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F237FBEC-04CB-293B-4D94-806A824A12D0}"/>
              </a:ext>
            </a:extLst>
          </p:cNvPr>
          <p:cNvSpPr/>
          <p:nvPr/>
        </p:nvSpPr>
        <p:spPr>
          <a:xfrm>
            <a:off x="9900242" y="38766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189BDB7F-EF09-4A2D-C7F5-E45CA148BEB2}"/>
              </a:ext>
            </a:extLst>
          </p:cNvPr>
          <p:cNvPicPr>
            <a:picLocks noChangeAspect="1"/>
          </p:cNvPicPr>
          <p:nvPr/>
        </p:nvPicPr>
        <p:blipFill>
          <a:blip r:embed="rId12"/>
          <a:stretch>
            <a:fillRect/>
          </a:stretch>
        </p:blipFill>
        <p:spPr>
          <a:xfrm>
            <a:off x="3032632" y="2203945"/>
            <a:ext cx="6489307" cy="1635305"/>
          </a:xfrm>
          <a:prstGeom prst="rect">
            <a:avLst/>
          </a:prstGeom>
        </p:spPr>
      </p:pic>
    </p:spTree>
    <p:extLst>
      <p:ext uri="{BB962C8B-B14F-4D97-AF65-F5344CB8AC3E}">
        <p14:creationId xmlns:p14="http://schemas.microsoft.com/office/powerpoint/2010/main" val="1784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图片 82"/>
          <p:cNvPicPr>
            <a:picLocks noChangeAspect="1"/>
          </p:cNvPicPr>
          <p:nvPr/>
        </p:nvPicPr>
        <p:blipFill>
          <a:blip r:embed="rId3"/>
          <a:stretch>
            <a:fillRect/>
          </a:stretch>
        </p:blipFill>
        <p:spPr>
          <a:xfrm>
            <a:off x="-529" y="5013875"/>
            <a:ext cx="12193057" cy="1950889"/>
          </a:xfrm>
          <a:prstGeom prst="rect">
            <a:avLst/>
          </a:prstGeom>
        </p:spPr>
      </p:pic>
      <p:pic>
        <p:nvPicPr>
          <p:cNvPr id="85" name="图片 84"/>
          <p:cNvPicPr>
            <a:picLocks noChangeAspect="1"/>
          </p:cNvPicPr>
          <p:nvPr/>
        </p:nvPicPr>
        <p:blipFill>
          <a:blip r:embed="rId4"/>
          <a:stretch>
            <a:fillRect/>
          </a:stretch>
        </p:blipFill>
        <p:spPr>
          <a:xfrm>
            <a:off x="11052978" y="-72"/>
            <a:ext cx="1139022" cy="1292507"/>
          </a:xfrm>
          <a:prstGeom prst="rect">
            <a:avLst/>
          </a:prstGeom>
        </p:spPr>
      </p:pic>
      <p:pic>
        <p:nvPicPr>
          <p:cNvPr id="86" name="图片 85"/>
          <p:cNvPicPr>
            <a:picLocks noChangeAspect="1"/>
          </p:cNvPicPr>
          <p:nvPr/>
        </p:nvPicPr>
        <p:blipFill>
          <a:blip r:embed="rId5"/>
          <a:stretch>
            <a:fillRect/>
          </a:stretch>
        </p:blipFill>
        <p:spPr>
          <a:xfrm>
            <a:off x="535012" y="-72"/>
            <a:ext cx="1719221" cy="1676545"/>
          </a:xfrm>
          <a:prstGeom prst="rect">
            <a:avLst/>
          </a:prstGeom>
        </p:spPr>
      </p:pic>
      <p:pic>
        <p:nvPicPr>
          <p:cNvPr id="2" name="图片 10">
            <a:extLst>
              <a:ext uri="{FF2B5EF4-FFF2-40B4-BE49-F238E27FC236}">
                <a16:creationId xmlns:a16="http://schemas.microsoft.com/office/drawing/2014/main" id="{80087690-CBCE-807E-ED31-4AFFBFA7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 y="4038600"/>
            <a:ext cx="3582297" cy="2811423"/>
          </a:xfrm>
          <a:prstGeom prst="rect">
            <a:avLst/>
          </a:prstGeom>
        </p:spPr>
      </p:pic>
      <p:pic>
        <p:nvPicPr>
          <p:cNvPr id="4" name="图片 7">
            <a:extLst>
              <a:ext uri="{FF2B5EF4-FFF2-40B4-BE49-F238E27FC236}">
                <a16:creationId xmlns:a16="http://schemas.microsoft.com/office/drawing/2014/main" id="{A29D5E94-0ED5-4867-D662-4FEAD957FD1A}"/>
              </a:ext>
            </a:extLst>
          </p:cNvPr>
          <p:cNvPicPr>
            <a:picLocks noChangeAspect="1"/>
          </p:cNvPicPr>
          <p:nvPr/>
        </p:nvPicPr>
        <p:blipFill>
          <a:blip r:embed="rId7"/>
          <a:stretch>
            <a:fillRect/>
          </a:stretch>
        </p:blipFill>
        <p:spPr>
          <a:xfrm>
            <a:off x="2226209" y="-1012371"/>
            <a:ext cx="9604285" cy="7870371"/>
          </a:xfrm>
          <a:prstGeom prst="rect">
            <a:avLst/>
          </a:prstGeom>
        </p:spPr>
      </p:pic>
      <p:sp>
        <p:nvSpPr>
          <p:cNvPr id="5" name="TextBox 4">
            <a:extLst>
              <a:ext uri="{FF2B5EF4-FFF2-40B4-BE49-F238E27FC236}">
                <a16:creationId xmlns:a16="http://schemas.microsoft.com/office/drawing/2014/main" id="{D14DF0F7-3305-02EB-0E41-9E85D17DAAAF}"/>
              </a:ext>
            </a:extLst>
          </p:cNvPr>
          <p:cNvSpPr txBox="1"/>
          <p:nvPr/>
        </p:nvSpPr>
        <p:spPr>
          <a:xfrm>
            <a:off x="3274828" y="2658140"/>
            <a:ext cx="7102550" cy="1938992"/>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cs typeface="Times New Roman" panose="02020603050405020304" pitchFamily="18" charset="0"/>
              </a:rPr>
              <a:t>Hoạt</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động</a:t>
            </a:r>
            <a:r>
              <a:rPr lang="en-US" sz="4000" b="1" dirty="0">
                <a:latin typeface="Cambria" panose="02040503050406030204" pitchFamily="18" charset="0"/>
                <a:ea typeface="Cambria" panose="02040503050406030204" pitchFamily="18" charset="0"/>
                <a:cs typeface="Times New Roman" panose="02020603050405020304" pitchFamily="18" charset="0"/>
              </a:rPr>
              <a:t> 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đặc</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điểm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chất</a:t>
            </a:r>
            <a:r>
              <a:rPr lang="en-US" sz="4000" b="1" dirty="0">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latin typeface="Cambria" panose="02040503050406030204" pitchFamily="18" charset="0"/>
                <a:ea typeface="Cambria" panose="02040503050406030204" pitchFamily="18" charset="0"/>
                <a:cs typeface="Times New Roman" panose="02020603050405020304" pitchFamily="18" charset="0"/>
              </a:rPr>
              <a:t>trạng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thái</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rắn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lỏng</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khí</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441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CC9C5ECD-A565-C7A3-2018-AA092CFEC65E}"/>
              </a:ext>
            </a:extLst>
          </p:cNvPr>
          <p:cNvSpPr/>
          <p:nvPr/>
        </p:nvSpPr>
        <p:spPr>
          <a:xfrm>
            <a:off x="370114" y="300184"/>
            <a:ext cx="11440886" cy="623025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DCF658-A99A-15CC-9C26-58BBC2CD16E1}"/>
              </a:ext>
            </a:extLst>
          </p:cNvPr>
          <p:cNvPicPr>
            <a:picLocks noChangeAspect="1"/>
          </p:cNvPicPr>
          <p:nvPr/>
        </p:nvPicPr>
        <p:blipFill>
          <a:blip r:embed="rId2"/>
          <a:stretch>
            <a:fillRect/>
          </a:stretch>
        </p:blipFill>
        <p:spPr>
          <a:xfrm>
            <a:off x="484844" y="2200940"/>
            <a:ext cx="11260588" cy="1448915"/>
          </a:xfrm>
          <a:prstGeom prst="rect">
            <a:avLst/>
          </a:prstGeom>
        </p:spPr>
      </p:pic>
    </p:spTree>
    <p:extLst>
      <p:ext uri="{BB962C8B-B14F-4D97-AF65-F5344CB8AC3E}">
        <p14:creationId xmlns:p14="http://schemas.microsoft.com/office/powerpoint/2010/main" val="6265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957</Words>
  <Application>Microsoft Office PowerPoint</Application>
  <PresentationFormat>Widescreen</PresentationFormat>
  <Paragraphs>92</Paragraphs>
  <Slides>36</Slides>
  <Notes>12</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DengXian</vt:lpstr>
      <vt:lpstr>等线 Light</vt:lpstr>
      <vt:lpstr>#9Slide03 Arima Madurai Bold</vt:lpstr>
      <vt:lpstr>Arial</vt:lpstr>
      <vt:lpstr>Calibri</vt:lpstr>
      <vt:lpstr>Calibri Light</vt:lpstr>
      <vt:lpstr>Cambria</vt:lpstr>
      <vt:lpstr>DFPOP1-W9</vt:lpstr>
      <vt:lpstr>iCiel Cadena</vt:lpstr>
      <vt:lpstr>Times New Roman</vt:lpstr>
      <vt:lpstr>UTM Avo</vt:lpstr>
      <vt:lpstr>印品天逸黑</vt:lpstr>
      <vt:lpstr>Office 主题​​</vt:lpstr>
      <vt:lpstr>2_Office 主题​​</vt:lpstr>
      <vt:lpstr>office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72</cp:revision>
  <dcterms:created xsi:type="dcterms:W3CDTF">2024-07-12T04:29:05Z</dcterms:created>
  <dcterms:modified xsi:type="dcterms:W3CDTF">2025-02-02T15:28:45Z</dcterms:modified>
</cp:coreProperties>
</file>