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17"/>
  </p:notesMasterIdLst>
  <p:sldIdLst>
    <p:sldId id="290" r:id="rId2"/>
    <p:sldId id="383" r:id="rId3"/>
    <p:sldId id="365" r:id="rId4"/>
    <p:sldId id="403" r:id="rId5"/>
    <p:sldId id="359" r:id="rId6"/>
    <p:sldId id="361" r:id="rId7"/>
    <p:sldId id="360" r:id="rId8"/>
    <p:sldId id="411" r:id="rId9"/>
    <p:sldId id="407" r:id="rId10"/>
    <p:sldId id="382" r:id="rId11"/>
    <p:sldId id="413" r:id="rId12"/>
    <p:sldId id="414" r:id="rId13"/>
    <p:sldId id="415" r:id="rId14"/>
    <p:sldId id="412" r:id="rId15"/>
    <p:sldId id="397" r:id="rId16"/>
  </p:sldIdLst>
  <p:sldSz cx="12190413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3F3F3"/>
    <a:srgbClr val="C41349"/>
    <a:srgbClr val="FF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9" autoAdjust="0"/>
    <p:restoredTop sz="88582" autoAdjust="0"/>
  </p:normalViewPr>
  <p:slideViewPr>
    <p:cSldViewPr snapToGrid="0">
      <p:cViewPr>
        <p:scale>
          <a:sx n="33" d="100"/>
          <a:sy n="33" d="100"/>
        </p:scale>
        <p:origin x="-1939" y="-103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565E3-F375-40ED-B1B5-6AD16705FE42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FB77-EF15-449C-9908-6055D35882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0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8FB77-EF15-449C-9908-6055D35882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6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34" y="-90897"/>
            <a:ext cx="12612046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17/01/2022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019" y="1930595"/>
            <a:ext cx="851911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019" y="1930595"/>
            <a:ext cx="851911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2811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" y="2004"/>
            <a:ext cx="12183293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087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4"/>
            <a:ext cx="12190412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59" y="1709773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59" y="4589498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6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97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" y="2004"/>
            <a:ext cx="12183293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10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" y="2004"/>
            <a:ext cx="12183293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96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460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96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6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" y="2004"/>
            <a:ext cx="12183293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96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460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96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23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" y="2004"/>
            <a:ext cx="12183293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3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" y="2004"/>
            <a:ext cx="12183293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3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96" y="365129"/>
            <a:ext cx="1051423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96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96" y="2505075"/>
            <a:ext cx="51571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414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414" y="2505075"/>
            <a:ext cx="518251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53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34" y="-90897"/>
            <a:ext cx="12612046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17/01/2022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019" y="1930595"/>
            <a:ext cx="851911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57983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4"/>
            <a:ext cx="12183293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17/01/2022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2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19" y="2004"/>
            <a:ext cx="12164255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17/01/2022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1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19" y="2004"/>
            <a:ext cx="12164255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81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19" y="2005"/>
            <a:ext cx="12164255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17/01/2022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1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679" y="2505075"/>
            <a:ext cx="51571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1397" y="1681163"/>
            <a:ext cx="518251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1397" y="2505075"/>
            <a:ext cx="518251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17/01/2022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0412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20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35" y="-90897"/>
            <a:ext cx="12612048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036" y="1930595"/>
            <a:ext cx="851911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5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" y="1"/>
            <a:ext cx="121832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8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" y="2004"/>
            <a:ext cx="12183293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08" y="365129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08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08" y="6356385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17/01/2022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85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85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7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88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gif"/><Relationship Id="rId5" Type="http://schemas.microsoft.com/office/2007/relationships/media" Target="../media/media3.mp3"/><Relationship Id="rId10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Relationship Id="rId9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Relationship Id="rId9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1228525" y="1658361"/>
            <a:ext cx="9962984" cy="2336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86">
              <a:lnSpc>
                <a:spcPct val="150000"/>
              </a:lnSpc>
              <a:defRPr/>
            </a:pPr>
            <a:r>
              <a:rPr lang="en-US" sz="5199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199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19</a:t>
            </a:r>
          </a:p>
          <a:p>
            <a:pPr algn="ctr" defTabSz="914286">
              <a:lnSpc>
                <a:spcPct val="150000"/>
              </a:lnSpc>
              <a:defRPr/>
            </a:pPr>
            <a:r>
              <a:rPr lang="en-US" sz="5199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199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199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199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2: </a:t>
            </a:r>
            <a:r>
              <a:rPr lang="en-US" sz="5199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Bồ</a:t>
            </a:r>
            <a:r>
              <a:rPr lang="en-US" sz="5199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199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5199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tung </a:t>
            </a:r>
            <a:r>
              <a:rPr lang="en-US" sz="5199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cánh</a:t>
            </a:r>
            <a:endParaRPr lang="en-US" sz="5199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8726234" y="50134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0298575" y="629329"/>
            <a:ext cx="990848" cy="461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493" y="525645"/>
            <a:ext cx="107712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1.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bộ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phận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in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đậm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en-US" sz="3200" b="1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Bồ</a:t>
            </a:r>
            <a:r>
              <a:rPr lang="en-US" sz="32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minh</a:t>
            </a:r>
            <a:r>
              <a:rPr lang="en-US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endParaRPr lang="en-US" sz="32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Bồ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minh.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BABDF4B-8FD6-4FA4-AB38-A619570E44FD}"/>
              </a:ext>
            </a:extLst>
          </p:cNvPr>
          <p:cNvSpPr txBox="1"/>
          <p:nvPr/>
        </p:nvSpPr>
        <p:spPr>
          <a:xfrm>
            <a:off x="1119351" y="2842078"/>
            <a:ext cx="569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Con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minh?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7536A6-D7C1-4C49-B0F4-2BBB1C1CA047}"/>
              </a:ext>
            </a:extLst>
          </p:cNvPr>
          <p:cNvSpPr txBox="1"/>
          <p:nvPr/>
        </p:nvSpPr>
        <p:spPr>
          <a:xfrm>
            <a:off x="1119351" y="4694678"/>
            <a:ext cx="434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Bồ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b="1" dirty="0" err="1"/>
              <a:t>thế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dirty="0"/>
              <a:t>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211580" y="1371600"/>
            <a:ext cx="1920240" cy="228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092864" y="1371600"/>
            <a:ext cx="3428076" cy="342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34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="" xmlns:a16="http://schemas.microsoft.com/office/drawing/2014/main" id="{01EF959E-D5B2-434F-AD0A-D5781CB9BE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1" b="3839"/>
          <a:stretch/>
        </p:blipFill>
        <p:spPr>
          <a:xfrm>
            <a:off x="37163" y="411480"/>
            <a:ext cx="12153249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F8ADD18-8816-4F6B-B5F4-489389ECB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" y="365625"/>
            <a:ext cx="12010944" cy="66139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-16" r="10455" b="8889"/>
          <a:stretch/>
        </p:blipFill>
        <p:spPr>
          <a:xfrm>
            <a:off x="6253522" y="1325879"/>
            <a:ext cx="2294526" cy="176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="" xmlns:a16="http://schemas.microsoft.com/office/drawing/2014/main" id="{01EF959E-D5B2-434F-AD0A-D5781CB9BE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1" b="3839"/>
          <a:stretch/>
        </p:blipFill>
        <p:spPr>
          <a:xfrm>
            <a:off x="37163" y="411480"/>
            <a:ext cx="12153249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D7C8FE-C178-48CE-9813-6E14DCEFE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23" y="3863790"/>
            <a:ext cx="2365462" cy="2873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7C8DC43-FFCB-4498-B43E-3ABEB1054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802" y="3863790"/>
            <a:ext cx="2925611" cy="28737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FB34A8D-713B-4780-93EB-06E373C4F3C5}"/>
              </a:ext>
            </a:extLst>
          </p:cNvPr>
          <p:cNvSpPr/>
          <p:nvPr/>
        </p:nvSpPr>
        <p:spPr>
          <a:xfrm>
            <a:off x="523054" y="448366"/>
            <a:ext cx="11562920" cy="1895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2.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Xem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3,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nuôi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sp>
        <p:nvSpPr>
          <p:cNvPr id="10" name="Rounded Rectangular Callout 6">
            <a:extLst>
              <a:ext uri="{FF2B5EF4-FFF2-40B4-BE49-F238E27FC236}">
                <a16:creationId xmlns:a16="http://schemas.microsoft.com/office/drawing/2014/main" xmlns="" id="{66272499-35ED-4D1D-B039-59BF6A298FF5}"/>
              </a:ext>
            </a:extLst>
          </p:cNvPr>
          <p:cNvSpPr/>
          <p:nvPr/>
        </p:nvSpPr>
        <p:spPr>
          <a:xfrm>
            <a:off x="1919265" y="2539156"/>
            <a:ext cx="4175941" cy="910107"/>
          </a:xfrm>
          <a:prstGeom prst="wedgeRoundRectCallout">
            <a:avLst>
              <a:gd name="adj1" fmla="val -70298"/>
              <a:gd name="adj2" fmla="val 132507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</a:t>
            </a:r>
            <a:r>
              <a:rPr kumimoji="0" lang="en-US" sz="2800" i="0" u="none" strike="noStrike" kern="0" cap="none" spc="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gì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lạch bạch,lạch bạch?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11" name="Rounded Rectangular Callout 4">
            <a:extLst>
              <a:ext uri="{FF2B5EF4-FFF2-40B4-BE49-F238E27FC236}">
                <a16:creationId xmlns:a16="http://schemas.microsoft.com/office/drawing/2014/main" xmlns="" id="{67D1CCC0-0A1B-4EE5-B533-C92AF99D4525}"/>
              </a:ext>
            </a:extLst>
          </p:cNvPr>
          <p:cNvSpPr/>
          <p:nvPr/>
        </p:nvSpPr>
        <p:spPr>
          <a:xfrm>
            <a:off x="7777902" y="2505674"/>
            <a:ext cx="3941263" cy="910107"/>
          </a:xfrm>
          <a:prstGeom prst="wedgeRoundRectCallout">
            <a:avLst>
              <a:gd name="adj1" fmla="val 11780"/>
              <a:gd name="adj2" fmla="val 135424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</a:rPr>
              <a:t>Con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</a:rPr>
              <a:t> vịt đi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</a:rPr>
              <a:t>lạch bạch, lạch bạch.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xmlns="" id="{EDDF3E54-161E-4873-B82D-736760DF2E4F}"/>
              </a:ext>
            </a:extLst>
          </p:cNvPr>
          <p:cNvSpPr/>
          <p:nvPr/>
        </p:nvSpPr>
        <p:spPr>
          <a:xfrm>
            <a:off x="2654474" y="4228486"/>
            <a:ext cx="3660935" cy="740234"/>
          </a:xfrm>
          <a:prstGeom prst="wedgeRoundRectCallout">
            <a:avLst>
              <a:gd name="adj1" fmla="val -66736"/>
              <a:gd name="adj2" fmla="val 45649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vịt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đi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thế nào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14" name="Rounded Rectangular Callout 4">
            <a:extLst>
              <a:ext uri="{FF2B5EF4-FFF2-40B4-BE49-F238E27FC236}">
                <a16:creationId xmlns:a16="http://schemas.microsoft.com/office/drawing/2014/main" xmlns="" id="{6A27E670-D029-4508-AE99-15B5965D224D}"/>
              </a:ext>
            </a:extLst>
          </p:cNvPr>
          <p:cNvSpPr/>
          <p:nvPr/>
        </p:nvSpPr>
        <p:spPr>
          <a:xfrm>
            <a:off x="5139559" y="5333415"/>
            <a:ext cx="3941263" cy="910108"/>
          </a:xfrm>
          <a:prstGeom prst="wedgeRoundRectCallout">
            <a:avLst>
              <a:gd name="adj1" fmla="val 67012"/>
              <a:gd name="adj2" fmla="val -95833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</a:rPr>
              <a:t>Con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</a:rPr>
              <a:t> vịt đi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</a:rPr>
              <a:t>lạch bạch, lạch bạch.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16" name="Rounded Rectangular Callout 6">
            <a:extLst>
              <a:ext uri="{FF2B5EF4-FFF2-40B4-BE49-F238E27FC236}">
                <a16:creationId xmlns:a16="http://schemas.microsoft.com/office/drawing/2014/main" xmlns="" id="{39264375-61BA-4E03-A141-F59D0059795E}"/>
              </a:ext>
            </a:extLst>
          </p:cNvPr>
          <p:cNvSpPr/>
          <p:nvPr/>
        </p:nvSpPr>
        <p:spPr>
          <a:xfrm>
            <a:off x="1935030" y="2539156"/>
            <a:ext cx="4175941" cy="910107"/>
          </a:xfrm>
          <a:prstGeom prst="wedgeRoundRectCallout">
            <a:avLst>
              <a:gd name="adj1" fmla="val -70298"/>
              <a:gd name="adj2" fmla="val 132507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</a:rPr>
              <a:t>Con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</a:rPr>
              <a:t> chó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</a:rPr>
              <a:t>rất trung thành.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17" name="Rounded Rectangular Callout 4">
            <a:extLst>
              <a:ext uri="{FF2B5EF4-FFF2-40B4-BE49-F238E27FC236}">
                <a16:creationId xmlns:a16="http://schemas.microsoft.com/office/drawing/2014/main" xmlns="" id="{38C2B511-53B4-4D64-BE9B-9CF37DB5F0D0}"/>
              </a:ext>
            </a:extLst>
          </p:cNvPr>
          <p:cNvSpPr/>
          <p:nvPr/>
        </p:nvSpPr>
        <p:spPr>
          <a:xfrm>
            <a:off x="7793667" y="2505674"/>
            <a:ext cx="3941263" cy="910107"/>
          </a:xfrm>
          <a:prstGeom prst="wedgeRoundRectCallout">
            <a:avLst>
              <a:gd name="adj1" fmla="val 11780"/>
              <a:gd name="adj2" fmla="val 135424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</a:rPr>
              <a:t>Con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</a:rPr>
              <a:t> gì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</a:rPr>
              <a:t>rất trung thành?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18" name="Rounded Rectangular Callout 6">
            <a:extLst>
              <a:ext uri="{FF2B5EF4-FFF2-40B4-BE49-F238E27FC236}">
                <a16:creationId xmlns:a16="http://schemas.microsoft.com/office/drawing/2014/main" xmlns="" id="{A66B2294-6AF9-40E5-BD99-CA7EE16564EF}"/>
              </a:ext>
            </a:extLst>
          </p:cNvPr>
          <p:cNvSpPr/>
          <p:nvPr/>
        </p:nvSpPr>
        <p:spPr>
          <a:xfrm>
            <a:off x="2643579" y="4081778"/>
            <a:ext cx="3660935" cy="863777"/>
          </a:xfrm>
          <a:prstGeom prst="wedgeRoundRectCallout">
            <a:avLst>
              <a:gd name="adj1" fmla="val -66216"/>
              <a:gd name="adj2" fmla="val 52646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chó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rất trung thành.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19" name="Rounded Rectangular Callout 4">
            <a:extLst>
              <a:ext uri="{FF2B5EF4-FFF2-40B4-BE49-F238E27FC236}">
                <a16:creationId xmlns:a16="http://schemas.microsoft.com/office/drawing/2014/main" xmlns="" id="{9626295C-4D27-4C67-B570-139D56A74249}"/>
              </a:ext>
            </a:extLst>
          </p:cNvPr>
          <p:cNvSpPr/>
          <p:nvPr/>
        </p:nvSpPr>
        <p:spPr>
          <a:xfrm>
            <a:off x="5155324" y="5333415"/>
            <a:ext cx="3941263" cy="910108"/>
          </a:xfrm>
          <a:prstGeom prst="wedgeRoundRectCallout">
            <a:avLst>
              <a:gd name="adj1" fmla="val 67012"/>
              <a:gd name="adj2" fmla="val -97927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</a:rPr>
              <a:t>Con chó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</a:rPr>
              <a:t>thế nào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A845CE8-660D-43FB-9E76-D3DFA18E31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4"/>
          <a:stretch/>
        </p:blipFill>
        <p:spPr>
          <a:xfrm>
            <a:off x="5841373" y="2827032"/>
            <a:ext cx="1905000" cy="16052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2D4A470-61EF-4AF6-AAAC-3790872991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4"/>
          <a:stretch/>
        </p:blipFill>
        <p:spPr>
          <a:xfrm>
            <a:off x="5888667" y="2795490"/>
            <a:ext cx="1905000" cy="1605278"/>
          </a:xfrm>
          <a:prstGeom prst="rect">
            <a:avLst/>
          </a:prstGeom>
        </p:spPr>
      </p:pic>
      <p:sp>
        <p:nvSpPr>
          <p:cNvPr id="26" name="Rounded Rectangular Callout 6">
            <a:extLst>
              <a:ext uri="{FF2B5EF4-FFF2-40B4-BE49-F238E27FC236}">
                <a16:creationId xmlns:a16="http://schemas.microsoft.com/office/drawing/2014/main" xmlns="" id="{D96AE455-3319-447E-97B4-D87A337C0FDF}"/>
              </a:ext>
            </a:extLst>
          </p:cNvPr>
          <p:cNvSpPr/>
          <p:nvPr/>
        </p:nvSpPr>
        <p:spPr>
          <a:xfrm>
            <a:off x="1927147" y="2551156"/>
            <a:ext cx="4175941" cy="910107"/>
          </a:xfrm>
          <a:prstGeom prst="wedgeRoundRectCallout">
            <a:avLst>
              <a:gd name="adj1" fmla="val -51138"/>
              <a:gd name="adj2" fmla="val 197395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</a:rPr>
              <a:t>Con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</a:rPr>
              <a:t> gì </a:t>
            </a:r>
            <a:r>
              <a:rPr lang="en-US" sz="2800" kern="0">
                <a:latin typeface="+mj-lt"/>
              </a:rPr>
              <a:t>béo múp míp?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27" name="Rounded Rectangular Callout 4">
            <a:extLst>
              <a:ext uri="{FF2B5EF4-FFF2-40B4-BE49-F238E27FC236}">
                <a16:creationId xmlns:a16="http://schemas.microsoft.com/office/drawing/2014/main" xmlns="" id="{F807DC59-8FCA-4483-B582-C7D81690870F}"/>
              </a:ext>
            </a:extLst>
          </p:cNvPr>
          <p:cNvSpPr/>
          <p:nvPr/>
        </p:nvSpPr>
        <p:spPr>
          <a:xfrm>
            <a:off x="7742774" y="2497135"/>
            <a:ext cx="4175941" cy="910107"/>
          </a:xfrm>
          <a:prstGeom prst="wedgeRoundRectCallout">
            <a:avLst>
              <a:gd name="adj1" fmla="val 11780"/>
              <a:gd name="adj2" fmla="val 135424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</a:rPr>
              <a:t>Con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</a:rPr>
              <a:t> lợn </a:t>
            </a:r>
            <a:r>
              <a:rPr lang="en-US" sz="2800" kern="0">
                <a:latin typeface="+mj-lt"/>
              </a:rPr>
              <a:t>béo múp míp.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28" name="Rounded Rectangular Callout 6">
            <a:extLst>
              <a:ext uri="{FF2B5EF4-FFF2-40B4-BE49-F238E27FC236}">
                <a16:creationId xmlns:a16="http://schemas.microsoft.com/office/drawing/2014/main" xmlns="" id="{054D672F-98BB-470E-A6A0-0BAE7DF51412}"/>
              </a:ext>
            </a:extLst>
          </p:cNvPr>
          <p:cNvSpPr/>
          <p:nvPr/>
        </p:nvSpPr>
        <p:spPr>
          <a:xfrm>
            <a:off x="2595947" y="4123426"/>
            <a:ext cx="3660935" cy="863777"/>
          </a:xfrm>
          <a:prstGeom prst="wedgeRoundRectCallout">
            <a:avLst>
              <a:gd name="adj1" fmla="val -65695"/>
              <a:gd name="adj2" fmla="val 50440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lợn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sz="2800" ker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thế nào</a:t>
            </a:r>
            <a:r>
              <a:rPr lang="en-US" sz="2800" kern="0">
                <a:latin typeface="+mj-lt"/>
                <a:cs typeface="Times New Roman" pitchFamily="18" charset="0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29" name="Rounded Rectangular Callout 4">
            <a:extLst>
              <a:ext uri="{FF2B5EF4-FFF2-40B4-BE49-F238E27FC236}">
                <a16:creationId xmlns:a16="http://schemas.microsoft.com/office/drawing/2014/main" xmlns="" id="{9B1FB02E-C95B-4506-A02D-6389C695D646}"/>
              </a:ext>
            </a:extLst>
          </p:cNvPr>
          <p:cNvSpPr/>
          <p:nvPr/>
        </p:nvSpPr>
        <p:spPr>
          <a:xfrm>
            <a:off x="4819017" y="5343681"/>
            <a:ext cx="4361677" cy="910108"/>
          </a:xfrm>
          <a:prstGeom prst="wedgeRoundRectCallout">
            <a:avLst>
              <a:gd name="adj1" fmla="val 65527"/>
              <a:gd name="adj2" fmla="val -102113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</a:rPr>
              <a:t>Con lợn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</a:rPr>
              <a:t> </a:t>
            </a:r>
            <a:r>
              <a:rPr lang="en-US" sz="2800" kern="0">
                <a:solidFill>
                  <a:schemeClr val="accent1"/>
                </a:solidFill>
                <a:latin typeface="+mj-lt"/>
              </a:rPr>
              <a:t>béo múp míp.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DB36084-6BBF-47A2-9489-5BAD17B4CB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4"/>
          <a:stretch/>
        </p:blipFill>
        <p:spPr>
          <a:xfrm>
            <a:off x="5865020" y="2793332"/>
            <a:ext cx="1905000" cy="160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m bồ câu bưu điện - Trả phí Bản quyền Một lần Bồ câu vectơ sẵn c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357688"/>
            <a:ext cx="9753600" cy="908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69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6" y="1240602"/>
            <a:ext cx="4249241" cy="4653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22034E-914D-41E5-A402-597B70734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40" y="-735373"/>
            <a:ext cx="7875601" cy="8605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ECD916-DCC3-4B6B-867E-92AF3A7EEA90}"/>
              </a:ext>
            </a:extLst>
          </p:cNvPr>
          <p:cNvSpPr txBox="1"/>
          <p:nvPr/>
        </p:nvSpPr>
        <p:spPr>
          <a:xfrm>
            <a:off x="4955365" y="2381183"/>
            <a:ext cx="4512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15691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1EDC7A-D64C-4567-A7A2-8DF42202A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7704"/>
            <a:ext cx="12190413" cy="6430296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xmlns="" id="{35D1BF24-76CA-4563-959A-F281F9EC668C}"/>
              </a:ext>
            </a:extLst>
          </p:cNvPr>
          <p:cNvSpPr txBox="1">
            <a:spLocks/>
          </p:cNvSpPr>
          <p:nvPr/>
        </p:nvSpPr>
        <p:spPr>
          <a:xfrm>
            <a:off x="838089" y="262296"/>
            <a:ext cx="10514231" cy="110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cs typeface="Times New Roman" pitchFamily="18" charset="0"/>
              </a:rPr>
              <a:t/>
            </a:r>
            <a:br>
              <a:rPr lang="en-US" b="1">
                <a:cs typeface="Times New Roman" pitchFamily="18" charset="0"/>
              </a:rPr>
            </a:br>
            <a:r>
              <a:rPr lang="en-US" b="1">
                <a:cs typeface="Times New Roman" pitchFamily="18" charset="0"/>
              </a:rPr>
              <a:t>        </a:t>
            </a:r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Bài đọc 2: Bồ câu tung cánh</a:t>
            </a:r>
            <a:endParaRPr lang="en-US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7E71EA7-3B35-4D0D-B8EA-44D5107A60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t="10568" r="11039" b="58716"/>
          <a:stretch/>
        </p:blipFill>
        <p:spPr>
          <a:xfrm>
            <a:off x="2872682" y="1764839"/>
            <a:ext cx="6079590" cy="5093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167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0AF6A02-1082-4239-8F62-4F2C730EE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20" y="1202742"/>
            <a:ext cx="6005056" cy="47760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B31CC8B-ABEF-4847-94C3-C9CE9426FE77}"/>
              </a:ext>
            </a:extLst>
          </p:cNvPr>
          <p:cNvSpPr/>
          <p:nvPr/>
        </p:nvSpPr>
        <p:spPr>
          <a:xfrm>
            <a:off x="4165694" y="3373367"/>
            <a:ext cx="40511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Đọc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vi-V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hiểu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1" name="55">
            <a:extLst>
              <a:ext uri="{FF2B5EF4-FFF2-40B4-BE49-F238E27FC236}">
                <a16:creationId xmlns:a16="http://schemas.microsoft.com/office/drawing/2014/main" xmlns="" id="{A4E03999-78D9-44EB-93F4-688400BA9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3373367"/>
            <a:ext cx="3549247" cy="3312889"/>
          </a:xfrm>
          <a:prstGeom prst="rect">
            <a:avLst/>
          </a:prstGeom>
        </p:spPr>
      </p:pic>
      <p:pic>
        <p:nvPicPr>
          <p:cNvPr id="12" name="54">
            <a:extLst>
              <a:ext uri="{FF2B5EF4-FFF2-40B4-BE49-F238E27FC236}">
                <a16:creationId xmlns:a16="http://schemas.microsoft.com/office/drawing/2014/main" xmlns="" id="{A0E53A23-6590-4835-BA19-F48CBC9A5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76" y="3592463"/>
            <a:ext cx="3592090" cy="3265537"/>
          </a:xfrm>
          <a:prstGeom prst="rect">
            <a:avLst/>
          </a:prstGeom>
        </p:spPr>
      </p:pic>
      <p:pic>
        <p:nvPicPr>
          <p:cNvPr id="13" name="42">
            <a:extLst>
              <a:ext uri="{FF2B5EF4-FFF2-40B4-BE49-F238E27FC236}">
                <a16:creationId xmlns:a16="http://schemas.microsoft.com/office/drawing/2014/main" xmlns="" id="{5EE46816-CEE4-4965-A34F-880728966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746" y="171744"/>
            <a:ext cx="2177862" cy="329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9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45A2AA-A3C3-442B-967A-DF297234D7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340" y="444421"/>
            <a:ext cx="12190413" cy="8116060"/>
          </a:xfrm>
          <a:prstGeom prst="rect">
            <a:avLst/>
          </a:prstGeom>
        </p:spPr>
      </p:pic>
      <p:pic>
        <p:nvPicPr>
          <p:cNvPr id="8" name="Tieng-yeah-tre-con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5A2EB0D5-FABB-4B6E-9A9A-1721EF6F8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27488" y="2678944"/>
            <a:ext cx="457200" cy="457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432B49-7366-44C8-8273-FA2A51E74E94}"/>
              </a:ext>
            </a:extLst>
          </p:cNvPr>
          <p:cNvSpPr/>
          <p:nvPr/>
        </p:nvSpPr>
        <p:spPr>
          <a:xfrm>
            <a:off x="2263515" y="2029032"/>
            <a:ext cx="9753559" cy="4789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  <a:cs typeface="Times New Roman" pitchFamily="18" charset="0"/>
              </a:rPr>
              <a:t> 	</a:t>
            </a:r>
            <a:r>
              <a:rPr lang="en-US" sz="2800" dirty="0">
                <a:latin typeface="+mj-lt"/>
                <a:cs typeface="Times New Roman" pitchFamily="18" charset="0"/>
              </a:rPr>
              <a:t>a) </a:t>
            </a:r>
            <a:r>
              <a:rPr lang="en-US" sz="2800" dirty="0" err="1">
                <a:latin typeface="+mj-lt"/>
                <a:cs typeface="Times New Roman" pitchFamily="18" charset="0"/>
              </a:rPr>
              <a:t>Chim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mẹ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ấp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trứng</a:t>
            </a:r>
            <a:r>
              <a:rPr lang="en-US" sz="2800" dirty="0">
                <a:latin typeface="+mj-lt"/>
                <a:cs typeface="Times New Roman" pitchFamily="18" charset="0"/>
              </a:rPr>
              <a:t>. Khi con ra </a:t>
            </a:r>
            <a:r>
              <a:rPr lang="en-US" sz="2800" dirty="0" err="1">
                <a:latin typeface="+mj-lt"/>
                <a:cs typeface="Times New Roman" pitchFamily="18" charset="0"/>
              </a:rPr>
              <a:t>đời</a:t>
            </a:r>
            <a:r>
              <a:rPr 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latin typeface="+mj-lt"/>
                <a:cs typeface="Times New Roman" pitchFamily="18" charset="0"/>
              </a:rPr>
              <a:t>chim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bố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mớm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sữa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trong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diều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nuôi</a:t>
            </a:r>
            <a:r>
              <a:rPr lang="en-US" sz="2800" dirty="0">
                <a:latin typeface="+mj-lt"/>
                <a:cs typeface="Times New Roman" pitchFamily="18" charset="0"/>
              </a:rPr>
              <a:t> con.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  <a:cs typeface="Times New Roman" pitchFamily="18" charset="0"/>
              </a:rPr>
              <a:t>	</a:t>
            </a:r>
            <a:r>
              <a:rPr lang="en-US" sz="2800" dirty="0">
                <a:latin typeface="+mj-lt"/>
                <a:cs typeface="Times New Roman" pitchFamily="18" charset="0"/>
              </a:rPr>
              <a:t>b) </a:t>
            </a:r>
            <a:r>
              <a:rPr lang="en-US" sz="2800" dirty="0" err="1">
                <a:cs typeface="Times New Roman" pitchFamily="18" charset="0"/>
              </a:rPr>
              <a:t>Chim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bố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ấp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trứng</a:t>
            </a:r>
            <a:r>
              <a:rPr lang="en-US" sz="2800" dirty="0">
                <a:cs typeface="Times New Roman" pitchFamily="18" charset="0"/>
              </a:rPr>
              <a:t>. Khi con ra </a:t>
            </a:r>
            <a:r>
              <a:rPr lang="en-US" sz="2800" dirty="0" err="1">
                <a:cs typeface="Times New Roman" pitchFamily="18" charset="0"/>
              </a:rPr>
              <a:t>đời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chim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mẹ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mớm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sữa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trong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diều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nuôi</a:t>
            </a:r>
            <a:r>
              <a:rPr lang="en-US" sz="2800" dirty="0">
                <a:cs typeface="Times New Roman" pitchFamily="18" charset="0"/>
              </a:rPr>
              <a:t> con.</a:t>
            </a:r>
            <a:endParaRPr lang="vi-VN" sz="28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  <a:cs typeface="Times New Roman" pitchFamily="18" charset="0"/>
              </a:rPr>
              <a:t>	</a:t>
            </a:r>
            <a:r>
              <a:rPr lang="en-US" sz="2800" dirty="0">
                <a:latin typeface="+mj-lt"/>
                <a:cs typeface="Times New Roman" pitchFamily="18" charset="0"/>
              </a:rPr>
              <a:t>c) </a:t>
            </a:r>
            <a:r>
              <a:rPr lang="en-US" sz="2800" dirty="0" err="1">
                <a:cs typeface="Times New Roman" pitchFamily="18" charset="0"/>
              </a:rPr>
              <a:t>Chim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bố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mẹ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thay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nhau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ấp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trứng</a:t>
            </a:r>
            <a:r>
              <a:rPr lang="en-US" sz="2800" dirty="0">
                <a:cs typeface="Times New Roman" pitchFamily="18" charset="0"/>
              </a:rPr>
              <a:t>. Khi con ra </a:t>
            </a:r>
            <a:r>
              <a:rPr lang="en-US" sz="2800" dirty="0" err="1">
                <a:cs typeface="Times New Roman" pitchFamily="18" charset="0"/>
              </a:rPr>
              <a:t>đời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chim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bố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chim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mẹ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mớm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sữa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chứa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trong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diều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nuôi</a:t>
            </a:r>
            <a:r>
              <a:rPr lang="en-US" sz="2800" dirty="0">
                <a:cs typeface="Times New Roman" pitchFamily="18" charset="0"/>
              </a:rPr>
              <a:t> con.</a:t>
            </a:r>
            <a:endParaRPr lang="vi-VN" sz="2800" dirty="0"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sz="3200" dirty="0">
              <a:latin typeface="+mj-lt"/>
              <a:cs typeface="Times New Roman" pitchFamily="18" charset="0"/>
            </a:endParaRPr>
          </a:p>
        </p:txBody>
      </p:sp>
      <p:pic>
        <p:nvPicPr>
          <p:cNvPr id="18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EA128E24-65E1-4212-8F1A-B986C715B70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41999" y="1858276"/>
            <a:ext cx="609521" cy="609521"/>
          </a:xfrm>
          <a:prstGeom prst="rect">
            <a:avLst/>
          </a:prstGeom>
        </p:spPr>
      </p:pic>
      <p:pic>
        <p:nvPicPr>
          <p:cNvPr id="20" name="Tieng-vit-keu-www_tiengdong_com.mp3">
            <a:hlinkClick r:id="" action="ppaction://media"/>
            <a:extLst>
              <a:ext uri="{FF2B5EF4-FFF2-40B4-BE49-F238E27FC236}">
                <a16:creationId xmlns:a16="http://schemas.microsoft.com/office/drawing/2014/main" xmlns="" id="{383C14C1-7ECF-453A-A113-8662AFC4DAB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561041" y="3892930"/>
            <a:ext cx="609521" cy="609521"/>
          </a:xfrm>
          <a:prstGeom prst="rect">
            <a:avLst/>
          </a:prstGeom>
        </p:spPr>
      </p:pic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xmlns="" id="{88E100F5-4CE5-4EE0-A2F0-0A64816E299D}"/>
              </a:ext>
            </a:extLst>
          </p:cNvPr>
          <p:cNvSpPr/>
          <p:nvPr/>
        </p:nvSpPr>
        <p:spPr>
          <a:xfrm>
            <a:off x="1333500" y="494411"/>
            <a:ext cx="10210800" cy="122583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FD0821A-890C-49C6-A46E-DB5D18AF25BB}"/>
              </a:ext>
            </a:extLst>
          </p:cNvPr>
          <p:cNvSpPr txBox="1"/>
          <p:nvPr/>
        </p:nvSpPr>
        <p:spPr>
          <a:xfrm>
            <a:off x="1154005" y="607242"/>
            <a:ext cx="10637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2800" dirty="0" smtClean="0">
                <a:cs typeface="Times New Roman" pitchFamily="18" charset="0"/>
              </a:rPr>
              <a:t>	</a:t>
            </a:r>
            <a:r>
              <a:rPr lang="en-US" sz="2800" dirty="0" err="1" smtClean="0">
                <a:cs typeface="Times New Roman" pitchFamily="18" charset="0"/>
              </a:rPr>
              <a:t>Khoanh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tròn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chữ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cái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trước</a:t>
            </a:r>
            <a:r>
              <a:rPr lang="en-US" sz="2800" dirty="0">
                <a:cs typeface="Times New Roman" pitchFamily="18" charset="0"/>
              </a:rPr>
              <a:t> ý </a:t>
            </a:r>
            <a:r>
              <a:rPr lang="en-US" sz="2800" dirty="0" err="1">
                <a:cs typeface="Times New Roman" pitchFamily="18" charset="0"/>
              </a:rPr>
              <a:t>đúng</a:t>
            </a:r>
            <a:r>
              <a:rPr lang="en-US" sz="2800" dirty="0">
                <a:cs typeface="Times New Roman" pitchFamily="18" charset="0"/>
              </a:rPr>
              <a:t>:</a:t>
            </a:r>
            <a:endParaRPr lang="en-US" sz="2800" dirty="0"/>
          </a:p>
          <a:p>
            <a:pPr indent="465138"/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1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bồ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ấp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trứng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nuôi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nở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?</a:t>
            </a:r>
            <a:r>
              <a:rPr lang="vi-VN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en-US" sz="2800" dirty="0">
              <a:solidFill>
                <a:srgbClr val="0000FF"/>
              </a:solidFill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  </a:t>
            </a:r>
            <a:endParaRPr lang="en-US" sz="28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FB9DC6E4-7AB7-4DCC-AA9E-51559171006F}"/>
              </a:ext>
            </a:extLst>
          </p:cNvPr>
          <p:cNvSpPr/>
          <p:nvPr/>
        </p:nvSpPr>
        <p:spPr>
          <a:xfrm>
            <a:off x="2644027" y="4682068"/>
            <a:ext cx="604434" cy="6145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D3C58D6-05D8-4E05-A9DD-31711BD901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431" y="3549634"/>
            <a:ext cx="3699600" cy="29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9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95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3616E-6 -3.33333E-6 L 1.05065 -0.597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33" y="-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5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2F3A7A-AB9F-4CF2-83A9-99CDEADD7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413347"/>
            <a:ext cx="12190413" cy="6444653"/>
          </a:xfrm>
          <a:prstGeom prst="rect">
            <a:avLst/>
          </a:prstGeom>
        </p:spPr>
      </p:pic>
      <p:pic>
        <p:nvPicPr>
          <p:cNvPr id="16" name="Tieng-yeah-tre-con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7A26D514-56A3-4985-9ECA-A06F0950DC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19776" y="2057578"/>
            <a:ext cx="609521" cy="609521"/>
          </a:xfrm>
          <a:prstGeom prst="rect">
            <a:avLst/>
          </a:prstGeom>
        </p:spPr>
      </p:pic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xmlns="" id="{3813F088-6809-4362-B4EA-81F1A8473B63}"/>
              </a:ext>
            </a:extLst>
          </p:cNvPr>
          <p:cNvSpPr/>
          <p:nvPr/>
        </p:nvSpPr>
        <p:spPr>
          <a:xfrm>
            <a:off x="2318160" y="665324"/>
            <a:ext cx="8364237" cy="139225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C3D8D17-B7CA-48EC-A5A9-B3814B8A9380}"/>
              </a:ext>
            </a:extLst>
          </p:cNvPr>
          <p:cNvSpPr txBox="1"/>
          <p:nvPr/>
        </p:nvSpPr>
        <p:spPr>
          <a:xfrm>
            <a:off x="2783438" y="829595"/>
            <a:ext cx="8115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	</a:t>
            </a:r>
            <a:r>
              <a:rPr lang="en-US" sz="2800" dirty="0" err="1" smtClean="0">
                <a:cs typeface="Times New Roman" pitchFamily="18" charset="0"/>
              </a:rPr>
              <a:t>Khoanh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tròn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chữ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cái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trước</a:t>
            </a:r>
            <a:r>
              <a:rPr lang="en-US" sz="2800" dirty="0">
                <a:cs typeface="Times New Roman" pitchFamily="18" charset="0"/>
              </a:rPr>
              <a:t> ý </a:t>
            </a:r>
            <a:r>
              <a:rPr lang="en-US" sz="2800" dirty="0" err="1">
                <a:cs typeface="Times New Roman" pitchFamily="18" charset="0"/>
              </a:rPr>
              <a:t>đúng</a:t>
            </a:r>
            <a:r>
              <a:rPr lang="en-US" sz="2800" dirty="0">
                <a:cs typeface="Times New Roman" pitchFamily="18" charset="0"/>
              </a:rPr>
              <a:t>:</a:t>
            </a:r>
            <a:endParaRPr lang="en-US" sz="2800" dirty="0"/>
          </a:p>
          <a:p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bồ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?</a:t>
            </a:r>
            <a:endParaRPr lang="en-US" sz="28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41D3567-3B9C-4C36-A33B-917ADAC6CDB5}"/>
              </a:ext>
            </a:extLst>
          </p:cNvPr>
          <p:cNvSpPr/>
          <p:nvPr/>
        </p:nvSpPr>
        <p:spPr>
          <a:xfrm>
            <a:off x="883920" y="2416314"/>
            <a:ext cx="11079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  <a:cs typeface="Times New Roman" pitchFamily="18" charset="0"/>
              </a:rPr>
              <a:t> 	</a:t>
            </a:r>
            <a:r>
              <a:rPr lang="en-US" sz="2800" dirty="0">
                <a:latin typeface="+mj-lt"/>
                <a:cs typeface="Times New Roman" pitchFamily="18" charset="0"/>
              </a:rPr>
              <a:t>a) </a:t>
            </a:r>
            <a:r>
              <a:rPr lang="en-US" sz="2800" dirty="0" err="1">
                <a:latin typeface="+mj-lt"/>
                <a:cs typeface="Times New Roman" pitchFamily="18" charset="0"/>
              </a:rPr>
              <a:t>Vì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bồ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câu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rất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thông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minh, bay </a:t>
            </a:r>
            <a:r>
              <a:rPr lang="en-US" sz="2800" dirty="0" err="1">
                <a:latin typeface="+mj-lt"/>
                <a:cs typeface="Times New Roman" pitchFamily="18" charset="0"/>
              </a:rPr>
              <a:t>xa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đến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đâu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cũng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nhớ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đường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về</a:t>
            </a:r>
            <a:r>
              <a:rPr lang="en-US" sz="2800" dirty="0">
                <a:latin typeface="+mj-lt"/>
                <a:cs typeface="Times New Roman" pitchFamily="18" charset="0"/>
              </a:rPr>
              <a:t>.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  <a:cs typeface="Times New Roman" pitchFamily="18" charset="0"/>
              </a:rPr>
              <a:t>	</a:t>
            </a:r>
            <a:r>
              <a:rPr lang="en-US" sz="2800" dirty="0">
                <a:latin typeface="+mj-lt"/>
                <a:cs typeface="Times New Roman" pitchFamily="18" charset="0"/>
              </a:rPr>
              <a:t>b) </a:t>
            </a:r>
            <a:r>
              <a:rPr lang="en-US" sz="2800" dirty="0" err="1">
                <a:latin typeface="+mj-lt"/>
                <a:cs typeface="Times New Roman" pitchFamily="18" charset="0"/>
              </a:rPr>
              <a:t>Vì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bồ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câu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có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khả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năng</a:t>
            </a:r>
            <a:r>
              <a:rPr lang="en-US" sz="2800" dirty="0">
                <a:latin typeface="+mj-lt"/>
                <a:cs typeface="Times New Roman" pitchFamily="18" charset="0"/>
              </a:rPr>
              <a:t> bay </a:t>
            </a:r>
            <a:r>
              <a:rPr lang="en-US" sz="2800" dirty="0" err="1">
                <a:latin typeface="+mj-lt"/>
                <a:cs typeface="Times New Roman" pitchFamily="18" charset="0"/>
              </a:rPr>
              <a:t>cao</a:t>
            </a:r>
            <a:r>
              <a:rPr 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latin typeface="+mj-lt"/>
                <a:cs typeface="Times New Roman" pitchFamily="18" charset="0"/>
              </a:rPr>
              <a:t>không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bỏ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nhiệm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vụ</a:t>
            </a:r>
            <a:r>
              <a:rPr lang="en-US" sz="2800" dirty="0">
                <a:cs typeface="Times New Roman" pitchFamily="18" charset="0"/>
              </a:rPr>
              <a:t>.</a:t>
            </a:r>
            <a:endParaRPr lang="vi-VN" sz="28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  <a:cs typeface="Times New Roman" pitchFamily="18" charset="0"/>
              </a:rPr>
              <a:t>	</a:t>
            </a:r>
            <a:r>
              <a:rPr lang="en-US" sz="2800" dirty="0">
                <a:latin typeface="+mj-lt"/>
                <a:cs typeface="Times New Roman" pitchFamily="18" charset="0"/>
              </a:rPr>
              <a:t>c) </a:t>
            </a:r>
            <a:r>
              <a:rPr lang="en-US" sz="2800" dirty="0" err="1">
                <a:latin typeface="+mj-lt"/>
                <a:cs typeface="Times New Roman" pitchFamily="18" charset="0"/>
              </a:rPr>
              <a:t>Vì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bồ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câu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trung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thành</a:t>
            </a:r>
            <a:r>
              <a:rPr 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latin typeface="+mj-lt"/>
                <a:cs typeface="Times New Roman" pitchFamily="18" charset="0"/>
              </a:rPr>
              <a:t>tận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tụy</a:t>
            </a:r>
            <a:r>
              <a:rPr lang="en-US" sz="2800" dirty="0">
                <a:latin typeface="+mj-lt"/>
                <a:cs typeface="Times New Roman" pitchFamily="18" charset="0"/>
              </a:rPr>
              <a:t>, bay </a:t>
            </a:r>
            <a:r>
              <a:rPr lang="en-US" sz="2800" dirty="0" err="1">
                <a:latin typeface="+mj-lt"/>
                <a:cs typeface="Times New Roman" pitchFamily="18" charset="0"/>
              </a:rPr>
              <a:t>không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biết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mệt</a:t>
            </a:r>
            <a:r>
              <a:rPr lang="en-US" sz="2800" dirty="0">
                <a:latin typeface="+mj-lt"/>
                <a:cs typeface="Times New Roman" pitchFamily="18" charset="0"/>
              </a:rPr>
              <a:t>.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D082E55C-C6C7-4EEC-8AD9-01D547C67038}"/>
              </a:ext>
            </a:extLst>
          </p:cNvPr>
          <p:cNvSpPr/>
          <p:nvPr/>
        </p:nvSpPr>
        <p:spPr>
          <a:xfrm>
            <a:off x="1204995" y="2526606"/>
            <a:ext cx="604434" cy="6145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60469BDC-DB4E-42A8-B51D-5FD0014AA28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49140" y="2526606"/>
            <a:ext cx="609521" cy="6095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C92C11D-AD30-4BCA-B0E6-4A92110153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7675" y="-722734"/>
            <a:ext cx="3699600" cy="29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95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1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719E-6 3.33333E-6 L -0.94244 0.6189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29" y="3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2F3A7A-AB9F-4CF2-83A9-99CDEADD7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467921"/>
            <a:ext cx="12190413" cy="64442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AD91D5F-66D8-4056-9246-67CECD155932}"/>
              </a:ext>
            </a:extLst>
          </p:cNvPr>
          <p:cNvSpPr/>
          <p:nvPr/>
        </p:nvSpPr>
        <p:spPr>
          <a:xfrm>
            <a:off x="1808263" y="2905194"/>
            <a:ext cx="92110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cs typeface="Times New Roman" pitchFamily="18" charset="0"/>
              </a:rPr>
              <a:t>Bồ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câu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đã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giúp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tướng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Nguyễn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Chích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đưa</a:t>
            </a:r>
            <a:r>
              <a:rPr lang="en-US" sz="3200" dirty="0">
                <a:cs typeface="Times New Roman" pitchFamily="18" charset="0"/>
              </a:rPr>
              <a:t> tin, </a:t>
            </a:r>
            <a:r>
              <a:rPr lang="en-US" sz="3200" dirty="0" err="1">
                <a:cs typeface="Times New Roman" pitchFamily="18" charset="0"/>
              </a:rPr>
              <a:t>góp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phần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đánh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thắng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nhiều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trận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quan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trọng</a:t>
            </a:r>
            <a:r>
              <a:rPr lang="en-US" sz="3200" dirty="0">
                <a:cs typeface="Times New Roman" pitchFamily="18" charset="0"/>
              </a:rPr>
              <a:t>.</a:t>
            </a:r>
            <a:endParaRPr lang="vi-VN" sz="3200" dirty="0">
              <a:latin typeface="+mj-lt"/>
              <a:cs typeface="Times New Roman" pitchFamily="18" charset="0"/>
            </a:endParaRPr>
          </a:p>
        </p:txBody>
      </p:sp>
      <p:pic>
        <p:nvPicPr>
          <p:cNvPr id="9" name="Tieng-yeah-tre-con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55C4B5CE-51CF-4455-8822-5A4AED17D1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19776" y="3545222"/>
            <a:ext cx="609521" cy="609521"/>
          </a:xfrm>
          <a:prstGeom prst="rect">
            <a:avLst/>
          </a:prstGeom>
        </p:spPr>
      </p:pic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xmlns="" id="{F3B12AE5-0A42-4D1A-9181-898ADAA410D4}"/>
              </a:ext>
            </a:extLst>
          </p:cNvPr>
          <p:cNvSpPr/>
          <p:nvPr/>
        </p:nvSpPr>
        <p:spPr>
          <a:xfrm>
            <a:off x="1677846" y="570365"/>
            <a:ext cx="9706433" cy="104717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3EBAF4E-1278-4124-B85B-71F9561D3EAC}"/>
              </a:ext>
            </a:extLst>
          </p:cNvPr>
          <p:cNvSpPr txBox="1"/>
          <p:nvPr/>
        </p:nvSpPr>
        <p:spPr>
          <a:xfrm>
            <a:off x="1645921" y="802572"/>
            <a:ext cx="1011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3.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Bồ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tướng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Nguyễn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Chích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giặc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?</a:t>
            </a:r>
            <a:endParaRPr lang="en-US" sz="2800" dirty="0"/>
          </a:p>
        </p:txBody>
      </p:sp>
      <p:pic>
        <p:nvPicPr>
          <p:cNvPr id="15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8F3B82A0-E06C-46DC-B9D9-4AE5F27F92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49140" y="2526606"/>
            <a:ext cx="609521" cy="6095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7967EAA-3670-41D6-92EF-C24D30B70B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7527" y="1156224"/>
            <a:ext cx="3468798" cy="28884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8A61E0B-B56A-45ED-82F1-D83123D0CF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19501" y="1093950"/>
            <a:ext cx="3468798" cy="28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7 -0.01065 L 0.50267 0.452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87" y="2314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7 -0.01065 L -0.36802 0.412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8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9C4D33-D95C-41F2-8AC8-75E0CC13E2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t="10568" r="11039" b="58716"/>
          <a:stretch/>
        </p:blipFill>
        <p:spPr>
          <a:xfrm>
            <a:off x="41733" y="604297"/>
            <a:ext cx="5421491" cy="52033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xmlns="" id="{E2DAA67D-47F7-4D88-B20E-CD592D23DD68}"/>
              </a:ext>
            </a:extLst>
          </p:cNvPr>
          <p:cNvSpPr/>
          <p:nvPr/>
        </p:nvSpPr>
        <p:spPr>
          <a:xfrm>
            <a:off x="5282384" y="3154850"/>
            <a:ext cx="6866296" cy="2899037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2EC9F5-083D-4FB3-A238-28A205028F39}"/>
              </a:ext>
            </a:extLst>
          </p:cNvPr>
          <p:cNvSpPr txBox="1"/>
          <p:nvPr/>
        </p:nvSpPr>
        <p:spPr>
          <a:xfrm>
            <a:off x="5707625" y="1753725"/>
            <a:ext cx="6282813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cs typeface="Times New Roman" pitchFamily="18" charset="0"/>
              </a:rPr>
              <a:t>Bài đọc giúp em biết thông tin gì về chim bồ câu?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ABFC10-9A70-4D0C-9040-AF1D7CA58995}"/>
              </a:ext>
            </a:extLst>
          </p:cNvPr>
          <p:cNvSpPr txBox="1"/>
          <p:nvPr/>
        </p:nvSpPr>
        <p:spPr>
          <a:xfrm>
            <a:off x="5789563" y="3327095"/>
            <a:ext cx="5979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cung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cấp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 tin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tổ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tiên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bồ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;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ấp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trứng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nuôi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bồ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sự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minh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bồ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accent1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836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0AF6A02-1082-4239-8F62-4F2C730EE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465" y="1204434"/>
            <a:ext cx="6005056" cy="47760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B31CC8B-ABEF-4847-94C3-C9CE9426FE77}"/>
              </a:ext>
            </a:extLst>
          </p:cNvPr>
          <p:cNvSpPr/>
          <p:nvPr/>
        </p:nvSpPr>
        <p:spPr>
          <a:xfrm>
            <a:off x="4175217" y="3373367"/>
            <a:ext cx="4051118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LuyệN</a:t>
            </a:r>
            <a:r>
              <a:rPr lang="en-US" sz="46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6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tập</a:t>
            </a:r>
            <a:endParaRPr kumimoji="0" lang="en-US" sz="46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Avo"/>
              <a:cs typeface="Times New Roman" pitchFamily="18" charset="0"/>
            </a:endParaRPr>
          </a:p>
        </p:txBody>
      </p:sp>
      <p:pic>
        <p:nvPicPr>
          <p:cNvPr id="11" name="55">
            <a:extLst>
              <a:ext uri="{FF2B5EF4-FFF2-40B4-BE49-F238E27FC236}">
                <a16:creationId xmlns:a16="http://schemas.microsoft.com/office/drawing/2014/main" xmlns="" id="{A4E03999-78D9-44EB-93F4-688400BA9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3373367"/>
            <a:ext cx="3549247" cy="3312889"/>
          </a:xfrm>
          <a:prstGeom prst="rect">
            <a:avLst/>
          </a:prstGeom>
        </p:spPr>
      </p:pic>
      <p:pic>
        <p:nvPicPr>
          <p:cNvPr id="12" name="54">
            <a:extLst>
              <a:ext uri="{FF2B5EF4-FFF2-40B4-BE49-F238E27FC236}">
                <a16:creationId xmlns:a16="http://schemas.microsoft.com/office/drawing/2014/main" xmlns="" id="{A0E53A23-6590-4835-BA19-F48CBC9A5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76" y="3592463"/>
            <a:ext cx="3592090" cy="3265537"/>
          </a:xfrm>
          <a:prstGeom prst="rect">
            <a:avLst/>
          </a:prstGeom>
        </p:spPr>
      </p:pic>
      <p:pic>
        <p:nvPicPr>
          <p:cNvPr id="13" name="42">
            <a:extLst>
              <a:ext uri="{FF2B5EF4-FFF2-40B4-BE49-F238E27FC236}">
                <a16:creationId xmlns:a16="http://schemas.microsoft.com/office/drawing/2014/main" xmlns="" id="{5EE46816-CEE4-4965-A34F-880728966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746" y="171744"/>
            <a:ext cx="2177862" cy="329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21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9FD2775-7754-4701-99DB-64791898A5ED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235</Words>
  <Application>Microsoft Office PowerPoint</Application>
  <PresentationFormat>Custom</PresentationFormat>
  <Paragraphs>44</Paragraphs>
  <Slides>15</Slides>
  <Notes>2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1</cp:revision>
  <dcterms:created xsi:type="dcterms:W3CDTF">2017-11-23T01:02:29Z</dcterms:created>
  <dcterms:modified xsi:type="dcterms:W3CDTF">2022-01-17T15:12:38Z</dcterms:modified>
</cp:coreProperties>
</file>