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413" r:id="rId2"/>
    <p:sldId id="265" r:id="rId3"/>
    <p:sldId id="257" r:id="rId4"/>
    <p:sldId id="266" r:id="rId5"/>
    <p:sldId id="258" r:id="rId6"/>
    <p:sldId id="259" r:id="rId7"/>
    <p:sldId id="256" r:id="rId8"/>
    <p:sldId id="279" r:id="rId9"/>
    <p:sldId id="260" r:id="rId10"/>
    <p:sldId id="276" r:id="rId11"/>
    <p:sldId id="271" r:id="rId12"/>
    <p:sldId id="306" r:id="rId13"/>
    <p:sldId id="269" r:id="rId14"/>
    <p:sldId id="307" r:id="rId15"/>
    <p:sldId id="270" r:id="rId16"/>
    <p:sldId id="294" r:id="rId17"/>
    <p:sldId id="308" r:id="rId18"/>
    <p:sldId id="299" r:id="rId19"/>
    <p:sldId id="297" r:id="rId20"/>
    <p:sldId id="272" r:id="rId21"/>
    <p:sldId id="288" r:id="rId22"/>
    <p:sldId id="290" r:id="rId23"/>
    <p:sldId id="304" r:id="rId24"/>
    <p:sldId id="305" r:id="rId25"/>
  </p:sldIdLst>
  <p:sldSz cx="18288000" cy="10287000"/>
  <p:notesSz cx="6858000" cy="9144000"/>
  <p:embeddedFontLst>
    <p:embeddedFont>
      <p:font typeface="Algerian" panose="04020705040A02060702" pitchFamily="8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AF2"/>
    <a:srgbClr val="FFEAA7"/>
    <a:srgbClr val="FFF6D9"/>
    <a:srgbClr val="53682A"/>
    <a:srgbClr val="FDE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22" autoAdjust="0"/>
  </p:normalViewPr>
  <p:slideViewPr>
    <p:cSldViewPr>
      <p:cViewPr varScale="1">
        <p:scale>
          <a:sx n="52" d="100"/>
          <a:sy n="52" d="100"/>
        </p:scale>
        <p:origin x="763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7A3C7-184F-48A4-8CF2-E7DA0CA81451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A1432-A5BB-4761-8BA0-CF92E191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A1432-A5BB-4761-8BA0-CF92E19148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2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0.svg"/><Relationship Id="rId10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0.svg"/><Relationship Id="rId10" Type="http://schemas.openxmlformats.org/officeDocument/2006/relationships/image" Target="../media/image65.png"/><Relationship Id="rId4" Type="http://schemas.openxmlformats.org/officeDocument/2006/relationships/image" Target="../media/image29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5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svg"/><Relationship Id="rId7" Type="http://schemas.openxmlformats.org/officeDocument/2006/relationships/image" Target="../media/image1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6.svg"/><Relationship Id="rId7" Type="http://schemas.openxmlformats.org/officeDocument/2006/relationships/image" Target="../media/image7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svg"/><Relationship Id="rId7" Type="http://schemas.openxmlformats.org/officeDocument/2006/relationships/image" Target="../media/image7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5.sv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43.svg"/><Relationship Id="rId7" Type="http://schemas.openxmlformats.org/officeDocument/2006/relationships/image" Target="../media/image8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45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9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0.svg"/><Relationship Id="rId10" Type="http://schemas.openxmlformats.org/officeDocument/2006/relationships/image" Target="../media/image93.png"/><Relationship Id="rId4" Type="http://schemas.openxmlformats.org/officeDocument/2006/relationships/image" Target="../media/image29.png"/><Relationship Id="rId9" Type="http://schemas.openxmlformats.org/officeDocument/2006/relationships/image" Target="../media/image9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3.svg"/><Relationship Id="rId7" Type="http://schemas.openxmlformats.org/officeDocument/2006/relationships/image" Target="../media/image9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9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8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51.svg"/><Relationship Id="rId7" Type="http://schemas.openxmlformats.org/officeDocument/2006/relationships/image" Target="../media/image104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53.svg"/><Relationship Id="rId5" Type="http://schemas.openxmlformats.org/officeDocument/2006/relationships/image" Target="../media/image102.svg"/><Relationship Id="rId10" Type="http://schemas.openxmlformats.org/officeDocument/2006/relationships/image" Target="../media/image52.png"/><Relationship Id="rId4" Type="http://schemas.openxmlformats.org/officeDocument/2006/relationships/image" Target="../media/image101.png"/><Relationship Id="rId9" Type="http://schemas.openxmlformats.org/officeDocument/2006/relationships/image" Target="../media/image10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svg"/><Relationship Id="rId7" Type="http://schemas.openxmlformats.org/officeDocument/2006/relationships/image" Target="../media/image1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0.svg"/><Relationship Id="rId10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4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23259"/>
            <a:ext cx="18288000" cy="107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3" name="WordArt 91"/>
          <p:cNvSpPr>
            <a:spLocks noChangeArrowheads="1" noChangeShapeType="1" noTextEdit="1"/>
          </p:cNvSpPr>
          <p:nvPr/>
        </p:nvSpPr>
        <p:spPr bwMode="auto">
          <a:xfrm>
            <a:off x="2590800" y="342900"/>
            <a:ext cx="126492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Trường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Tiểu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học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Chu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Văn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An</a:t>
            </a:r>
          </a:p>
        </p:txBody>
      </p:sp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228600" y="4800600"/>
            <a:ext cx="182880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7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Môn</a:t>
            </a:r>
            <a:r>
              <a:rPr lang="en-US" alt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7200" b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: HOẠT ĐỘNG TRẢI NGHIỆM</a:t>
            </a:r>
            <a:endParaRPr lang="en-US" altLang="en-US" sz="7200" b="1" dirty="0">
              <a:ln w="6600">
                <a:solidFill>
                  <a:srgbClr val="C0504D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8201026"/>
            <a:ext cx="15849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6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Nguyễn</a:t>
            </a:r>
            <a:r>
              <a:rPr lang="vi-VN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Thị</a:t>
            </a:r>
            <a:r>
              <a:rPr lang="en-US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Thu </a:t>
            </a:r>
            <a:r>
              <a:rPr lang="en-US" sz="6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Hương</a:t>
            </a:r>
            <a:endParaRPr lang="pt-BR" sz="60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D2889-3429-6626-26F5-4EDCA73F5D2A}"/>
              </a:ext>
            </a:extLst>
          </p:cNvPr>
          <p:cNvSpPr txBox="1"/>
          <p:nvPr/>
        </p:nvSpPr>
        <p:spPr>
          <a:xfrm>
            <a:off x="-76200" y="2046085"/>
            <a:ext cx="1889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Algerian" panose="04020705040A02060702" pitchFamily="82" charset="0"/>
              </a:rPr>
              <a:t>CHÀO MỪNG CÁC THẦY CÔ GIÁO 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Algerian" panose="04020705040A02060702" pitchFamily="82" charset="0"/>
              </a:rPr>
              <a:t>VỀ DỰ GIỜ LỚP 4E</a:t>
            </a:r>
          </a:p>
        </p:txBody>
      </p:sp>
    </p:spTree>
    <p:extLst>
      <p:ext uri="{BB962C8B-B14F-4D97-AF65-F5344CB8AC3E}">
        <p14:creationId xmlns:p14="http://schemas.microsoft.com/office/powerpoint/2010/main" val="154754351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9599931">
            <a:off x="-27122" y="238616"/>
            <a:ext cx="1654444" cy="1469841"/>
          </a:xfrm>
          <a:custGeom>
            <a:avLst/>
            <a:gdLst/>
            <a:ahLst/>
            <a:cxnLst/>
            <a:rect l="l" t="t" r="r" b="b"/>
            <a:pathLst>
              <a:path w="3854229" h="3244560">
                <a:moveTo>
                  <a:pt x="0" y="0"/>
                </a:moveTo>
                <a:lnTo>
                  <a:pt x="3854229" y="0"/>
                </a:lnTo>
                <a:lnTo>
                  <a:pt x="3854229" y="3244560"/>
                </a:lnTo>
                <a:lnTo>
                  <a:pt x="0" y="32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285353">
            <a:off x="16609283" y="8472701"/>
            <a:ext cx="1740975" cy="1629541"/>
          </a:xfrm>
          <a:custGeom>
            <a:avLst/>
            <a:gdLst/>
            <a:ahLst/>
            <a:cxnLst/>
            <a:rect l="l" t="t" r="r" b="b"/>
            <a:pathLst>
              <a:path w="3132080" h="3069439">
                <a:moveTo>
                  <a:pt x="0" y="0"/>
                </a:moveTo>
                <a:lnTo>
                  <a:pt x="3132080" y="0"/>
                </a:lnTo>
                <a:lnTo>
                  <a:pt x="3132080" y="3069438"/>
                </a:lnTo>
                <a:lnTo>
                  <a:pt x="0" y="3069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0CFF04-6B69-CCE1-3E0D-427321DD58F7}"/>
              </a:ext>
            </a:extLst>
          </p:cNvPr>
          <p:cNvGrpSpPr/>
          <p:nvPr/>
        </p:nvGrpSpPr>
        <p:grpSpPr>
          <a:xfrm>
            <a:off x="-228601" y="7815194"/>
            <a:ext cx="2713877" cy="2433706"/>
            <a:chOff x="2064711" y="4457504"/>
            <a:chExt cx="4672068" cy="480079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E25367F-9DEF-9C96-4256-1D4BA906A1BB}"/>
                </a:ext>
              </a:extLst>
            </p:cNvPr>
            <p:cNvSpPr/>
            <p:nvPr/>
          </p:nvSpPr>
          <p:spPr>
            <a:xfrm flipH="1">
              <a:off x="4077585" y="4457504"/>
              <a:ext cx="2659194" cy="3769477"/>
            </a:xfrm>
            <a:custGeom>
              <a:avLst/>
              <a:gdLst/>
              <a:ahLst/>
              <a:cxnLst/>
              <a:rect l="l" t="t" r="r" b="b"/>
              <a:pathLst>
                <a:path w="2659194" h="3769477">
                  <a:moveTo>
                    <a:pt x="2659195" y="0"/>
                  </a:moveTo>
                  <a:lnTo>
                    <a:pt x="0" y="0"/>
                  </a:lnTo>
                  <a:lnTo>
                    <a:pt x="0" y="3769477"/>
                  </a:lnTo>
                  <a:lnTo>
                    <a:pt x="2659195" y="3769477"/>
                  </a:lnTo>
                  <a:lnTo>
                    <a:pt x="2659195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9579ED79-40B4-DF1F-FB69-8877871BADDF}"/>
                </a:ext>
              </a:extLst>
            </p:cNvPr>
            <p:cNvSpPr/>
            <p:nvPr/>
          </p:nvSpPr>
          <p:spPr>
            <a:xfrm rot="-537755">
              <a:off x="2064711" y="6014119"/>
              <a:ext cx="1821690" cy="2408485"/>
            </a:xfrm>
            <a:custGeom>
              <a:avLst/>
              <a:gdLst/>
              <a:ahLst/>
              <a:cxnLst/>
              <a:rect l="l" t="t" r="r" b="b"/>
              <a:pathLst>
                <a:path w="1821690" h="2408485">
                  <a:moveTo>
                    <a:pt x="0" y="0"/>
                  </a:moveTo>
                  <a:lnTo>
                    <a:pt x="1821691" y="0"/>
                  </a:lnTo>
                  <a:lnTo>
                    <a:pt x="1821691" y="2408485"/>
                  </a:lnTo>
                  <a:lnTo>
                    <a:pt x="0" y="2408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DE892B11-E5A6-6F39-B42D-D7109382B474}"/>
                </a:ext>
              </a:extLst>
            </p:cNvPr>
            <p:cNvSpPr/>
            <p:nvPr/>
          </p:nvSpPr>
          <p:spPr>
            <a:xfrm>
              <a:off x="2937798" y="5993489"/>
              <a:ext cx="2469385" cy="3264811"/>
            </a:xfrm>
            <a:custGeom>
              <a:avLst/>
              <a:gdLst/>
              <a:ahLst/>
              <a:cxnLst/>
              <a:rect l="l" t="t" r="r" b="b"/>
              <a:pathLst>
                <a:path w="2469385" h="3264811">
                  <a:moveTo>
                    <a:pt x="0" y="0"/>
                  </a:moveTo>
                  <a:lnTo>
                    <a:pt x="2469384" y="0"/>
                  </a:lnTo>
                  <a:lnTo>
                    <a:pt x="2469384" y="3264811"/>
                  </a:lnTo>
                  <a:lnTo>
                    <a:pt x="0" y="3264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79644A74-788D-E4C6-701F-146C749CA76C}"/>
              </a:ext>
            </a:extLst>
          </p:cNvPr>
          <p:cNvSpPr/>
          <p:nvPr/>
        </p:nvSpPr>
        <p:spPr>
          <a:xfrm>
            <a:off x="1514013" y="1333500"/>
            <a:ext cx="15341925" cy="8566727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2746C4FF-2EF0-3304-EE73-F697A437A750}"/>
              </a:ext>
            </a:extLst>
          </p:cNvPr>
          <p:cNvSpPr txBox="1"/>
          <p:nvPr/>
        </p:nvSpPr>
        <p:spPr>
          <a:xfrm>
            <a:off x="4580122" y="3307708"/>
            <a:ext cx="9127755" cy="367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câu trả lời: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Mặt hàng ở tạp hóa rẻ hơn ngoài chợ.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Vì thế,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húng ta nên tiêu dùng một cách hợp lý, tránh mua phải nơi bị đắt giá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E88125-77AD-D7AB-9163-18B88BD8C1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3178405" y="774893"/>
            <a:ext cx="3907882" cy="39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92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1732510">
            <a:off x="315075" y="283227"/>
            <a:ext cx="1473761" cy="1442773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209958" y="9136916"/>
            <a:ext cx="873720" cy="1050218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FE975FA6-B3F7-4CE4-4AD4-97783BCC302D}"/>
              </a:ext>
            </a:extLst>
          </p:cNvPr>
          <p:cNvSpPr/>
          <p:nvPr/>
        </p:nvSpPr>
        <p:spPr>
          <a:xfrm>
            <a:off x="16770229" y="0"/>
            <a:ext cx="1755776" cy="1266507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6A4E060-BB75-69EC-869B-68FA5E26EDC7}"/>
              </a:ext>
            </a:extLst>
          </p:cNvPr>
          <p:cNvSpPr/>
          <p:nvPr/>
        </p:nvSpPr>
        <p:spPr>
          <a:xfrm>
            <a:off x="8522541" y="752901"/>
            <a:ext cx="8794174" cy="2478507"/>
          </a:xfrm>
          <a:prstGeom prst="wedgeRoundRectCallout">
            <a:avLst>
              <a:gd name="adj1" fmla="val -57063"/>
              <a:gd name="adj2" fmla="val 4795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đi khảo sát cùng với ai?</a:t>
            </a:r>
            <a:endParaRPr lang="vi-VN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B43FD00-461D-373F-86ED-502C893CDC1F}"/>
              </a:ext>
            </a:extLst>
          </p:cNvPr>
          <p:cNvSpPr/>
          <p:nvPr/>
        </p:nvSpPr>
        <p:spPr>
          <a:xfrm>
            <a:off x="8533552" y="3800902"/>
            <a:ext cx="8783513" cy="2478508"/>
          </a:xfrm>
          <a:prstGeom prst="wedgeRoundRectCallout">
            <a:avLst>
              <a:gd name="adj1" fmla="val -56081"/>
              <a:gd name="adj2" fmla="val -433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cs typeface="Arial" panose="020B0604020202020204" pitchFamily="34" charset="0"/>
              </a:rPr>
              <a:t>Em đã khảo sát bao nhiêu địa điểm? Đó là những địa điểm nào?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462422B5-9BD0-9C09-1B4A-B3DBEEF33712}"/>
              </a:ext>
            </a:extLst>
          </p:cNvPr>
          <p:cNvSpPr/>
          <p:nvPr/>
        </p:nvSpPr>
        <p:spPr>
          <a:xfrm>
            <a:off x="8494469" y="6848903"/>
            <a:ext cx="8821351" cy="2819397"/>
          </a:xfrm>
          <a:prstGeom prst="wedgeRoundRectCallout">
            <a:avLst>
              <a:gd name="adj1" fmla="val -56081"/>
              <a:gd name="adj2" fmla="val -433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cs typeface="Arial" panose="020B0604020202020204" pitchFamily="34" charset="0"/>
              </a:rPr>
              <a:t>Em đã khảo sát bao nhiêu mặt hàng? Vì sao em lại chọn khảo sát những mặt hàng đó? 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CE5133-BB78-EFFF-F973-C66B5E38E727}"/>
              </a:ext>
            </a:extLst>
          </p:cNvPr>
          <p:cNvGrpSpPr/>
          <p:nvPr/>
        </p:nvGrpSpPr>
        <p:grpSpPr>
          <a:xfrm>
            <a:off x="762000" y="1266507"/>
            <a:ext cx="6280278" cy="3865811"/>
            <a:chOff x="-1215693" y="2151777"/>
            <a:chExt cx="6280278" cy="3865811"/>
          </a:xfrm>
        </p:grpSpPr>
        <p:sp>
          <p:nvSpPr>
            <p:cNvPr id="29" name="Line Callout 1 (Border and Accent Bar) 3">
              <a:extLst>
                <a:ext uri="{FF2B5EF4-FFF2-40B4-BE49-F238E27FC236}">
                  <a16:creationId xmlns:a16="http://schemas.microsoft.com/office/drawing/2014/main" id="{B31D69F7-3C67-F369-086A-DD243A6A1DBF}"/>
                </a:ext>
              </a:extLst>
            </p:cNvPr>
            <p:cNvSpPr/>
            <p:nvPr/>
          </p:nvSpPr>
          <p:spPr>
            <a:xfrm>
              <a:off x="-1215693" y="2765670"/>
              <a:ext cx="6280278" cy="32519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trả lời những câu hỏi tương tác 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sau:</a:t>
              </a:r>
              <a:endPara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C43E9F8D-BCAE-61A7-4781-C45BB371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48153" y="2151777"/>
              <a:ext cx="752586" cy="773686"/>
            </a:xfrm>
            <a:prstGeom prst="rect">
              <a:avLst/>
            </a:prstGeom>
          </p:spPr>
        </p:pic>
      </p:grpSp>
      <p:pic>
        <p:nvPicPr>
          <p:cNvPr id="31" name="Picture 30" descr="A hand holding a pencil and paper&#10;&#10;Description automatically generated">
            <a:extLst>
              <a:ext uri="{FF2B5EF4-FFF2-40B4-BE49-F238E27FC236}">
                <a16:creationId xmlns:a16="http://schemas.microsoft.com/office/drawing/2014/main" id="{59C84785-08B8-5DD3-72C5-9CFDC3D21C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23" y="5678472"/>
            <a:ext cx="4517831" cy="4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1732510">
            <a:off x="315075" y="283227"/>
            <a:ext cx="1473761" cy="1442773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1889443">
            <a:off x="209958" y="9136916"/>
            <a:ext cx="873720" cy="1050218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FE975FA6-B3F7-4CE4-4AD4-97783BCC302D}"/>
              </a:ext>
            </a:extLst>
          </p:cNvPr>
          <p:cNvSpPr/>
          <p:nvPr/>
        </p:nvSpPr>
        <p:spPr>
          <a:xfrm>
            <a:off x="16770229" y="0"/>
            <a:ext cx="1755776" cy="1266507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2C8C5E-750C-90D9-128F-9F4C1FF0B1B9}"/>
              </a:ext>
            </a:extLst>
          </p:cNvPr>
          <p:cNvGrpSpPr/>
          <p:nvPr/>
        </p:nvGrpSpPr>
        <p:grpSpPr>
          <a:xfrm>
            <a:off x="762000" y="1266507"/>
            <a:ext cx="6280278" cy="3865811"/>
            <a:chOff x="-1215693" y="2151777"/>
            <a:chExt cx="6280278" cy="3865811"/>
          </a:xfrm>
        </p:grpSpPr>
        <p:sp>
          <p:nvSpPr>
            <p:cNvPr id="22" name="Line Callout 1 (Border and Accent Bar) 3">
              <a:extLst>
                <a:ext uri="{FF2B5EF4-FFF2-40B4-BE49-F238E27FC236}">
                  <a16:creationId xmlns:a16="http://schemas.microsoft.com/office/drawing/2014/main" id="{C45BF91D-6413-ED35-12B7-EE77D6B36ED6}"/>
                </a:ext>
              </a:extLst>
            </p:cNvPr>
            <p:cNvSpPr/>
            <p:nvPr/>
          </p:nvSpPr>
          <p:spPr>
            <a:xfrm>
              <a:off x="-1215693" y="2765670"/>
              <a:ext cx="6280278" cy="32519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trả lời những câu hỏi tương tác 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sau:</a:t>
              </a:r>
              <a:endPara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F511612D-0FAC-4743-936C-D643DFCD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48153" y="2151777"/>
              <a:ext cx="752586" cy="773686"/>
            </a:xfrm>
            <a:prstGeom prst="rect">
              <a:avLst/>
            </a:prstGeom>
          </p:spPr>
        </p:pic>
      </p:grpSp>
      <p:pic>
        <p:nvPicPr>
          <p:cNvPr id="27" name="Picture 26" descr="A hand holding a pencil and paper&#10;&#10;Description automatically generated">
            <a:extLst>
              <a:ext uri="{FF2B5EF4-FFF2-40B4-BE49-F238E27FC236}">
                <a16:creationId xmlns:a16="http://schemas.microsoft.com/office/drawing/2014/main" id="{D3B2A713-ADA8-9AEA-52F3-ADC33BCDA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23" y="5678472"/>
            <a:ext cx="4517831" cy="42136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E393172-AEBD-5115-0134-9FDC047828E6}"/>
              </a:ext>
            </a:extLst>
          </p:cNvPr>
          <p:cNvSpPr/>
          <p:nvPr/>
        </p:nvSpPr>
        <p:spPr>
          <a:xfrm>
            <a:off x="8469085" y="1004613"/>
            <a:ext cx="9084130" cy="3251919"/>
          </a:xfrm>
          <a:prstGeom prst="wedgeRoundRectCallout">
            <a:avLst>
              <a:gd name="adj1" fmla="val -57063"/>
              <a:gd name="adj2" fmla="val 47957"/>
              <a:gd name="adj3" fmla="val 16667"/>
            </a:avLst>
          </a:prstGeom>
          <a:solidFill>
            <a:srgbClr val="FFF6D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gặp những khó khăn gì khi đi khảo sát không?</a:t>
            </a:r>
            <a:endParaRPr lang="vi-VN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07DC962-38D2-0168-4E1D-4407F6AFDDF2}"/>
              </a:ext>
            </a:extLst>
          </p:cNvPr>
          <p:cNvSpPr/>
          <p:nvPr/>
        </p:nvSpPr>
        <p:spPr>
          <a:xfrm>
            <a:off x="8469085" y="4872844"/>
            <a:ext cx="9084129" cy="4410477"/>
          </a:xfrm>
          <a:prstGeom prst="wedgeRoundRectCallout">
            <a:avLst>
              <a:gd name="adj1" fmla="val -56081"/>
              <a:gd name="adj2" fmla="val -43313"/>
              <a:gd name="adj3" fmla="val 16667"/>
            </a:avLst>
          </a:prstGeom>
          <a:solidFill>
            <a:srgbClr val="EEEAF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mặt hàng, em hãy so sánh giá ở các địa điểm khác nhau. Em thấy có sự chênh lệch không? Em có nhận xét gì về giá của mặt hàng ở các địa điểm? 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E3D56CE-E3D8-E5ED-FEC2-B77F2C3C20B9}"/>
              </a:ext>
            </a:extLst>
          </p:cNvPr>
          <p:cNvSpPr/>
          <p:nvPr/>
        </p:nvSpPr>
        <p:spPr>
          <a:xfrm>
            <a:off x="557184" y="2019300"/>
            <a:ext cx="17173632" cy="7694539"/>
          </a:xfrm>
          <a:custGeom>
            <a:avLst/>
            <a:gdLst/>
            <a:ahLst/>
            <a:cxnLst/>
            <a:rect l="l" t="t" r="r" b="b"/>
            <a:pathLst>
              <a:path w="15013220" h="6361849">
                <a:moveTo>
                  <a:pt x="0" y="0"/>
                </a:moveTo>
                <a:lnTo>
                  <a:pt x="15013221" y="0"/>
                </a:lnTo>
                <a:lnTo>
                  <a:pt x="15013221" y="6361849"/>
                </a:lnTo>
                <a:lnTo>
                  <a:pt x="0" y="6361849"/>
                </a:lnTo>
                <a:lnTo>
                  <a:pt x="0" y="0"/>
                </a:lnTo>
                <a:close/>
              </a:path>
            </a:pathLst>
          </a:custGeom>
          <a:solidFill>
            <a:srgbClr val="E8F4F8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542295-1157-5F35-089E-731A3D14A3B9}"/>
              </a:ext>
            </a:extLst>
          </p:cNvPr>
          <p:cNvSpPr txBox="1"/>
          <p:nvPr/>
        </p:nvSpPr>
        <p:spPr>
          <a:xfrm>
            <a:off x="851300" y="2348902"/>
            <a:ext cx="9651195" cy="700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mặt hàng phổ biến trong sinh hoạt hàng ngày của gia đình như: gạo, các loại thực phẩm (thịt, cá, rau,...), dầu ăn, các loại gia vị, các loại hóa mĩ phẩm (nước rửa bát, bột giặt, dầu gội,...). 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 là những mặt hàng cần thiết và được bán ở nhiều nơi như: chợ, tạp hóa, siêu thị,...</a:t>
            </a:r>
          </a:p>
        </p:txBody>
      </p:sp>
      <p:sp>
        <p:nvSpPr>
          <p:cNvPr id="10" name="Freeform 10"/>
          <p:cNvSpPr/>
          <p:nvPr/>
        </p:nvSpPr>
        <p:spPr>
          <a:xfrm rot="-4182642">
            <a:off x="363002" y="19849"/>
            <a:ext cx="1050548" cy="1447657"/>
          </a:xfrm>
          <a:custGeom>
            <a:avLst/>
            <a:gdLst/>
            <a:ahLst/>
            <a:cxnLst/>
            <a:rect l="l" t="t" r="r" b="b"/>
            <a:pathLst>
              <a:path w="3842342" h="3765495">
                <a:moveTo>
                  <a:pt x="0" y="0"/>
                </a:moveTo>
                <a:lnTo>
                  <a:pt x="3842341" y="0"/>
                </a:lnTo>
                <a:lnTo>
                  <a:pt x="3842341" y="3765494"/>
                </a:lnTo>
                <a:lnTo>
                  <a:pt x="0" y="376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D25A4B-01E8-C8AC-0E52-1AD5A0DC0656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3" name="Round Same Side Corner Rectangle 11">
              <a:extLst>
                <a:ext uri="{FF2B5EF4-FFF2-40B4-BE49-F238E27FC236}">
                  <a16:creationId xmlns:a16="http://schemas.microsoft.com/office/drawing/2014/main" id="{895C4717-C998-FDA4-D808-6347B802CD10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B91597-DC72-6B47-3896-B0BB576C96CF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85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Cách trưng bày hàng hóa đẹp cho siêu thị mini tăng gấp đôi doanh thu">
            <a:extLst>
              <a:ext uri="{FF2B5EF4-FFF2-40B4-BE49-F238E27FC236}">
                <a16:creationId xmlns:a16="http://schemas.microsoft.com/office/drawing/2014/main" id="{AFD87D05-13F9-75E2-F29B-4892CC8F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2552700"/>
            <a:ext cx="5922035" cy="3337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Bạn thích mua hàng ở chợ hay siêu thị">
            <a:extLst>
              <a:ext uri="{FF2B5EF4-FFF2-40B4-BE49-F238E27FC236}">
                <a16:creationId xmlns:a16="http://schemas.microsoft.com/office/drawing/2014/main" id="{9A0EF4E9-933B-4CFA-E23A-9C36AC309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6183414"/>
            <a:ext cx="5922035" cy="3020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eform 10">
            <a:extLst>
              <a:ext uri="{FF2B5EF4-FFF2-40B4-BE49-F238E27FC236}">
                <a16:creationId xmlns:a16="http://schemas.microsoft.com/office/drawing/2014/main" id="{147E481F-9974-4315-2C69-7955E7BD269C}"/>
              </a:ext>
            </a:extLst>
          </p:cNvPr>
          <p:cNvSpPr/>
          <p:nvPr/>
        </p:nvSpPr>
        <p:spPr>
          <a:xfrm rot="9599931">
            <a:off x="16644382" y="44144"/>
            <a:ext cx="1654444" cy="1469841"/>
          </a:xfrm>
          <a:custGeom>
            <a:avLst/>
            <a:gdLst/>
            <a:ahLst/>
            <a:cxnLst/>
            <a:rect l="l" t="t" r="r" b="b"/>
            <a:pathLst>
              <a:path w="3854229" h="3244560">
                <a:moveTo>
                  <a:pt x="0" y="0"/>
                </a:moveTo>
                <a:lnTo>
                  <a:pt x="3854229" y="0"/>
                </a:lnTo>
                <a:lnTo>
                  <a:pt x="3854229" y="3244560"/>
                </a:lnTo>
                <a:lnTo>
                  <a:pt x="0" y="324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9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E3D56CE-E3D8-E5ED-FEC2-B77F2C3C20B9}"/>
              </a:ext>
            </a:extLst>
          </p:cNvPr>
          <p:cNvSpPr/>
          <p:nvPr/>
        </p:nvSpPr>
        <p:spPr>
          <a:xfrm>
            <a:off x="557184" y="2019300"/>
            <a:ext cx="17173632" cy="7694539"/>
          </a:xfrm>
          <a:custGeom>
            <a:avLst/>
            <a:gdLst/>
            <a:ahLst/>
            <a:cxnLst/>
            <a:rect l="l" t="t" r="r" b="b"/>
            <a:pathLst>
              <a:path w="15013220" h="6361849">
                <a:moveTo>
                  <a:pt x="0" y="0"/>
                </a:moveTo>
                <a:lnTo>
                  <a:pt x="15013221" y="0"/>
                </a:lnTo>
                <a:lnTo>
                  <a:pt x="15013221" y="6361849"/>
                </a:lnTo>
                <a:lnTo>
                  <a:pt x="0" y="6361849"/>
                </a:lnTo>
                <a:lnTo>
                  <a:pt x="0" y="0"/>
                </a:lnTo>
                <a:close/>
              </a:path>
            </a:pathLst>
          </a:custGeom>
          <a:solidFill>
            <a:srgbClr val="E8F4F8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542295-1157-5F35-089E-731A3D14A3B9}"/>
              </a:ext>
            </a:extLst>
          </p:cNvPr>
          <p:cNvSpPr txBox="1"/>
          <p:nvPr/>
        </p:nvSpPr>
        <p:spPr>
          <a:xfrm>
            <a:off x="1117416" y="2781300"/>
            <a:ext cx="9118964" cy="5758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các mặt hàng sẽ có sự chênh lệch giữa các nơi bán khác nhau. 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ta 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 sát giá của các mặt hàng để lựa chọn được nơi có mức 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tốt, giúp tiết kiệm cho gia đình. </a:t>
            </a:r>
          </a:p>
        </p:txBody>
      </p:sp>
      <p:sp>
        <p:nvSpPr>
          <p:cNvPr id="10" name="Freeform 10"/>
          <p:cNvSpPr/>
          <p:nvPr/>
        </p:nvSpPr>
        <p:spPr>
          <a:xfrm rot="-4182642">
            <a:off x="363002" y="19849"/>
            <a:ext cx="1050548" cy="1447657"/>
          </a:xfrm>
          <a:custGeom>
            <a:avLst/>
            <a:gdLst/>
            <a:ahLst/>
            <a:cxnLst/>
            <a:rect l="l" t="t" r="r" b="b"/>
            <a:pathLst>
              <a:path w="3842342" h="3765495">
                <a:moveTo>
                  <a:pt x="0" y="0"/>
                </a:moveTo>
                <a:lnTo>
                  <a:pt x="3842341" y="0"/>
                </a:lnTo>
                <a:lnTo>
                  <a:pt x="3842341" y="3765494"/>
                </a:lnTo>
                <a:lnTo>
                  <a:pt x="0" y="376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D25A4B-01E8-C8AC-0E52-1AD5A0DC0656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3" name="Round Same Side Corner Rectangle 11">
              <a:extLst>
                <a:ext uri="{FF2B5EF4-FFF2-40B4-BE49-F238E27FC236}">
                  <a16:creationId xmlns:a16="http://schemas.microsoft.com/office/drawing/2014/main" id="{895C4717-C998-FDA4-D808-6347B802CD10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B91597-DC72-6B47-3896-B0BB576C96CF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85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10">
            <a:extLst>
              <a:ext uri="{FF2B5EF4-FFF2-40B4-BE49-F238E27FC236}">
                <a16:creationId xmlns:a16="http://schemas.microsoft.com/office/drawing/2014/main" id="{147E481F-9974-4315-2C69-7955E7BD269C}"/>
              </a:ext>
            </a:extLst>
          </p:cNvPr>
          <p:cNvSpPr/>
          <p:nvPr/>
        </p:nvSpPr>
        <p:spPr>
          <a:xfrm rot="9599931">
            <a:off x="16644382" y="44144"/>
            <a:ext cx="1654444" cy="1469841"/>
          </a:xfrm>
          <a:custGeom>
            <a:avLst/>
            <a:gdLst/>
            <a:ahLst/>
            <a:cxnLst/>
            <a:rect l="l" t="t" r="r" b="b"/>
            <a:pathLst>
              <a:path w="3854229" h="3244560">
                <a:moveTo>
                  <a:pt x="0" y="0"/>
                </a:moveTo>
                <a:lnTo>
                  <a:pt x="3854229" y="0"/>
                </a:lnTo>
                <a:lnTo>
                  <a:pt x="3854229" y="3244560"/>
                </a:lnTo>
                <a:lnTo>
                  <a:pt x="0" y="3244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guyên nhân giá bán các mặt hàng thường kết thúc bằng số 9,99">
            <a:extLst>
              <a:ext uri="{FF2B5EF4-FFF2-40B4-BE49-F238E27FC236}">
                <a16:creationId xmlns:a16="http://schemas.microsoft.com/office/drawing/2014/main" id="{98B44554-490C-CB69-E158-7DED2D533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3"/>
          <a:stretch/>
        </p:blipFill>
        <p:spPr bwMode="auto">
          <a:xfrm>
            <a:off x="11125200" y="2484304"/>
            <a:ext cx="5550964" cy="347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Nhiều mặt hàng sẽ tăng giá mạnh trong tháng 12? - Tuổi Trẻ Online">
            <a:extLst>
              <a:ext uri="{FF2B5EF4-FFF2-40B4-BE49-F238E27FC236}">
                <a16:creationId xmlns:a16="http://schemas.microsoft.com/office/drawing/2014/main" id="{DD3B6F7A-1362-D7CD-E71C-995F61E2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6276061"/>
            <a:ext cx="5550964" cy="291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04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178277" y="1028700"/>
            <a:ext cx="13931447" cy="76749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97859" y="221080"/>
            <a:ext cx="2675188" cy="2734858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847551" y="8079535"/>
            <a:ext cx="1275227" cy="1303671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439188" y="7954629"/>
            <a:ext cx="1548111" cy="1582642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620978" y="4205081"/>
            <a:ext cx="2626216" cy="2684793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87991" y="7870585"/>
            <a:ext cx="3710028" cy="2091107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 rot="1077090">
            <a:off x="15251189" y="527088"/>
            <a:ext cx="1837276" cy="3090220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51EDED5-C492-3262-B65D-5D308DC2AAFD}"/>
              </a:ext>
            </a:extLst>
          </p:cNvPr>
          <p:cNvSpPr txBox="1"/>
          <p:nvPr/>
        </p:nvSpPr>
        <p:spPr>
          <a:xfrm>
            <a:off x="4010607" y="2784321"/>
            <a:ext cx="9625948" cy="4249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4: </a:t>
            </a:r>
          </a:p>
          <a:p>
            <a:pPr algn="ctr">
              <a:lnSpc>
                <a:spcPct val="150000"/>
              </a:lnSpc>
            </a:pPr>
            <a:r>
              <a:rPr lang="en-US" sz="6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MUA SẮM THÔNG MINH</a:t>
            </a:r>
            <a:endParaRPr lang="en-US" sz="6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2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4182642">
            <a:off x="16784179" y="8808913"/>
            <a:ext cx="1140616" cy="1626876"/>
          </a:xfrm>
          <a:custGeom>
            <a:avLst/>
            <a:gdLst/>
            <a:ahLst/>
            <a:cxnLst/>
            <a:rect l="l" t="t" r="r" b="b"/>
            <a:pathLst>
              <a:path w="3842342" h="3765495">
                <a:moveTo>
                  <a:pt x="0" y="0"/>
                </a:moveTo>
                <a:lnTo>
                  <a:pt x="3842341" y="0"/>
                </a:lnTo>
                <a:lnTo>
                  <a:pt x="3842341" y="3765494"/>
                </a:lnTo>
                <a:lnTo>
                  <a:pt x="0" y="376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539C1B4C-BBD3-0609-F697-5D7EE8333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23" y="9225243"/>
            <a:ext cx="885098" cy="1061757"/>
          </a:xfrm>
          <a:prstGeom prst="rect">
            <a:avLst/>
          </a:prstGeom>
        </p:spPr>
      </p:pic>
      <p:sp>
        <p:nvSpPr>
          <p:cNvPr id="2" name="Freeform 11">
            <a:extLst>
              <a:ext uri="{FF2B5EF4-FFF2-40B4-BE49-F238E27FC236}">
                <a16:creationId xmlns:a16="http://schemas.microsoft.com/office/drawing/2014/main" id="{41A53B29-135B-A80A-451A-40340A1053F6}"/>
              </a:ext>
            </a:extLst>
          </p:cNvPr>
          <p:cNvSpPr/>
          <p:nvPr/>
        </p:nvSpPr>
        <p:spPr>
          <a:xfrm rot="2856985">
            <a:off x="17056825" y="380589"/>
            <a:ext cx="1758142" cy="1068722"/>
          </a:xfrm>
          <a:custGeom>
            <a:avLst/>
            <a:gdLst/>
            <a:ahLst/>
            <a:cxnLst/>
            <a:rect l="l" t="t" r="r" b="b"/>
            <a:pathLst>
              <a:path w="1374650" h="963973">
                <a:moveTo>
                  <a:pt x="0" y="0"/>
                </a:moveTo>
                <a:lnTo>
                  <a:pt x="1374650" y="0"/>
                </a:lnTo>
                <a:lnTo>
                  <a:pt x="1374650" y="963973"/>
                </a:lnTo>
                <a:lnTo>
                  <a:pt x="0" y="963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AE3DBF-65E5-305B-B025-4CC14CCC16DF}"/>
              </a:ext>
            </a:extLst>
          </p:cNvPr>
          <p:cNvGrpSpPr/>
          <p:nvPr/>
        </p:nvGrpSpPr>
        <p:grpSpPr>
          <a:xfrm>
            <a:off x="352101" y="723900"/>
            <a:ext cx="17326299" cy="1923222"/>
            <a:chOff x="255286" y="2261952"/>
            <a:chExt cx="17326299" cy="19232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CF5DF1-D904-0A3B-92DB-663970894956}"/>
                </a:ext>
              </a:extLst>
            </p:cNvPr>
            <p:cNvSpPr txBox="1"/>
            <p:nvPr/>
          </p:nvSpPr>
          <p:spPr>
            <a:xfrm>
              <a:off x="1837080" y="2261952"/>
              <a:ext cx="15744505" cy="192322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nhóm: </a:t>
              </a: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ác nhóm quan sát tranh </a:t>
              </a:r>
              <a:r>
                <a:rPr lang="en-US" sz="3800" i="1">
                  <a:latin typeface="Arial" panose="020B0604020202020204" pitchFamily="34" charset="0"/>
                  <a:cs typeface="Arial" panose="020B0604020202020204" pitchFamily="34" charset="0"/>
                </a:rPr>
                <a:t>(SGK – tr.59) 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và thảo luận về cách xử lí tình huống bằng cách đóng vai trong các tình huống đó:</a:t>
              </a:r>
              <a:endParaRPr lang="vi-VN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23CC3EAA-E0E6-2C13-F9B6-CC60AD4FC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55286" y="2453002"/>
              <a:ext cx="1371600" cy="1541122"/>
            </a:xfrm>
            <a:prstGeom prst="rect">
              <a:avLst/>
            </a:prstGeom>
          </p:spPr>
        </p:pic>
      </p:grpSp>
      <p:pic>
        <p:nvPicPr>
          <p:cNvPr id="14" name="Picture 13" descr="A cartoon of a person and a child in a grocery store&#10;&#10;Description automatically generated">
            <a:extLst>
              <a:ext uri="{FF2B5EF4-FFF2-40B4-BE49-F238E27FC236}">
                <a16:creationId xmlns:a16="http://schemas.microsoft.com/office/drawing/2014/main" id="{856827E9-6F25-6267-F4C0-B5C3D0A35D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4270" r="9404" b="14227"/>
          <a:stretch/>
        </p:blipFill>
        <p:spPr>
          <a:xfrm>
            <a:off x="3976205" y="3086100"/>
            <a:ext cx="10335589" cy="6753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006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4182642">
            <a:off x="16784179" y="8808913"/>
            <a:ext cx="1140616" cy="1626876"/>
          </a:xfrm>
          <a:custGeom>
            <a:avLst/>
            <a:gdLst/>
            <a:ahLst/>
            <a:cxnLst/>
            <a:rect l="l" t="t" r="r" b="b"/>
            <a:pathLst>
              <a:path w="3842342" h="3765495">
                <a:moveTo>
                  <a:pt x="0" y="0"/>
                </a:moveTo>
                <a:lnTo>
                  <a:pt x="3842341" y="0"/>
                </a:lnTo>
                <a:lnTo>
                  <a:pt x="3842341" y="3765494"/>
                </a:lnTo>
                <a:lnTo>
                  <a:pt x="0" y="376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539C1B4C-BBD3-0609-F697-5D7EE8333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23" y="9225243"/>
            <a:ext cx="885098" cy="1061757"/>
          </a:xfrm>
          <a:prstGeom prst="rect">
            <a:avLst/>
          </a:prstGeom>
        </p:spPr>
      </p:pic>
      <p:sp>
        <p:nvSpPr>
          <p:cNvPr id="2" name="Freeform 11">
            <a:extLst>
              <a:ext uri="{FF2B5EF4-FFF2-40B4-BE49-F238E27FC236}">
                <a16:creationId xmlns:a16="http://schemas.microsoft.com/office/drawing/2014/main" id="{41A53B29-135B-A80A-451A-40340A1053F6}"/>
              </a:ext>
            </a:extLst>
          </p:cNvPr>
          <p:cNvSpPr/>
          <p:nvPr/>
        </p:nvSpPr>
        <p:spPr>
          <a:xfrm rot="2856985">
            <a:off x="17056825" y="380589"/>
            <a:ext cx="1758142" cy="1068722"/>
          </a:xfrm>
          <a:custGeom>
            <a:avLst/>
            <a:gdLst/>
            <a:ahLst/>
            <a:cxnLst/>
            <a:rect l="l" t="t" r="r" b="b"/>
            <a:pathLst>
              <a:path w="1374650" h="963973">
                <a:moveTo>
                  <a:pt x="0" y="0"/>
                </a:moveTo>
                <a:lnTo>
                  <a:pt x="1374650" y="0"/>
                </a:lnTo>
                <a:lnTo>
                  <a:pt x="1374650" y="963973"/>
                </a:lnTo>
                <a:lnTo>
                  <a:pt x="0" y="963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and a child in a store&#10;&#10;Description automatically generated">
            <a:extLst>
              <a:ext uri="{FF2B5EF4-FFF2-40B4-BE49-F238E27FC236}">
                <a16:creationId xmlns:a16="http://schemas.microsoft.com/office/drawing/2014/main" id="{64A97E0F-999C-EDC4-6B9A-6859A02E10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13704" r="9040" b="10322"/>
          <a:stretch/>
        </p:blipFill>
        <p:spPr>
          <a:xfrm>
            <a:off x="4267200" y="3032393"/>
            <a:ext cx="9753600" cy="6805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C2D66B-3163-CA26-CEBA-9EADA4F902F8}"/>
              </a:ext>
            </a:extLst>
          </p:cNvPr>
          <p:cNvGrpSpPr/>
          <p:nvPr/>
        </p:nvGrpSpPr>
        <p:grpSpPr>
          <a:xfrm>
            <a:off x="352101" y="723900"/>
            <a:ext cx="17326299" cy="1923222"/>
            <a:chOff x="255286" y="2261952"/>
            <a:chExt cx="17326299" cy="19232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6F64AB-1F95-A583-6965-3D83261B3498}"/>
                </a:ext>
              </a:extLst>
            </p:cNvPr>
            <p:cNvSpPr txBox="1"/>
            <p:nvPr/>
          </p:nvSpPr>
          <p:spPr>
            <a:xfrm>
              <a:off x="1837080" y="2261952"/>
              <a:ext cx="15744505" cy="192322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nhóm: </a:t>
              </a: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ác nhóm quan sát tranh </a:t>
              </a:r>
              <a:r>
                <a:rPr lang="en-US" sz="3800" i="1">
                  <a:latin typeface="Arial" panose="020B0604020202020204" pitchFamily="34" charset="0"/>
                  <a:cs typeface="Arial" panose="020B0604020202020204" pitchFamily="34" charset="0"/>
                </a:rPr>
                <a:t>(SGK – tr.59) 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và thảo luận về cách xử lí tình huống bằng cách đóng vai trong các tình huống đó:</a:t>
              </a:r>
              <a:endParaRPr lang="vi-VN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9AE00DF3-3E7D-0089-1FF2-4E276218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55286" y="2453002"/>
              <a:ext cx="1371600" cy="1541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3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1732510">
            <a:off x="-54121" y="9130203"/>
            <a:ext cx="1120715" cy="1061528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16030-F587-26EE-E77D-78EFA35081F6}"/>
              </a:ext>
            </a:extLst>
          </p:cNvPr>
          <p:cNvSpPr txBox="1"/>
          <p:nvPr/>
        </p:nvSpPr>
        <p:spPr>
          <a:xfrm>
            <a:off x="1028700" y="884039"/>
            <a:ext cx="3086100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120B7-D91B-4E3D-6937-65EB6F5495FC}"/>
              </a:ext>
            </a:extLst>
          </p:cNvPr>
          <p:cNvSpPr txBox="1"/>
          <p:nvPr/>
        </p:nvSpPr>
        <p:spPr>
          <a:xfrm>
            <a:off x="1028700" y="884039"/>
            <a:ext cx="3086100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743FFE-FA42-BD2A-FC31-B3163D77C25F}"/>
              </a:ext>
            </a:extLst>
          </p:cNvPr>
          <p:cNvGrpSpPr/>
          <p:nvPr/>
        </p:nvGrpSpPr>
        <p:grpSpPr>
          <a:xfrm>
            <a:off x="304800" y="2099733"/>
            <a:ext cx="8382000" cy="6775653"/>
            <a:chOff x="381000" y="1949246"/>
            <a:chExt cx="8382000" cy="67756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425012-97B9-A00E-BE8D-81CE075B1E79}"/>
                </a:ext>
              </a:extLst>
            </p:cNvPr>
            <p:cNvGrpSpPr/>
            <p:nvPr/>
          </p:nvGrpSpPr>
          <p:grpSpPr>
            <a:xfrm>
              <a:off x="852861" y="2900474"/>
              <a:ext cx="7910139" cy="5824425"/>
              <a:chOff x="2066616" y="3642045"/>
              <a:chExt cx="7162800" cy="5839306"/>
            </a:xfrm>
          </p:grpSpPr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A1086786-5833-FE47-60ED-8BD87A189FCA}"/>
                  </a:ext>
                </a:extLst>
              </p:cNvPr>
              <p:cNvGrpSpPr/>
              <p:nvPr/>
            </p:nvGrpSpPr>
            <p:grpSpPr>
              <a:xfrm>
                <a:off x="2066616" y="3642045"/>
                <a:ext cx="7162800" cy="5839306"/>
                <a:chOff x="0" y="0"/>
                <a:chExt cx="1778058" cy="1677585"/>
              </a:xfrm>
            </p:grpSpPr>
            <p:sp>
              <p:nvSpPr>
                <p:cNvPr id="8" name="Freeform 5">
                  <a:extLst>
                    <a:ext uri="{FF2B5EF4-FFF2-40B4-BE49-F238E27FC236}">
                      <a16:creationId xmlns:a16="http://schemas.microsoft.com/office/drawing/2014/main" id="{3C09028B-6203-86D7-A1D1-6D065AD84C8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78059" cy="1677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59" h="1677585">
                      <a:moveTo>
                        <a:pt x="58485" y="0"/>
                      </a:moveTo>
                      <a:lnTo>
                        <a:pt x="1719573" y="0"/>
                      </a:lnTo>
                      <a:cubicBezTo>
                        <a:pt x="1751874" y="0"/>
                        <a:pt x="1778059" y="26185"/>
                        <a:pt x="1778059" y="58485"/>
                      </a:cubicBezTo>
                      <a:lnTo>
                        <a:pt x="1778059" y="1619099"/>
                      </a:lnTo>
                      <a:cubicBezTo>
                        <a:pt x="1778059" y="1634611"/>
                        <a:pt x="1771897" y="1649487"/>
                        <a:pt x="1760929" y="1660455"/>
                      </a:cubicBezTo>
                      <a:cubicBezTo>
                        <a:pt x="1749960" y="1671423"/>
                        <a:pt x="1735085" y="1677585"/>
                        <a:pt x="1719573" y="1677585"/>
                      </a:cubicBezTo>
                      <a:lnTo>
                        <a:pt x="58485" y="1677585"/>
                      </a:lnTo>
                      <a:cubicBezTo>
                        <a:pt x="26185" y="1677585"/>
                        <a:pt x="0" y="1651400"/>
                        <a:pt x="0" y="1619099"/>
                      </a:cubicBezTo>
                      <a:lnTo>
                        <a:pt x="0" y="58485"/>
                      </a:lnTo>
                      <a:cubicBezTo>
                        <a:pt x="0" y="42974"/>
                        <a:pt x="6162" y="28098"/>
                        <a:pt x="17130" y="17130"/>
                      </a:cubicBezTo>
                      <a:cubicBezTo>
                        <a:pt x="28098" y="6162"/>
                        <a:pt x="42974" y="0"/>
                        <a:pt x="58485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F4748A87-5A17-A20D-5164-DDB283ACB12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1759396A-8E35-14DD-6690-BBB8E1DAD936}"/>
                  </a:ext>
                </a:extLst>
              </p:cNvPr>
              <p:cNvSpPr/>
              <p:nvPr/>
            </p:nvSpPr>
            <p:spPr>
              <a:xfrm>
                <a:off x="2175316" y="3736546"/>
                <a:ext cx="6945401" cy="5650304"/>
              </a:xfrm>
              <a:custGeom>
                <a:avLst/>
                <a:gdLst/>
                <a:ahLst/>
                <a:cxnLst/>
                <a:rect l="l" t="t" r="r" b="b"/>
                <a:pathLst>
                  <a:path w="1724092" h="1623286">
                    <a:moveTo>
                      <a:pt x="60316" y="0"/>
                    </a:moveTo>
                    <a:lnTo>
                      <a:pt x="1663776" y="0"/>
                    </a:lnTo>
                    <a:cubicBezTo>
                      <a:pt x="1679773" y="0"/>
                      <a:pt x="1695115" y="6355"/>
                      <a:pt x="1706426" y="17666"/>
                    </a:cubicBezTo>
                    <a:cubicBezTo>
                      <a:pt x="1717737" y="28978"/>
                      <a:pt x="1724092" y="44319"/>
                      <a:pt x="1724092" y="60316"/>
                    </a:cubicBezTo>
                    <a:lnTo>
                      <a:pt x="1724092" y="1562970"/>
                    </a:lnTo>
                    <a:cubicBezTo>
                      <a:pt x="1724092" y="1578967"/>
                      <a:pt x="1717737" y="1594308"/>
                      <a:pt x="1706426" y="1605620"/>
                    </a:cubicBezTo>
                    <a:cubicBezTo>
                      <a:pt x="1695115" y="1616931"/>
                      <a:pt x="1679773" y="1623286"/>
                      <a:pt x="1663776" y="1623286"/>
                    </a:cubicBezTo>
                    <a:lnTo>
                      <a:pt x="60316" y="1623286"/>
                    </a:lnTo>
                    <a:cubicBezTo>
                      <a:pt x="44319" y="1623286"/>
                      <a:pt x="28978" y="1616931"/>
                      <a:pt x="17666" y="1605620"/>
                    </a:cubicBezTo>
                    <a:cubicBezTo>
                      <a:pt x="6355" y="1594308"/>
                      <a:pt x="0" y="1578967"/>
                      <a:pt x="0" y="1562970"/>
                    </a:cubicBezTo>
                    <a:lnTo>
                      <a:pt x="0" y="60316"/>
                    </a:lnTo>
                    <a:cubicBezTo>
                      <a:pt x="0" y="44319"/>
                      <a:pt x="6355" y="28978"/>
                      <a:pt x="17666" y="17666"/>
                    </a:cubicBezTo>
                    <a:cubicBezTo>
                      <a:pt x="28978" y="6355"/>
                      <a:pt x="44319" y="0"/>
                      <a:pt x="603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7D2787-0E25-DB7E-72BF-D957DA5B3AC0}"/>
                </a:ext>
              </a:extLst>
            </p:cNvPr>
            <p:cNvSpPr txBox="1"/>
            <p:nvPr/>
          </p:nvSpPr>
          <p:spPr>
            <a:xfrm>
              <a:off x="1713939" y="4475417"/>
              <a:ext cx="6081596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 lớp chia thành 2 nhóm, mỗi nhóm được giao xử lí một tình huống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79DC31CE-3754-B1CC-8B3D-CA97D293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949246"/>
              <a:ext cx="1973069" cy="19730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35EDAA-EB3B-58F6-0D6D-0580A52DB269}"/>
              </a:ext>
            </a:extLst>
          </p:cNvPr>
          <p:cNvGrpSpPr/>
          <p:nvPr/>
        </p:nvGrpSpPr>
        <p:grpSpPr>
          <a:xfrm>
            <a:off x="9561568" y="2137922"/>
            <a:ext cx="8482003" cy="6684987"/>
            <a:chOff x="852861" y="2039912"/>
            <a:chExt cx="8482003" cy="668498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C38259-B45F-EDE5-754F-576EB28C68B6}"/>
                </a:ext>
              </a:extLst>
            </p:cNvPr>
            <p:cNvGrpSpPr/>
            <p:nvPr/>
          </p:nvGrpSpPr>
          <p:grpSpPr>
            <a:xfrm>
              <a:off x="852861" y="2900474"/>
              <a:ext cx="7910139" cy="5824425"/>
              <a:chOff x="2066616" y="3642045"/>
              <a:chExt cx="7162800" cy="5839306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E5B67330-4907-212E-91D2-9C5FA216A21D}"/>
                  </a:ext>
                </a:extLst>
              </p:cNvPr>
              <p:cNvGrpSpPr/>
              <p:nvPr/>
            </p:nvGrpSpPr>
            <p:grpSpPr>
              <a:xfrm>
                <a:off x="2066616" y="3642045"/>
                <a:ext cx="7162800" cy="5839306"/>
                <a:chOff x="0" y="0"/>
                <a:chExt cx="1778058" cy="1677585"/>
              </a:xfrm>
            </p:grpSpPr>
            <p:sp>
              <p:nvSpPr>
                <p:cNvPr id="31" name="Freeform 5">
                  <a:extLst>
                    <a:ext uri="{FF2B5EF4-FFF2-40B4-BE49-F238E27FC236}">
                      <a16:creationId xmlns:a16="http://schemas.microsoft.com/office/drawing/2014/main" id="{FE4C571E-C9AF-93A7-A88A-D60E4F05A9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78059" cy="1677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59" h="1677585">
                      <a:moveTo>
                        <a:pt x="58485" y="0"/>
                      </a:moveTo>
                      <a:lnTo>
                        <a:pt x="1719573" y="0"/>
                      </a:lnTo>
                      <a:cubicBezTo>
                        <a:pt x="1751874" y="0"/>
                        <a:pt x="1778059" y="26185"/>
                        <a:pt x="1778059" y="58485"/>
                      </a:cubicBezTo>
                      <a:lnTo>
                        <a:pt x="1778059" y="1619099"/>
                      </a:lnTo>
                      <a:cubicBezTo>
                        <a:pt x="1778059" y="1634611"/>
                        <a:pt x="1771897" y="1649487"/>
                        <a:pt x="1760929" y="1660455"/>
                      </a:cubicBezTo>
                      <a:cubicBezTo>
                        <a:pt x="1749960" y="1671423"/>
                        <a:pt x="1735085" y="1677585"/>
                        <a:pt x="1719573" y="1677585"/>
                      </a:cubicBezTo>
                      <a:lnTo>
                        <a:pt x="58485" y="1677585"/>
                      </a:lnTo>
                      <a:cubicBezTo>
                        <a:pt x="26185" y="1677585"/>
                        <a:pt x="0" y="1651400"/>
                        <a:pt x="0" y="1619099"/>
                      </a:cubicBezTo>
                      <a:lnTo>
                        <a:pt x="0" y="58485"/>
                      </a:lnTo>
                      <a:cubicBezTo>
                        <a:pt x="0" y="42974"/>
                        <a:pt x="6162" y="28098"/>
                        <a:pt x="17130" y="17130"/>
                      </a:cubicBezTo>
                      <a:cubicBezTo>
                        <a:pt x="28098" y="6162"/>
                        <a:pt x="42974" y="0"/>
                        <a:pt x="58485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6">
                  <a:extLst>
                    <a:ext uri="{FF2B5EF4-FFF2-40B4-BE49-F238E27FC236}">
                      <a16:creationId xmlns:a16="http://schemas.microsoft.com/office/drawing/2014/main" id="{79A2D993-2E38-8F1B-8EC6-3D984CDBCF76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F3CD631D-A66D-F39F-091F-D62079E9C5A3}"/>
                  </a:ext>
                </a:extLst>
              </p:cNvPr>
              <p:cNvSpPr/>
              <p:nvPr/>
            </p:nvSpPr>
            <p:spPr>
              <a:xfrm>
                <a:off x="2175316" y="3736546"/>
                <a:ext cx="6945401" cy="5650304"/>
              </a:xfrm>
              <a:custGeom>
                <a:avLst/>
                <a:gdLst/>
                <a:ahLst/>
                <a:cxnLst/>
                <a:rect l="l" t="t" r="r" b="b"/>
                <a:pathLst>
                  <a:path w="1724092" h="1623286">
                    <a:moveTo>
                      <a:pt x="60316" y="0"/>
                    </a:moveTo>
                    <a:lnTo>
                      <a:pt x="1663776" y="0"/>
                    </a:lnTo>
                    <a:cubicBezTo>
                      <a:pt x="1679773" y="0"/>
                      <a:pt x="1695115" y="6355"/>
                      <a:pt x="1706426" y="17666"/>
                    </a:cubicBezTo>
                    <a:cubicBezTo>
                      <a:pt x="1717737" y="28978"/>
                      <a:pt x="1724092" y="44319"/>
                      <a:pt x="1724092" y="60316"/>
                    </a:cubicBezTo>
                    <a:lnTo>
                      <a:pt x="1724092" y="1562970"/>
                    </a:lnTo>
                    <a:cubicBezTo>
                      <a:pt x="1724092" y="1578967"/>
                      <a:pt x="1717737" y="1594308"/>
                      <a:pt x="1706426" y="1605620"/>
                    </a:cubicBezTo>
                    <a:cubicBezTo>
                      <a:pt x="1695115" y="1616931"/>
                      <a:pt x="1679773" y="1623286"/>
                      <a:pt x="1663776" y="1623286"/>
                    </a:cubicBezTo>
                    <a:lnTo>
                      <a:pt x="60316" y="1623286"/>
                    </a:lnTo>
                    <a:cubicBezTo>
                      <a:pt x="44319" y="1623286"/>
                      <a:pt x="28978" y="1616931"/>
                      <a:pt x="17666" y="1605620"/>
                    </a:cubicBezTo>
                    <a:cubicBezTo>
                      <a:pt x="6355" y="1594308"/>
                      <a:pt x="0" y="1578967"/>
                      <a:pt x="0" y="1562970"/>
                    </a:cubicBezTo>
                    <a:lnTo>
                      <a:pt x="0" y="60316"/>
                    </a:lnTo>
                    <a:cubicBezTo>
                      <a:pt x="0" y="44319"/>
                      <a:pt x="6355" y="28978"/>
                      <a:pt x="17666" y="17666"/>
                    </a:cubicBezTo>
                    <a:cubicBezTo>
                      <a:pt x="28978" y="6355"/>
                      <a:pt x="44319" y="0"/>
                      <a:pt x="603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60A4EE-A9AE-1D27-AFF7-0CEB3463AB1A}"/>
                </a:ext>
              </a:extLst>
            </p:cNvPr>
            <p:cNvSpPr txBox="1"/>
            <p:nvPr/>
          </p:nvSpPr>
          <p:spPr>
            <a:xfrm>
              <a:off x="1529115" y="4029371"/>
              <a:ext cx="655763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nhóm thảo luận cách xử lí, phân công đóng vai và chuẩn bị lời thoại cho các thành viên.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E142E9D1-958C-3D80-1CDB-DCC2C21F3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795" y="2039912"/>
              <a:ext cx="1973069" cy="1973069"/>
            </a:xfrm>
            <a:prstGeom prst="rect">
              <a:avLst/>
            </a:prstGeom>
          </p:spPr>
        </p:pic>
      </p:grpSp>
      <p:pic>
        <p:nvPicPr>
          <p:cNvPr id="34" name="Picture 16">
            <a:extLst>
              <a:ext uri="{FF2B5EF4-FFF2-40B4-BE49-F238E27FC236}">
                <a16:creationId xmlns:a16="http://schemas.microsoft.com/office/drawing/2014/main" id="{FC3338AC-C8F3-6B9C-BDE7-2DCCAEED1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15607" y="8077734"/>
            <a:ext cx="6081596" cy="2318608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345030E2-C494-8628-03B7-54990217A3DF}"/>
              </a:ext>
            </a:extLst>
          </p:cNvPr>
          <p:cNvSpPr/>
          <p:nvPr/>
        </p:nvSpPr>
        <p:spPr>
          <a:xfrm rot="-7694192">
            <a:off x="17375063" y="504126"/>
            <a:ext cx="719569" cy="546873"/>
          </a:xfrm>
          <a:custGeom>
            <a:avLst/>
            <a:gdLst/>
            <a:ahLst/>
            <a:cxnLst/>
            <a:rect l="l" t="t" r="r" b="b"/>
            <a:pathLst>
              <a:path w="719569" h="546873">
                <a:moveTo>
                  <a:pt x="0" y="0"/>
                </a:moveTo>
                <a:lnTo>
                  <a:pt x="719569" y="0"/>
                </a:lnTo>
                <a:lnTo>
                  <a:pt x="719569" y="546873"/>
                </a:lnTo>
                <a:lnTo>
                  <a:pt x="0" y="5468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4">
            <a:extLst>
              <a:ext uri="{FF2B5EF4-FFF2-40B4-BE49-F238E27FC236}">
                <a16:creationId xmlns:a16="http://schemas.microsoft.com/office/drawing/2014/main" id="{53AA02CD-8DAC-D730-44F1-993BA31094C0}"/>
              </a:ext>
            </a:extLst>
          </p:cNvPr>
          <p:cNvSpPr/>
          <p:nvPr/>
        </p:nvSpPr>
        <p:spPr>
          <a:xfrm>
            <a:off x="-1981200" y="527627"/>
            <a:ext cx="22250400" cy="149985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0A764-1E81-A6BC-DE3A-71CFA8874DF0}"/>
              </a:ext>
            </a:extLst>
          </p:cNvPr>
          <p:cNvSpPr txBox="1"/>
          <p:nvPr/>
        </p:nvSpPr>
        <p:spPr>
          <a:xfrm>
            <a:off x="3671733" y="841733"/>
            <a:ext cx="116773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THỰC HIỆN CỤ THỂ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A2FCB32-17D8-6609-3DCD-EA1DA19097B4}"/>
              </a:ext>
            </a:extLst>
          </p:cNvPr>
          <p:cNvSpPr/>
          <p:nvPr/>
        </p:nvSpPr>
        <p:spPr>
          <a:xfrm rot="6949130">
            <a:off x="1503841" y="499249"/>
            <a:ext cx="1444519" cy="1521253"/>
          </a:xfrm>
          <a:custGeom>
            <a:avLst/>
            <a:gdLst/>
            <a:ahLst/>
            <a:cxnLst/>
            <a:rect l="l" t="t" r="r" b="b"/>
            <a:pathLst>
              <a:path w="1200375" h="1292463">
                <a:moveTo>
                  <a:pt x="0" y="0"/>
                </a:moveTo>
                <a:lnTo>
                  <a:pt x="1200375" y="0"/>
                </a:lnTo>
                <a:lnTo>
                  <a:pt x="1200375" y="1292463"/>
                </a:lnTo>
                <a:lnTo>
                  <a:pt x="0" y="1292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26E71AF-94ED-C583-9CDB-537881B01CE3}"/>
              </a:ext>
            </a:extLst>
          </p:cNvPr>
          <p:cNvSpPr/>
          <p:nvPr/>
        </p:nvSpPr>
        <p:spPr>
          <a:xfrm rot="6949130">
            <a:off x="15647133" y="499248"/>
            <a:ext cx="1444519" cy="1521253"/>
          </a:xfrm>
          <a:custGeom>
            <a:avLst/>
            <a:gdLst/>
            <a:ahLst/>
            <a:cxnLst/>
            <a:rect l="l" t="t" r="r" b="b"/>
            <a:pathLst>
              <a:path w="1200375" h="1292463">
                <a:moveTo>
                  <a:pt x="0" y="0"/>
                </a:moveTo>
                <a:lnTo>
                  <a:pt x="1200375" y="0"/>
                </a:lnTo>
                <a:lnTo>
                  <a:pt x="1200375" y="1292463"/>
                </a:lnTo>
                <a:lnTo>
                  <a:pt x="0" y="1292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10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25AA44-F1FB-2636-8499-7F1CB3766BE4}"/>
              </a:ext>
            </a:extLst>
          </p:cNvPr>
          <p:cNvGrpSpPr/>
          <p:nvPr/>
        </p:nvGrpSpPr>
        <p:grpSpPr>
          <a:xfrm>
            <a:off x="-104708" y="-38100"/>
            <a:ext cx="1319749" cy="1374667"/>
            <a:chOff x="609600" y="8191500"/>
            <a:chExt cx="1319749" cy="1374667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AE903D63-537C-852C-D566-0D2D2379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09600" y="8651131"/>
              <a:ext cx="823151" cy="915036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DA0999DD-0381-2B58-F32F-71C2756CF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32751" y="8191500"/>
              <a:ext cx="496598" cy="552031"/>
            </a:xfrm>
            <a:prstGeom prst="rect">
              <a:avLst/>
            </a:prstGeom>
          </p:spPr>
        </p:pic>
      </p:grpSp>
      <p:sp>
        <p:nvSpPr>
          <p:cNvPr id="34" name="Freeform 17">
            <a:extLst>
              <a:ext uri="{FF2B5EF4-FFF2-40B4-BE49-F238E27FC236}">
                <a16:creationId xmlns:a16="http://schemas.microsoft.com/office/drawing/2014/main" id="{FE975FA6-B3F7-4CE4-4AD4-97783BCC302D}"/>
              </a:ext>
            </a:extLst>
          </p:cNvPr>
          <p:cNvSpPr/>
          <p:nvPr/>
        </p:nvSpPr>
        <p:spPr>
          <a:xfrm>
            <a:off x="16532224" y="180872"/>
            <a:ext cx="1755776" cy="1266507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78FFC780-D08D-829A-30BE-25A073193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8200" y="2637403"/>
            <a:ext cx="5886158" cy="7774783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627C9938-17B5-B730-2CC1-17C31FE99EEE}"/>
              </a:ext>
            </a:extLst>
          </p:cNvPr>
          <p:cNvSpPr/>
          <p:nvPr/>
        </p:nvSpPr>
        <p:spPr>
          <a:xfrm>
            <a:off x="7696200" y="2255271"/>
            <a:ext cx="9140746" cy="3497829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1: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Lan, em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sẽ khuyên bố mua chỗ rẻ hơn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59A56CF4-D7D8-ECB0-31FF-C0FD854B5EE9}"/>
              </a:ext>
            </a:extLst>
          </p:cNvPr>
          <p:cNvSpPr/>
          <p:nvPr/>
        </p:nvSpPr>
        <p:spPr>
          <a:xfrm>
            <a:off x="7872559" y="6265003"/>
            <a:ext cx="8964387" cy="3298097"/>
          </a:xfrm>
          <a:prstGeom prst="wedgeRoundRectCallout">
            <a:avLst>
              <a:gd name="adj1" fmla="val -59409"/>
              <a:gd name="adj2" fmla="val -368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2: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được giảm giá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nên mua về để dùng dần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B9DCB72-7398-E922-F291-00C9742FBEE2}"/>
              </a:ext>
            </a:extLst>
          </p:cNvPr>
          <p:cNvGrpSpPr/>
          <p:nvPr/>
        </p:nvGrpSpPr>
        <p:grpSpPr>
          <a:xfrm>
            <a:off x="5613305" y="-9313"/>
            <a:ext cx="7583876" cy="1388058"/>
            <a:chOff x="4834930" y="84191"/>
            <a:chExt cx="7359542" cy="1232175"/>
          </a:xfrm>
        </p:grpSpPr>
        <p:sp>
          <p:nvSpPr>
            <p:cNvPr id="57" name="Round Same Side Corner Rectangle 11">
              <a:extLst>
                <a:ext uri="{FF2B5EF4-FFF2-40B4-BE49-F238E27FC236}">
                  <a16:creationId xmlns:a16="http://schemas.microsoft.com/office/drawing/2014/main" id="{CBD3DF5E-2133-18FB-5C2D-7BD86D651123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D7746CF-F198-1466-253E-1D40C5BA7620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45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274637" y="8343900"/>
            <a:ext cx="2013363" cy="1828800"/>
          </a:xfrm>
          <a:custGeom>
            <a:avLst/>
            <a:gdLst/>
            <a:ahLst/>
            <a:cxnLst/>
            <a:rect l="l" t="t" r="r" b="b"/>
            <a:pathLst>
              <a:path w="3721923" h="3647485">
                <a:moveTo>
                  <a:pt x="0" y="0"/>
                </a:moveTo>
                <a:lnTo>
                  <a:pt x="3721923" y="0"/>
                </a:lnTo>
                <a:lnTo>
                  <a:pt x="3721923" y="3647484"/>
                </a:lnTo>
                <a:lnTo>
                  <a:pt x="0" y="3647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657" y="99310"/>
            <a:ext cx="1056628" cy="1326817"/>
          </a:xfrm>
          <a:custGeom>
            <a:avLst/>
            <a:gdLst/>
            <a:ahLst/>
            <a:cxnLst/>
            <a:rect l="l" t="t" r="r" b="b"/>
            <a:pathLst>
              <a:path w="1056628" h="1326817">
                <a:moveTo>
                  <a:pt x="0" y="0"/>
                </a:moveTo>
                <a:lnTo>
                  <a:pt x="1056628" y="0"/>
                </a:lnTo>
                <a:lnTo>
                  <a:pt x="1056628" y="1326817"/>
                </a:lnTo>
                <a:lnTo>
                  <a:pt x="0" y="1326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700000">
            <a:off x="-413602" y="8511157"/>
            <a:ext cx="3710028" cy="2091107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9" y="0"/>
                </a:lnTo>
                <a:lnTo>
                  <a:pt x="3710029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11837">
            <a:off x="15046148" y="380573"/>
            <a:ext cx="3710028" cy="2091107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0A0E9-B4BB-245C-A649-F0453A3E5401}"/>
              </a:ext>
            </a:extLst>
          </p:cNvPr>
          <p:cNvSpPr txBox="1"/>
          <p:nvPr/>
        </p:nvSpPr>
        <p:spPr>
          <a:xfrm>
            <a:off x="1223638" y="3544621"/>
            <a:ext cx="15840723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en-US" sz="7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HỌC SINH ĐẾN </a:t>
            </a:r>
            <a:r>
              <a:rPr lang="en-US" sz="7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BÀI GIẢNG HÔM NAY!</a:t>
            </a:r>
            <a:endParaRPr lang="en-US" sz="7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1732510">
            <a:off x="315075" y="283227"/>
            <a:ext cx="1473761" cy="1442773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-225673" y="9179934"/>
            <a:ext cx="1213346" cy="1228557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FE975FA6-B3F7-4CE4-4AD4-97783BCC302D}"/>
              </a:ext>
            </a:extLst>
          </p:cNvPr>
          <p:cNvSpPr/>
          <p:nvPr/>
        </p:nvSpPr>
        <p:spPr>
          <a:xfrm>
            <a:off x="16770229" y="0"/>
            <a:ext cx="1755776" cy="1266507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7A961E2-8586-F9D0-4853-3D86B83BFF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438400" y="3238500"/>
            <a:ext cx="15846984" cy="704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2BB32D-AC39-991A-7DFC-3ACD0AC705D8}"/>
              </a:ext>
            </a:extLst>
          </p:cNvPr>
          <p:cNvSpPr txBox="1"/>
          <p:nvPr/>
        </p:nvSpPr>
        <p:spPr>
          <a:xfrm>
            <a:off x="7162799" y="5590666"/>
            <a:ext cx="9607429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nhóm lần lượt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lên đóng vai xử lí tình huống trước lớp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, trong khi đó các nhóm khác nhận xét về cách xử lí tình huống và phần đóng vai của nhóm bạn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11D5705-39A1-6FA2-A2B3-EA9518C18E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999373" y="1715756"/>
            <a:ext cx="7316110" cy="401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88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1732510">
            <a:off x="-53880" y="1985"/>
            <a:ext cx="1120715" cy="1061528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017298" y="226434"/>
            <a:ext cx="1213346" cy="1228557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16030-F587-26EE-E77D-78EFA35081F6}"/>
              </a:ext>
            </a:extLst>
          </p:cNvPr>
          <p:cNvSpPr txBox="1"/>
          <p:nvPr/>
        </p:nvSpPr>
        <p:spPr>
          <a:xfrm>
            <a:off x="1028700" y="884039"/>
            <a:ext cx="3086100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120B7-D91B-4E3D-6937-65EB6F5495FC}"/>
              </a:ext>
            </a:extLst>
          </p:cNvPr>
          <p:cNvSpPr txBox="1"/>
          <p:nvPr/>
        </p:nvSpPr>
        <p:spPr>
          <a:xfrm>
            <a:off x="1028700" y="884039"/>
            <a:ext cx="3086100" cy="32307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CFCE22D0-468A-F462-687A-71FEB4938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69343" y="1943100"/>
            <a:ext cx="5269830" cy="905752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2DBEB1A-C333-7F37-D909-1AF26A5DD18D}"/>
              </a:ext>
            </a:extLst>
          </p:cNvPr>
          <p:cNvSpPr/>
          <p:nvPr/>
        </p:nvSpPr>
        <p:spPr>
          <a:xfrm>
            <a:off x="624668" y="773328"/>
            <a:ext cx="11887200" cy="5132172"/>
          </a:xfrm>
          <a:prstGeom prst="cloudCallout">
            <a:avLst>
              <a:gd name="adj1" fmla="val 56800"/>
              <a:gd name="adj2" fmla="val 46609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bài học về mua sắm thông minh rút ra được sau khi xử lí tình huống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0C5BDE-088F-7EC5-EDC7-ACFCAA459A1C}"/>
              </a:ext>
            </a:extLst>
          </p:cNvPr>
          <p:cNvGrpSpPr/>
          <p:nvPr/>
        </p:nvGrpSpPr>
        <p:grpSpPr>
          <a:xfrm>
            <a:off x="838200" y="6389123"/>
            <a:ext cx="12366171" cy="3013838"/>
            <a:chOff x="684633" y="6183543"/>
            <a:chExt cx="12366171" cy="3013838"/>
          </a:xfrm>
        </p:grpSpPr>
        <p:pic>
          <p:nvPicPr>
            <p:cNvPr id="7" name="Graphic 6" descr="Back with solid fill">
              <a:extLst>
                <a:ext uri="{FF2B5EF4-FFF2-40B4-BE49-F238E27FC236}">
                  <a16:creationId xmlns:a16="http://schemas.microsoft.com/office/drawing/2014/main" id="{CECC3279-E2D4-3E64-075B-3AEA0B9E0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684633" y="7112612"/>
              <a:ext cx="1760531" cy="1155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4130C0-B92E-B2FA-5F8E-B2B0655EBE6C}"/>
                </a:ext>
              </a:extLst>
            </p:cNvPr>
            <p:cNvSpPr txBox="1"/>
            <p:nvPr/>
          </p:nvSpPr>
          <p:spPr>
            <a:xfrm>
              <a:off x="2724410" y="6183543"/>
              <a:ext cx="10326394" cy="301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 2 tình huống trên</a:t>
              </a: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r>
                <a:rPr lang="vi-VN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học</a:t>
              </a:r>
              <a:r>
                <a:rPr lang="vi-VN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rút ra được </a:t>
              </a: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vi-VN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phải có kế hoạch chi tiêu và mua đồ hợp lý.</a:t>
              </a:r>
              <a:endParaRPr lang="en-US" sz="4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882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>
            <a:extLst>
              <a:ext uri="{FF2B5EF4-FFF2-40B4-BE49-F238E27FC236}">
                <a16:creationId xmlns:a16="http://schemas.microsoft.com/office/drawing/2014/main" id="{DE7744FE-187B-8D07-AFE3-CE9017029B48}"/>
              </a:ext>
            </a:extLst>
          </p:cNvPr>
          <p:cNvGrpSpPr/>
          <p:nvPr/>
        </p:nvGrpSpPr>
        <p:grpSpPr>
          <a:xfrm>
            <a:off x="457200" y="528154"/>
            <a:ext cx="17373601" cy="9187346"/>
            <a:chOff x="0" y="-28575"/>
            <a:chExt cx="4243877" cy="2196042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102708B8-67B4-BCE5-5169-4F0A81DF2B4B}"/>
                </a:ext>
              </a:extLst>
            </p:cNvPr>
            <p:cNvSpPr/>
            <p:nvPr/>
          </p:nvSpPr>
          <p:spPr>
            <a:xfrm>
              <a:off x="37227" y="80000"/>
              <a:ext cx="4206650" cy="208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95B73B14-3EE5-79ED-D187-BCFF97A5BFA3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FA5B31-CE3D-DB6F-0665-7C1FAA256575}"/>
              </a:ext>
            </a:extLst>
          </p:cNvPr>
          <p:cNvSpPr txBox="1"/>
          <p:nvPr/>
        </p:nvSpPr>
        <p:spPr>
          <a:xfrm>
            <a:off x="1130102" y="1958170"/>
            <a:ext cx="10171925" cy="728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 sắm thông minh giúp chúng ta chọn mua được những hàng hóa phù hợp với chi phí hợp lí, giúp tiết kiệm cho gia đình.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áp dụng những điều học được từ bài học hôm nay vào họat động mua sắm hàng ngày với người thân nhé!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98046D-5D38-74BE-ACEC-250D152C79D8}"/>
              </a:ext>
            </a:extLst>
          </p:cNvPr>
          <p:cNvSpPr txBox="1"/>
          <p:nvPr/>
        </p:nvSpPr>
        <p:spPr>
          <a:xfrm>
            <a:off x="3193284" y="1306000"/>
            <a:ext cx="5731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2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en-US" sz="5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EAEF3DA-9CE8-B3DC-FBE4-48E68230B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" y="238627"/>
            <a:ext cx="1692486" cy="1692486"/>
          </a:xfrm>
          <a:prstGeom prst="rect">
            <a:avLst/>
          </a:prstGeom>
        </p:spPr>
      </p:pic>
      <p:pic>
        <p:nvPicPr>
          <p:cNvPr id="27" name="Picture 26" descr="A picture containing person, marketplace&#10;&#10;Description automatically generated">
            <a:extLst>
              <a:ext uri="{FF2B5EF4-FFF2-40B4-BE49-F238E27FC236}">
                <a16:creationId xmlns:a16="http://schemas.microsoft.com/office/drawing/2014/main" id="{60CDC1DE-F09C-1183-1772-D232C745C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927">
            <a:off x="11859616" y="1924229"/>
            <a:ext cx="5144953" cy="3219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C56A4A32-CFDF-3EB4-3909-F469CB015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936" y="5571983"/>
            <a:ext cx="4942963" cy="3289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Freeform 12"/>
          <p:cNvSpPr/>
          <p:nvPr/>
        </p:nvSpPr>
        <p:spPr>
          <a:xfrm rot="-3285353">
            <a:off x="16922253" y="228134"/>
            <a:ext cx="1280925" cy="1054273"/>
          </a:xfrm>
          <a:custGeom>
            <a:avLst/>
            <a:gdLst/>
            <a:ahLst/>
            <a:cxnLst/>
            <a:rect l="l" t="t" r="r" b="b"/>
            <a:pathLst>
              <a:path w="3132080" h="3069439">
                <a:moveTo>
                  <a:pt x="0" y="0"/>
                </a:moveTo>
                <a:lnTo>
                  <a:pt x="3132080" y="0"/>
                </a:lnTo>
                <a:lnTo>
                  <a:pt x="3132080" y="3069438"/>
                </a:lnTo>
                <a:lnTo>
                  <a:pt x="0" y="3069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9599931">
            <a:off x="-26518" y="9014091"/>
            <a:ext cx="1089179" cy="1120425"/>
          </a:xfrm>
          <a:custGeom>
            <a:avLst/>
            <a:gdLst/>
            <a:ahLst/>
            <a:cxnLst/>
            <a:rect l="l" t="t" r="r" b="b"/>
            <a:pathLst>
              <a:path w="3854229" h="3244560">
                <a:moveTo>
                  <a:pt x="0" y="0"/>
                </a:moveTo>
                <a:lnTo>
                  <a:pt x="3854229" y="0"/>
                </a:lnTo>
                <a:lnTo>
                  <a:pt x="3854229" y="3244560"/>
                </a:lnTo>
                <a:lnTo>
                  <a:pt x="0" y="3244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9599931">
            <a:off x="-138719" y="269502"/>
            <a:ext cx="1654444" cy="1469841"/>
          </a:xfrm>
          <a:custGeom>
            <a:avLst/>
            <a:gdLst/>
            <a:ahLst/>
            <a:cxnLst/>
            <a:rect l="l" t="t" r="r" b="b"/>
            <a:pathLst>
              <a:path w="3854229" h="3244560">
                <a:moveTo>
                  <a:pt x="0" y="0"/>
                </a:moveTo>
                <a:lnTo>
                  <a:pt x="3854229" y="0"/>
                </a:lnTo>
                <a:lnTo>
                  <a:pt x="3854229" y="3244560"/>
                </a:lnTo>
                <a:lnTo>
                  <a:pt x="0" y="32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2B36AA-64C4-707A-495E-BA881590F76B}"/>
              </a:ext>
            </a:extLst>
          </p:cNvPr>
          <p:cNvSpPr/>
          <p:nvPr/>
        </p:nvSpPr>
        <p:spPr>
          <a:xfrm>
            <a:off x="5624147" y="1405280"/>
            <a:ext cx="12021005" cy="7585097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55ADC34-55A1-7097-3C4E-9E84C7EBA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8985" y="871175"/>
            <a:ext cx="5867400" cy="1068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B830DE-3CD2-0F89-284A-93077DA0A4C8}"/>
              </a:ext>
            </a:extLst>
          </p:cNvPr>
          <p:cNvSpPr txBox="1"/>
          <p:nvPr/>
        </p:nvSpPr>
        <p:spPr>
          <a:xfrm>
            <a:off x="6673930" y="2274062"/>
            <a:ext cx="10177509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lại các kiến thức đã học hôm nay.</a:t>
            </a:r>
          </a:p>
          <a:p>
            <a:pPr marL="571500" marR="0" indent="-5715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chuyện với người thân về những khảo sát và đánh giá của nhóm em hoặc của các nhóm khác trong lớp về việc xử lí tình huống mua sắm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9FAEC19-B610-5365-8F4C-45DE2CCDFA14}"/>
              </a:ext>
            </a:extLst>
          </p:cNvPr>
          <p:cNvGrpSpPr/>
          <p:nvPr/>
        </p:nvGrpSpPr>
        <p:grpSpPr>
          <a:xfrm>
            <a:off x="386776" y="2326347"/>
            <a:ext cx="5641975" cy="5657816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0C2B72D-5A52-8A7B-6D6A-E19565B2B96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CD81656-E071-49FA-D42D-8DE39FF9D21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BA2EF2-DBF7-2665-ED60-F6036DF85DC5}"/>
              </a:ext>
            </a:extLst>
          </p:cNvPr>
          <p:cNvSpPr txBox="1"/>
          <p:nvPr/>
        </p:nvSpPr>
        <p:spPr>
          <a:xfrm>
            <a:off x="642848" y="3956863"/>
            <a:ext cx="5026953" cy="26912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C72DEA0-3536-2E78-D468-B5F097BA58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9946" y="1629571"/>
            <a:ext cx="1732758" cy="154373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3A58F0E-495C-715E-35CC-77F8452859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6291" y="7002627"/>
            <a:ext cx="2515504" cy="334842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3285353">
            <a:off x="16876302" y="920533"/>
            <a:ext cx="1199995" cy="1256621"/>
          </a:xfrm>
          <a:custGeom>
            <a:avLst/>
            <a:gdLst/>
            <a:ahLst/>
            <a:cxnLst/>
            <a:rect l="l" t="t" r="r" b="b"/>
            <a:pathLst>
              <a:path w="3132080" h="3069439">
                <a:moveTo>
                  <a:pt x="0" y="0"/>
                </a:moveTo>
                <a:lnTo>
                  <a:pt x="3132080" y="0"/>
                </a:lnTo>
                <a:lnTo>
                  <a:pt x="3132080" y="3069438"/>
                </a:lnTo>
                <a:lnTo>
                  <a:pt x="0" y="3069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5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274637" y="8343900"/>
            <a:ext cx="2013363" cy="1828800"/>
          </a:xfrm>
          <a:custGeom>
            <a:avLst/>
            <a:gdLst/>
            <a:ahLst/>
            <a:cxnLst/>
            <a:rect l="l" t="t" r="r" b="b"/>
            <a:pathLst>
              <a:path w="3721923" h="3647485">
                <a:moveTo>
                  <a:pt x="0" y="0"/>
                </a:moveTo>
                <a:lnTo>
                  <a:pt x="3721923" y="0"/>
                </a:lnTo>
                <a:lnTo>
                  <a:pt x="3721923" y="3647484"/>
                </a:lnTo>
                <a:lnTo>
                  <a:pt x="0" y="3647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2657" y="99310"/>
            <a:ext cx="1056628" cy="1326817"/>
          </a:xfrm>
          <a:custGeom>
            <a:avLst/>
            <a:gdLst/>
            <a:ahLst/>
            <a:cxnLst/>
            <a:rect l="l" t="t" r="r" b="b"/>
            <a:pathLst>
              <a:path w="1056628" h="1326817">
                <a:moveTo>
                  <a:pt x="0" y="0"/>
                </a:moveTo>
                <a:lnTo>
                  <a:pt x="1056628" y="0"/>
                </a:lnTo>
                <a:lnTo>
                  <a:pt x="1056628" y="1326817"/>
                </a:lnTo>
                <a:lnTo>
                  <a:pt x="0" y="1326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2700000">
            <a:off x="-413602" y="8511157"/>
            <a:ext cx="3710028" cy="2091107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9" y="0"/>
                </a:lnTo>
                <a:lnTo>
                  <a:pt x="3710029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6711837">
            <a:off x="15046148" y="380573"/>
            <a:ext cx="3710028" cy="2091107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0A0E9-B4BB-245C-A649-F0453A3E5401}"/>
              </a:ext>
            </a:extLst>
          </p:cNvPr>
          <p:cNvSpPr txBox="1"/>
          <p:nvPr/>
        </p:nvSpPr>
        <p:spPr>
          <a:xfrm>
            <a:off x="800100" y="3544621"/>
            <a:ext cx="16687800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7400" b="1" i="0" u="none" strike="noStrike" kern="1200" cap="none" spc="0" normalizeH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ƠN TẤT CẢ CÁC EM HỌC SINH ĐÃ CHÚ Ý LẮNG NGHE</a:t>
            </a:r>
            <a:r>
              <a:rPr kumimoji="0" lang="en-US" sz="7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7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10144949">
            <a:off x="16460970" y="166072"/>
            <a:ext cx="1643667" cy="1358872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33400" y="-114300"/>
            <a:ext cx="1966136" cy="18867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A1A407-8F9E-89D1-111D-E700E5D81209}"/>
              </a:ext>
            </a:extLst>
          </p:cNvPr>
          <p:cNvGrpSpPr/>
          <p:nvPr/>
        </p:nvGrpSpPr>
        <p:grpSpPr>
          <a:xfrm>
            <a:off x="5983725" y="22718"/>
            <a:ext cx="6324600" cy="1580477"/>
            <a:chOff x="5715000" y="-1"/>
            <a:chExt cx="6324600" cy="1563773"/>
          </a:xfrm>
        </p:grpSpPr>
        <p:sp>
          <p:nvSpPr>
            <p:cNvPr id="18" name="Round Same Side Corner Rectangle 11">
              <a:extLst>
                <a:ext uri="{FF2B5EF4-FFF2-40B4-BE49-F238E27FC236}">
                  <a16:creationId xmlns:a16="http://schemas.microsoft.com/office/drawing/2014/main" id="{D85D2145-FEA6-50D2-F94B-37A0A9431F0F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F02163-1A59-2E48-0932-E48F8FCE166E}"/>
                </a:ext>
              </a:extLst>
            </p:cNvPr>
            <p:cNvSpPr txBox="1"/>
            <p:nvPr/>
          </p:nvSpPr>
          <p:spPr>
            <a:xfrm>
              <a:off x="6515100" y="285157"/>
              <a:ext cx="4724400" cy="100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4CD8AE-A193-4CA8-7915-5F09F2975ACC}"/>
              </a:ext>
            </a:extLst>
          </p:cNvPr>
          <p:cNvSpPr/>
          <p:nvPr/>
        </p:nvSpPr>
        <p:spPr>
          <a:xfrm>
            <a:off x="1895473" y="7581900"/>
            <a:ext cx="14497051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xem video về tiêu dùng thông minh và trả lời câu hỏi: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“Video đã giúp em hiểu thêm điều gì?”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6 quy tắc chi tiêu thông minh mà người giàu cũng áp dụng_ VTV24">
            <a:hlinkClick r:id="" action="ppaction://media"/>
            <a:extLst>
              <a:ext uri="{FF2B5EF4-FFF2-40B4-BE49-F238E27FC236}">
                <a16:creationId xmlns:a16="http://schemas.microsoft.com/office/drawing/2014/main" id="{7B0F6709-5B26-2BD2-630B-47D31B142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9998" y="2640973"/>
            <a:ext cx="8128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6CC6D2-00F3-CFF9-142A-D9D120041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able, person, sitting&#10;&#10;Description automatically generated">
            <a:extLst>
              <a:ext uri="{FF2B5EF4-FFF2-40B4-BE49-F238E27FC236}">
                <a16:creationId xmlns:a16="http://schemas.microsoft.com/office/drawing/2014/main" id="{681C79EB-4CB5-D92E-B1A4-B78982452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B61FF1-FF89-6BF6-EF68-20A77113BE46}"/>
              </a:ext>
            </a:extLst>
          </p:cNvPr>
          <p:cNvGrpSpPr/>
          <p:nvPr/>
        </p:nvGrpSpPr>
        <p:grpSpPr>
          <a:xfrm>
            <a:off x="0" y="3238500"/>
            <a:ext cx="9753600" cy="5181600"/>
            <a:chOff x="322062" y="-1903638"/>
            <a:chExt cx="9753600" cy="5181600"/>
          </a:xfrm>
        </p:grpSpPr>
        <p:sp>
          <p:nvSpPr>
            <p:cNvPr id="5" name="Round Same Side Corner Rectangle 3">
              <a:extLst>
                <a:ext uri="{FF2B5EF4-FFF2-40B4-BE49-F238E27FC236}">
                  <a16:creationId xmlns:a16="http://schemas.microsoft.com/office/drawing/2014/main" id="{C619F94B-F9B1-FBEE-4D21-23EFD412069B}"/>
                </a:ext>
              </a:extLst>
            </p:cNvPr>
            <p:cNvSpPr/>
            <p:nvPr/>
          </p:nvSpPr>
          <p:spPr>
            <a:xfrm rot="5400000">
              <a:off x="2608062" y="-4189638"/>
              <a:ext cx="5181600" cy="9753600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9E96CD-0249-F6A1-6420-D29A35986ADC}"/>
                </a:ext>
              </a:extLst>
            </p:cNvPr>
            <p:cNvSpPr txBox="1"/>
            <p:nvPr/>
          </p:nvSpPr>
          <p:spPr>
            <a:xfrm>
              <a:off x="1193147" y="-1702627"/>
              <a:ext cx="8011430" cy="4779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TRẢ LỜI:</a:t>
              </a:r>
              <a:endPara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Video đã giúp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em hiểu hơn về cách thức chi tiêu thông minh, hợp lí để phù hợp với điều kiện của bản thân và gia đình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1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3285353">
            <a:off x="241787" y="8148457"/>
            <a:ext cx="1686498" cy="1838688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420058" y="0"/>
            <a:ext cx="1867942" cy="193478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BBA74-A46B-0EB7-6663-82BFB623DE08}"/>
              </a:ext>
            </a:extLst>
          </p:cNvPr>
          <p:cNvSpPr txBox="1"/>
          <p:nvPr/>
        </p:nvSpPr>
        <p:spPr>
          <a:xfrm>
            <a:off x="370294" y="751713"/>
            <a:ext cx="17547399" cy="338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400" b="1" ker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 5: </a:t>
            </a:r>
          </a:p>
          <a:p>
            <a:pPr algn="ctr">
              <a:lnSpc>
                <a:spcPct val="150000"/>
              </a:lnSpc>
            </a:pPr>
            <a:r>
              <a:rPr lang="vi-VN" sz="7400" b="1" ker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 </a:t>
            </a:r>
            <a:r>
              <a:rPr lang="en-US" sz="7400" b="1" ker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vi-VN" sz="7400" b="1" ker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THỐNG QUÊ HƯƠNG</a:t>
            </a:r>
            <a:endParaRPr lang="vi-VN" sz="7400" b="1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B9594B-54F0-3BB1-E0AB-19B76207D356}"/>
              </a:ext>
            </a:extLst>
          </p:cNvPr>
          <p:cNvCxnSpPr>
            <a:cxnSpLocks/>
          </p:cNvCxnSpPr>
          <p:nvPr/>
        </p:nvCxnSpPr>
        <p:spPr>
          <a:xfrm>
            <a:off x="1456610" y="4457700"/>
            <a:ext cx="15374765" cy="0"/>
          </a:xfrm>
          <a:prstGeom prst="line">
            <a:avLst/>
          </a:prstGeom>
          <a:ln w="38100">
            <a:solidFill>
              <a:srgbClr val="965B3A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BCF34F6-4633-22A8-7308-F3B0017FA397}"/>
              </a:ext>
            </a:extLst>
          </p:cNvPr>
          <p:cNvSpPr txBox="1"/>
          <p:nvPr/>
        </p:nvSpPr>
        <p:spPr>
          <a:xfrm>
            <a:off x="1646636" y="4684059"/>
            <a:ext cx="15190184" cy="4873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7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– TIẾT 2: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 SẮM THÔNG MINH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3,4</a:t>
            </a:r>
            <a:endParaRPr lang="en-US" sz="7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16571002" y="69464"/>
            <a:ext cx="1684814" cy="1841070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51583" y="58388"/>
            <a:ext cx="1818598" cy="1715365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22146C-5329-CC37-57EF-DA00B2F38333}"/>
              </a:ext>
            </a:extLst>
          </p:cNvPr>
          <p:cNvGrpSpPr/>
          <p:nvPr/>
        </p:nvGrpSpPr>
        <p:grpSpPr>
          <a:xfrm>
            <a:off x="11167099" y="1264616"/>
            <a:ext cx="6014194" cy="6345850"/>
            <a:chOff x="11148842" y="1525345"/>
            <a:chExt cx="6014194" cy="6345850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E2AD7DC0-06CB-8E48-5EC3-5A4E00D4CFAA}"/>
                </a:ext>
              </a:extLst>
            </p:cNvPr>
            <p:cNvGrpSpPr/>
            <p:nvPr/>
          </p:nvGrpSpPr>
          <p:grpSpPr>
            <a:xfrm>
              <a:off x="11148842" y="1857001"/>
              <a:ext cx="6014194" cy="6014194"/>
              <a:chOff x="0" y="0"/>
              <a:chExt cx="812800" cy="812800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7C04E2C6-80C6-13ED-E6D7-CBC08B3BE25C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6D27033-1B55-12E4-5015-992DF9A9531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2687828D-9CBD-4318-1F46-0989A7B9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95080">
              <a:off x="12118098" y="1525345"/>
              <a:ext cx="3564645" cy="9203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ED8699-B352-5196-F8D7-53B4B10CAA01}"/>
                </a:ext>
              </a:extLst>
            </p:cNvPr>
            <p:cNvSpPr txBox="1"/>
            <p:nvPr/>
          </p:nvSpPr>
          <p:spPr>
            <a:xfrm>
              <a:off x="11659531" y="3388566"/>
              <a:ext cx="4985539" cy="295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53682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A81E6-A7B4-0B0D-E860-436FFDEADEEF}"/>
              </a:ext>
            </a:extLst>
          </p:cNvPr>
          <p:cNvGrpSpPr/>
          <p:nvPr/>
        </p:nvGrpSpPr>
        <p:grpSpPr>
          <a:xfrm>
            <a:off x="1080527" y="1073428"/>
            <a:ext cx="9549579" cy="3471456"/>
            <a:chOff x="1077906" y="765730"/>
            <a:chExt cx="9549579" cy="34714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688A85-17B3-EF23-35B6-35068A52629D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3032875"/>
              <a:chOff x="1051751" y="1519237"/>
              <a:chExt cx="9549579" cy="3032875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CDA434D7-567B-80B6-6EF6-6841924A9AE6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3032875"/>
                <a:chOff x="0" y="-47625"/>
                <a:chExt cx="2355171" cy="2395179"/>
              </a:xfrm>
            </p:grpSpPr>
            <p:sp>
              <p:nvSpPr>
                <p:cNvPr id="20" name="Freeform 4">
                  <a:extLst>
                    <a:ext uri="{FF2B5EF4-FFF2-40B4-BE49-F238E27FC236}">
                      <a16:creationId xmlns:a16="http://schemas.microsoft.com/office/drawing/2014/main" id="{F67DE1CB-C94C-B5C8-A836-F9D1BAFB092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2347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5">
                  <a:extLst>
                    <a:ext uri="{FF2B5EF4-FFF2-40B4-BE49-F238E27FC236}">
                      <a16:creationId xmlns:a16="http://schemas.microsoft.com/office/drawing/2014/main" id="{35DAC4B4-1355-BCF1-18A8-B69BC1203106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A763CB-6DE5-3055-47AA-21A669E605C4}"/>
                  </a:ext>
                </a:extLst>
              </p:cNvPr>
              <p:cNvSpPr txBox="1"/>
              <p:nvPr/>
            </p:nvSpPr>
            <p:spPr>
              <a:xfrm>
                <a:off x="1595897" y="2168476"/>
                <a:ext cx="8256776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2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3: So sánh giá các mặt hàng phổ biến</a:t>
                </a:r>
                <a:endParaRPr lang="en-US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C3A9435B-329E-7405-407E-4ED06C30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83917" y="765730"/>
              <a:ext cx="3600289" cy="87716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F4166-D56B-2B9E-96B7-BCAB8230A609}"/>
              </a:ext>
            </a:extLst>
          </p:cNvPr>
          <p:cNvGrpSpPr/>
          <p:nvPr/>
        </p:nvGrpSpPr>
        <p:grpSpPr>
          <a:xfrm>
            <a:off x="1025699" y="5502574"/>
            <a:ext cx="9549579" cy="4015372"/>
            <a:chOff x="1077906" y="826033"/>
            <a:chExt cx="9549579" cy="40153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DD6230-1D2B-CE90-9616-15ECE7ED00D0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3637094"/>
              <a:chOff x="1051751" y="1519237"/>
              <a:chExt cx="9549579" cy="3637094"/>
            </a:xfrm>
          </p:grpSpPr>
          <p:grpSp>
            <p:nvGrpSpPr>
              <p:cNvPr id="25" name="Group 3">
                <a:extLst>
                  <a:ext uri="{FF2B5EF4-FFF2-40B4-BE49-F238E27FC236}">
                    <a16:creationId xmlns:a16="http://schemas.microsoft.com/office/drawing/2014/main" id="{A1164655-F214-F84B-7B20-B24C9281FEEB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3637094"/>
                <a:chOff x="0" y="-47625"/>
                <a:chExt cx="2355171" cy="2872355"/>
              </a:xfrm>
            </p:grpSpPr>
            <p:sp>
              <p:nvSpPr>
                <p:cNvPr id="27" name="Freeform 4">
                  <a:extLst>
                    <a:ext uri="{FF2B5EF4-FFF2-40B4-BE49-F238E27FC236}">
                      <a16:creationId xmlns:a16="http://schemas.microsoft.com/office/drawing/2014/main" id="{DF8460B9-6FD1-D4F1-A0E0-0D6D42D84843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355171" cy="2824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TextBox 5">
                  <a:extLst>
                    <a:ext uri="{FF2B5EF4-FFF2-40B4-BE49-F238E27FC236}">
                      <a16:creationId xmlns:a16="http://schemas.microsoft.com/office/drawing/2014/main" id="{1CA1C5A2-6998-EE04-AFBD-3174FB22628B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03D2A6-4D88-B6EE-0D0E-F41A715FA082}"/>
                  </a:ext>
                </a:extLst>
              </p:cNvPr>
              <p:cNvSpPr txBox="1"/>
              <p:nvPr/>
            </p:nvSpPr>
            <p:spPr>
              <a:xfrm>
                <a:off x="2181684" y="2456701"/>
                <a:ext cx="7194858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2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Hoạt động 4: Thực hành mua sắm thông minh</a:t>
                </a:r>
                <a:endParaRPr lang="en-US" sz="4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C6A9F8F0-9D40-911C-CC45-562DA7CD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900247" y="826033"/>
              <a:ext cx="3600289" cy="877161"/>
            </a:xfrm>
            <a:prstGeom prst="rect">
              <a:avLst/>
            </a:prstGeom>
          </p:spPr>
        </p:pic>
      </p:grpSp>
      <p:pic>
        <p:nvPicPr>
          <p:cNvPr id="29" name="Picture 28" descr="A picture containing clipart, smile, animated cartoon, illustration&#10;&#10;Description automatically generated">
            <a:extLst>
              <a:ext uri="{FF2B5EF4-FFF2-40B4-BE49-F238E27FC236}">
                <a16:creationId xmlns:a16="http://schemas.microsoft.com/office/drawing/2014/main" id="{B095FE32-5A4B-509E-FF3C-A43B67454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820" y="5518903"/>
            <a:ext cx="6343650" cy="634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178277" y="1028700"/>
            <a:ext cx="13931447" cy="76749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97859" y="221080"/>
            <a:ext cx="2675188" cy="2734858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847551" y="8079535"/>
            <a:ext cx="1275227" cy="1303671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439188" y="7954629"/>
            <a:ext cx="1548111" cy="1582642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620978" y="4205081"/>
            <a:ext cx="2626216" cy="2684793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87991" y="7870585"/>
            <a:ext cx="3710028" cy="2091107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 rot="1077090">
            <a:off x="15251189" y="527088"/>
            <a:ext cx="1837276" cy="3090220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51EDED5-C492-3262-B65D-5D308DC2AAFD}"/>
              </a:ext>
            </a:extLst>
          </p:cNvPr>
          <p:cNvSpPr txBox="1"/>
          <p:nvPr/>
        </p:nvSpPr>
        <p:spPr>
          <a:xfrm>
            <a:off x="3005438" y="3634556"/>
            <a:ext cx="11814251" cy="277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3: SO SÁNH GIÁ CÁC MẶT HÀNG PHỔ BIẾN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4182642">
            <a:off x="16831059" y="-105685"/>
            <a:ext cx="1140616" cy="1626876"/>
          </a:xfrm>
          <a:custGeom>
            <a:avLst/>
            <a:gdLst/>
            <a:ahLst/>
            <a:cxnLst/>
            <a:rect l="l" t="t" r="r" b="b"/>
            <a:pathLst>
              <a:path w="3842342" h="3765495">
                <a:moveTo>
                  <a:pt x="0" y="0"/>
                </a:moveTo>
                <a:lnTo>
                  <a:pt x="3842341" y="0"/>
                </a:lnTo>
                <a:lnTo>
                  <a:pt x="3842341" y="3765494"/>
                </a:lnTo>
                <a:lnTo>
                  <a:pt x="0" y="376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05A97A0-65B2-544C-E5F5-044B16935842}"/>
              </a:ext>
            </a:extLst>
          </p:cNvPr>
          <p:cNvSpPr/>
          <p:nvPr/>
        </p:nvSpPr>
        <p:spPr>
          <a:xfrm>
            <a:off x="1397577" y="1524744"/>
            <a:ext cx="10569050" cy="7200156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1A215-F486-6785-71A5-F632C9D297EE}"/>
              </a:ext>
            </a:extLst>
          </p:cNvPr>
          <p:cNvSpPr txBox="1"/>
          <p:nvPr/>
        </p:nvSpPr>
        <p:spPr>
          <a:xfrm>
            <a:off x="2405703" y="2365701"/>
            <a:ext cx="803158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sẻ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với bạn trong nhóm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kết quả khảo sát đã thực hiện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các em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người thân đi khảo giá các mặt hàng phổ biến trong sinh hoạt hàng ngày của gia đình mình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tuần trước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4000" i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E401B1-B3D3-ABC7-EE75-3EE7B3B97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980" y="1257300"/>
            <a:ext cx="1245334" cy="23061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CD5015-C1AE-7CEE-C744-68D7F242CF64}"/>
              </a:ext>
            </a:extLst>
          </p:cNvPr>
          <p:cNvGrpSpPr/>
          <p:nvPr/>
        </p:nvGrpSpPr>
        <p:grpSpPr>
          <a:xfrm>
            <a:off x="11078489" y="2149082"/>
            <a:ext cx="6467176" cy="5988836"/>
            <a:chOff x="11075782" y="3259671"/>
            <a:chExt cx="6467176" cy="598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82E4EAA-EA7A-DC01-2E59-C7850549A43B}"/>
                </a:ext>
              </a:extLst>
            </p:cNvPr>
            <p:cNvSpPr/>
            <p:nvPr/>
          </p:nvSpPr>
          <p:spPr>
            <a:xfrm>
              <a:off x="11075782" y="3259671"/>
              <a:ext cx="6467176" cy="598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73B8B2-03EA-B627-BF81-5D4870640EEE}"/>
                </a:ext>
              </a:extLst>
            </p:cNvPr>
            <p:cNvSpPr txBox="1"/>
            <p:nvPr/>
          </p:nvSpPr>
          <p:spPr>
            <a:xfrm>
              <a:off x="11261370" y="5038403"/>
              <a:ext cx="6095999" cy="243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THEO NHÓM</a:t>
              </a:r>
              <a:endParaRPr lang="en-US" sz="5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790679F4-5A52-2BBB-4AA1-C4DFE1BC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055021" y="3352310"/>
              <a:ext cx="4508695" cy="1073889"/>
            </a:xfrm>
            <a:prstGeom prst="rect">
              <a:avLst/>
            </a:prstGeom>
          </p:spPr>
        </p:pic>
      </p:grpSp>
      <p:pic>
        <p:nvPicPr>
          <p:cNvPr id="16" name="Picture 15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3BF3BAEE-966C-870B-20EE-234BC395C9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13238" r="6782" b="21992"/>
          <a:stretch/>
        </p:blipFill>
        <p:spPr>
          <a:xfrm>
            <a:off x="11487977" y="6348299"/>
            <a:ext cx="5451541" cy="406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29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1732510">
            <a:off x="-48054" y="-14762"/>
            <a:ext cx="1473761" cy="1442773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6856859" y="8745353"/>
            <a:ext cx="1213346" cy="1228557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FE975FA6-B3F7-4CE4-4AD4-97783BCC302D}"/>
              </a:ext>
            </a:extLst>
          </p:cNvPr>
          <p:cNvSpPr/>
          <p:nvPr/>
        </p:nvSpPr>
        <p:spPr>
          <a:xfrm>
            <a:off x="16770229" y="0"/>
            <a:ext cx="1755776" cy="1266507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5E594FB-A588-FF4C-873A-66059A41CE2B}"/>
              </a:ext>
            </a:extLst>
          </p:cNvPr>
          <p:cNvGrpSpPr/>
          <p:nvPr/>
        </p:nvGrpSpPr>
        <p:grpSpPr>
          <a:xfrm>
            <a:off x="1048703" y="1521433"/>
            <a:ext cx="5580697" cy="7279667"/>
            <a:chOff x="707136" y="1129900"/>
            <a:chExt cx="5580697" cy="727966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B56BBF37-B7E7-375C-63A1-11D8A4EC5265}"/>
                </a:ext>
              </a:extLst>
            </p:cNvPr>
            <p:cNvSpPr/>
            <p:nvPr/>
          </p:nvSpPr>
          <p:spPr>
            <a:xfrm>
              <a:off x="707136" y="1475366"/>
              <a:ext cx="5580697" cy="69342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</a:t>
              </a:r>
              <a:r>
                <a:rPr lang="en-US" sz="40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40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ảng số liệu minh họa kết quả khảo sát</a:t>
              </a:r>
              <a:r>
                <a:rPr lang="en-US" sz="40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(SGK – tr.58)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 thực hiện yêu cầu: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A0CF0D1B-C138-E204-B116-46BC5F3C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76605" y="1129900"/>
              <a:ext cx="1641758" cy="1602767"/>
            </a:xfrm>
            <a:prstGeom prst="rect">
              <a:avLst/>
            </a:prstGeom>
          </p:spPr>
        </p:pic>
      </p:grp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6A681FBA-D47F-EE07-EDA6-887A6242172C}"/>
              </a:ext>
            </a:extLst>
          </p:cNvPr>
          <p:cNvSpPr/>
          <p:nvPr/>
        </p:nvSpPr>
        <p:spPr>
          <a:xfrm>
            <a:off x="7965118" y="1521434"/>
            <a:ext cx="8494082" cy="3095502"/>
          </a:xfrm>
          <a:prstGeom prst="wedgeRoundRectCallout">
            <a:avLst>
              <a:gd name="adj1" fmla="val -58193"/>
              <a:gd name="adj2" fmla="val 385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và so sánh về giá các mặt hàng phổ biến</a:t>
            </a:r>
            <a:endParaRPr lang="vi-VN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450629F-688B-C532-BC74-2A42D91EC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31" y="7740514"/>
            <a:ext cx="2748032" cy="2748032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2416C7C-7C19-9F37-94A3-1CDF914F38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35926" r="10248" b="7778"/>
          <a:stretch/>
        </p:blipFill>
        <p:spPr>
          <a:xfrm>
            <a:off x="7563959" y="5275664"/>
            <a:ext cx="9296399" cy="40839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890</Words>
  <Application>Microsoft Office PowerPoint</Application>
  <PresentationFormat>Custom</PresentationFormat>
  <Paragraphs>59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Algerian</vt:lpstr>
      <vt:lpstr>Wingdings</vt:lpstr>
      <vt:lpstr>Times New Roman</vt:lpstr>
      <vt:lpstr>Courier New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Linh Phan</dc:creator>
  <cp:lastModifiedBy>Admin</cp:lastModifiedBy>
  <cp:revision>6</cp:revision>
  <dcterms:created xsi:type="dcterms:W3CDTF">2006-08-16T00:00:00Z</dcterms:created>
  <dcterms:modified xsi:type="dcterms:W3CDTF">2025-01-16T10:23:08Z</dcterms:modified>
  <dc:identifier>DAFtF3tJntE</dc:identifier>
</cp:coreProperties>
</file>