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63" r:id="rId2"/>
    <p:sldId id="364" r:id="rId3"/>
    <p:sldId id="365" r:id="rId4"/>
    <p:sldId id="366" r:id="rId5"/>
    <p:sldId id="367" r:id="rId6"/>
    <p:sldId id="368" r:id="rId7"/>
    <p:sldId id="369" r:id="rId8"/>
    <p:sldId id="370" r:id="rId9"/>
    <p:sldId id="371" r:id="rId10"/>
    <p:sldId id="372" r:id="rId11"/>
    <p:sldId id="373" r:id="rId12"/>
    <p:sldId id="374" r:id="rId13"/>
    <p:sldId id="375" r:id="rId14"/>
    <p:sldId id="376" r:id="rId15"/>
    <p:sldId id="377" r:id="rId16"/>
    <p:sldId id="378" r:id="rId17"/>
    <p:sldId id="379" r:id="rId18"/>
    <p:sldId id="380" r:id="rId19"/>
    <p:sldId id="381" r:id="rId20"/>
    <p:sldId id="382" r:id="rId21"/>
    <p:sldId id="383"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D6"/>
    <a:srgbClr val="BED62F"/>
    <a:srgbClr val="FFC87A"/>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87064" autoAdjust="0"/>
  </p:normalViewPr>
  <p:slideViewPr>
    <p:cSldViewPr snapToGrid="0" showGuides="1">
      <p:cViewPr varScale="1">
        <p:scale>
          <a:sx n="55" d="100"/>
          <a:sy n="55" d="100"/>
        </p:scale>
        <p:origin x="732"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t>2025/1/2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t>‹#›</a:t>
            </a:fld>
            <a:endParaRPr lang="zh-CN" altLang="en-US"/>
          </a:p>
        </p:txBody>
      </p:sp>
    </p:spTree>
    <p:extLst>
      <p:ext uri="{BB962C8B-B14F-4D97-AF65-F5344CB8AC3E}">
        <p14:creationId xmlns:p14="http://schemas.microsoft.com/office/powerpoint/2010/main" val="179479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99D5-DCF0-4684-B360-02DF13984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F2251E2-BF15-464A-ABF2-518D2E748B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F1E867-410E-44DA-AEAC-FFF3D17A860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1E81C7DE-1ACB-45D2-BE23-786AB093F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09426E-4060-4680-BC35-68C226658E64}"/>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194389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1B709-4EE2-46A5-B5B8-51975E0E9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DB14C7-6D44-47CF-9DC6-602EAD290B0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3F8FFE-E47A-4AA8-B3B3-F49CF2BEC185}"/>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795C2B04-7284-4273-A4D1-F3CEF94BCB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9F9D3E-13C5-46B3-A67F-B5B52F83BFF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66189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06550C-6B99-4860-A13A-3C050C043A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ECB7B-E52A-426C-92A6-437756D7116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080646-8005-4FB3-951A-6E0E5ABFD360}"/>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592AD0C3-735E-4D97-8B18-19D00FC285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4841DB-25BB-479B-BBC0-30BBD0249E2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19320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3409330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76365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997069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36FEE-94E1-47F0-A799-8084C3D6E5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AAF4F8A-974F-4171-8848-56B184FBB8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ADB739B-4E97-4A79-8575-5723E7527F6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8E1490-C731-41E9-9626-30ED36207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ECCEFE4-F0E9-4025-BF98-FBAE6E06B33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FE82BC3-6FAC-4790-A79A-51A99113B11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2025/1/2</a:t>
            </a:fld>
            <a:endParaRPr lang="zh-CN" altLang="en-US"/>
          </a:p>
        </p:txBody>
      </p:sp>
      <p:sp>
        <p:nvSpPr>
          <p:cNvPr id="8" name="页脚占位符 7">
            <a:extLst>
              <a:ext uri="{FF2B5EF4-FFF2-40B4-BE49-F238E27FC236}">
                <a16:creationId xmlns:a16="http://schemas.microsoft.com/office/drawing/2014/main" id="{BAD7B9DF-643A-4939-B73F-52A6CF9A98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E580C3-580F-4E0C-920D-570322B6800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33430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19763-677F-4303-A4F0-79D5FC8D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6D861F-53E6-4DE9-AB51-33D18E41705C}"/>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2025/1/2</a:t>
            </a:fld>
            <a:endParaRPr lang="zh-CN" altLang="en-US"/>
          </a:p>
        </p:txBody>
      </p:sp>
      <p:sp>
        <p:nvSpPr>
          <p:cNvPr id="4" name="页脚占位符 3">
            <a:extLst>
              <a:ext uri="{FF2B5EF4-FFF2-40B4-BE49-F238E27FC236}">
                <a16:creationId xmlns:a16="http://schemas.microsoft.com/office/drawing/2014/main" id="{2B2D6F4C-7BBC-4716-B2C4-5913929F26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C6059E-7855-4A60-9DF9-AF44588E814C}"/>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8232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756688-A17B-4C9C-A0B1-586EEF381992}"/>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2025/1/2</a:t>
            </a:fld>
            <a:endParaRPr lang="zh-CN" altLang="en-US"/>
          </a:p>
        </p:txBody>
      </p:sp>
      <p:sp>
        <p:nvSpPr>
          <p:cNvPr id="3" name="页脚占位符 2">
            <a:extLst>
              <a:ext uri="{FF2B5EF4-FFF2-40B4-BE49-F238E27FC236}">
                <a16:creationId xmlns:a16="http://schemas.microsoft.com/office/drawing/2014/main" id="{34E3E245-ACC6-467B-9867-C095D12C32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315780-FE38-4FB4-84F9-1303F203AFEB}"/>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829819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4086F-9AD3-44B6-9FF2-54E85C1A9C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B89B474-E11D-4714-9C4C-F4F6870A46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E5BC3E-9680-4E99-9150-78825D7E23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75389C-2491-45DA-A2FC-76736B7024C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5ABAE6C0-4C5D-40DC-A737-CEEEEE4CB2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221550-5F3E-49EE-A2BB-4C04895E90C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91385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6A085-CA36-48CA-AF98-615571110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6BF6C36-7A3E-4B69-AEA8-CDDD6D87EF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B71CFA-AF13-4FAF-AA64-CA7A36F79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3C7F34-2687-42A6-9397-B03946E73FC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A9D7BB35-C54F-405C-820A-936CC9077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D79CD42-D889-4AA6-BB32-B32D7342902F}"/>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50576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A46F53A-F5F3-CDC8-FC13-EAD15DCCDD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69" y="203221"/>
            <a:ext cx="1499682" cy="1499682"/>
          </a:xfrm>
          <a:prstGeom prst="rect">
            <a:avLst/>
          </a:prstGeom>
        </p:spPr>
      </p:pic>
    </p:spTree>
    <p:extLst>
      <p:ext uri="{BB962C8B-B14F-4D97-AF65-F5344CB8AC3E}">
        <p14:creationId xmlns:p14="http://schemas.microsoft.com/office/powerpoint/2010/main" val="3992254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FDAF5A19-24A5-CC6E-A824-5F8FA6D07AF9}"/>
              </a:ext>
            </a:extLst>
          </p:cNvPr>
          <p:cNvPicPr>
            <a:picLocks noChangeAspect="1"/>
          </p:cNvPicPr>
          <p:nvPr/>
        </p:nvPicPr>
        <p:blipFill>
          <a:blip r:embed="rId6"/>
          <a:stretch>
            <a:fillRect/>
          </a:stretch>
        </p:blipFill>
        <p:spPr>
          <a:xfrm>
            <a:off x="2414446" y="2751623"/>
            <a:ext cx="6992718" cy="1493649"/>
          </a:xfrm>
          <a:prstGeom prst="rect">
            <a:avLst/>
          </a:prstGeom>
        </p:spPr>
      </p:pic>
    </p:spTree>
    <p:extLst>
      <p:ext uri="{BB962C8B-B14F-4D97-AF65-F5344CB8AC3E}">
        <p14:creationId xmlns:p14="http://schemas.microsoft.com/office/powerpoint/2010/main" val="244522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9ACA6C5F-32E5-4F39-A2C9-C733AF364DD3}"/>
              </a:ext>
            </a:extLst>
          </p:cNvPr>
          <p:cNvSpPr/>
          <p:nvPr/>
        </p:nvSpPr>
        <p:spPr>
          <a:xfrm>
            <a:off x="4246302" y="647700"/>
            <a:ext cx="7226300" cy="3136900"/>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5C8C2B62-D391-4CA3-AB0A-1FAB0B02810C}"/>
              </a:ext>
            </a:extLst>
          </p:cNvPr>
          <p:cNvSpPr txBox="1"/>
          <p:nvPr/>
        </p:nvSpPr>
        <p:spPr>
          <a:xfrm>
            <a:off x="4836261" y="1513082"/>
            <a:ext cx="610897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TM Avo" panose="02040603050506020204" pitchFamily="18" charset="0"/>
                <a:ea typeface="Times New Roman" panose="02020603050405020304" pitchFamily="18" charset="0"/>
                <a:cs typeface="+mn-cs"/>
              </a:rPr>
              <a:t>Vậy muốn tính diện tích của hình tam giác chúng ta làm như thế nào?</a:t>
            </a:r>
            <a:endPar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pic>
        <p:nvPicPr>
          <p:cNvPr id="4"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253624" y="1513082"/>
            <a:ext cx="4194741" cy="565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21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B05319C-C1FC-4FB3-972B-DC379F1D0663}"/>
              </a:ext>
            </a:extLst>
          </p:cNvPr>
          <p:cNvSpPr txBox="1"/>
          <p:nvPr/>
        </p:nvSpPr>
        <p:spPr>
          <a:xfrm>
            <a:off x="4041674" y="899340"/>
            <a:ext cx="748671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Muốn</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tính</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diện</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tích</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hình</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tam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giác</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ta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lấy</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độ</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dài</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đáy</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nhân</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chiều</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cao</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một</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đơn</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vị</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đo</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rồi</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chia </a:t>
            </a:r>
            <a:r>
              <a:rPr kumimoji="0" lang="en-US" sz="32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cho</a:t>
            </a:r>
            <a:r>
              <a:rPr kumimoji="0" lang="en-US"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2.</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4AE7AAC-C001-4CFA-A980-ADCD584C4D38}"/>
                  </a:ext>
                </a:extLst>
              </p:cNvPr>
              <p:cNvSpPr txBox="1"/>
              <p:nvPr/>
            </p:nvSpPr>
            <p:spPr>
              <a:xfrm>
                <a:off x="5061029" y="2374534"/>
                <a:ext cx="7543800" cy="3141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S = </a:t>
                </a:r>
                <a14:m>
                  <m:oMath xmlns:m="http://schemas.openxmlformats.org/officeDocument/2006/math">
                    <m:f>
                      <m:fPr>
                        <m:ctrlPr>
                          <a:rPr kumimoji="0" lang="en-US" sz="4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itchFamily="18" charset="0"/>
                          </a:rPr>
                        </m:ctrlPr>
                      </m:fPr>
                      <m:num>
                        <m:r>
                          <m:rPr>
                            <m:sty m:val="p"/>
                          </m:rP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a</m:t>
                        </m:r>
                        <m: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 </m:t>
                        </m:r>
                        <m:r>
                          <m:rPr>
                            <m:sty m:val="p"/>
                          </m:rP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x</m:t>
                        </m:r>
                        <m: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 </m:t>
                        </m:r>
                        <m:r>
                          <m:rPr>
                            <m:sty m:val="p"/>
                          </m:rP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h</m:t>
                        </m:r>
                      </m:num>
                      <m:den>
                        <m:r>
                          <a:rPr kumimoji="0" lang="en-US" sz="48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2</m:t>
                        </m:r>
                      </m:den>
                    </m:f>
                  </m:oMath>
                </a14:m>
                <a:endParaRPr kumimoji="0" lang="vi-VN" sz="4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Trong đó: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 là diện tích</a:t>
                </a:r>
                <a:endPar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 là độ dài đáy </a:t>
                </a:r>
                <a:endPar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 là chiều cao</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5061029" y="2374534"/>
                <a:ext cx="7543800" cy="3141758"/>
              </a:xfrm>
              <a:prstGeom prst="rect">
                <a:avLst/>
              </a:prstGeom>
              <a:blipFill>
                <a:blip r:embed="rId2"/>
                <a:stretch>
                  <a:fillRect l="-2019" b="-5437"/>
                </a:stretch>
              </a:blipFill>
            </p:spPr>
            <p:txBody>
              <a:bodyPr/>
              <a:lstStyle/>
              <a:p>
                <a:r>
                  <a:rPr lang="en-US">
                    <a:noFill/>
                  </a:rPr>
                  <a:t> </a:t>
                </a:r>
              </a:p>
            </p:txBody>
          </p:sp>
        </mc:Fallback>
      </mc:AlternateContent>
      <p:pic>
        <p:nvPicPr>
          <p:cNvPr id="12" name="Picture 2" descr="Cara De Garoto Garoto Pensando | Cartoon character design, Kid character,  Character design">
            <a:extLst>
              <a:ext uri="{FF2B5EF4-FFF2-40B4-BE49-F238E27FC236}">
                <a16:creationId xmlns:a16="http://schemas.microsoft.com/office/drawing/2014/main" id="{096BEC03-681E-4F0D-9C4B-39DCE1C11821}"/>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id="{8B6591E9-C52A-4563-A86B-8D391167C1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4DE85ED-8253-1878-422E-E7EAF23FBD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8294" y="2770923"/>
            <a:ext cx="4341598" cy="3332002"/>
          </a:xfrm>
          <a:prstGeom prst="rect">
            <a:avLst/>
          </a:prstGeom>
        </p:spPr>
      </p:pic>
    </p:spTree>
    <p:extLst>
      <p:ext uri="{BB962C8B-B14F-4D97-AF65-F5344CB8AC3E}">
        <p14:creationId xmlns:p14="http://schemas.microsoft.com/office/powerpoint/2010/main" val="114198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sp>
        <p:nvSpPr>
          <p:cNvPr id="22" name="文本框 15">
            <a:extLst>
              <a:ext uri="{FF2B5EF4-FFF2-40B4-BE49-F238E27FC236}">
                <a16:creationId xmlns:a16="http://schemas.microsoft.com/office/drawing/2014/main" id="{415EEF6F-1575-428F-81BE-9D5312660BCC}"/>
              </a:ext>
            </a:extLst>
          </p:cNvPr>
          <p:cNvSpPr txBox="1"/>
          <p:nvPr/>
        </p:nvSpPr>
        <p:spPr>
          <a:xfrm>
            <a:off x="2739180" y="2146788"/>
            <a:ext cx="6290436" cy="2585323"/>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a:ln>
                  <a:noFill/>
                </a:ln>
                <a:solidFill>
                  <a:srgbClr val="FF0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Cách tính diện tích hình tam giác</a:t>
            </a:r>
            <a:endParaRPr kumimoji="0" lang="zh-CN" altLang="en-US" sz="5400" b="0" i="0"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8523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C4468A-D06B-17E1-1C3D-401272E148BD}"/>
              </a:ext>
            </a:extLst>
          </p:cNvPr>
          <p:cNvPicPr>
            <a:picLocks noChangeAspect="1"/>
          </p:cNvPicPr>
          <p:nvPr/>
        </p:nvPicPr>
        <p:blipFill>
          <a:blip r:embed="rId6"/>
          <a:stretch>
            <a:fillRect/>
          </a:stretch>
        </p:blipFill>
        <p:spPr>
          <a:xfrm>
            <a:off x="754494" y="2735459"/>
            <a:ext cx="6724471" cy="2359356"/>
          </a:xfrm>
          <a:prstGeom prst="rect">
            <a:avLst/>
          </a:prstGeom>
        </p:spPr>
      </p:pic>
    </p:spTree>
    <p:extLst>
      <p:ext uri="{BB962C8B-B14F-4D97-AF65-F5344CB8AC3E}">
        <p14:creationId xmlns:p14="http://schemas.microsoft.com/office/powerpoint/2010/main" val="1030916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grpSp>
        <p:nvGrpSpPr>
          <p:cNvPr id="13" name="组合 27">
            <a:extLst>
              <a:ext uri="{FF2B5EF4-FFF2-40B4-BE49-F238E27FC236}">
                <a16:creationId xmlns:a16="http://schemas.microsoft.com/office/drawing/2014/main" id="{817EB920-E29D-4D1E-B75D-5299BF3768C9}"/>
              </a:ext>
            </a:extLst>
          </p:cNvPr>
          <p:cNvGrpSpPr/>
          <p:nvPr/>
        </p:nvGrpSpPr>
        <p:grpSpPr>
          <a:xfrm>
            <a:off x="805543" y="567952"/>
            <a:ext cx="10580914" cy="925182"/>
            <a:chOff x="2752641" y="3846647"/>
            <a:chExt cx="10005372" cy="925182"/>
          </a:xfrm>
        </p:grpSpPr>
        <p:sp>
          <p:nvSpPr>
            <p:cNvPr id="14" name="圆角矩形 14">
              <a:extLst>
                <a:ext uri="{FF2B5EF4-FFF2-40B4-BE49-F238E27FC236}">
                  <a16:creationId xmlns:a16="http://schemas.microsoft.com/office/drawing/2014/main" id="{A6A7F4C5-1BC3-41B9-BAA6-A1925A08E114}"/>
                </a:ext>
              </a:extLst>
            </p:cNvPr>
            <p:cNvSpPr/>
            <p:nvPr/>
          </p:nvSpPr>
          <p:spPr>
            <a:xfrm>
              <a:off x="2752641" y="3846647"/>
              <a:ext cx="10005372" cy="925182"/>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文本框 23">
              <a:extLst>
                <a:ext uri="{FF2B5EF4-FFF2-40B4-BE49-F238E27FC236}">
                  <a16:creationId xmlns:a16="http://schemas.microsoft.com/office/drawing/2014/main" id="{9C609DCE-E8C5-4FEF-A1E0-7DDA39B24A8D}"/>
                </a:ext>
              </a:extLst>
            </p:cNvPr>
            <p:cNvSpPr txBox="1"/>
            <p:nvPr/>
          </p:nvSpPr>
          <p:spPr>
            <a:xfrm>
              <a:off x="3312275" y="3959784"/>
              <a:ext cx="86094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zh-CN" sz="36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kumimoji="0" lang="fr-FR" altLang="zh-CN" sz="36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Tính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diện</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tích</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mỗi</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kumimoji="0" lang="fr-FR" altLang="zh-CN"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sau</a:t>
              </a:r>
              <a:r>
                <a:rPr kumimoji="0" lang="fr-FR"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p:txBody>
        </p:sp>
      </p:grpSp>
      <p:pic>
        <p:nvPicPr>
          <p:cNvPr id="5" name="Picture 4">
            <a:extLst>
              <a:ext uri="{FF2B5EF4-FFF2-40B4-BE49-F238E27FC236}">
                <a16:creationId xmlns:a16="http://schemas.microsoft.com/office/drawing/2014/main" id="{BC2EA42D-4EA2-EEAE-F12D-B7F83C8D9E6A}"/>
              </a:ext>
            </a:extLst>
          </p:cNvPr>
          <p:cNvPicPr>
            <a:picLocks noChangeAspect="1"/>
          </p:cNvPicPr>
          <p:nvPr/>
        </p:nvPicPr>
        <p:blipFill>
          <a:blip r:embed="rId2"/>
          <a:stretch>
            <a:fillRect/>
          </a:stretch>
        </p:blipFill>
        <p:spPr>
          <a:xfrm>
            <a:off x="347240" y="2032065"/>
            <a:ext cx="11439646" cy="3188781"/>
          </a:xfrm>
          <a:prstGeom prst="rect">
            <a:avLst/>
          </a:prstGeom>
        </p:spPr>
      </p:pic>
    </p:spTree>
    <p:extLst>
      <p:ext uri="{BB962C8B-B14F-4D97-AF65-F5344CB8AC3E}">
        <p14:creationId xmlns:p14="http://schemas.microsoft.com/office/powerpoint/2010/main" val="102723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DE7AFF-327A-C436-36EF-9D366AB455A6}"/>
                  </a:ext>
                </a:extLst>
              </p:cNvPr>
              <p:cNvSpPr txBox="1"/>
              <p:nvPr/>
            </p:nvSpPr>
            <p:spPr>
              <a:xfrm>
                <a:off x="5287409" y="2671458"/>
                <a:ext cx="6099048" cy="2181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96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ctrlPr>
                      </m:fPr>
                      <m:num>
                        <m:r>
                          <a:rPr kumimoji="0" lang="en-US" sz="96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7</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m:rPr>
                            <m:sty m:val="p"/>
                          </m:rP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x</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4</m:t>
                        </m:r>
                      </m:num>
                      <m:den>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2</m:t>
                        </m:r>
                      </m:den>
                    </m:f>
                  </m:oMath>
                </a14:m>
                <a:r>
                  <a:rPr kumimoji="0" lang="en-US" sz="9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14 </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cm</a:t>
                </a:r>
                <a:r>
                  <a:rPr kumimoji="0" lang="en-US" sz="60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2</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CDE7AFF-327A-C436-36EF-9D366AB455A6}"/>
                  </a:ext>
                </a:extLst>
              </p:cNvPr>
              <p:cNvSpPr txBox="1">
                <a:spLocks noRot="1" noChangeAspect="1" noMove="1" noResize="1" noEditPoints="1" noAdjustHandles="1" noChangeArrowheads="1" noChangeShapeType="1" noTextEdit="1"/>
              </p:cNvSpPr>
              <p:nvPr/>
            </p:nvSpPr>
            <p:spPr>
              <a:xfrm>
                <a:off x="5287409" y="2671458"/>
                <a:ext cx="6099048" cy="2181495"/>
              </a:xfrm>
              <a:prstGeom prst="rect">
                <a:avLst/>
              </a:prstGeom>
              <a:blipFill>
                <a:blip r:embed="rId2"/>
                <a:stretch>
                  <a:fillRect t="-2793" r="-1199" b="-1480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3124201-EC64-98CF-11CC-6EABD257B961}"/>
              </a:ext>
            </a:extLst>
          </p:cNvPr>
          <p:cNvPicPr>
            <a:picLocks noChangeAspect="1"/>
          </p:cNvPicPr>
          <p:nvPr/>
        </p:nvPicPr>
        <p:blipFill>
          <a:blip r:embed="rId3"/>
          <a:stretch>
            <a:fillRect/>
          </a:stretch>
        </p:blipFill>
        <p:spPr>
          <a:xfrm>
            <a:off x="625515" y="1504711"/>
            <a:ext cx="4105312" cy="3374442"/>
          </a:xfrm>
          <a:prstGeom prst="rect">
            <a:avLst/>
          </a:prstGeom>
        </p:spPr>
      </p:pic>
    </p:spTree>
    <p:extLst>
      <p:ext uri="{BB962C8B-B14F-4D97-AF65-F5344CB8AC3E}">
        <p14:creationId xmlns:p14="http://schemas.microsoft.com/office/powerpoint/2010/main" val="110770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DE7AFF-327A-C436-36EF-9D366AB455A6}"/>
                  </a:ext>
                </a:extLst>
              </p:cNvPr>
              <p:cNvSpPr txBox="1"/>
              <p:nvPr/>
            </p:nvSpPr>
            <p:spPr>
              <a:xfrm>
                <a:off x="5287409" y="2671458"/>
                <a:ext cx="6099048" cy="2181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96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ctrlPr>
                      </m:fPr>
                      <m:num>
                        <m:r>
                          <a:rPr kumimoji="0" lang="en-US" sz="96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8</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m:rPr>
                            <m:sty m:val="p"/>
                          </m:rP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x</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8</m:t>
                        </m:r>
                      </m:num>
                      <m:den>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2</m:t>
                        </m:r>
                      </m:den>
                    </m:f>
                  </m:oMath>
                </a14:m>
                <a:r>
                  <a:rPr kumimoji="0" lang="en-US" sz="9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32 </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cm</a:t>
                </a:r>
                <a:r>
                  <a:rPr kumimoji="0" lang="en-US" sz="60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2</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CDE7AFF-327A-C436-36EF-9D366AB455A6}"/>
                  </a:ext>
                </a:extLst>
              </p:cNvPr>
              <p:cNvSpPr txBox="1">
                <a:spLocks noRot="1" noChangeAspect="1" noMove="1" noResize="1" noEditPoints="1" noAdjustHandles="1" noChangeArrowheads="1" noChangeShapeType="1" noTextEdit="1"/>
              </p:cNvSpPr>
              <p:nvPr/>
            </p:nvSpPr>
            <p:spPr>
              <a:xfrm>
                <a:off x="5287409" y="2671458"/>
                <a:ext cx="6099048" cy="2181495"/>
              </a:xfrm>
              <a:prstGeom prst="rect">
                <a:avLst/>
              </a:prstGeom>
              <a:blipFill>
                <a:blip r:embed="rId2"/>
                <a:stretch>
                  <a:fillRect t="-2514" r="-1199" b="-1508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43F72B6-DCBA-CF58-F657-C1CF75F6EA06}"/>
              </a:ext>
            </a:extLst>
          </p:cNvPr>
          <p:cNvPicPr>
            <a:picLocks noChangeAspect="1"/>
          </p:cNvPicPr>
          <p:nvPr/>
        </p:nvPicPr>
        <p:blipFill>
          <a:blip r:embed="rId3"/>
          <a:stretch>
            <a:fillRect/>
          </a:stretch>
        </p:blipFill>
        <p:spPr>
          <a:xfrm>
            <a:off x="450026" y="2071869"/>
            <a:ext cx="4632666" cy="2871365"/>
          </a:xfrm>
          <a:prstGeom prst="rect">
            <a:avLst/>
          </a:prstGeom>
        </p:spPr>
      </p:pic>
    </p:spTree>
    <p:extLst>
      <p:ext uri="{BB962C8B-B14F-4D97-AF65-F5344CB8AC3E}">
        <p14:creationId xmlns:p14="http://schemas.microsoft.com/office/powerpoint/2010/main" val="2305928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421F7BF-4156-60F8-B253-05A4310DCCF2}"/>
              </a:ext>
            </a:extLst>
          </p:cNvPr>
          <p:cNvSpPr/>
          <p:nvPr/>
        </p:nvSpPr>
        <p:spPr>
          <a:xfrm>
            <a:off x="341376" y="364203"/>
            <a:ext cx="11509248" cy="5963445"/>
          </a:xfrm>
          <a:prstGeom prst="roundRect">
            <a:avLst>
              <a:gd name="adj" fmla="val 532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DE7AFF-327A-C436-36EF-9D366AB455A6}"/>
                  </a:ext>
                </a:extLst>
              </p:cNvPr>
              <p:cNvSpPr txBox="1"/>
              <p:nvPr/>
            </p:nvSpPr>
            <p:spPr>
              <a:xfrm>
                <a:off x="5287409" y="2671458"/>
                <a:ext cx="6657664" cy="2181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96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ctrlPr>
                      </m:fPr>
                      <m:num>
                        <m:r>
                          <a:rPr kumimoji="0" lang="en-US" sz="96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16</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m:rPr>
                            <m:sty m:val="p"/>
                          </m:rP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x</m:t>
                        </m:r>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 </m:t>
                        </m:r>
                        <m:r>
                          <a:rPr kumimoji="0" lang="en-US" sz="96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Times New Roman" pitchFamily="18" charset="0"/>
                          </a:rPr>
                          <m:t>12</m:t>
                        </m:r>
                      </m:num>
                      <m:den>
                        <m:r>
                          <a:rPr kumimoji="0" lang="en-US" sz="9600" b="0" i="0" u="none" strike="noStrike" kern="1200" cap="none" spc="0" normalizeH="0" baseline="0" noProof="0" smtClean="0">
                            <a:ln>
                              <a:noFill/>
                            </a:ln>
                            <a:solidFill>
                              <a:srgbClr val="0070C0"/>
                            </a:solidFill>
                            <a:effectLst/>
                            <a:uLnTx/>
                            <a:uFillTx/>
                            <a:latin typeface="Cambria Math"/>
                            <a:ea typeface="+mn-ea"/>
                            <a:cs typeface="Times New Roman" pitchFamily="18" charset="0"/>
                          </a:rPr>
                          <m:t>2</m:t>
                        </m:r>
                      </m:den>
                    </m:f>
                  </m:oMath>
                </a14:m>
                <a:r>
                  <a:rPr kumimoji="0" lang="en-US" sz="9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96 </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cm</a:t>
                </a:r>
                <a:r>
                  <a:rPr kumimoji="0" lang="en-US" sz="60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2</a:t>
                </a: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CDE7AFF-327A-C436-36EF-9D366AB455A6}"/>
                  </a:ext>
                </a:extLst>
              </p:cNvPr>
              <p:cNvSpPr txBox="1">
                <a:spLocks noRot="1" noChangeAspect="1" noMove="1" noResize="1" noEditPoints="1" noAdjustHandles="1" noChangeArrowheads="1" noChangeShapeType="1" noTextEdit="1"/>
              </p:cNvSpPr>
              <p:nvPr/>
            </p:nvSpPr>
            <p:spPr>
              <a:xfrm>
                <a:off x="5287409" y="2671458"/>
                <a:ext cx="6657664" cy="2181495"/>
              </a:xfrm>
              <a:prstGeom prst="rect">
                <a:avLst/>
              </a:prstGeom>
              <a:blipFill>
                <a:blip r:embed="rId2"/>
                <a:stretch>
                  <a:fillRect r="-2839" b="-83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4F3D720-16CB-709B-9C99-2235A469FC15}"/>
              </a:ext>
            </a:extLst>
          </p:cNvPr>
          <p:cNvPicPr>
            <a:picLocks noChangeAspect="1"/>
          </p:cNvPicPr>
          <p:nvPr/>
        </p:nvPicPr>
        <p:blipFill>
          <a:blip r:embed="rId3"/>
          <a:stretch>
            <a:fillRect/>
          </a:stretch>
        </p:blipFill>
        <p:spPr>
          <a:xfrm>
            <a:off x="858335" y="2121844"/>
            <a:ext cx="3968308" cy="3452740"/>
          </a:xfrm>
          <a:prstGeom prst="rect">
            <a:avLst/>
          </a:prstGeom>
        </p:spPr>
      </p:pic>
    </p:spTree>
    <p:extLst>
      <p:ext uri="{BB962C8B-B14F-4D97-AF65-F5344CB8AC3E}">
        <p14:creationId xmlns:p14="http://schemas.microsoft.com/office/powerpoint/2010/main" val="383458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B88C831-BA6B-B646-92FD-0C3ABD8C2B91}"/>
              </a:ext>
            </a:extLst>
          </p:cNvPr>
          <p:cNvPicPr>
            <a:picLocks noChangeAspect="1"/>
          </p:cNvPicPr>
          <p:nvPr/>
        </p:nvPicPr>
        <p:blipFill>
          <a:blip r:embed="rId6"/>
          <a:stretch>
            <a:fillRect/>
          </a:stretch>
        </p:blipFill>
        <p:spPr>
          <a:xfrm>
            <a:off x="1136458" y="2472289"/>
            <a:ext cx="6724471" cy="2353260"/>
          </a:xfrm>
          <a:prstGeom prst="rect">
            <a:avLst/>
          </a:prstGeom>
        </p:spPr>
      </p:pic>
    </p:spTree>
    <p:extLst>
      <p:ext uri="{BB962C8B-B14F-4D97-AF65-F5344CB8AC3E}">
        <p14:creationId xmlns:p14="http://schemas.microsoft.com/office/powerpoint/2010/main" val="73653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9" name="文本框 23">
            <a:extLst>
              <a:ext uri="{FF2B5EF4-FFF2-40B4-BE49-F238E27FC236}">
                <a16:creationId xmlns:a16="http://schemas.microsoft.com/office/drawing/2014/main" id="{71D0EBF8-2E7D-45D8-B575-4BAA41412FB8}"/>
              </a:ext>
            </a:extLst>
          </p:cNvPr>
          <p:cNvSpPr txBox="1"/>
          <p:nvPr/>
        </p:nvSpPr>
        <p:spPr>
          <a:xfrm>
            <a:off x="3377260" y="1989499"/>
            <a:ext cx="5700099"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kumimoji="0" lang="fr-FR"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4076299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A75D4D5-EF2D-4117-D9DA-47C444BC81B7}"/>
              </a:ext>
            </a:extLst>
          </p:cNvPr>
          <p:cNvPicPr>
            <a:picLocks noChangeAspect="1"/>
          </p:cNvPicPr>
          <p:nvPr/>
        </p:nvPicPr>
        <p:blipFill>
          <a:blip r:embed="rId6"/>
          <a:stretch>
            <a:fillRect/>
          </a:stretch>
        </p:blipFill>
        <p:spPr>
          <a:xfrm>
            <a:off x="893389" y="2685493"/>
            <a:ext cx="6724471" cy="2389839"/>
          </a:xfrm>
          <a:prstGeom prst="rect">
            <a:avLst/>
          </a:prstGeom>
        </p:spPr>
      </p:pic>
    </p:spTree>
    <p:extLst>
      <p:ext uri="{BB962C8B-B14F-4D97-AF65-F5344CB8AC3E}">
        <p14:creationId xmlns:p14="http://schemas.microsoft.com/office/powerpoint/2010/main" val="100394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5">
            <a:extLst>
              <a:ext uri="{FF2B5EF4-FFF2-40B4-BE49-F238E27FC236}">
                <a16:creationId xmlns:a16="http://schemas.microsoft.com/office/drawing/2014/main" id="{852199A4-82D2-4EDE-A35E-6855179AAD20}"/>
              </a:ext>
            </a:extLst>
          </p:cNvPr>
          <p:cNvSpPr txBox="1"/>
          <p:nvPr/>
        </p:nvSpPr>
        <p:spPr>
          <a:xfrm>
            <a:off x="6047916" y="439295"/>
            <a:ext cx="5429693" cy="18620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w="57150">
                  <a:solidFill>
                    <a:prstClr val="black"/>
                  </a:solidFill>
                </a:ln>
                <a:solidFill>
                  <a:srgbClr val="FFC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Dặn</a:t>
            </a:r>
            <a:r>
              <a:rPr kumimoji="0" lang="en-US" altLang="zh-CN" sz="11500" b="0" i="0" u="none" strike="noStrike" kern="1200" cap="none" spc="0" normalizeH="0" baseline="0" noProof="0" dirty="0">
                <a:ln w="57150">
                  <a:solidFill>
                    <a:prstClr val="black"/>
                  </a:solidFill>
                </a:ln>
                <a:solidFill>
                  <a:srgbClr val="FFC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 </a:t>
            </a:r>
            <a:r>
              <a:rPr kumimoji="0" lang="en-US" altLang="zh-CN" sz="11500" b="0" i="0" u="none" strike="noStrike" kern="1200" cap="none" spc="0" normalizeH="0" baseline="0" noProof="0" dirty="0" err="1">
                <a:ln w="57150">
                  <a:solidFill>
                    <a:prstClr val="black"/>
                  </a:solidFill>
                </a:ln>
                <a:solidFill>
                  <a:srgbClr val="FFC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rPr>
              <a:t>dò</a:t>
            </a:r>
            <a:endParaRPr kumimoji="0" lang="en-US" altLang="zh-CN" sz="11500" b="0" i="0" u="none" strike="noStrike" kern="1200" cap="none" spc="0" normalizeH="0" baseline="0" noProof="0" dirty="0">
              <a:ln w="57150">
                <a:solidFill>
                  <a:prstClr val="black"/>
                </a:solidFill>
              </a:ln>
              <a:solidFill>
                <a:srgbClr val="FFC000"/>
              </a:solidFill>
              <a:effectLst>
                <a:outerShdw blurRad="50800" dist="38100" dir="2700000" algn="tl" rotWithShape="0">
                  <a:prstClr val="black">
                    <a:alpha val="40000"/>
                  </a:prstClr>
                </a:outerShdw>
              </a:effectLst>
              <a:uLnTx/>
              <a:uFillTx/>
              <a:latin typeface="UTM Showcard" panose="02040603050506020204" pitchFamily="18" charset="0"/>
              <a:ea typeface="inpin heiti" panose="00000500000000000000" pitchFamily="2" charset="-122"/>
              <a:cs typeface="+mn-cs"/>
              <a:sym typeface="inpin heiti" panose="00000500000000000000" pitchFamily="2" charset="-122"/>
            </a:endParaRPr>
          </a:p>
        </p:txBody>
      </p:sp>
      <p:sp>
        <p:nvSpPr>
          <p:cNvPr id="3" name="文本框 23">
            <a:extLst>
              <a:ext uri="{FF2B5EF4-FFF2-40B4-BE49-F238E27FC236}">
                <a16:creationId xmlns:a16="http://schemas.microsoft.com/office/drawing/2014/main" id="{44E59ACA-5C1E-4B82-9257-9932CC3DC72C}"/>
              </a:ext>
            </a:extLst>
          </p:cNvPr>
          <p:cNvSpPr txBox="1"/>
          <p:nvPr/>
        </p:nvSpPr>
        <p:spPr>
          <a:xfrm>
            <a:off x="5828720" y="2676253"/>
            <a:ext cx="586808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Tìm những vật dụng có dạng hình tam giác và tính diện tích sau đó báo cáo.</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Ôn tập cách tính diện tích hình tam giác.</a:t>
            </a:r>
            <a:endParaRPr kumimoji="0" lang="fr-FR" altLang="zh-C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pic>
        <p:nvPicPr>
          <p:cNvPr id="4" name="图片 2">
            <a:extLst>
              <a:ext uri="{FF2B5EF4-FFF2-40B4-BE49-F238E27FC236}">
                <a16:creationId xmlns:a16="http://schemas.microsoft.com/office/drawing/2014/main" id="{ECF2891B-94CA-4B6F-AF4B-BB59E1A64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6" y="1319425"/>
            <a:ext cx="6096012" cy="6096012"/>
          </a:xfrm>
          <a:prstGeom prst="rect">
            <a:avLst/>
          </a:prstGeom>
        </p:spPr>
      </p:pic>
    </p:spTree>
    <p:extLst>
      <p:ext uri="{BB962C8B-B14F-4D97-AF65-F5344CB8AC3E}">
        <p14:creationId xmlns:p14="http://schemas.microsoft.com/office/powerpoint/2010/main" val="3869805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2126C702-AAEC-111A-7292-2C7AD4F78F01}"/>
              </a:ext>
            </a:extLst>
          </p:cNvPr>
          <p:cNvPicPr>
            <a:picLocks noChangeAspect="1"/>
          </p:cNvPicPr>
          <p:nvPr/>
        </p:nvPicPr>
        <p:blipFill>
          <a:blip r:embed="rId6"/>
          <a:stretch>
            <a:fillRect/>
          </a:stretch>
        </p:blipFill>
        <p:spPr>
          <a:xfrm>
            <a:off x="3300829" y="2792400"/>
            <a:ext cx="5358848" cy="1597290"/>
          </a:xfrm>
          <a:prstGeom prst="rect">
            <a:avLst/>
          </a:prstGeom>
        </p:spPr>
      </p:pic>
    </p:spTree>
    <p:extLst>
      <p:ext uri="{BB962C8B-B14F-4D97-AF65-F5344CB8AC3E}">
        <p14:creationId xmlns:p14="http://schemas.microsoft.com/office/powerpoint/2010/main" val="108537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56469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069" y="400626"/>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475376" y="2413620"/>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838BF89A-A3C8-B4E8-1E45-E6BA902A39CA}"/>
              </a:ext>
            </a:extLst>
          </p:cNvPr>
          <p:cNvPicPr>
            <a:picLocks noChangeAspect="1"/>
          </p:cNvPicPr>
          <p:nvPr/>
        </p:nvPicPr>
        <p:blipFill>
          <a:blip r:embed="rId6"/>
          <a:stretch>
            <a:fillRect/>
          </a:stretch>
        </p:blipFill>
        <p:spPr>
          <a:xfrm>
            <a:off x="4145772" y="1121674"/>
            <a:ext cx="3761558" cy="2438611"/>
          </a:xfrm>
          <a:prstGeom prst="rect">
            <a:avLst/>
          </a:prstGeom>
        </p:spPr>
      </p:pic>
      <p:pic>
        <p:nvPicPr>
          <p:cNvPr id="3" name="Picture 2">
            <a:extLst>
              <a:ext uri="{FF2B5EF4-FFF2-40B4-BE49-F238E27FC236}">
                <a16:creationId xmlns:a16="http://schemas.microsoft.com/office/drawing/2014/main" id="{7085F640-1E1D-15C9-4866-0E426CBE856F}"/>
              </a:ext>
            </a:extLst>
          </p:cNvPr>
          <p:cNvPicPr>
            <a:picLocks noChangeAspect="1"/>
          </p:cNvPicPr>
          <p:nvPr/>
        </p:nvPicPr>
        <p:blipFill>
          <a:blip r:embed="rId7"/>
          <a:stretch>
            <a:fillRect/>
          </a:stretch>
        </p:blipFill>
        <p:spPr>
          <a:xfrm>
            <a:off x="2555772" y="2924938"/>
            <a:ext cx="7011008" cy="2304488"/>
          </a:xfrm>
          <a:prstGeom prst="rect">
            <a:avLst/>
          </a:prstGeom>
        </p:spPr>
      </p:pic>
    </p:spTree>
    <p:extLst>
      <p:ext uri="{BB962C8B-B14F-4D97-AF65-F5344CB8AC3E}">
        <p14:creationId xmlns:p14="http://schemas.microsoft.com/office/powerpoint/2010/main" val="3484179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337BC3-EF17-0F6D-0980-CACFDDDC6412}"/>
              </a:ext>
            </a:extLst>
          </p:cNvPr>
          <p:cNvPicPr>
            <a:picLocks noChangeAspect="1"/>
          </p:cNvPicPr>
          <p:nvPr/>
        </p:nvPicPr>
        <p:blipFill>
          <a:blip r:embed="rId6"/>
          <a:stretch>
            <a:fillRect/>
          </a:stretch>
        </p:blipFill>
        <p:spPr>
          <a:xfrm>
            <a:off x="1263779" y="2717787"/>
            <a:ext cx="6724471" cy="2371550"/>
          </a:xfrm>
          <a:prstGeom prst="rect">
            <a:avLst/>
          </a:prstGeom>
        </p:spPr>
      </p:pic>
    </p:spTree>
    <p:extLst>
      <p:ext uri="{BB962C8B-B14F-4D97-AF65-F5344CB8AC3E}">
        <p14:creationId xmlns:p14="http://schemas.microsoft.com/office/powerpoint/2010/main" val="394752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FB8625-821D-E09D-74CA-6F84011B12EE}"/>
              </a:ext>
            </a:extLst>
          </p:cNvPr>
          <p:cNvSpPr/>
          <p:nvPr/>
        </p:nvSpPr>
        <p:spPr>
          <a:xfrm>
            <a:off x="2670048" y="1901351"/>
            <a:ext cx="8924544" cy="2017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9D2A042B-4CE6-861D-54D2-B4376CBECB92}"/>
              </a:ext>
            </a:extLst>
          </p:cNvPr>
          <p:cNvPicPr>
            <a:picLocks noChangeAspect="1"/>
          </p:cNvPicPr>
          <p:nvPr/>
        </p:nvPicPr>
        <p:blipFill>
          <a:blip r:embed="rId2"/>
          <a:stretch>
            <a:fillRect/>
          </a:stretch>
        </p:blipFill>
        <p:spPr>
          <a:xfrm>
            <a:off x="836451" y="1230412"/>
            <a:ext cx="10680025" cy="3885597"/>
          </a:xfrm>
          <a:prstGeom prst="rect">
            <a:avLst/>
          </a:prstGeom>
        </p:spPr>
      </p:pic>
    </p:spTree>
    <p:extLst>
      <p:ext uri="{BB962C8B-B14F-4D97-AF65-F5344CB8AC3E}">
        <p14:creationId xmlns:p14="http://schemas.microsoft.com/office/powerpoint/2010/main" val="2061878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BC1E6F-06A5-4586-BD3C-29DBED9A74F0}"/>
              </a:ext>
            </a:extLst>
          </p:cNvPr>
          <p:cNvGrpSpPr/>
          <p:nvPr/>
        </p:nvGrpSpPr>
        <p:grpSpPr>
          <a:xfrm>
            <a:off x="6096000" y="2107701"/>
            <a:ext cx="3531552" cy="1902942"/>
            <a:chOff x="7315756" y="3787515"/>
            <a:chExt cx="3531552" cy="1902942"/>
          </a:xfrm>
          <a:solidFill>
            <a:srgbClr val="FFFCD6"/>
          </a:solidFill>
        </p:grpSpPr>
        <p:grpSp>
          <p:nvGrpSpPr>
            <p:cNvPr id="5" name="Group 3">
              <a:extLst>
                <a:ext uri="{FF2B5EF4-FFF2-40B4-BE49-F238E27FC236}">
                  <a16:creationId xmlns:a16="http://schemas.microsoft.com/office/drawing/2014/main" id="{7B15F01C-BAAC-47FE-9F26-65D16B2D905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10" name="Line 5">
                <a:extLst>
                  <a:ext uri="{FF2B5EF4-FFF2-40B4-BE49-F238E27FC236}">
                    <a16:creationId xmlns:a16="http://schemas.microsoft.com/office/drawing/2014/main"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6" name="Group 30">
              <a:extLst>
                <a:ext uri="{FF2B5EF4-FFF2-40B4-BE49-F238E27FC236}">
                  <a16:creationId xmlns:a16="http://schemas.microsoft.com/office/drawing/2014/main" id="{0FCF3A92-7CAF-4E55-9681-54E578570893}"/>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Line 32">
                <a:extLst>
                  <a:ext uri="{FF2B5EF4-FFF2-40B4-BE49-F238E27FC236}">
                    <a16:creationId xmlns:a16="http://schemas.microsoft.com/office/drawing/2014/main"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11" name="Right Triangle 10">
            <a:extLst>
              <a:ext uri="{FF2B5EF4-FFF2-40B4-BE49-F238E27FC236}">
                <a16:creationId xmlns:a16="http://schemas.microsoft.com/office/drawing/2014/main" id="{96BB9218-F41F-48DE-9DCB-75717381EFA8}"/>
              </a:ext>
            </a:extLst>
          </p:cNvPr>
          <p:cNvSpPr/>
          <p:nvPr/>
        </p:nvSpPr>
        <p:spPr>
          <a:xfrm>
            <a:off x="3315438" y="2139919"/>
            <a:ext cx="2392873" cy="1902942"/>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ight Triangle 11">
            <a:extLst>
              <a:ext uri="{FF2B5EF4-FFF2-40B4-BE49-F238E27FC236}">
                <a16:creationId xmlns:a16="http://schemas.microsoft.com/office/drawing/2014/main" id="{D761D377-D52C-4117-99F4-1ED8E4C2D49B}"/>
              </a:ext>
            </a:extLst>
          </p:cNvPr>
          <p:cNvSpPr/>
          <p:nvPr/>
        </p:nvSpPr>
        <p:spPr>
          <a:xfrm flipH="1">
            <a:off x="1590871" y="2174455"/>
            <a:ext cx="1094666" cy="1868406"/>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ight Triangle 12">
            <a:extLst>
              <a:ext uri="{FF2B5EF4-FFF2-40B4-BE49-F238E27FC236}">
                <a16:creationId xmlns:a16="http://schemas.microsoft.com/office/drawing/2014/main" id="{7D762109-C085-4EBD-A59B-3DE26FE3EC11}"/>
              </a:ext>
            </a:extLst>
          </p:cNvPr>
          <p:cNvSpPr/>
          <p:nvPr/>
        </p:nvSpPr>
        <p:spPr>
          <a:xfrm flipH="1" flipV="1">
            <a:off x="7246130" y="2106750"/>
            <a:ext cx="2392875" cy="1904843"/>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ight Triangle 13">
            <a:extLst>
              <a:ext uri="{FF2B5EF4-FFF2-40B4-BE49-F238E27FC236}">
                <a16:creationId xmlns:a16="http://schemas.microsoft.com/office/drawing/2014/main" id="{6F84C6B1-D047-41C5-806B-07D98605E15B}"/>
              </a:ext>
            </a:extLst>
          </p:cNvPr>
          <p:cNvSpPr/>
          <p:nvPr/>
        </p:nvSpPr>
        <p:spPr>
          <a:xfrm flipV="1">
            <a:off x="6096000" y="2112711"/>
            <a:ext cx="1115242" cy="1868407"/>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 Box 28">
            <a:extLst>
              <a:ext uri="{FF2B5EF4-FFF2-40B4-BE49-F238E27FC236}">
                <a16:creationId xmlns:a16="http://schemas.microsoft.com/office/drawing/2014/main" id="{4EE7CBDE-5E2E-4373-975B-F914828CFAAA}"/>
              </a:ext>
            </a:extLst>
          </p:cNvPr>
          <p:cNvSpPr txBox="1">
            <a:spLocks noChangeArrowheads="1"/>
          </p:cNvSpPr>
          <p:nvPr/>
        </p:nvSpPr>
        <p:spPr bwMode="auto">
          <a:xfrm>
            <a:off x="7186359" y="4042861"/>
            <a:ext cx="8370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UTM Avo" panose="02040603050506020204" pitchFamily="18" charset="0"/>
                <a:ea typeface="+mn-ea"/>
                <a:cs typeface="+mn-cs"/>
              </a:rPr>
              <a:t>6 cm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UTM Avo" panose="02040603050506020204" pitchFamily="18" charset="0"/>
              <a:ea typeface="+mn-ea"/>
              <a:cs typeface="+mn-cs"/>
            </a:endParaRPr>
          </a:p>
        </p:txBody>
      </p:sp>
      <p:sp>
        <p:nvSpPr>
          <p:cNvPr id="21" name="Text Box 27">
            <a:extLst>
              <a:ext uri="{FF2B5EF4-FFF2-40B4-BE49-F238E27FC236}">
                <a16:creationId xmlns:a16="http://schemas.microsoft.com/office/drawing/2014/main" id="{46127D64-0460-489E-A8A9-4930E2502D0C}"/>
              </a:ext>
            </a:extLst>
          </p:cNvPr>
          <p:cNvSpPr txBox="1">
            <a:spLocks noChangeArrowheads="1"/>
          </p:cNvSpPr>
          <p:nvPr/>
        </p:nvSpPr>
        <p:spPr bwMode="auto">
          <a:xfrm rot="16200000">
            <a:off x="7158626" y="2818774"/>
            <a:ext cx="8370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UTM Avo" panose="02040603050506020204" pitchFamily="18" charset="0"/>
                <a:ea typeface="+mn-ea"/>
                <a:cs typeface="+mn-cs"/>
              </a:rPr>
              <a:t>4 cm</a:t>
            </a:r>
            <a:endParaRPr kumimoji="0" lang="en-US" altLang="en-US" sz="2000" b="1" i="0" u="none" strike="noStrike" kern="1200" cap="none" spc="0" normalizeH="0" baseline="0" noProof="0" dirty="0">
              <a:ln>
                <a:noFill/>
              </a:ln>
              <a:solidFill>
                <a:srgbClr val="00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161140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037D205-575B-4143-9A0C-DADF60E10C9C}"/>
              </a:ext>
            </a:extLst>
          </p:cNvPr>
          <p:cNvGrpSpPr/>
          <p:nvPr/>
        </p:nvGrpSpPr>
        <p:grpSpPr>
          <a:xfrm>
            <a:off x="6480404" y="2477529"/>
            <a:ext cx="3531552" cy="1902942"/>
            <a:chOff x="7315756" y="3787515"/>
            <a:chExt cx="3531552" cy="1902942"/>
          </a:xfrm>
          <a:solidFill>
            <a:srgbClr val="FF6600"/>
          </a:solidFill>
        </p:grpSpPr>
        <p:grpSp>
          <p:nvGrpSpPr>
            <p:cNvPr id="23" name="Group 3">
              <a:extLst>
                <a:ext uri="{FF2B5EF4-FFF2-40B4-BE49-F238E27FC236}">
                  <a16:creationId xmlns:a16="http://schemas.microsoft.com/office/drawing/2014/main" id="{7922ED55-1E87-468A-96A7-2F0807A98FB0}"/>
                </a:ext>
              </a:extLst>
            </p:cNvPr>
            <p:cNvGrpSpPr>
              <a:grpSpLocks/>
            </p:cNvGrpSpPr>
            <p:nvPr/>
          </p:nvGrpSpPr>
          <p:grpSpPr bwMode="auto">
            <a:xfrm>
              <a:off x="7315756" y="3787515"/>
              <a:ext cx="3531552" cy="1902942"/>
              <a:chOff x="2928" y="1812"/>
              <a:chExt cx="2568" cy="1464"/>
            </a:xfrm>
            <a:grpFill/>
          </p:grpSpPr>
          <p:sp>
            <p:nvSpPr>
              <p:cNvPr id="27" name="AutoShape 4">
                <a:extLst>
                  <a:ext uri="{FF2B5EF4-FFF2-40B4-BE49-F238E27FC236}">
                    <a16:creationId xmlns:a16="http://schemas.microsoft.com/office/drawing/2014/main" id="{122E7EF0-A034-4B48-8882-F4F226D0842F}"/>
                  </a:ext>
                </a:extLst>
              </p:cNvPr>
              <p:cNvSpPr>
                <a:spLocks noChangeArrowheads="1"/>
              </p:cNvSpPr>
              <p:nvPr/>
            </p:nvSpPr>
            <p:spPr bwMode="auto">
              <a:xfrm>
                <a:off x="2928" y="1812"/>
                <a:ext cx="2568" cy="1464"/>
              </a:xfrm>
              <a:prstGeom prst="triangle">
                <a:avLst>
                  <a:gd name="adj" fmla="val 32042"/>
                </a:avLst>
              </a:prstGeom>
              <a:solidFill>
                <a:srgbClr val="FFFCD6"/>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28" name="Line 5">
                <a:extLst>
                  <a:ext uri="{FF2B5EF4-FFF2-40B4-BE49-F238E27FC236}">
                    <a16:creationId xmlns:a16="http://schemas.microsoft.com/office/drawing/2014/main"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 name="Group 30">
              <a:extLst>
                <a:ext uri="{FF2B5EF4-FFF2-40B4-BE49-F238E27FC236}">
                  <a16:creationId xmlns:a16="http://schemas.microsoft.com/office/drawing/2014/main" id="{5BD54C7A-D304-4A7C-B78A-557E25D6EDFC}"/>
                </a:ext>
              </a:extLst>
            </p:cNvPr>
            <p:cNvGrpSpPr>
              <a:grpSpLocks/>
            </p:cNvGrpSpPr>
            <p:nvPr/>
          </p:nvGrpSpPr>
          <p:grpSpPr bwMode="auto">
            <a:xfrm>
              <a:off x="8454434" y="5468261"/>
              <a:ext cx="264040" cy="222196"/>
              <a:chOff x="1032" y="3828"/>
              <a:chExt cx="192" cy="168"/>
            </a:xfrm>
            <a:grpFill/>
          </p:grpSpPr>
          <p:sp>
            <p:nvSpPr>
              <p:cNvPr id="25" name="Line 31">
                <a:extLst>
                  <a:ext uri="{FF2B5EF4-FFF2-40B4-BE49-F238E27FC236}">
                    <a16:creationId xmlns:a16="http://schemas.microsoft.com/office/drawing/2014/main"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Line 32">
                <a:extLst>
                  <a:ext uri="{FF2B5EF4-FFF2-40B4-BE49-F238E27FC236}">
                    <a16:creationId xmlns:a16="http://schemas.microsoft.com/office/drawing/2014/main"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 name="Group 28">
            <a:extLst>
              <a:ext uri="{FF2B5EF4-FFF2-40B4-BE49-F238E27FC236}">
                <a16:creationId xmlns:a16="http://schemas.microsoft.com/office/drawing/2014/main" id="{7D139288-A294-4C13-8CDC-408FC6C1B5EE}"/>
              </a:ext>
            </a:extLst>
          </p:cNvPr>
          <p:cNvGrpSpPr/>
          <p:nvPr/>
        </p:nvGrpSpPr>
        <p:grpSpPr>
          <a:xfrm>
            <a:off x="2229796" y="2475211"/>
            <a:ext cx="3531552" cy="1902942"/>
            <a:chOff x="7315756" y="3787515"/>
            <a:chExt cx="3531552" cy="1902942"/>
          </a:xfrm>
          <a:solidFill>
            <a:srgbClr val="BED62F"/>
          </a:solidFill>
        </p:grpSpPr>
        <p:grpSp>
          <p:nvGrpSpPr>
            <p:cNvPr id="30" name="Group 3">
              <a:extLst>
                <a:ext uri="{FF2B5EF4-FFF2-40B4-BE49-F238E27FC236}">
                  <a16:creationId xmlns:a16="http://schemas.microsoft.com/office/drawing/2014/main" id="{63325F95-C439-480F-948D-ACC9AD1531B8}"/>
                </a:ext>
              </a:extLst>
            </p:cNvPr>
            <p:cNvGrpSpPr>
              <a:grpSpLocks/>
            </p:cNvGrpSpPr>
            <p:nvPr/>
          </p:nvGrpSpPr>
          <p:grpSpPr bwMode="auto">
            <a:xfrm>
              <a:off x="7315756" y="3787515"/>
              <a:ext cx="3531552" cy="1902942"/>
              <a:chOff x="2928" y="1812"/>
              <a:chExt cx="2568" cy="1464"/>
            </a:xfrm>
            <a:grpFill/>
          </p:grpSpPr>
          <p:sp>
            <p:nvSpPr>
              <p:cNvPr id="34" name="AutoShape 4">
                <a:extLst>
                  <a:ext uri="{FF2B5EF4-FFF2-40B4-BE49-F238E27FC236}">
                    <a16:creationId xmlns:a16="http://schemas.microsoft.com/office/drawing/2014/main"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35" name="Line 5">
                <a:extLst>
                  <a:ext uri="{FF2B5EF4-FFF2-40B4-BE49-F238E27FC236}">
                    <a16:creationId xmlns:a16="http://schemas.microsoft.com/office/drawing/2014/main"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 name="Group 30">
              <a:extLst>
                <a:ext uri="{FF2B5EF4-FFF2-40B4-BE49-F238E27FC236}">
                  <a16:creationId xmlns:a16="http://schemas.microsoft.com/office/drawing/2014/main" id="{76B334F5-01AE-455B-8239-4C37AA2350AC}"/>
                </a:ext>
              </a:extLst>
            </p:cNvPr>
            <p:cNvGrpSpPr>
              <a:grpSpLocks/>
            </p:cNvGrpSpPr>
            <p:nvPr/>
          </p:nvGrpSpPr>
          <p:grpSpPr bwMode="auto">
            <a:xfrm>
              <a:off x="8454434" y="5468261"/>
              <a:ext cx="264040" cy="222196"/>
              <a:chOff x="1032" y="3828"/>
              <a:chExt cx="192" cy="168"/>
            </a:xfrm>
            <a:grpFill/>
          </p:grpSpPr>
          <p:sp>
            <p:nvSpPr>
              <p:cNvPr id="32" name="Line 31">
                <a:extLst>
                  <a:ext uri="{FF2B5EF4-FFF2-40B4-BE49-F238E27FC236}">
                    <a16:creationId xmlns:a16="http://schemas.microsoft.com/office/drawing/2014/main"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 name="Line 32">
                <a:extLst>
                  <a:ext uri="{FF2B5EF4-FFF2-40B4-BE49-F238E27FC236}">
                    <a16:creationId xmlns:a16="http://schemas.microsoft.com/office/drawing/2014/main"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36" name="Picture 2" descr="Scissors cartoon Royalty Free Vector Image - VectorStock">
            <a:extLst>
              <a:ext uri="{FF2B5EF4-FFF2-40B4-BE49-F238E27FC236}">
                <a16:creationId xmlns:a16="http://schemas.microsoft.com/office/drawing/2014/main" id="{000F75CA-587E-48B2-808A-9A9230DBB3D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40474" y="1733310"/>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37" name="Right Triangle 36">
            <a:extLst>
              <a:ext uri="{FF2B5EF4-FFF2-40B4-BE49-F238E27FC236}">
                <a16:creationId xmlns:a16="http://schemas.microsoft.com/office/drawing/2014/main" id="{89C92223-588A-41BE-9BDF-554CE6E1B208}"/>
              </a:ext>
            </a:extLst>
          </p:cNvPr>
          <p:cNvSpPr/>
          <p:nvPr/>
        </p:nvSpPr>
        <p:spPr>
          <a:xfrm>
            <a:off x="3699842" y="2509747"/>
            <a:ext cx="2392873" cy="1902942"/>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Right Triangle 37">
            <a:extLst>
              <a:ext uri="{FF2B5EF4-FFF2-40B4-BE49-F238E27FC236}">
                <a16:creationId xmlns:a16="http://schemas.microsoft.com/office/drawing/2014/main" id="{91AB1101-1E4F-4DD3-88B2-442C684D02EE}"/>
              </a:ext>
            </a:extLst>
          </p:cNvPr>
          <p:cNvSpPr/>
          <p:nvPr/>
        </p:nvSpPr>
        <p:spPr>
          <a:xfrm flipH="1">
            <a:off x="1975275" y="2544283"/>
            <a:ext cx="1094666" cy="1868406"/>
          </a:xfrm>
          <a:prstGeom prst="rtTriangle">
            <a:avLst/>
          </a:prstGeom>
          <a:solidFill>
            <a:srgbClr val="BED6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1154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6.25E-7 -4.07407E-6 L 6.25E-7 0.25 " pathEditMode="relative" rAng="0" ptsTypes="AA">
                                      <p:cBhvr>
                                        <p:cTn id="11" dur="2000" fill="hold"/>
                                        <p:tgtEl>
                                          <p:spTgt spid="36"/>
                                        </p:tgtEl>
                                        <p:attrNameLst>
                                          <p:attrName>ppt_x</p:attrName>
                                          <p:attrName>ppt_y</p:attrName>
                                        </p:attrNameLst>
                                      </p:cBhvr>
                                      <p:rCtr x="0" y="12500"/>
                                    </p:animMotion>
                                  </p:childTnLst>
                                </p:cTn>
                              </p:par>
                            </p:childTnLst>
                          </p:cTn>
                        </p:par>
                        <p:par>
                          <p:cTn id="12" fill="hold">
                            <p:stCondLst>
                              <p:cond delay="2000"/>
                            </p:stCondLst>
                            <p:childTnLst>
                              <p:par>
                                <p:cTn id="13" presetID="1" presetClass="exit" presetSubtype="0" fill="hold" nodeType="after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7753C0-6BAD-90F9-836C-BC858304622F}"/>
              </a:ext>
            </a:extLst>
          </p:cNvPr>
          <p:cNvSpPr txBox="1"/>
          <p:nvPr/>
        </p:nvSpPr>
        <p:spPr>
          <a:xfrm>
            <a:off x="0" y="217835"/>
            <a:ext cx="57607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Quan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sát</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vẽ</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8" name="Table 7">
            <a:extLst>
              <a:ext uri="{FF2B5EF4-FFF2-40B4-BE49-F238E27FC236}">
                <a16:creationId xmlns:a16="http://schemas.microsoft.com/office/drawing/2014/main" id="{2C23621B-14AF-BC4F-1F99-241CCEED2B67}"/>
              </a:ext>
            </a:extLst>
          </p:cNvPr>
          <p:cNvGraphicFramePr>
            <a:graphicFrameLocks noGrp="1"/>
          </p:cNvGraphicFramePr>
          <p:nvPr/>
        </p:nvGraphicFramePr>
        <p:xfrm>
          <a:off x="1557438" y="1309975"/>
          <a:ext cx="4704464" cy="2741166"/>
        </p:xfrm>
        <a:graphic>
          <a:graphicData uri="http://schemas.openxmlformats.org/drawingml/2006/table">
            <a:tbl>
              <a:tblPr firstRow="1" bandRow="1">
                <a:tableStyleId>{5C22544A-7EE6-4342-B048-85BDC9FD1C3A}</a:tableStyleId>
              </a:tblPr>
              <a:tblGrid>
                <a:gridCol w="588058">
                  <a:extLst>
                    <a:ext uri="{9D8B030D-6E8A-4147-A177-3AD203B41FA5}">
                      <a16:colId xmlns:a16="http://schemas.microsoft.com/office/drawing/2014/main" val="2166694098"/>
                    </a:ext>
                  </a:extLst>
                </a:gridCol>
                <a:gridCol w="588058">
                  <a:extLst>
                    <a:ext uri="{9D8B030D-6E8A-4147-A177-3AD203B41FA5}">
                      <a16:colId xmlns:a16="http://schemas.microsoft.com/office/drawing/2014/main" val="1031210313"/>
                    </a:ext>
                  </a:extLst>
                </a:gridCol>
                <a:gridCol w="588058">
                  <a:extLst>
                    <a:ext uri="{9D8B030D-6E8A-4147-A177-3AD203B41FA5}">
                      <a16:colId xmlns:a16="http://schemas.microsoft.com/office/drawing/2014/main" val="1976365944"/>
                    </a:ext>
                  </a:extLst>
                </a:gridCol>
                <a:gridCol w="588058">
                  <a:extLst>
                    <a:ext uri="{9D8B030D-6E8A-4147-A177-3AD203B41FA5}">
                      <a16:colId xmlns:a16="http://schemas.microsoft.com/office/drawing/2014/main" val="1611892408"/>
                    </a:ext>
                  </a:extLst>
                </a:gridCol>
                <a:gridCol w="588058">
                  <a:extLst>
                    <a:ext uri="{9D8B030D-6E8A-4147-A177-3AD203B41FA5}">
                      <a16:colId xmlns:a16="http://schemas.microsoft.com/office/drawing/2014/main" val="1651601490"/>
                    </a:ext>
                  </a:extLst>
                </a:gridCol>
                <a:gridCol w="588058">
                  <a:extLst>
                    <a:ext uri="{9D8B030D-6E8A-4147-A177-3AD203B41FA5}">
                      <a16:colId xmlns:a16="http://schemas.microsoft.com/office/drawing/2014/main" val="620090509"/>
                    </a:ext>
                  </a:extLst>
                </a:gridCol>
                <a:gridCol w="588058">
                  <a:extLst>
                    <a:ext uri="{9D8B030D-6E8A-4147-A177-3AD203B41FA5}">
                      <a16:colId xmlns:a16="http://schemas.microsoft.com/office/drawing/2014/main" val="1412664717"/>
                    </a:ext>
                  </a:extLst>
                </a:gridCol>
                <a:gridCol w="588058">
                  <a:extLst>
                    <a:ext uri="{9D8B030D-6E8A-4147-A177-3AD203B41FA5}">
                      <a16:colId xmlns:a16="http://schemas.microsoft.com/office/drawing/2014/main" val="3597254503"/>
                    </a:ext>
                  </a:extLst>
                </a:gridCol>
              </a:tblGrid>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18167021"/>
                  </a:ext>
                </a:extLst>
              </a:tr>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n>
                          <a:solidFill>
                            <a:srgbClr val="00B0F0"/>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54051588"/>
                  </a:ext>
                </a:extLst>
              </a:tr>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24129511"/>
                  </a:ext>
                </a:extLst>
              </a:tr>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90872355"/>
                  </a:ext>
                </a:extLst>
              </a:tr>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16939339"/>
                  </a:ext>
                </a:extLst>
              </a:tr>
              <a:tr h="45686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94968306"/>
                  </a:ext>
                </a:extLst>
              </a:tr>
            </a:tbl>
          </a:graphicData>
        </a:graphic>
      </p:graphicFrame>
      <p:cxnSp>
        <p:nvCxnSpPr>
          <p:cNvPr id="11" name="Straight Connector 10">
            <a:extLst>
              <a:ext uri="{FF2B5EF4-FFF2-40B4-BE49-F238E27FC236}">
                <a16:creationId xmlns:a16="http://schemas.microsoft.com/office/drawing/2014/main" id="{77B6C31F-836F-1C57-FB35-B69EF79A1479}"/>
              </a:ext>
            </a:extLst>
          </p:cNvPr>
          <p:cNvCxnSpPr/>
          <p:nvPr/>
        </p:nvCxnSpPr>
        <p:spPr>
          <a:xfrm>
            <a:off x="2164466" y="1747777"/>
            <a:ext cx="350712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DD7058-707C-2984-125D-086C39AA7D0E}"/>
              </a:ext>
            </a:extLst>
          </p:cNvPr>
          <p:cNvCxnSpPr/>
          <p:nvPr/>
        </p:nvCxnSpPr>
        <p:spPr>
          <a:xfrm>
            <a:off x="2118168" y="3576577"/>
            <a:ext cx="350712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5F5771-895F-3536-F376-AF43458588D4}"/>
              </a:ext>
            </a:extLst>
          </p:cNvPr>
          <p:cNvCxnSpPr>
            <a:cxnSpLocks/>
          </p:cNvCxnSpPr>
          <p:nvPr/>
        </p:nvCxnSpPr>
        <p:spPr>
          <a:xfrm flipV="1">
            <a:off x="2152892" y="1713053"/>
            <a:ext cx="0" cy="18750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0692D3-3EC1-6D7C-B4E1-44545DAFCAED}"/>
              </a:ext>
            </a:extLst>
          </p:cNvPr>
          <p:cNvCxnSpPr>
            <a:cxnSpLocks/>
          </p:cNvCxnSpPr>
          <p:nvPr/>
        </p:nvCxnSpPr>
        <p:spPr>
          <a:xfrm flipV="1">
            <a:off x="5648446" y="1736202"/>
            <a:ext cx="0" cy="18750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C9CFAC5-6CCB-A2B7-7CB5-A032CA09CE47}"/>
              </a:ext>
            </a:extLst>
          </p:cNvPr>
          <p:cNvCxnSpPr>
            <a:cxnSpLocks/>
          </p:cNvCxnSpPr>
          <p:nvPr/>
        </p:nvCxnSpPr>
        <p:spPr>
          <a:xfrm flipV="1">
            <a:off x="2164466" y="1759352"/>
            <a:ext cx="1157468" cy="18056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480001-20D8-0178-8C50-D3B5671AAE97}"/>
              </a:ext>
            </a:extLst>
          </p:cNvPr>
          <p:cNvCxnSpPr>
            <a:cxnSpLocks/>
          </p:cNvCxnSpPr>
          <p:nvPr/>
        </p:nvCxnSpPr>
        <p:spPr>
          <a:xfrm flipH="1" flipV="1">
            <a:off x="3310360" y="1759352"/>
            <a:ext cx="2338086" cy="179407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D4C2D0-2E2E-E015-77FE-02E52DC5B6DB}"/>
              </a:ext>
            </a:extLst>
          </p:cNvPr>
          <p:cNvCxnSpPr>
            <a:cxnSpLocks/>
          </p:cNvCxnSpPr>
          <p:nvPr/>
        </p:nvCxnSpPr>
        <p:spPr>
          <a:xfrm flipV="1">
            <a:off x="3298786" y="1782502"/>
            <a:ext cx="0" cy="18172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671C7D-B522-4692-AB53-C4603D5B2D46}"/>
              </a:ext>
            </a:extLst>
          </p:cNvPr>
          <p:cNvCxnSpPr>
            <a:cxnSpLocks/>
          </p:cNvCxnSpPr>
          <p:nvPr/>
        </p:nvCxnSpPr>
        <p:spPr>
          <a:xfrm flipH="1">
            <a:off x="3321934" y="3333510"/>
            <a:ext cx="25464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E58E12-C977-C97D-242C-3DA0C7E479FC}"/>
              </a:ext>
            </a:extLst>
          </p:cNvPr>
          <p:cNvCxnSpPr>
            <a:cxnSpLocks/>
          </p:cNvCxnSpPr>
          <p:nvPr/>
        </p:nvCxnSpPr>
        <p:spPr>
          <a:xfrm>
            <a:off x="3555357" y="3298785"/>
            <a:ext cx="0" cy="24499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4604A58-B689-842D-A7EC-DE16105EECC6}"/>
              </a:ext>
            </a:extLst>
          </p:cNvPr>
          <p:cNvSpPr txBox="1"/>
          <p:nvPr/>
        </p:nvSpPr>
        <p:spPr>
          <a:xfrm>
            <a:off x="1898248" y="1307939"/>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E</a:t>
            </a:r>
          </a:p>
        </p:txBody>
      </p:sp>
      <p:sp>
        <p:nvSpPr>
          <p:cNvPr id="31" name="TextBox 30">
            <a:extLst>
              <a:ext uri="{FF2B5EF4-FFF2-40B4-BE49-F238E27FC236}">
                <a16:creationId xmlns:a16="http://schemas.microsoft.com/office/drawing/2014/main" id="{37D3FF43-5F09-E69C-9ACE-888B342A9C8A}"/>
              </a:ext>
            </a:extLst>
          </p:cNvPr>
          <p:cNvSpPr txBox="1"/>
          <p:nvPr/>
        </p:nvSpPr>
        <p:spPr>
          <a:xfrm>
            <a:off x="3125164" y="1273215"/>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a:t>
            </a:r>
          </a:p>
        </p:txBody>
      </p:sp>
      <p:sp>
        <p:nvSpPr>
          <p:cNvPr id="32" name="TextBox 31">
            <a:extLst>
              <a:ext uri="{FF2B5EF4-FFF2-40B4-BE49-F238E27FC236}">
                <a16:creationId xmlns:a16="http://schemas.microsoft.com/office/drawing/2014/main" id="{327400E3-3218-7620-04C9-F6CF1B7FFB80}"/>
              </a:ext>
            </a:extLst>
          </p:cNvPr>
          <p:cNvSpPr txBox="1"/>
          <p:nvPr/>
        </p:nvSpPr>
        <p:spPr>
          <a:xfrm>
            <a:off x="5486400" y="1226916"/>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a:t>
            </a:r>
          </a:p>
        </p:txBody>
      </p:sp>
      <p:sp>
        <p:nvSpPr>
          <p:cNvPr id="33" name="TextBox 32">
            <a:extLst>
              <a:ext uri="{FF2B5EF4-FFF2-40B4-BE49-F238E27FC236}">
                <a16:creationId xmlns:a16="http://schemas.microsoft.com/office/drawing/2014/main" id="{816A6EA1-3AF5-C2C4-BD1C-D8088DAF7EFE}"/>
              </a:ext>
            </a:extLst>
          </p:cNvPr>
          <p:cNvSpPr txBox="1"/>
          <p:nvPr/>
        </p:nvSpPr>
        <p:spPr>
          <a:xfrm>
            <a:off x="1944546" y="3565002"/>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a:t>
            </a:r>
          </a:p>
        </p:txBody>
      </p:sp>
      <p:sp>
        <p:nvSpPr>
          <p:cNvPr id="34" name="TextBox 33">
            <a:extLst>
              <a:ext uri="{FF2B5EF4-FFF2-40B4-BE49-F238E27FC236}">
                <a16:creationId xmlns:a16="http://schemas.microsoft.com/office/drawing/2014/main" id="{D4B56773-3FBB-99BB-608B-DEAE58F8E73A}"/>
              </a:ext>
            </a:extLst>
          </p:cNvPr>
          <p:cNvSpPr txBox="1"/>
          <p:nvPr/>
        </p:nvSpPr>
        <p:spPr>
          <a:xfrm>
            <a:off x="3194612" y="3530278"/>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H</a:t>
            </a:r>
          </a:p>
        </p:txBody>
      </p:sp>
      <p:sp>
        <p:nvSpPr>
          <p:cNvPr id="35" name="TextBox 34">
            <a:extLst>
              <a:ext uri="{FF2B5EF4-FFF2-40B4-BE49-F238E27FC236}">
                <a16:creationId xmlns:a16="http://schemas.microsoft.com/office/drawing/2014/main" id="{098B8BDB-DE2F-4A96-4253-D642E2DF4A26}"/>
              </a:ext>
            </a:extLst>
          </p:cNvPr>
          <p:cNvSpPr txBox="1"/>
          <p:nvPr/>
        </p:nvSpPr>
        <p:spPr>
          <a:xfrm>
            <a:off x="5451676" y="3483979"/>
            <a:ext cx="370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a:t>
            </a:r>
          </a:p>
        </p:txBody>
      </p:sp>
      <p:cxnSp>
        <p:nvCxnSpPr>
          <p:cNvPr id="37" name="Straight Arrow Connector 36">
            <a:extLst>
              <a:ext uri="{FF2B5EF4-FFF2-40B4-BE49-F238E27FC236}">
                <a16:creationId xmlns:a16="http://schemas.microsoft.com/office/drawing/2014/main" id="{622154E6-58DD-D41B-A1DE-6F9DCD475C64}"/>
              </a:ext>
            </a:extLst>
          </p:cNvPr>
          <p:cNvCxnSpPr>
            <a:cxnSpLocks/>
          </p:cNvCxnSpPr>
          <p:nvPr/>
        </p:nvCxnSpPr>
        <p:spPr>
          <a:xfrm>
            <a:off x="1458411" y="1319514"/>
            <a:ext cx="0" cy="497711"/>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D13E127-A4DD-B1ED-9BCD-24224972DCFE}"/>
              </a:ext>
            </a:extLst>
          </p:cNvPr>
          <p:cNvCxnSpPr>
            <a:cxnSpLocks/>
          </p:cNvCxnSpPr>
          <p:nvPr/>
        </p:nvCxnSpPr>
        <p:spPr>
          <a:xfrm flipH="1">
            <a:off x="1585733" y="1203767"/>
            <a:ext cx="416687"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6A958AD-C839-6225-1599-4406A69A2F90}"/>
              </a:ext>
            </a:extLst>
          </p:cNvPr>
          <p:cNvSpPr txBox="1"/>
          <p:nvPr/>
        </p:nvSpPr>
        <p:spPr>
          <a:xfrm>
            <a:off x="1539432" y="740779"/>
            <a:ext cx="1064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1 cm</a:t>
            </a:r>
          </a:p>
        </p:txBody>
      </p:sp>
      <p:sp>
        <p:nvSpPr>
          <p:cNvPr id="42" name="TextBox 41">
            <a:extLst>
              <a:ext uri="{FF2B5EF4-FFF2-40B4-BE49-F238E27FC236}">
                <a16:creationId xmlns:a16="http://schemas.microsoft.com/office/drawing/2014/main" id="{519BEB8B-8A87-31D6-DE58-FAAA7D14F873}"/>
              </a:ext>
            </a:extLst>
          </p:cNvPr>
          <p:cNvSpPr txBox="1"/>
          <p:nvPr/>
        </p:nvSpPr>
        <p:spPr>
          <a:xfrm>
            <a:off x="567159" y="1250065"/>
            <a:ext cx="1064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1 cm</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29F0CAD-E12E-B381-0406-7CDB1F0CB001}"/>
                  </a:ext>
                </a:extLst>
              </p:cNvPr>
              <p:cNvSpPr txBox="1"/>
              <p:nvPr/>
            </p:nvSpPr>
            <p:spPr>
              <a:xfrm>
                <a:off x="474562" y="4490978"/>
                <a:ext cx="11462795" cy="1994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Nhận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xét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BCDE gấp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tam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BCDE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x 4 = 24 (cm²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tam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ABC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14:m>
                  <m:oMath xmlns:m="http://schemas.openxmlformats.org/officeDocument/2006/math">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num>
                      <m:den>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(cm² )</a:t>
                </a:r>
              </a:p>
            </p:txBody>
          </p:sp>
        </mc:Choice>
        <mc:Fallback xmlns="">
          <p:sp>
            <p:nvSpPr>
              <p:cNvPr id="43" name="TextBox 42">
                <a:extLst>
                  <a:ext uri="{FF2B5EF4-FFF2-40B4-BE49-F238E27FC236}">
                    <a16:creationId xmlns:a16="http://schemas.microsoft.com/office/drawing/2014/main" id="{529F0CAD-E12E-B381-0406-7CDB1F0CB001}"/>
                  </a:ext>
                </a:extLst>
              </p:cNvPr>
              <p:cNvSpPr txBox="1">
                <a:spLocks noRot="1" noChangeAspect="1" noMove="1" noResize="1" noEditPoints="1" noAdjustHandles="1" noChangeArrowheads="1" noChangeShapeType="1" noTextEdit="1"/>
              </p:cNvSpPr>
              <p:nvPr/>
            </p:nvSpPr>
            <p:spPr>
              <a:xfrm>
                <a:off x="474562" y="4490978"/>
                <a:ext cx="11462795" cy="1994264"/>
              </a:xfrm>
              <a:prstGeom prst="rect">
                <a:avLst/>
              </a:prstGeom>
              <a:blipFill>
                <a:blip r:embed="rId2"/>
                <a:stretch>
                  <a:fillRect l="-1117" t="-3364" b="-2752"/>
                </a:stretch>
              </a:blipFill>
            </p:spPr>
            <p:txBody>
              <a:bodyPr/>
              <a:lstStyle/>
              <a:p>
                <a:r>
                  <a:rPr lang="en-US">
                    <a:noFill/>
                  </a:rPr>
                  <a:t> </a:t>
                </a:r>
              </a:p>
            </p:txBody>
          </p:sp>
        </mc:Fallback>
      </mc:AlternateContent>
    </p:spTree>
    <p:extLst>
      <p:ext uri="{BB962C8B-B14F-4D97-AF65-F5344CB8AC3E}">
        <p14:creationId xmlns:p14="http://schemas.microsoft.com/office/powerpoint/2010/main" val="3203586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down)">
                                      <p:cBhvr>
                                        <p:cTn id="49" dur="500"/>
                                        <p:tgtEl>
                                          <p:spTgt spid="3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500"/>
                                        <p:tgtEl>
                                          <p:spTgt spid="3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par>
                                <p:cTn id="56" presetID="22" presetClass="entr" presetSubtype="4"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par>
                                <p:cTn id="59" presetID="22" presetClass="entr" presetSubtype="4"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down)">
                                      <p:cBhvr>
                                        <p:cTn id="64" dur="500"/>
                                        <p:tgtEl>
                                          <p:spTgt spid="41"/>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3">
                                            <p:txEl>
                                              <p:pRg st="0" end="0"/>
                                            </p:txEl>
                                          </p:spTgt>
                                        </p:tgtEl>
                                        <p:attrNameLst>
                                          <p:attrName>style.visibility</p:attrName>
                                        </p:attrNameLst>
                                      </p:cBhvr>
                                      <p:to>
                                        <p:strVal val="visible"/>
                                      </p:to>
                                    </p:set>
                                    <p:animEffect transition="in" filter="wipe(down)">
                                      <p:cBhvr>
                                        <p:cTn id="72" dur="500"/>
                                        <p:tgtEl>
                                          <p:spTgt spid="4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3">
                                            <p:txEl>
                                              <p:pRg st="1" end="1"/>
                                            </p:txEl>
                                          </p:spTgt>
                                        </p:tgtEl>
                                        <p:attrNameLst>
                                          <p:attrName>style.visibility</p:attrName>
                                        </p:attrNameLst>
                                      </p:cBhvr>
                                      <p:to>
                                        <p:strVal val="visible"/>
                                      </p:to>
                                    </p:set>
                                    <p:animEffect transition="in" filter="wipe(down)">
                                      <p:cBhvr>
                                        <p:cTn id="77" dur="500"/>
                                        <p:tgtEl>
                                          <p:spTgt spid="43">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xEl>
                                              <p:pRg st="2" end="2"/>
                                            </p:txEl>
                                          </p:spTgt>
                                        </p:tgtEl>
                                        <p:attrNameLst>
                                          <p:attrName>style.visibility</p:attrName>
                                        </p:attrNameLst>
                                      </p:cBhvr>
                                      <p:to>
                                        <p:strVal val="visible"/>
                                      </p:to>
                                    </p:set>
                                    <p:animEffect transition="in" filter="wipe(down)">
                                      <p:cBhvr>
                                        <p:cTn id="82"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P spid="32" grpId="0"/>
      <p:bldP spid="33" grpId="0"/>
      <p:bldP spid="34" grpId="0"/>
      <p:bldP spid="35" grpId="0"/>
      <p:bldP spid="41" grpId="0"/>
      <p:bldP spid="42" grpId="0"/>
      <p:bldP spid="43"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199</TotalTime>
  <Words>232</Words>
  <Application>Microsoft Office PowerPoint</Application>
  <PresentationFormat>Widescreen</PresentationFormat>
  <Paragraphs>30</Paragraphs>
  <Slides>21</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等线</vt:lpstr>
      <vt:lpstr>inpin heiti</vt:lpstr>
      <vt:lpstr>字魂70号-灵悦黑体</vt:lpstr>
      <vt:lpstr>.VnArial</vt:lpstr>
      <vt:lpstr>Arial</vt:lpstr>
      <vt:lpstr>Cambria</vt:lpstr>
      <vt:lpstr>Cambria Math</vt:lpstr>
      <vt:lpstr>Times New Roman</vt:lpstr>
      <vt:lpstr>UTM Avo</vt:lpstr>
      <vt:lpstr>UTM Showcard</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 Thao - 0972115126</dc:creator>
  <dc:description>9Slide.vn</dc:description>
  <cp:lastModifiedBy>Thao Tran</cp:lastModifiedBy>
  <cp:revision>48</cp:revision>
  <dcterms:created xsi:type="dcterms:W3CDTF">2019-12-30T13:59:27Z</dcterms:created>
  <dcterms:modified xsi:type="dcterms:W3CDTF">2025-01-02T02:00:24Z</dcterms:modified>
  <cp:category>9Slide.vn</cp:category>
</cp:coreProperties>
</file>