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281" r:id="rId7"/>
    <p:sldId id="283" r:id="rId8"/>
    <p:sldId id="284" r:id="rId9"/>
    <p:sldId id="259" r:id="rId10"/>
    <p:sldId id="285" r:id="rId11"/>
    <p:sldId id="260" r:id="rId12"/>
    <p:sldId id="261" r:id="rId13"/>
    <p:sldId id="263" r:id="rId14"/>
    <p:sldId id="265" r:id="rId15"/>
    <p:sldId id="286" r:id="rId16"/>
    <p:sldId id="287" r:id="rId17"/>
    <p:sldId id="291" r:id="rId18"/>
    <p:sldId id="288" r:id="rId19"/>
    <p:sldId id="289" r:id="rId20"/>
    <p:sldId id="290" r:id="rId21"/>
    <p:sldId id="292" r:id="rId22"/>
    <p:sldId id="293" r:id="rId23"/>
    <p:sldId id="294" r:id="rId24"/>
    <p:sldId id="269" r:id="rId25"/>
    <p:sldId id="271" r:id="rId26"/>
    <p:sldId id="295" r:id="rId27"/>
    <p:sldId id="296" r:id="rId28"/>
    <p:sldId id="275" r:id="rId29"/>
    <p:sldId id="277" r:id="rId30"/>
    <p:sldId id="297" r:id="rId31"/>
    <p:sldId id="298" r:id="rId32"/>
    <p:sldId id="299" r:id="rId33"/>
    <p:sldId id="300" r:id="rId34"/>
    <p:sldId id="301" r:id="rId35"/>
    <p:sldId id="302" r:id="rId36"/>
  </p:sldIdLst>
  <p:sldSz cx="12192000" cy="6858000"/>
  <p:notesSz cx="6858000" cy="9144000"/>
  <p:embeddedFontLs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9CD66-C3D8-4757-9A2F-41FCC8314FCD}" v="111" dt="2023-12-26T03:23:50.435"/>
    <p1510:client id="{BAB42B65-9124-41E3-BE4F-A2771373442E}" v="72" dt="2023-12-26T02:31:54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38F9893A-DE7D-B312-CE29-B8CCDD57DC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E68AFF4-FD2B-61D4-7224-FE07A0A1BF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623E0-B599-4A4E-9C70-31E2C1F44F7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226088-D989-EE82-9BD6-7AB238B904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F764CD-B867-6B1C-A9B0-5D8F683C72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49E8A-0590-4B39-9634-EA4E0019B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4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671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6292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419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0499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282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319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7287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72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391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141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276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9224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317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939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68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622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49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11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63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1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43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00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1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241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9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0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72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40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3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54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6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43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87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5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63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7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52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48548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68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hyperlink" Target="https://hoc10.vn/doc-sach/tieng-viet-4-tap-2/1/388/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4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4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"/>
          <p:cNvSpPr txBox="1">
            <a:spLocks noGrp="1"/>
          </p:cNvSpPr>
          <p:nvPr>
            <p:ph type="ctrTitle"/>
          </p:nvPr>
        </p:nvSpPr>
        <p:spPr>
          <a:xfrm>
            <a:off x="9629673" y="127000"/>
            <a:ext cx="254860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32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TIẾNG VIỆT 4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           Tập 2</a:t>
            </a:r>
            <a:endParaRPr sz="3200" dirty="0">
              <a:solidFill>
                <a:schemeClr val="bg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"/>
          <p:cNvSpPr txBox="1">
            <a:spLocks noGrp="1"/>
          </p:cNvSpPr>
          <p:nvPr>
            <p:ph type="subTitle" idx="1"/>
          </p:nvPr>
        </p:nvSpPr>
        <p:spPr>
          <a:xfrm>
            <a:off x="1759975" y="252246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200" b="1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19</a:t>
            </a: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2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Món</a:t>
            </a:r>
            <a:r>
              <a:rPr lang="en-US" sz="52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quà</a:t>
            </a:r>
            <a:r>
              <a:rPr lang="en-US" sz="52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endParaRPr sz="5200" b="1" dirty="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6248BF8-4FFC-66F6-9998-990B052DD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125420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1;p10">
            <a:extLst>
              <a:ext uri="{FF2B5EF4-FFF2-40B4-BE49-F238E27FC236}">
                <a16:creationId xmlns:a16="http://schemas.microsoft.com/office/drawing/2014/main" id="{6221D839-A1D8-8E22-184B-6631C099D612}"/>
              </a:ext>
            </a:extLst>
          </p:cNvPr>
          <p:cNvGrpSpPr/>
          <p:nvPr/>
        </p:nvGrpSpPr>
        <p:grpSpPr>
          <a:xfrm>
            <a:off x="1001172" y="1551347"/>
            <a:ext cx="5502922" cy="4935757"/>
            <a:chOff x="2902014" y="3123863"/>
            <a:chExt cx="4654971" cy="5010242"/>
          </a:xfrm>
        </p:grpSpPr>
        <p:sp>
          <p:nvSpPr>
            <p:cNvPr id="3" name="Google Shape;212;p10">
              <a:extLst>
                <a:ext uri="{FF2B5EF4-FFF2-40B4-BE49-F238E27FC236}">
                  <a16:creationId xmlns:a16="http://schemas.microsoft.com/office/drawing/2014/main" id="{889176EC-66F6-758B-E5B2-8813FA9671BD}"/>
                </a:ext>
              </a:extLst>
            </p:cNvPr>
            <p:cNvSpPr/>
            <p:nvPr/>
          </p:nvSpPr>
          <p:spPr>
            <a:xfrm>
              <a:off x="2902014" y="3123863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 extrusionOk="0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" name="Google Shape;213;p10">
              <a:extLst>
                <a:ext uri="{FF2B5EF4-FFF2-40B4-BE49-F238E27FC236}">
                  <a16:creationId xmlns:a16="http://schemas.microsoft.com/office/drawing/2014/main" id="{D4E1015C-8A30-D971-D142-8F0AB08AAF75}"/>
                </a:ext>
              </a:extLst>
            </p:cNvPr>
            <p:cNvSpPr txBox="1"/>
            <p:nvPr/>
          </p:nvSpPr>
          <p:spPr>
            <a:xfrm>
              <a:off x="3103031" y="5168657"/>
              <a:ext cx="4252859" cy="702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LUYỆN ĐỌC THÀNH TIẾNG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" name="Google Shape;214;p10">
              <a:extLst>
                <a:ext uri="{FF2B5EF4-FFF2-40B4-BE49-F238E27FC236}">
                  <a16:creationId xmlns:a16="http://schemas.microsoft.com/office/drawing/2014/main" id="{EDC69CEF-7AD2-0C4D-EDF0-8A26534257E8}"/>
                </a:ext>
              </a:extLst>
            </p:cNvPr>
            <p:cNvSpPr txBox="1"/>
            <p:nvPr/>
          </p:nvSpPr>
          <p:spPr>
            <a:xfrm>
              <a:off x="4811895" y="3460835"/>
              <a:ext cx="1115100" cy="624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1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6" name="Google Shape;215;p10">
            <a:extLst>
              <a:ext uri="{FF2B5EF4-FFF2-40B4-BE49-F238E27FC236}">
                <a16:creationId xmlns:a16="http://schemas.microsoft.com/office/drawing/2014/main" id="{01557193-79EC-3418-8F79-60316396C1CD}"/>
              </a:ext>
            </a:extLst>
          </p:cNvPr>
          <p:cNvSpPr/>
          <p:nvPr/>
        </p:nvSpPr>
        <p:spPr>
          <a:xfrm>
            <a:off x="10482447" y="1346861"/>
            <a:ext cx="1449860" cy="1072896"/>
          </a:xfrm>
          <a:custGeom>
            <a:avLst/>
            <a:gdLst/>
            <a:ahLst/>
            <a:cxnLst/>
            <a:rect l="l" t="t" r="r" b="b"/>
            <a:pathLst>
              <a:path w="3020541" h="2235200" extrusionOk="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216;p10">
            <a:extLst>
              <a:ext uri="{FF2B5EF4-FFF2-40B4-BE49-F238E27FC236}">
                <a16:creationId xmlns:a16="http://schemas.microsoft.com/office/drawing/2014/main" id="{710D0CD8-B0E5-04C0-4FBB-56516CECBA34}"/>
              </a:ext>
            </a:extLst>
          </p:cNvPr>
          <p:cNvSpPr/>
          <p:nvPr/>
        </p:nvSpPr>
        <p:spPr>
          <a:xfrm rot="823435">
            <a:off x="11301812" y="6055635"/>
            <a:ext cx="944841" cy="819435"/>
          </a:xfrm>
          <a:custGeom>
            <a:avLst/>
            <a:gdLst/>
            <a:ahLst/>
            <a:cxnLst/>
            <a:rect l="l" t="t" r="r" b="b"/>
            <a:pathLst>
              <a:path w="1415731" h="1227825" extrusionOk="0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217;p10">
            <a:extLst>
              <a:ext uri="{FF2B5EF4-FFF2-40B4-BE49-F238E27FC236}">
                <a16:creationId xmlns:a16="http://schemas.microsoft.com/office/drawing/2014/main" id="{C48F361D-6EA6-443E-DD2E-D130D5F155B9}"/>
              </a:ext>
            </a:extLst>
          </p:cNvPr>
          <p:cNvSpPr/>
          <p:nvPr/>
        </p:nvSpPr>
        <p:spPr>
          <a:xfrm rot="-666782">
            <a:off x="387580" y="5751754"/>
            <a:ext cx="904676" cy="906324"/>
          </a:xfrm>
          <a:custGeom>
            <a:avLst/>
            <a:gdLst/>
            <a:ahLst/>
            <a:cxnLst/>
            <a:rect l="l" t="t" r="r" b="b"/>
            <a:pathLst>
              <a:path w="1358743" h="1361218" extrusionOk="0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218;p10">
            <a:extLst>
              <a:ext uri="{FF2B5EF4-FFF2-40B4-BE49-F238E27FC236}">
                <a16:creationId xmlns:a16="http://schemas.microsoft.com/office/drawing/2014/main" id="{8051D038-BF11-2C04-2488-15A2B4CD7281}"/>
              </a:ext>
            </a:extLst>
          </p:cNvPr>
          <p:cNvSpPr/>
          <p:nvPr/>
        </p:nvSpPr>
        <p:spPr>
          <a:xfrm>
            <a:off x="5868026" y="1973965"/>
            <a:ext cx="5027561" cy="4329399"/>
          </a:xfrm>
          <a:custGeom>
            <a:avLst/>
            <a:gdLst/>
            <a:ahLst/>
            <a:cxnLst/>
            <a:rect l="l" t="t" r="r" b="b"/>
            <a:pathLst>
              <a:path w="1389648" h="1252420" extrusionOk="0">
                <a:moveTo>
                  <a:pt x="0" y="0"/>
                </a:moveTo>
                <a:lnTo>
                  <a:pt x="1389648" y="0"/>
                </a:lnTo>
                <a:lnTo>
                  <a:pt x="1389648" y="1252421"/>
                </a:lnTo>
                <a:lnTo>
                  <a:pt x="0" y="1252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48C967-01F7-241E-0741-8146F02BB2A1}"/>
              </a:ext>
            </a:extLst>
          </p:cNvPr>
          <p:cNvGrpSpPr/>
          <p:nvPr/>
        </p:nvGrpSpPr>
        <p:grpSpPr>
          <a:xfrm>
            <a:off x="2190870" y="4923378"/>
            <a:ext cx="2635364" cy="1349256"/>
            <a:chOff x="4778317" y="4755603"/>
            <a:chExt cx="2635364" cy="1349256"/>
          </a:xfrm>
        </p:grpSpPr>
        <p:pic>
          <p:nvPicPr>
            <p:cNvPr id="12" name="Picture 11">
              <a:hlinkClick r:id="rId9"/>
              <a:extLst>
                <a:ext uri="{FF2B5EF4-FFF2-40B4-BE49-F238E27FC236}">
                  <a16:creationId xmlns:a16="http://schemas.microsoft.com/office/drawing/2014/main" id="{39E175A3-02A4-6415-C866-D4374CC9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93896" y="4755603"/>
              <a:ext cx="1004207" cy="10042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5C3CFE-6256-3032-97D4-323374AE0A81}"/>
                </a:ext>
              </a:extLst>
            </p:cNvPr>
            <p:cNvSpPr txBox="1"/>
            <p:nvPr/>
          </p:nvSpPr>
          <p:spPr>
            <a:xfrm>
              <a:off x="4778317" y="5735527"/>
              <a:ext cx="26353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đọc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p11">
            <a:extLst>
              <a:ext uri="{FF2B5EF4-FFF2-40B4-BE49-F238E27FC236}">
                <a16:creationId xmlns:a16="http://schemas.microsoft.com/office/drawing/2014/main" id="{F7E1EF9C-5EFA-33E3-3D8E-FA75E44659B9}"/>
              </a:ext>
            </a:extLst>
          </p:cNvPr>
          <p:cNvSpPr/>
          <p:nvPr/>
        </p:nvSpPr>
        <p:spPr>
          <a:xfrm>
            <a:off x="8278076" y="3165986"/>
            <a:ext cx="3630491" cy="3462691"/>
          </a:xfrm>
          <a:custGeom>
            <a:avLst/>
            <a:gdLst/>
            <a:ahLst/>
            <a:cxnLst/>
            <a:rect l="l" t="t" r="r" b="b"/>
            <a:pathLst>
              <a:path w="4638502" h="6630553" extrusionOk="0">
                <a:moveTo>
                  <a:pt x="0" y="0"/>
                </a:moveTo>
                <a:lnTo>
                  <a:pt x="4638501" y="0"/>
                </a:lnTo>
                <a:lnTo>
                  <a:pt x="4638501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240000" tIns="30467" rIns="240000" bIns="24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Phù hợp ở những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thoại của nhân vật. VD: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- Eo ôi, hơn trăm ngàn!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- Má cho vay nhé!..</a:t>
            </a:r>
            <a:endParaRPr kumimoji="0" sz="2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25;p11">
            <a:extLst>
              <a:ext uri="{FF2B5EF4-FFF2-40B4-BE49-F238E27FC236}">
                <a16:creationId xmlns:a16="http://schemas.microsoft.com/office/drawing/2014/main" id="{C66A85B0-E2D3-9A53-34B1-B79A5FF3EDEF}"/>
              </a:ext>
            </a:extLst>
          </p:cNvPr>
          <p:cNvSpPr txBox="1"/>
          <p:nvPr/>
        </p:nvSpPr>
        <p:spPr>
          <a:xfrm>
            <a:off x="283433" y="1731994"/>
            <a:ext cx="333306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mẫu truyện "Món quà"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26;p11">
            <a:extLst>
              <a:ext uri="{FF2B5EF4-FFF2-40B4-BE49-F238E27FC236}">
                <a16:creationId xmlns:a16="http://schemas.microsoft.com/office/drawing/2014/main" id="{D6F81390-E934-7C55-27BB-E2D578E140F5}"/>
              </a:ext>
            </a:extLst>
          </p:cNvPr>
          <p:cNvSpPr/>
          <p:nvPr/>
        </p:nvSpPr>
        <p:spPr>
          <a:xfrm>
            <a:off x="3549444" y="3165986"/>
            <a:ext cx="4548877" cy="3462691"/>
          </a:xfrm>
          <a:custGeom>
            <a:avLst/>
            <a:gdLst/>
            <a:ahLst/>
            <a:cxnLst/>
            <a:rect l="l" t="t" r="r" b="b"/>
            <a:pathLst>
              <a:path w="4638502" h="6630553" extrusionOk="0">
                <a:moveTo>
                  <a:pt x="0" y="0"/>
                </a:moveTo>
                <a:lnTo>
                  <a:pt x="4638502" y="0"/>
                </a:lnTo>
                <a:lnTo>
                  <a:pt x="4638502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240000" tIns="30467" rIns="240000" bIns="24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Thể hiện sự suy tư, trăn trở của nhân vật Chi. VD: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- Chi đang rất bối rối.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- Chi nghĩ mãi mà chẳng biết tặng Vy cái gì...</a:t>
            </a:r>
            <a:endParaRPr kumimoji="0" sz="2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27;p11">
            <a:extLst>
              <a:ext uri="{FF2B5EF4-FFF2-40B4-BE49-F238E27FC236}">
                <a16:creationId xmlns:a16="http://schemas.microsoft.com/office/drawing/2014/main" id="{3F853C23-BBB1-CAAF-7A62-B0206D990725}"/>
              </a:ext>
            </a:extLst>
          </p:cNvPr>
          <p:cNvSpPr/>
          <p:nvPr/>
        </p:nvSpPr>
        <p:spPr>
          <a:xfrm>
            <a:off x="3549444" y="1947632"/>
            <a:ext cx="4548877" cy="1218354"/>
          </a:xfrm>
          <a:custGeom>
            <a:avLst/>
            <a:gdLst/>
            <a:ahLst/>
            <a:cxnLst/>
            <a:rect l="l" t="t" r="r" b="b"/>
            <a:pathLst>
              <a:path w="4040254" h="1647817" extrusionOk="0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Giọng đọc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trong bài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28;p11">
            <a:extLst>
              <a:ext uri="{FF2B5EF4-FFF2-40B4-BE49-F238E27FC236}">
                <a16:creationId xmlns:a16="http://schemas.microsoft.com/office/drawing/2014/main" id="{8EDA6396-91FB-D42A-1CD3-E78EEDC982AD}"/>
              </a:ext>
            </a:extLst>
          </p:cNvPr>
          <p:cNvSpPr/>
          <p:nvPr/>
        </p:nvSpPr>
        <p:spPr>
          <a:xfrm>
            <a:off x="8278076" y="1947632"/>
            <a:ext cx="3630491" cy="1218354"/>
          </a:xfrm>
          <a:custGeom>
            <a:avLst/>
            <a:gdLst/>
            <a:ahLst/>
            <a:cxnLst/>
            <a:rect l="l" t="t" r="r" b="b"/>
            <a:pathLst>
              <a:path w="4040254" h="1647817" extrusionOk="0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Nhấn giọng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229;p11">
            <a:extLst>
              <a:ext uri="{FF2B5EF4-FFF2-40B4-BE49-F238E27FC236}">
                <a16:creationId xmlns:a16="http://schemas.microsoft.com/office/drawing/2014/main" id="{D9726114-4403-D102-35B0-24C997ABDFD9}"/>
              </a:ext>
            </a:extLst>
          </p:cNvPr>
          <p:cNvSpPr/>
          <p:nvPr/>
        </p:nvSpPr>
        <p:spPr>
          <a:xfrm>
            <a:off x="2334482" y="5030392"/>
            <a:ext cx="1035207" cy="982505"/>
          </a:xfrm>
          <a:custGeom>
            <a:avLst/>
            <a:gdLst/>
            <a:ahLst/>
            <a:cxnLst/>
            <a:rect l="l" t="t" r="r" b="b"/>
            <a:pathLst>
              <a:path w="1552810" h="1473757" extrusionOk="0">
                <a:moveTo>
                  <a:pt x="0" y="0"/>
                </a:moveTo>
                <a:lnTo>
                  <a:pt x="1552809" y="0"/>
                </a:lnTo>
                <a:lnTo>
                  <a:pt x="1552809" y="1473757"/>
                </a:lnTo>
                <a:lnTo>
                  <a:pt x="0" y="1473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230;p11">
            <a:extLst>
              <a:ext uri="{FF2B5EF4-FFF2-40B4-BE49-F238E27FC236}">
                <a16:creationId xmlns:a16="http://schemas.microsoft.com/office/drawing/2014/main" id="{2126B0BB-AF82-AEC0-C40D-1406FDDD3B3E}"/>
              </a:ext>
            </a:extLst>
          </p:cNvPr>
          <p:cNvSpPr/>
          <p:nvPr/>
        </p:nvSpPr>
        <p:spPr>
          <a:xfrm flipH="1">
            <a:off x="517165" y="3165987"/>
            <a:ext cx="2420911" cy="3692013"/>
          </a:xfrm>
          <a:custGeom>
            <a:avLst/>
            <a:gdLst/>
            <a:ahLst/>
            <a:cxnLst/>
            <a:rect l="l" t="t" r="r" b="b"/>
            <a:pathLst>
              <a:path w="835518" h="1310617" extrusionOk="0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080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12">
            <a:extLst>
              <a:ext uri="{FF2B5EF4-FFF2-40B4-BE49-F238E27FC236}">
                <a16:creationId xmlns:a16="http://schemas.microsoft.com/office/drawing/2014/main" id="{FD0FD6ED-4525-5F33-FCA6-64CFAC35F51A}"/>
              </a:ext>
            </a:extLst>
          </p:cNvPr>
          <p:cNvSpPr txBox="1"/>
          <p:nvPr/>
        </p:nvSpPr>
        <p:spPr>
          <a:xfrm>
            <a:off x="441194" y="2110850"/>
            <a:ext cx="4718308" cy="46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66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Luyện đọc từ khó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36;p12">
            <a:extLst>
              <a:ext uri="{FF2B5EF4-FFF2-40B4-BE49-F238E27FC236}">
                <a16:creationId xmlns:a16="http://schemas.microsoft.com/office/drawing/2014/main" id="{B812A68F-465C-44F8-92ED-AD0A654E232F}"/>
              </a:ext>
            </a:extLst>
          </p:cNvPr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 extrusionOk="0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4948"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37;p12">
            <a:extLst>
              <a:ext uri="{FF2B5EF4-FFF2-40B4-BE49-F238E27FC236}">
                <a16:creationId xmlns:a16="http://schemas.microsoft.com/office/drawing/2014/main" id="{37A14116-1344-2806-EAE2-B16EE456983C}"/>
              </a:ext>
            </a:extLst>
          </p:cNvPr>
          <p:cNvSpPr/>
          <p:nvPr/>
        </p:nvSpPr>
        <p:spPr>
          <a:xfrm>
            <a:off x="6522033" y="1308072"/>
            <a:ext cx="4946359" cy="4749286"/>
          </a:xfrm>
          <a:custGeom>
            <a:avLst/>
            <a:gdLst/>
            <a:ahLst/>
            <a:cxnLst/>
            <a:rect l="l" t="t" r="r" b="b"/>
            <a:pathLst>
              <a:path w="8293246" h="8598768" extrusionOk="0">
                <a:moveTo>
                  <a:pt x="0" y="0"/>
                </a:moveTo>
                <a:lnTo>
                  <a:pt x="8293246" y="0"/>
                </a:lnTo>
                <a:lnTo>
                  <a:pt x="8293246" y="8598768"/>
                </a:lnTo>
                <a:lnTo>
                  <a:pt x="0" y="8598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012"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38;p12">
            <a:extLst>
              <a:ext uri="{FF2B5EF4-FFF2-40B4-BE49-F238E27FC236}">
                <a16:creationId xmlns:a16="http://schemas.microsoft.com/office/drawing/2014/main" id="{19D58507-F5B3-2F49-B159-3CC1DA3A0A26}"/>
              </a:ext>
            </a:extLst>
          </p:cNvPr>
          <p:cNvSpPr txBox="1"/>
          <p:nvPr/>
        </p:nvSpPr>
        <p:spPr>
          <a:xfrm rot="-169579">
            <a:off x="7524003" y="1975566"/>
            <a:ext cx="179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Bối rối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39;p12">
            <a:extLst>
              <a:ext uri="{FF2B5EF4-FFF2-40B4-BE49-F238E27FC236}">
                <a16:creationId xmlns:a16="http://schemas.microsoft.com/office/drawing/2014/main" id="{75594B1E-82B2-185F-DE22-E78FCD331071}"/>
              </a:ext>
            </a:extLst>
          </p:cNvPr>
          <p:cNvSpPr txBox="1"/>
          <p:nvPr/>
        </p:nvSpPr>
        <p:spPr>
          <a:xfrm rot="176982">
            <a:off x="8694177" y="3155745"/>
            <a:ext cx="1791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Xoay xở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240;p12">
            <a:extLst>
              <a:ext uri="{FF2B5EF4-FFF2-40B4-BE49-F238E27FC236}">
                <a16:creationId xmlns:a16="http://schemas.microsoft.com/office/drawing/2014/main" id="{F681EDE4-2ADF-F7B2-EF78-3552E2FF4F0C}"/>
              </a:ext>
            </a:extLst>
          </p:cNvPr>
          <p:cNvSpPr txBox="1"/>
          <p:nvPr/>
        </p:nvSpPr>
        <p:spPr>
          <a:xfrm rot="-109864">
            <a:off x="7692482" y="4205788"/>
            <a:ext cx="14557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Đắn đo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241;p12">
            <a:extLst>
              <a:ext uri="{FF2B5EF4-FFF2-40B4-BE49-F238E27FC236}">
                <a16:creationId xmlns:a16="http://schemas.microsoft.com/office/drawing/2014/main" id="{FA230D21-54BE-FA49-CD4C-D598582109C0}"/>
              </a:ext>
            </a:extLst>
          </p:cNvPr>
          <p:cNvSpPr/>
          <p:nvPr/>
        </p:nvSpPr>
        <p:spPr>
          <a:xfrm>
            <a:off x="7951691" y="5162491"/>
            <a:ext cx="2087045" cy="1789734"/>
          </a:xfrm>
          <a:custGeom>
            <a:avLst/>
            <a:gdLst/>
            <a:ahLst/>
            <a:cxnLst/>
            <a:rect l="l" t="t" r="r" b="b"/>
            <a:pathLst>
              <a:path w="3437102" h="3355862" extrusionOk="0">
                <a:moveTo>
                  <a:pt x="0" y="0"/>
                </a:moveTo>
                <a:lnTo>
                  <a:pt x="3437103" y="0"/>
                </a:lnTo>
                <a:lnTo>
                  <a:pt x="3437103" y="3355862"/>
                </a:lnTo>
                <a:lnTo>
                  <a:pt x="0" y="3355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242;p12">
            <a:extLst>
              <a:ext uri="{FF2B5EF4-FFF2-40B4-BE49-F238E27FC236}">
                <a16:creationId xmlns:a16="http://schemas.microsoft.com/office/drawing/2014/main" id="{C8F31E0C-65C2-90F5-D87E-2FA665C386ED}"/>
              </a:ext>
            </a:extLst>
          </p:cNvPr>
          <p:cNvSpPr/>
          <p:nvPr/>
        </p:nvSpPr>
        <p:spPr>
          <a:xfrm>
            <a:off x="1016386" y="3028335"/>
            <a:ext cx="4106220" cy="3829665"/>
          </a:xfrm>
          <a:custGeom>
            <a:avLst/>
            <a:gdLst/>
            <a:ahLst/>
            <a:cxnLst/>
            <a:rect l="l" t="t" r="r" b="b"/>
            <a:pathLst>
              <a:path w="879109" h="894767" extrusionOk="0">
                <a:moveTo>
                  <a:pt x="0" y="0"/>
                </a:moveTo>
                <a:lnTo>
                  <a:pt x="879109" y="0"/>
                </a:lnTo>
                <a:lnTo>
                  <a:pt x="879109" y="894768"/>
                </a:lnTo>
                <a:lnTo>
                  <a:pt x="0" y="894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3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1;p10">
            <a:extLst>
              <a:ext uri="{FF2B5EF4-FFF2-40B4-BE49-F238E27FC236}">
                <a16:creationId xmlns:a16="http://schemas.microsoft.com/office/drawing/2014/main" id="{6221D839-A1D8-8E22-184B-6631C099D612}"/>
              </a:ext>
            </a:extLst>
          </p:cNvPr>
          <p:cNvGrpSpPr/>
          <p:nvPr/>
        </p:nvGrpSpPr>
        <p:grpSpPr>
          <a:xfrm>
            <a:off x="1433792" y="2159534"/>
            <a:ext cx="5027561" cy="4329399"/>
            <a:chOff x="2911118" y="3125980"/>
            <a:chExt cx="4654971" cy="5010242"/>
          </a:xfrm>
        </p:grpSpPr>
        <p:sp>
          <p:nvSpPr>
            <p:cNvPr id="3" name="Google Shape;212;p10">
              <a:extLst>
                <a:ext uri="{FF2B5EF4-FFF2-40B4-BE49-F238E27FC236}">
                  <a16:creationId xmlns:a16="http://schemas.microsoft.com/office/drawing/2014/main" id="{889176EC-66F6-758B-E5B2-8813FA9671BD}"/>
                </a:ext>
              </a:extLst>
            </p:cNvPr>
            <p:cNvSpPr/>
            <p:nvPr/>
          </p:nvSpPr>
          <p:spPr>
            <a:xfrm>
              <a:off x="2911118" y="3125980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 extrusionOk="0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" name="Google Shape;213;p10">
              <a:extLst>
                <a:ext uri="{FF2B5EF4-FFF2-40B4-BE49-F238E27FC236}">
                  <a16:creationId xmlns:a16="http://schemas.microsoft.com/office/drawing/2014/main" id="{D4E1015C-8A30-D971-D142-8F0AB08AAF75}"/>
                </a:ext>
              </a:extLst>
            </p:cNvPr>
            <p:cNvSpPr txBox="1"/>
            <p:nvPr/>
          </p:nvSpPr>
          <p:spPr>
            <a:xfrm>
              <a:off x="3371745" y="5303058"/>
              <a:ext cx="3995400" cy="801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ysClr val="windowText" lastClr="000000"/>
                  </a:solidFill>
                  <a:latin typeface="+mn-lt"/>
                </a:rPr>
                <a:t>ĐỌC HIỂU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" name="Google Shape;214;p10">
              <a:extLst>
                <a:ext uri="{FF2B5EF4-FFF2-40B4-BE49-F238E27FC236}">
                  <a16:creationId xmlns:a16="http://schemas.microsoft.com/office/drawing/2014/main" id="{EDC69CEF-7AD2-0C4D-EDF0-8A26534257E8}"/>
                </a:ext>
              </a:extLst>
            </p:cNvPr>
            <p:cNvSpPr txBox="1"/>
            <p:nvPr/>
          </p:nvSpPr>
          <p:spPr>
            <a:xfrm>
              <a:off x="4811895" y="3460834"/>
              <a:ext cx="1115100" cy="712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FFFF"/>
                  </a:solidFill>
                  <a:latin typeface="+mn-lt"/>
                </a:rPr>
                <a:t>2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6" name="Google Shape;215;p10">
            <a:extLst>
              <a:ext uri="{FF2B5EF4-FFF2-40B4-BE49-F238E27FC236}">
                <a16:creationId xmlns:a16="http://schemas.microsoft.com/office/drawing/2014/main" id="{01557193-79EC-3418-8F79-60316396C1CD}"/>
              </a:ext>
            </a:extLst>
          </p:cNvPr>
          <p:cNvSpPr/>
          <p:nvPr/>
        </p:nvSpPr>
        <p:spPr>
          <a:xfrm>
            <a:off x="10493166" y="1375989"/>
            <a:ext cx="1449860" cy="1072896"/>
          </a:xfrm>
          <a:custGeom>
            <a:avLst/>
            <a:gdLst/>
            <a:ahLst/>
            <a:cxnLst/>
            <a:rect l="l" t="t" r="r" b="b"/>
            <a:pathLst>
              <a:path w="3020541" h="2235200" extrusionOk="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216;p10">
            <a:extLst>
              <a:ext uri="{FF2B5EF4-FFF2-40B4-BE49-F238E27FC236}">
                <a16:creationId xmlns:a16="http://schemas.microsoft.com/office/drawing/2014/main" id="{710D0CD8-B0E5-04C0-4FBB-56516CECBA34}"/>
              </a:ext>
            </a:extLst>
          </p:cNvPr>
          <p:cNvSpPr/>
          <p:nvPr/>
        </p:nvSpPr>
        <p:spPr>
          <a:xfrm rot="823435">
            <a:off x="11301812" y="6055635"/>
            <a:ext cx="944841" cy="819435"/>
          </a:xfrm>
          <a:custGeom>
            <a:avLst/>
            <a:gdLst/>
            <a:ahLst/>
            <a:cxnLst/>
            <a:rect l="l" t="t" r="r" b="b"/>
            <a:pathLst>
              <a:path w="1415731" h="1227825" extrusionOk="0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217;p10">
            <a:extLst>
              <a:ext uri="{FF2B5EF4-FFF2-40B4-BE49-F238E27FC236}">
                <a16:creationId xmlns:a16="http://schemas.microsoft.com/office/drawing/2014/main" id="{C48F361D-6EA6-443E-DD2E-D130D5F155B9}"/>
              </a:ext>
            </a:extLst>
          </p:cNvPr>
          <p:cNvSpPr/>
          <p:nvPr/>
        </p:nvSpPr>
        <p:spPr>
          <a:xfrm rot="-666782">
            <a:off x="312875" y="5850201"/>
            <a:ext cx="904676" cy="906324"/>
          </a:xfrm>
          <a:custGeom>
            <a:avLst/>
            <a:gdLst/>
            <a:ahLst/>
            <a:cxnLst/>
            <a:rect l="l" t="t" r="r" b="b"/>
            <a:pathLst>
              <a:path w="1358743" h="1361218" extrusionOk="0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218;p10">
            <a:extLst>
              <a:ext uri="{FF2B5EF4-FFF2-40B4-BE49-F238E27FC236}">
                <a16:creationId xmlns:a16="http://schemas.microsoft.com/office/drawing/2014/main" id="{8051D038-BF11-2C04-2488-15A2B4CD7281}"/>
              </a:ext>
            </a:extLst>
          </p:cNvPr>
          <p:cNvSpPr/>
          <p:nvPr/>
        </p:nvSpPr>
        <p:spPr>
          <a:xfrm>
            <a:off x="5868026" y="1973965"/>
            <a:ext cx="5027561" cy="4329399"/>
          </a:xfrm>
          <a:custGeom>
            <a:avLst/>
            <a:gdLst/>
            <a:ahLst/>
            <a:cxnLst/>
            <a:rect l="l" t="t" r="r" b="b"/>
            <a:pathLst>
              <a:path w="1389648" h="1252420" extrusionOk="0">
                <a:moveTo>
                  <a:pt x="0" y="0"/>
                </a:moveTo>
                <a:lnTo>
                  <a:pt x="1389648" y="0"/>
                </a:lnTo>
                <a:lnTo>
                  <a:pt x="1389648" y="1252421"/>
                </a:lnTo>
                <a:lnTo>
                  <a:pt x="0" y="1252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2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4;p16">
            <a:extLst>
              <a:ext uri="{FF2B5EF4-FFF2-40B4-BE49-F238E27FC236}">
                <a16:creationId xmlns:a16="http://schemas.microsoft.com/office/drawing/2014/main" id="{CEFE75D8-99FB-320A-1A95-1FE0915BB943}"/>
              </a:ext>
            </a:extLst>
          </p:cNvPr>
          <p:cNvSpPr/>
          <p:nvPr/>
        </p:nvSpPr>
        <p:spPr>
          <a:xfrm rot="-5400000">
            <a:off x="5354653" y="175852"/>
            <a:ext cx="5139842" cy="8224454"/>
          </a:xfrm>
          <a:custGeom>
            <a:avLst/>
            <a:gdLst/>
            <a:ahLst/>
            <a:cxnLst/>
            <a:rect l="l" t="t" r="r" b="b"/>
            <a:pathLst>
              <a:path w="8841151" h="13753114" extrusionOk="0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85;p16">
            <a:extLst>
              <a:ext uri="{FF2B5EF4-FFF2-40B4-BE49-F238E27FC236}">
                <a16:creationId xmlns:a16="http://schemas.microsoft.com/office/drawing/2014/main" id="{B60FC786-4FD1-65E3-8036-4D1728621260}"/>
              </a:ext>
            </a:extLst>
          </p:cNvPr>
          <p:cNvSpPr/>
          <p:nvPr/>
        </p:nvSpPr>
        <p:spPr>
          <a:xfrm>
            <a:off x="11661087" y="1238491"/>
            <a:ext cx="345088" cy="636908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86;p16">
            <a:extLst>
              <a:ext uri="{FF2B5EF4-FFF2-40B4-BE49-F238E27FC236}">
                <a16:creationId xmlns:a16="http://schemas.microsoft.com/office/drawing/2014/main" id="{7A903DE9-3B2B-5C91-3726-97D22C87AA7B}"/>
              </a:ext>
            </a:extLst>
          </p:cNvPr>
          <p:cNvSpPr txBox="1"/>
          <p:nvPr/>
        </p:nvSpPr>
        <p:spPr>
          <a:xfrm>
            <a:off x="789064" y="2009433"/>
            <a:ext cx="2322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Trả lời câu hỏi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87;p16">
            <a:extLst>
              <a:ext uri="{FF2B5EF4-FFF2-40B4-BE49-F238E27FC236}">
                <a16:creationId xmlns:a16="http://schemas.microsoft.com/office/drawing/2014/main" id="{AA60C0D4-80AD-A940-CD4E-E36A401CB826}"/>
              </a:ext>
            </a:extLst>
          </p:cNvPr>
          <p:cNvSpPr txBox="1"/>
          <p:nvPr/>
        </p:nvSpPr>
        <p:spPr>
          <a:xfrm>
            <a:off x="4096179" y="1718158"/>
            <a:ext cx="7656787" cy="513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190510" marR="0" lvl="0" indent="-19051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4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1.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Chi định tặng Vy món quà gì trong dịp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 nhật? Vì sao?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90510" marR="0" lvl="0" indent="-19051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4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2.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Chi đã làm thế nào để có đủ tiền mua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món quà Vy yêu thích?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90510" marR="0" lvl="0" indent="-19051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4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3.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 sao Chi không thực hiện được dự định tặng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món quà đó?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90510" marR="0" lvl="0" indent="-19051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4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4.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Nếu là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khi biết việc làm của Chi và nhận chiếc móc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khoá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do Chi tặng, em sẽ nói gì với bạn?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90510" marR="0" lvl="0" indent="-19051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4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5.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Nếu được đề nghị nói một câu về Chi, em sẽ nói gì?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88;p16">
            <a:extLst>
              <a:ext uri="{FF2B5EF4-FFF2-40B4-BE49-F238E27FC236}">
                <a16:creationId xmlns:a16="http://schemas.microsoft.com/office/drawing/2014/main" id="{AE65BAA3-8985-0187-3086-BC9DF7C53808}"/>
              </a:ext>
            </a:extLst>
          </p:cNvPr>
          <p:cNvSpPr/>
          <p:nvPr/>
        </p:nvSpPr>
        <p:spPr>
          <a:xfrm>
            <a:off x="230044" y="2800851"/>
            <a:ext cx="3440386" cy="3588406"/>
          </a:xfrm>
          <a:custGeom>
            <a:avLst/>
            <a:gdLst/>
            <a:ahLst/>
            <a:cxnLst/>
            <a:rect l="l" t="t" r="r" b="b"/>
            <a:pathLst>
              <a:path w="1016494" h="1060229" extrusionOk="0">
                <a:moveTo>
                  <a:pt x="0" y="0"/>
                </a:moveTo>
                <a:lnTo>
                  <a:pt x="1016494" y="0"/>
                </a:lnTo>
                <a:lnTo>
                  <a:pt x="1016494" y="1060229"/>
                </a:lnTo>
                <a:lnTo>
                  <a:pt x="0" y="1060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4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3;p17">
            <a:extLst>
              <a:ext uri="{FF2B5EF4-FFF2-40B4-BE49-F238E27FC236}">
                <a16:creationId xmlns:a16="http://schemas.microsoft.com/office/drawing/2014/main" id="{DCD18D61-8203-C77D-2CB2-0AE7C15DB45C}"/>
              </a:ext>
            </a:extLst>
          </p:cNvPr>
          <p:cNvSpPr/>
          <p:nvPr/>
        </p:nvSpPr>
        <p:spPr>
          <a:xfrm>
            <a:off x="1081137" y="1807267"/>
            <a:ext cx="10541000" cy="682304"/>
          </a:xfrm>
          <a:custGeom>
            <a:avLst/>
            <a:gdLst/>
            <a:ahLst/>
            <a:cxnLst/>
            <a:rect l="l" t="t" r="r" b="b"/>
            <a:pathLst>
              <a:path w="6968035" h="1141800" extrusionOk="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1.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định tặng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món quà gì trong dịp sinh nhật? Vì sao?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4;p17">
            <a:extLst>
              <a:ext uri="{FF2B5EF4-FFF2-40B4-BE49-F238E27FC236}">
                <a16:creationId xmlns:a16="http://schemas.microsoft.com/office/drawing/2014/main" id="{B053C195-7970-6550-788A-9CB1A35E64C4}"/>
              </a:ext>
            </a:extLst>
          </p:cNvPr>
          <p:cNvSpPr/>
          <p:nvPr/>
        </p:nvSpPr>
        <p:spPr>
          <a:xfrm>
            <a:off x="11622137" y="5773132"/>
            <a:ext cx="717346" cy="1138050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5;p17">
            <a:extLst>
              <a:ext uri="{FF2B5EF4-FFF2-40B4-BE49-F238E27FC236}">
                <a16:creationId xmlns:a16="http://schemas.microsoft.com/office/drawing/2014/main" id="{E4BB5AFD-4BCE-E558-C04F-2B51EFA8AD3F}"/>
              </a:ext>
            </a:extLst>
          </p:cNvPr>
          <p:cNvSpPr/>
          <p:nvPr/>
        </p:nvSpPr>
        <p:spPr>
          <a:xfrm rot="-894192">
            <a:off x="-498418" y="2044169"/>
            <a:ext cx="996837" cy="440756"/>
          </a:xfrm>
          <a:custGeom>
            <a:avLst/>
            <a:gdLst/>
            <a:ahLst/>
            <a:cxnLst/>
            <a:rect l="l" t="t" r="r" b="b"/>
            <a:pathLst>
              <a:path w="2538400" h="1398428" extrusionOk="0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6;p17">
            <a:extLst>
              <a:ext uri="{FF2B5EF4-FFF2-40B4-BE49-F238E27FC236}">
                <a16:creationId xmlns:a16="http://schemas.microsoft.com/office/drawing/2014/main" id="{9FC8715C-AD97-C322-F2CB-3D0EED96FD22}"/>
              </a:ext>
            </a:extLst>
          </p:cNvPr>
          <p:cNvSpPr txBox="1"/>
          <p:nvPr/>
        </p:nvSpPr>
        <p:spPr>
          <a:xfrm>
            <a:off x="781458" y="5210031"/>
            <a:ext cx="10924049" cy="158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định tặng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một cuốn từ điển nhân dịp sinh nhật.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Vì tình cờ Chi nghe được lời tâm sự của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: “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thích lật từng trang từ điển hơn là tra nghĩa trên máy tính.”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7;p17">
            <a:extLst>
              <a:ext uri="{FF2B5EF4-FFF2-40B4-BE49-F238E27FC236}">
                <a16:creationId xmlns:a16="http://schemas.microsoft.com/office/drawing/2014/main" id="{9961ECF9-0D1D-5E39-8703-64C4FA211691}"/>
              </a:ext>
            </a:extLst>
          </p:cNvPr>
          <p:cNvSpPr/>
          <p:nvPr/>
        </p:nvSpPr>
        <p:spPr>
          <a:xfrm>
            <a:off x="4716976" y="2605699"/>
            <a:ext cx="3053015" cy="2488204"/>
          </a:xfrm>
          <a:custGeom>
            <a:avLst/>
            <a:gdLst/>
            <a:ahLst/>
            <a:cxnLst/>
            <a:rect l="l" t="t" r="r" b="b"/>
            <a:pathLst>
              <a:path w="1165567" h="949937" extrusionOk="0">
                <a:moveTo>
                  <a:pt x="0" y="0"/>
                </a:moveTo>
                <a:lnTo>
                  <a:pt x="1165567" y="0"/>
                </a:lnTo>
                <a:lnTo>
                  <a:pt x="1165567" y="949937"/>
                </a:lnTo>
                <a:lnTo>
                  <a:pt x="0" y="949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41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17">
            <a:extLst>
              <a:ext uri="{FF2B5EF4-FFF2-40B4-BE49-F238E27FC236}">
                <a16:creationId xmlns:a16="http://schemas.microsoft.com/office/drawing/2014/main" id="{5B5767F7-F8C2-284E-53DA-5F762027BC67}"/>
              </a:ext>
            </a:extLst>
          </p:cNvPr>
          <p:cNvSpPr/>
          <p:nvPr/>
        </p:nvSpPr>
        <p:spPr>
          <a:xfrm>
            <a:off x="11474654" y="5679375"/>
            <a:ext cx="717346" cy="1138050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5;p17">
            <a:extLst>
              <a:ext uri="{FF2B5EF4-FFF2-40B4-BE49-F238E27FC236}">
                <a16:creationId xmlns:a16="http://schemas.microsoft.com/office/drawing/2014/main" id="{DAECC2B7-A3A8-9C3A-596F-D62C406D1C43}"/>
              </a:ext>
            </a:extLst>
          </p:cNvPr>
          <p:cNvSpPr/>
          <p:nvPr/>
        </p:nvSpPr>
        <p:spPr>
          <a:xfrm rot="-894192">
            <a:off x="-334988" y="2250771"/>
            <a:ext cx="996837" cy="440756"/>
          </a:xfrm>
          <a:custGeom>
            <a:avLst/>
            <a:gdLst/>
            <a:ahLst/>
            <a:cxnLst/>
            <a:rect l="l" t="t" r="r" b="b"/>
            <a:pathLst>
              <a:path w="2538400" h="1398428" extrusionOk="0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02;p18">
            <a:extLst>
              <a:ext uri="{FF2B5EF4-FFF2-40B4-BE49-F238E27FC236}">
                <a16:creationId xmlns:a16="http://schemas.microsoft.com/office/drawing/2014/main" id="{45911A6A-F965-BD80-93F7-5CC308731995}"/>
              </a:ext>
            </a:extLst>
          </p:cNvPr>
          <p:cNvSpPr/>
          <p:nvPr/>
        </p:nvSpPr>
        <p:spPr>
          <a:xfrm>
            <a:off x="1067074" y="1914780"/>
            <a:ext cx="10541000" cy="682304"/>
          </a:xfrm>
          <a:custGeom>
            <a:avLst/>
            <a:gdLst/>
            <a:ahLst/>
            <a:cxnLst/>
            <a:rect l="l" t="t" r="r" b="b"/>
            <a:pathLst>
              <a:path w="6968035" h="1141800" extrusionOk="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2.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đã làm thế nào để có đủ tiền mua món quà Vy yêu thích?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05;p18">
            <a:extLst>
              <a:ext uri="{FF2B5EF4-FFF2-40B4-BE49-F238E27FC236}">
                <a16:creationId xmlns:a16="http://schemas.microsoft.com/office/drawing/2014/main" id="{8F1D4F35-8E69-C991-0110-A0276DA96E07}"/>
              </a:ext>
            </a:extLst>
          </p:cNvPr>
          <p:cNvSpPr txBox="1"/>
          <p:nvPr/>
        </p:nvSpPr>
        <p:spPr>
          <a:xfrm>
            <a:off x="7321501" y="3719998"/>
            <a:ext cx="4368929" cy="209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đã xin phép má cho mổ con heo đất, vì chưa đủ nên Chi vay má thêm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mười ngàn đồng.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306;p18">
            <a:extLst>
              <a:ext uri="{FF2B5EF4-FFF2-40B4-BE49-F238E27FC236}">
                <a16:creationId xmlns:a16="http://schemas.microsoft.com/office/drawing/2014/main" id="{14B39016-270C-BBDA-CB53-64519760F7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888" y="3027516"/>
            <a:ext cx="6438468" cy="34778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17">
            <a:extLst>
              <a:ext uri="{FF2B5EF4-FFF2-40B4-BE49-F238E27FC236}">
                <a16:creationId xmlns:a16="http://schemas.microsoft.com/office/drawing/2014/main" id="{63A23D2B-90D1-830E-24CA-26609FA48FFD}"/>
              </a:ext>
            </a:extLst>
          </p:cNvPr>
          <p:cNvSpPr/>
          <p:nvPr/>
        </p:nvSpPr>
        <p:spPr>
          <a:xfrm>
            <a:off x="11474654" y="5679375"/>
            <a:ext cx="717346" cy="1138050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5;p17">
            <a:extLst>
              <a:ext uri="{FF2B5EF4-FFF2-40B4-BE49-F238E27FC236}">
                <a16:creationId xmlns:a16="http://schemas.microsoft.com/office/drawing/2014/main" id="{AE98CF61-8E5F-F69A-7F8E-43B179F82683}"/>
              </a:ext>
            </a:extLst>
          </p:cNvPr>
          <p:cNvSpPr/>
          <p:nvPr/>
        </p:nvSpPr>
        <p:spPr>
          <a:xfrm rot="-894192">
            <a:off x="-492969" y="2341632"/>
            <a:ext cx="996837" cy="440756"/>
          </a:xfrm>
          <a:custGeom>
            <a:avLst/>
            <a:gdLst/>
            <a:ahLst/>
            <a:cxnLst/>
            <a:rect l="l" t="t" r="r" b="b"/>
            <a:pathLst>
              <a:path w="2538400" h="1398428" extrusionOk="0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11;p19">
            <a:extLst>
              <a:ext uri="{FF2B5EF4-FFF2-40B4-BE49-F238E27FC236}">
                <a16:creationId xmlns:a16="http://schemas.microsoft.com/office/drawing/2014/main" id="{1FA159D0-6B41-F603-3960-3A93DA88DF67}"/>
              </a:ext>
            </a:extLst>
          </p:cNvPr>
          <p:cNvSpPr/>
          <p:nvPr/>
        </p:nvSpPr>
        <p:spPr>
          <a:xfrm>
            <a:off x="734687" y="1730645"/>
            <a:ext cx="10913533" cy="682304"/>
          </a:xfrm>
          <a:custGeom>
            <a:avLst/>
            <a:gdLst/>
            <a:ahLst/>
            <a:cxnLst/>
            <a:rect l="l" t="t" r="r" b="b"/>
            <a:pathLst>
              <a:path w="6968035" h="1141800" extrusionOk="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3.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Vì sao Chi không thực hiện được dự định tặng Vy món quà đó?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14;p19">
            <a:extLst>
              <a:ext uri="{FF2B5EF4-FFF2-40B4-BE49-F238E27FC236}">
                <a16:creationId xmlns:a16="http://schemas.microsoft.com/office/drawing/2014/main" id="{B0D0506D-06F0-279E-9748-EDC3E8FA6404}"/>
              </a:ext>
            </a:extLst>
          </p:cNvPr>
          <p:cNvSpPr txBox="1"/>
          <p:nvPr/>
        </p:nvSpPr>
        <p:spPr>
          <a:xfrm>
            <a:off x="4926370" y="3139883"/>
            <a:ext cx="6400800" cy="31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Vì trước ngày sinh nhật Vy, Chi đã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quyên góp số tiền định mua quà tặng Vy để giúp Thư chữa bệnh.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Thư phải mổ ruột thừa, nhà Thư nghèo nên cô giáo và cả lớp đã mở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đợt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quyên góp nhanh để đỡ một phần viện phí cho Thư.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315;p19" descr="removed">
            <a:extLst>
              <a:ext uri="{FF2B5EF4-FFF2-40B4-BE49-F238E27FC236}">
                <a16:creationId xmlns:a16="http://schemas.microsoft.com/office/drawing/2014/main" id="{B87B290E-2840-A90C-3EB2-5C02572298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346" y="2903163"/>
            <a:ext cx="4339167" cy="40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7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17">
            <a:extLst>
              <a:ext uri="{FF2B5EF4-FFF2-40B4-BE49-F238E27FC236}">
                <a16:creationId xmlns:a16="http://schemas.microsoft.com/office/drawing/2014/main" id="{F03E126B-46AE-6548-12A3-34338D0DB0EE}"/>
              </a:ext>
            </a:extLst>
          </p:cNvPr>
          <p:cNvSpPr/>
          <p:nvPr/>
        </p:nvSpPr>
        <p:spPr>
          <a:xfrm>
            <a:off x="11474654" y="5679375"/>
            <a:ext cx="717346" cy="1138050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5;p17">
            <a:extLst>
              <a:ext uri="{FF2B5EF4-FFF2-40B4-BE49-F238E27FC236}">
                <a16:creationId xmlns:a16="http://schemas.microsoft.com/office/drawing/2014/main" id="{E8495C94-5B2F-22AF-2275-9FA1333288F3}"/>
              </a:ext>
            </a:extLst>
          </p:cNvPr>
          <p:cNvSpPr/>
          <p:nvPr/>
        </p:nvSpPr>
        <p:spPr>
          <a:xfrm rot="-894192">
            <a:off x="-498419" y="2177198"/>
            <a:ext cx="996837" cy="440756"/>
          </a:xfrm>
          <a:custGeom>
            <a:avLst/>
            <a:gdLst/>
            <a:ahLst/>
            <a:cxnLst/>
            <a:rect l="l" t="t" r="r" b="b"/>
            <a:pathLst>
              <a:path w="2538400" h="1398428" extrusionOk="0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20;p20">
            <a:extLst>
              <a:ext uri="{FF2B5EF4-FFF2-40B4-BE49-F238E27FC236}">
                <a16:creationId xmlns:a16="http://schemas.microsoft.com/office/drawing/2014/main" id="{BD342FB6-87FD-07A5-2F73-386F8A2C86B4}"/>
              </a:ext>
            </a:extLst>
          </p:cNvPr>
          <p:cNvSpPr/>
          <p:nvPr/>
        </p:nvSpPr>
        <p:spPr>
          <a:xfrm>
            <a:off x="643888" y="1920423"/>
            <a:ext cx="10913533" cy="1162833"/>
          </a:xfrm>
          <a:custGeom>
            <a:avLst/>
            <a:gdLst/>
            <a:ahLst/>
            <a:cxnLst/>
            <a:rect l="l" t="t" r="r" b="b"/>
            <a:pathLst>
              <a:path w="6968035" h="1141800" extrusionOk="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4.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Nếu là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Vy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, khi biết việc làm của Chi và nhận chiếc móc 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khoá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do Chi tặng, em sẽ nói gì với bạn?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23;p20">
            <a:extLst>
              <a:ext uri="{FF2B5EF4-FFF2-40B4-BE49-F238E27FC236}">
                <a16:creationId xmlns:a16="http://schemas.microsoft.com/office/drawing/2014/main" id="{BC422938-242F-5E08-2FAD-E68E160DBE5E}"/>
              </a:ext>
            </a:extLst>
          </p:cNvPr>
          <p:cNvSpPr txBox="1"/>
          <p:nvPr/>
        </p:nvSpPr>
        <p:spPr>
          <a:xfrm>
            <a:off x="1618689" y="3793831"/>
            <a:ext cx="5175650" cy="260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Mình cảm ơn Chi nhiều lắm!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Chiếc móc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khoá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này có ý nghĩa to hơn cuốn từ điển rất nhiều.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Mình rất vui vì khi có người bạn tốt như Chi.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6" name="Google Shape;324;p20">
            <a:extLst>
              <a:ext uri="{FF2B5EF4-FFF2-40B4-BE49-F238E27FC236}">
                <a16:creationId xmlns:a16="http://schemas.microsoft.com/office/drawing/2014/main" id="{8E5A7B7D-9322-EDA1-83A1-B63030AC4708}"/>
              </a:ext>
            </a:extLst>
          </p:cNvPr>
          <p:cNvGrpSpPr/>
          <p:nvPr/>
        </p:nvGrpSpPr>
        <p:grpSpPr>
          <a:xfrm>
            <a:off x="7663686" y="3287340"/>
            <a:ext cx="2738619" cy="3455524"/>
            <a:chOff x="11819278" y="4005138"/>
            <a:chExt cx="4666414" cy="6284725"/>
          </a:xfrm>
        </p:grpSpPr>
        <p:sp>
          <p:nvSpPr>
            <p:cNvPr id="7" name="Google Shape;325;p20">
              <a:extLst>
                <a:ext uri="{FF2B5EF4-FFF2-40B4-BE49-F238E27FC236}">
                  <a16:creationId xmlns:a16="http://schemas.microsoft.com/office/drawing/2014/main" id="{EB5C2C28-7BE0-C63C-898F-BDA861CFEE96}"/>
                </a:ext>
              </a:extLst>
            </p:cNvPr>
            <p:cNvSpPr/>
            <p:nvPr/>
          </p:nvSpPr>
          <p:spPr>
            <a:xfrm>
              <a:off x="11819278" y="4005138"/>
              <a:ext cx="4666414" cy="6284725"/>
            </a:xfrm>
            <a:custGeom>
              <a:avLst/>
              <a:gdLst/>
              <a:ahLst/>
              <a:cxnLst/>
              <a:rect l="l" t="t" r="r" b="b"/>
              <a:pathLst>
                <a:path w="969040" h="1305104" extrusionOk="0">
                  <a:moveTo>
                    <a:pt x="0" y="0"/>
                  </a:moveTo>
                  <a:lnTo>
                    <a:pt x="969040" y="0"/>
                  </a:lnTo>
                  <a:lnTo>
                    <a:pt x="969040" y="1305104"/>
                  </a:lnTo>
                  <a:lnTo>
                    <a:pt x="0" y="13051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" name="Google Shape;326;p20">
              <a:extLst>
                <a:ext uri="{FF2B5EF4-FFF2-40B4-BE49-F238E27FC236}">
                  <a16:creationId xmlns:a16="http://schemas.microsoft.com/office/drawing/2014/main" id="{A3C9A97D-12BA-0996-0A85-BC0B59F225E1}"/>
                </a:ext>
              </a:extLst>
            </p:cNvPr>
            <p:cNvSpPr txBox="1"/>
            <p:nvPr/>
          </p:nvSpPr>
          <p:spPr>
            <a:xfrm>
              <a:off x="13085684" y="8704750"/>
              <a:ext cx="2133599" cy="951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Gợi ý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0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A9ABEE6-6E08-21F8-AD34-CDDDB31AB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125420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17">
            <a:extLst>
              <a:ext uri="{FF2B5EF4-FFF2-40B4-BE49-F238E27FC236}">
                <a16:creationId xmlns:a16="http://schemas.microsoft.com/office/drawing/2014/main" id="{650634DC-A36C-4EA6-75D8-45DECEC12C1D}"/>
              </a:ext>
            </a:extLst>
          </p:cNvPr>
          <p:cNvSpPr/>
          <p:nvPr/>
        </p:nvSpPr>
        <p:spPr>
          <a:xfrm>
            <a:off x="11474654" y="5679375"/>
            <a:ext cx="717346" cy="1138050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5;p17">
            <a:extLst>
              <a:ext uri="{FF2B5EF4-FFF2-40B4-BE49-F238E27FC236}">
                <a16:creationId xmlns:a16="http://schemas.microsoft.com/office/drawing/2014/main" id="{305F349E-C9FA-2D53-52D2-9A34EBC64BB1}"/>
              </a:ext>
            </a:extLst>
          </p:cNvPr>
          <p:cNvSpPr/>
          <p:nvPr/>
        </p:nvSpPr>
        <p:spPr>
          <a:xfrm rot="-894192">
            <a:off x="-498418" y="2235070"/>
            <a:ext cx="996837" cy="440756"/>
          </a:xfrm>
          <a:custGeom>
            <a:avLst/>
            <a:gdLst/>
            <a:ahLst/>
            <a:cxnLst/>
            <a:rect l="l" t="t" r="r" b="b"/>
            <a:pathLst>
              <a:path w="2538400" h="1398428" extrusionOk="0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31;p21">
            <a:extLst>
              <a:ext uri="{FF2B5EF4-FFF2-40B4-BE49-F238E27FC236}">
                <a16:creationId xmlns:a16="http://schemas.microsoft.com/office/drawing/2014/main" id="{116791EB-A9B4-C0B1-76D4-0565A71FE04B}"/>
              </a:ext>
            </a:extLst>
          </p:cNvPr>
          <p:cNvSpPr/>
          <p:nvPr/>
        </p:nvSpPr>
        <p:spPr>
          <a:xfrm>
            <a:off x="903816" y="1929789"/>
            <a:ext cx="10384367" cy="682305"/>
          </a:xfrm>
          <a:custGeom>
            <a:avLst/>
            <a:gdLst/>
            <a:ahLst/>
            <a:cxnLst/>
            <a:rect l="l" t="t" r="r" b="b"/>
            <a:pathLst>
              <a:path w="6968035" h="1141800" extrusionOk="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5.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Nếu được đề nghị nói một câu về Chi, em sẽ nói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5" name="Google Shape;334;p21">
            <a:extLst>
              <a:ext uri="{FF2B5EF4-FFF2-40B4-BE49-F238E27FC236}">
                <a16:creationId xmlns:a16="http://schemas.microsoft.com/office/drawing/2014/main" id="{E140E153-F2F6-35D3-45AF-112AAD57933F}"/>
              </a:ext>
            </a:extLst>
          </p:cNvPr>
          <p:cNvGrpSpPr/>
          <p:nvPr/>
        </p:nvGrpSpPr>
        <p:grpSpPr>
          <a:xfrm>
            <a:off x="7710221" y="2897260"/>
            <a:ext cx="3091093" cy="3688062"/>
            <a:chOff x="11049000" y="3406414"/>
            <a:chExt cx="4666414" cy="6284725"/>
          </a:xfrm>
        </p:grpSpPr>
        <p:sp>
          <p:nvSpPr>
            <p:cNvPr id="6" name="Google Shape;335;p21">
              <a:extLst>
                <a:ext uri="{FF2B5EF4-FFF2-40B4-BE49-F238E27FC236}">
                  <a16:creationId xmlns:a16="http://schemas.microsoft.com/office/drawing/2014/main" id="{9C9D692D-F27E-C206-904C-426D4E0360CD}"/>
                </a:ext>
              </a:extLst>
            </p:cNvPr>
            <p:cNvSpPr/>
            <p:nvPr/>
          </p:nvSpPr>
          <p:spPr>
            <a:xfrm>
              <a:off x="11049000" y="3406414"/>
              <a:ext cx="4666414" cy="6284725"/>
            </a:xfrm>
            <a:custGeom>
              <a:avLst/>
              <a:gdLst/>
              <a:ahLst/>
              <a:cxnLst/>
              <a:rect l="l" t="t" r="r" b="b"/>
              <a:pathLst>
                <a:path w="969040" h="1305104" extrusionOk="0">
                  <a:moveTo>
                    <a:pt x="0" y="0"/>
                  </a:moveTo>
                  <a:lnTo>
                    <a:pt x="969040" y="0"/>
                  </a:lnTo>
                  <a:lnTo>
                    <a:pt x="969040" y="1305104"/>
                  </a:lnTo>
                  <a:lnTo>
                    <a:pt x="0" y="13051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" name="Google Shape;336;p21">
              <a:extLst>
                <a:ext uri="{FF2B5EF4-FFF2-40B4-BE49-F238E27FC236}">
                  <a16:creationId xmlns:a16="http://schemas.microsoft.com/office/drawing/2014/main" id="{DD4A7E19-E190-5693-85F8-2866866025F6}"/>
                </a:ext>
              </a:extLst>
            </p:cNvPr>
            <p:cNvSpPr txBox="1"/>
            <p:nvPr/>
          </p:nvSpPr>
          <p:spPr>
            <a:xfrm>
              <a:off x="12315406" y="8096749"/>
              <a:ext cx="2133600" cy="891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Gợi ý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8" name="Google Shape;337;p21">
            <a:extLst>
              <a:ext uri="{FF2B5EF4-FFF2-40B4-BE49-F238E27FC236}">
                <a16:creationId xmlns:a16="http://schemas.microsoft.com/office/drawing/2014/main" id="{88C498CB-3B9F-E7B4-AA1A-8BB05FFACAAC}"/>
              </a:ext>
            </a:extLst>
          </p:cNvPr>
          <p:cNvSpPr/>
          <p:nvPr/>
        </p:nvSpPr>
        <p:spPr>
          <a:xfrm>
            <a:off x="1489098" y="3482917"/>
            <a:ext cx="5547784" cy="841153"/>
          </a:xfrm>
          <a:prstGeom prst="wedgeRoundRectCallout">
            <a:avLst>
              <a:gd name="adj1" fmla="val 58845"/>
              <a:gd name="adj2" fmla="val 47929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là người bạn tốt.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338;p21">
            <a:extLst>
              <a:ext uri="{FF2B5EF4-FFF2-40B4-BE49-F238E27FC236}">
                <a16:creationId xmlns:a16="http://schemas.microsoft.com/office/drawing/2014/main" id="{B8780F2B-2C86-235C-41D3-3FB5B624E6A0}"/>
              </a:ext>
            </a:extLst>
          </p:cNvPr>
          <p:cNvSpPr/>
          <p:nvPr/>
        </p:nvSpPr>
        <p:spPr>
          <a:xfrm>
            <a:off x="1489099" y="4465255"/>
            <a:ext cx="5547784" cy="912638"/>
          </a:xfrm>
          <a:prstGeom prst="wedgeRoundRectCallout">
            <a:avLst>
              <a:gd name="adj1" fmla="val 59229"/>
              <a:gd name="adj2" fmla="val 18787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là người có trái tim nhân hậu.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Google Shape;339;p21">
            <a:extLst>
              <a:ext uri="{FF2B5EF4-FFF2-40B4-BE49-F238E27FC236}">
                <a16:creationId xmlns:a16="http://schemas.microsoft.com/office/drawing/2014/main" id="{2F808ECB-14E0-A6FC-9396-C6141772F922}"/>
              </a:ext>
            </a:extLst>
          </p:cNvPr>
          <p:cNvSpPr/>
          <p:nvPr/>
        </p:nvSpPr>
        <p:spPr>
          <a:xfrm>
            <a:off x="1489098" y="5557663"/>
            <a:ext cx="5547784" cy="970294"/>
          </a:xfrm>
          <a:prstGeom prst="wedgeRoundRectCallout">
            <a:avLst>
              <a:gd name="adj1" fmla="val 60189"/>
              <a:gd name="adj2" fmla="val 6159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là người biết cảm thông, chia sẻ với bạn lúc khó khăn,..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78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E6DC8522-4772-DDBD-1A0D-AE6528BB1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125420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44;p22">
            <a:extLst>
              <a:ext uri="{FF2B5EF4-FFF2-40B4-BE49-F238E27FC236}">
                <a16:creationId xmlns:a16="http://schemas.microsoft.com/office/drawing/2014/main" id="{B7C90E05-BE01-5D95-8DE2-02CCB5273DFF}"/>
              </a:ext>
            </a:extLst>
          </p:cNvPr>
          <p:cNvGrpSpPr/>
          <p:nvPr/>
        </p:nvGrpSpPr>
        <p:grpSpPr>
          <a:xfrm>
            <a:off x="1434567" y="2564415"/>
            <a:ext cx="4502133" cy="3423404"/>
            <a:chOff x="2886077" y="3240971"/>
            <a:chExt cx="4654971" cy="5010242"/>
          </a:xfrm>
        </p:grpSpPr>
        <p:sp>
          <p:nvSpPr>
            <p:cNvPr id="3" name="Google Shape;345;p22">
              <a:extLst>
                <a:ext uri="{FF2B5EF4-FFF2-40B4-BE49-F238E27FC236}">
                  <a16:creationId xmlns:a16="http://schemas.microsoft.com/office/drawing/2014/main" id="{9CB63D78-8044-E1BD-8B9E-1B4BCE61B32C}"/>
                </a:ext>
              </a:extLst>
            </p:cNvPr>
            <p:cNvSpPr/>
            <p:nvPr/>
          </p:nvSpPr>
          <p:spPr>
            <a:xfrm>
              <a:off x="2886077" y="3240971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 extrusionOk="0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" name="Google Shape;346;p22">
              <a:extLst>
                <a:ext uri="{FF2B5EF4-FFF2-40B4-BE49-F238E27FC236}">
                  <a16:creationId xmlns:a16="http://schemas.microsoft.com/office/drawing/2014/main" id="{E58EA8C3-D502-E322-FD5B-7BE1F10C2666}"/>
                </a:ext>
              </a:extLst>
            </p:cNvPr>
            <p:cNvSpPr txBox="1"/>
            <p:nvPr/>
          </p:nvSpPr>
          <p:spPr>
            <a:xfrm>
              <a:off x="3231760" y="4855500"/>
              <a:ext cx="3995477" cy="2026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ĐỌC 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NÂNG CAO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5" name="Google Shape;347;p22">
            <a:extLst>
              <a:ext uri="{FF2B5EF4-FFF2-40B4-BE49-F238E27FC236}">
                <a16:creationId xmlns:a16="http://schemas.microsoft.com/office/drawing/2014/main" id="{62F01650-C8F8-B678-387D-C4002EF6FACA}"/>
              </a:ext>
            </a:extLst>
          </p:cNvPr>
          <p:cNvSpPr/>
          <p:nvPr/>
        </p:nvSpPr>
        <p:spPr>
          <a:xfrm>
            <a:off x="10503570" y="870181"/>
            <a:ext cx="1447497" cy="1071147"/>
          </a:xfrm>
          <a:custGeom>
            <a:avLst/>
            <a:gdLst/>
            <a:ahLst/>
            <a:cxnLst/>
            <a:rect l="l" t="t" r="r" b="b"/>
            <a:pathLst>
              <a:path w="3020541" h="2235200" extrusionOk="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48;p22">
            <a:extLst>
              <a:ext uri="{FF2B5EF4-FFF2-40B4-BE49-F238E27FC236}">
                <a16:creationId xmlns:a16="http://schemas.microsoft.com/office/drawing/2014/main" id="{238E2255-31EF-119F-3E04-CAF3A9946CBD}"/>
              </a:ext>
            </a:extLst>
          </p:cNvPr>
          <p:cNvSpPr/>
          <p:nvPr/>
        </p:nvSpPr>
        <p:spPr>
          <a:xfrm rot="823785">
            <a:off x="11310974" y="6088129"/>
            <a:ext cx="943821" cy="818550"/>
          </a:xfrm>
          <a:custGeom>
            <a:avLst/>
            <a:gdLst/>
            <a:ahLst/>
            <a:cxnLst/>
            <a:rect l="l" t="t" r="r" b="b"/>
            <a:pathLst>
              <a:path w="1415731" h="1227825" extrusionOk="0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49;p22">
            <a:extLst>
              <a:ext uri="{FF2B5EF4-FFF2-40B4-BE49-F238E27FC236}">
                <a16:creationId xmlns:a16="http://schemas.microsoft.com/office/drawing/2014/main" id="{644B2554-0FFB-BB95-F8BE-3B749B6BCD08}"/>
              </a:ext>
            </a:extLst>
          </p:cNvPr>
          <p:cNvSpPr/>
          <p:nvPr/>
        </p:nvSpPr>
        <p:spPr>
          <a:xfrm rot="-669706">
            <a:off x="678145" y="5673683"/>
            <a:ext cx="905829" cy="907479"/>
          </a:xfrm>
          <a:custGeom>
            <a:avLst/>
            <a:gdLst/>
            <a:ahLst/>
            <a:cxnLst/>
            <a:rect l="l" t="t" r="r" b="b"/>
            <a:pathLst>
              <a:path w="1358743" h="1361218" extrusionOk="0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50;p22">
            <a:extLst>
              <a:ext uri="{FF2B5EF4-FFF2-40B4-BE49-F238E27FC236}">
                <a16:creationId xmlns:a16="http://schemas.microsoft.com/office/drawing/2014/main" id="{1B2B7531-D91C-D355-0247-32DC1C99A6B9}"/>
              </a:ext>
            </a:extLst>
          </p:cNvPr>
          <p:cNvSpPr/>
          <p:nvPr/>
        </p:nvSpPr>
        <p:spPr>
          <a:xfrm>
            <a:off x="6240208" y="2169913"/>
            <a:ext cx="4408128" cy="3817906"/>
          </a:xfrm>
          <a:custGeom>
            <a:avLst/>
            <a:gdLst/>
            <a:ahLst/>
            <a:cxnLst/>
            <a:rect l="l" t="t" r="r" b="b"/>
            <a:pathLst>
              <a:path w="1389648" h="1252420" extrusionOk="0">
                <a:moveTo>
                  <a:pt x="0" y="0"/>
                </a:moveTo>
                <a:lnTo>
                  <a:pt x="1389648" y="0"/>
                </a:lnTo>
                <a:lnTo>
                  <a:pt x="1389648" y="1252421"/>
                </a:lnTo>
                <a:lnTo>
                  <a:pt x="0" y="1252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p23">
            <a:extLst>
              <a:ext uri="{FF2B5EF4-FFF2-40B4-BE49-F238E27FC236}">
                <a16:creationId xmlns:a16="http://schemas.microsoft.com/office/drawing/2014/main" id="{58FE40C5-42E9-4EF7-8F03-DE423E0F072D}"/>
              </a:ext>
            </a:extLst>
          </p:cNvPr>
          <p:cNvSpPr/>
          <p:nvPr/>
        </p:nvSpPr>
        <p:spPr>
          <a:xfrm>
            <a:off x="734329" y="2290915"/>
            <a:ext cx="6867832" cy="3998451"/>
          </a:xfrm>
          <a:custGeom>
            <a:avLst/>
            <a:gdLst/>
            <a:ahLst/>
            <a:cxnLst/>
            <a:rect l="l" t="t" r="r" b="b"/>
            <a:pathLst>
              <a:path w="8377385" h="3830886" extrusionOk="0">
                <a:moveTo>
                  <a:pt x="8377385" y="3830886"/>
                </a:moveTo>
                <a:lnTo>
                  <a:pt x="0" y="3823266"/>
                </a:lnTo>
                <a:lnTo>
                  <a:pt x="0" y="1341878"/>
                </a:lnTo>
                <a:lnTo>
                  <a:pt x="17780" y="19050"/>
                </a:lnTo>
                <a:lnTo>
                  <a:pt x="4175643" y="0"/>
                </a:lnTo>
                <a:lnTo>
                  <a:pt x="8358335" y="50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0" tIns="30467" rIns="36000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Luyện tập, chú ý cách ngắt nghỉ ở giữa các câu; nhấn mạnh các từ ngữ quan trọng (thể hiện sự suy tư, trăn trở của nhân vật </a:t>
            </a: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Chi)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56;p23">
            <a:extLst>
              <a:ext uri="{FF2B5EF4-FFF2-40B4-BE49-F238E27FC236}">
                <a16:creationId xmlns:a16="http://schemas.microsoft.com/office/drawing/2014/main" id="{08E177A3-306E-453C-5D7D-75CA352D981C}"/>
              </a:ext>
            </a:extLst>
          </p:cNvPr>
          <p:cNvSpPr/>
          <p:nvPr/>
        </p:nvSpPr>
        <p:spPr>
          <a:xfrm>
            <a:off x="7178742" y="5008985"/>
            <a:ext cx="846839" cy="1562957"/>
          </a:xfrm>
          <a:custGeom>
            <a:avLst/>
            <a:gdLst/>
            <a:ahLst/>
            <a:cxnLst/>
            <a:rect l="l" t="t" r="r" b="b"/>
            <a:pathLst>
              <a:path w="1270258" h="2344436" extrusionOk="0">
                <a:moveTo>
                  <a:pt x="0" y="0"/>
                </a:moveTo>
                <a:lnTo>
                  <a:pt x="1270259" y="0"/>
                </a:lnTo>
                <a:lnTo>
                  <a:pt x="1270259" y="2344436"/>
                </a:lnTo>
                <a:lnTo>
                  <a:pt x="0" y="2344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57;p23">
            <a:extLst>
              <a:ext uri="{FF2B5EF4-FFF2-40B4-BE49-F238E27FC236}">
                <a16:creationId xmlns:a16="http://schemas.microsoft.com/office/drawing/2014/main" id="{6D607495-B2E6-C0C0-5E06-5CF288C4DDBA}"/>
              </a:ext>
            </a:extLst>
          </p:cNvPr>
          <p:cNvSpPr/>
          <p:nvPr/>
        </p:nvSpPr>
        <p:spPr>
          <a:xfrm>
            <a:off x="353302" y="5482919"/>
            <a:ext cx="1232725" cy="1371600"/>
          </a:xfrm>
          <a:custGeom>
            <a:avLst/>
            <a:gdLst/>
            <a:ahLst/>
            <a:cxnLst/>
            <a:rect l="l" t="t" r="r" b="b"/>
            <a:pathLst>
              <a:path w="1849088" h="2057400" extrusionOk="0">
                <a:moveTo>
                  <a:pt x="0" y="0"/>
                </a:moveTo>
                <a:lnTo>
                  <a:pt x="1849089" y="0"/>
                </a:lnTo>
                <a:lnTo>
                  <a:pt x="184908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58;p23">
            <a:extLst>
              <a:ext uri="{FF2B5EF4-FFF2-40B4-BE49-F238E27FC236}">
                <a16:creationId xmlns:a16="http://schemas.microsoft.com/office/drawing/2014/main" id="{0A6CF030-98C7-5667-CB8A-00C102E451E1}"/>
              </a:ext>
            </a:extLst>
          </p:cNvPr>
          <p:cNvSpPr/>
          <p:nvPr/>
        </p:nvSpPr>
        <p:spPr>
          <a:xfrm>
            <a:off x="6755322" y="1640489"/>
            <a:ext cx="846840" cy="1300852"/>
          </a:xfrm>
          <a:custGeom>
            <a:avLst/>
            <a:gdLst/>
            <a:ahLst/>
            <a:cxnLst/>
            <a:rect l="l" t="t" r="r" b="b"/>
            <a:pathLst>
              <a:path w="1455136" h="2184069" extrusionOk="0">
                <a:moveTo>
                  <a:pt x="0" y="0"/>
                </a:moveTo>
                <a:lnTo>
                  <a:pt x="1455136" y="0"/>
                </a:lnTo>
                <a:lnTo>
                  <a:pt x="1455136" y="2184069"/>
                </a:lnTo>
                <a:lnTo>
                  <a:pt x="0" y="2184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59;p23">
            <a:extLst>
              <a:ext uri="{FF2B5EF4-FFF2-40B4-BE49-F238E27FC236}">
                <a16:creationId xmlns:a16="http://schemas.microsoft.com/office/drawing/2014/main" id="{A0B4D445-90C2-8129-0FAD-F074BC520745}"/>
              </a:ext>
            </a:extLst>
          </p:cNvPr>
          <p:cNvSpPr/>
          <p:nvPr/>
        </p:nvSpPr>
        <p:spPr>
          <a:xfrm>
            <a:off x="8519653" y="1184199"/>
            <a:ext cx="3008670" cy="5387743"/>
          </a:xfrm>
          <a:custGeom>
            <a:avLst/>
            <a:gdLst/>
            <a:ahLst/>
            <a:cxnLst/>
            <a:rect l="l" t="t" r="r" b="b"/>
            <a:pathLst>
              <a:path w="619301" h="1162097" extrusionOk="0">
                <a:moveTo>
                  <a:pt x="0" y="0"/>
                </a:moveTo>
                <a:lnTo>
                  <a:pt x="619301" y="0"/>
                </a:lnTo>
                <a:lnTo>
                  <a:pt x="619301" y="1162097"/>
                </a:lnTo>
                <a:lnTo>
                  <a:pt x="0" y="11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91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4;p24">
            <a:extLst>
              <a:ext uri="{FF2B5EF4-FFF2-40B4-BE49-F238E27FC236}">
                <a16:creationId xmlns:a16="http://schemas.microsoft.com/office/drawing/2014/main" id="{662EFAFA-7B45-EE9C-4B6D-9F5F74034CE6}"/>
              </a:ext>
            </a:extLst>
          </p:cNvPr>
          <p:cNvSpPr/>
          <p:nvPr/>
        </p:nvSpPr>
        <p:spPr>
          <a:xfrm>
            <a:off x="370390" y="1951057"/>
            <a:ext cx="4084639" cy="451216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Mấy hôm nay.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Chi đang rất bối rối. Tuần sau là đến sinh nhật Vy - nhỏ bạn rất thân của Chi rồi.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Chi nghĩ mãi mà chẳng biết tặng Vy cái gì.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65;p24">
            <a:extLst>
              <a:ext uri="{FF2B5EF4-FFF2-40B4-BE49-F238E27FC236}">
                <a16:creationId xmlns:a16="http://schemas.microsoft.com/office/drawing/2014/main" id="{0033D5C6-DBE8-78AA-5381-79637FB177A0}"/>
              </a:ext>
            </a:extLst>
          </p:cNvPr>
          <p:cNvSpPr/>
          <p:nvPr/>
        </p:nvSpPr>
        <p:spPr>
          <a:xfrm>
            <a:off x="11022704" y="931779"/>
            <a:ext cx="1040733" cy="1177256"/>
          </a:xfrm>
          <a:custGeom>
            <a:avLst/>
            <a:gdLst/>
            <a:ahLst/>
            <a:cxnLst/>
            <a:rect l="l" t="t" r="r" b="b"/>
            <a:pathLst>
              <a:path w="2077293" h="2320998" extrusionOk="0">
                <a:moveTo>
                  <a:pt x="0" y="0"/>
                </a:moveTo>
                <a:lnTo>
                  <a:pt x="2077293" y="0"/>
                </a:lnTo>
                <a:lnTo>
                  <a:pt x="2077293" y="2320998"/>
                </a:lnTo>
                <a:lnTo>
                  <a:pt x="0" y="2320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66;p24">
            <a:extLst>
              <a:ext uri="{FF2B5EF4-FFF2-40B4-BE49-F238E27FC236}">
                <a16:creationId xmlns:a16="http://schemas.microsoft.com/office/drawing/2014/main" id="{A18930E0-1BC1-4A05-ACE0-2972D5966B91}"/>
              </a:ext>
            </a:extLst>
          </p:cNvPr>
          <p:cNvSpPr txBox="1"/>
          <p:nvPr/>
        </p:nvSpPr>
        <p:spPr>
          <a:xfrm>
            <a:off x="4729447" y="1304963"/>
            <a:ext cx="273310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Luyện đọc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67;p24">
            <a:extLst>
              <a:ext uri="{FF2B5EF4-FFF2-40B4-BE49-F238E27FC236}">
                <a16:creationId xmlns:a16="http://schemas.microsoft.com/office/drawing/2014/main" id="{B48BA8B6-D690-A7C6-9557-50455AAAC1C8}"/>
              </a:ext>
            </a:extLst>
          </p:cNvPr>
          <p:cNvSpPr/>
          <p:nvPr/>
        </p:nvSpPr>
        <p:spPr>
          <a:xfrm rot="-4038955">
            <a:off x="-391191" y="6033585"/>
            <a:ext cx="1259105" cy="1648829"/>
          </a:xfrm>
          <a:custGeom>
            <a:avLst/>
            <a:gdLst/>
            <a:ahLst/>
            <a:cxnLst/>
            <a:rect l="l" t="t" r="r" b="b"/>
            <a:pathLst>
              <a:path w="1888658" h="2473243" extrusionOk="0">
                <a:moveTo>
                  <a:pt x="0" y="0"/>
                </a:moveTo>
                <a:lnTo>
                  <a:pt x="1888659" y="0"/>
                </a:lnTo>
                <a:lnTo>
                  <a:pt x="1888659" y="2473244"/>
                </a:lnTo>
                <a:lnTo>
                  <a:pt x="0" y="2473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68;p24">
            <a:extLst>
              <a:ext uri="{FF2B5EF4-FFF2-40B4-BE49-F238E27FC236}">
                <a16:creationId xmlns:a16="http://schemas.microsoft.com/office/drawing/2014/main" id="{E0182239-E040-808C-564B-B0AF9E0D6293}"/>
              </a:ext>
            </a:extLst>
          </p:cNvPr>
          <p:cNvSpPr/>
          <p:nvPr/>
        </p:nvSpPr>
        <p:spPr>
          <a:xfrm>
            <a:off x="4658228" y="1951056"/>
            <a:ext cx="6350000" cy="451216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 Thư nghèo nên khi Thư bị bệnh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bất ngờ thế này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chắc ba má bạn không xoay xở kịp.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Cô chủ nhiệm và cả lớp quyết định mở đợt quyên góp nhanh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để đỡ </a:t>
            </a:r>
            <a:r>
              <a:rPr lang="en-US" sz="2200" noProof="0">
                <a:solidFill>
                  <a:sysClr val="windowText" lastClr="000000"/>
                </a:solidFill>
                <a:latin typeface="+mn-lt"/>
              </a:rPr>
              <a:t>đầ</a:t>
            </a:r>
            <a:r>
              <a: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một phần viện phí cho Thư.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Tự nhiên lúc đó, Chi nhớ tới sinh nhật Vy,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nhớ tới quyển từ điển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/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vẫn còn nằm trong nhà sách.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69;p24">
            <a:extLst>
              <a:ext uri="{FF2B5EF4-FFF2-40B4-BE49-F238E27FC236}">
                <a16:creationId xmlns:a16="http://schemas.microsoft.com/office/drawing/2014/main" id="{9153E4A1-65B7-3BDB-C75C-EFD3A5434F60}"/>
              </a:ext>
            </a:extLst>
          </p:cNvPr>
          <p:cNvSpPr/>
          <p:nvPr/>
        </p:nvSpPr>
        <p:spPr>
          <a:xfrm>
            <a:off x="10807138" y="5608205"/>
            <a:ext cx="1384862" cy="1305343"/>
          </a:xfrm>
          <a:custGeom>
            <a:avLst/>
            <a:gdLst/>
            <a:ahLst/>
            <a:cxnLst/>
            <a:rect l="l" t="t" r="r" b="b"/>
            <a:pathLst>
              <a:path w="3442954" h="4793987" extrusionOk="0">
                <a:moveTo>
                  <a:pt x="0" y="0"/>
                </a:moveTo>
                <a:lnTo>
                  <a:pt x="3442954" y="0"/>
                </a:lnTo>
                <a:lnTo>
                  <a:pt x="3442954" y="4793987"/>
                </a:lnTo>
                <a:lnTo>
                  <a:pt x="0" y="4793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37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E991F9B-112D-1A09-79E7-7B8539416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125420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4;p25">
            <a:extLst>
              <a:ext uri="{FF2B5EF4-FFF2-40B4-BE49-F238E27FC236}">
                <a16:creationId xmlns:a16="http://schemas.microsoft.com/office/drawing/2014/main" id="{6850F511-9C75-7EC5-B62A-41B3D92435DB}"/>
              </a:ext>
            </a:extLst>
          </p:cNvPr>
          <p:cNvSpPr/>
          <p:nvPr/>
        </p:nvSpPr>
        <p:spPr>
          <a:xfrm>
            <a:off x="412956" y="2408903"/>
            <a:ext cx="3473244" cy="3989112"/>
          </a:xfrm>
          <a:custGeom>
            <a:avLst/>
            <a:gdLst/>
            <a:ahLst/>
            <a:cxnLst/>
            <a:rect l="l" t="t" r="r" b="b"/>
            <a:pathLst>
              <a:path w="4638502" h="6630553" extrusionOk="0">
                <a:moveTo>
                  <a:pt x="0" y="0"/>
                </a:moveTo>
                <a:lnTo>
                  <a:pt x="4638502" y="0"/>
                </a:lnTo>
                <a:lnTo>
                  <a:pt x="4638502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240000" tIns="30467" rIns="240000" bIns="24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Ôn tập lại kiến thức đã học trong bài hôm nay</a:t>
            </a:r>
            <a:endParaRPr kumimoji="0" sz="2400" b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75;p25">
            <a:extLst>
              <a:ext uri="{FF2B5EF4-FFF2-40B4-BE49-F238E27FC236}">
                <a16:creationId xmlns:a16="http://schemas.microsoft.com/office/drawing/2014/main" id="{E3C4F211-0335-4B4E-01A4-114CB8AA7037}"/>
              </a:ext>
            </a:extLst>
          </p:cNvPr>
          <p:cNvSpPr/>
          <p:nvPr/>
        </p:nvSpPr>
        <p:spPr>
          <a:xfrm>
            <a:off x="8064500" y="2489525"/>
            <a:ext cx="3675217" cy="3998034"/>
          </a:xfrm>
          <a:custGeom>
            <a:avLst/>
            <a:gdLst/>
            <a:ahLst/>
            <a:cxnLst/>
            <a:rect l="l" t="t" r="r" b="b"/>
            <a:pathLst>
              <a:path w="4638502" h="6630553" extrusionOk="0">
                <a:moveTo>
                  <a:pt x="0" y="0"/>
                </a:moveTo>
                <a:lnTo>
                  <a:pt x="4638501" y="0"/>
                </a:lnTo>
                <a:lnTo>
                  <a:pt x="4638501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240000" tIns="30467" rIns="240000" bIns="24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Chuẩn bị bài </a:t>
            </a:r>
            <a:endParaRPr kumimoji="0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 viết 1</a:t>
            </a:r>
            <a:r>
              <a:rPr kumimoji="0" lang="vi-VN" sz="2400" b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: Luyện 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tập viết thư thăm hỏi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76;p25">
            <a:extLst>
              <a:ext uri="{FF2B5EF4-FFF2-40B4-BE49-F238E27FC236}">
                <a16:creationId xmlns:a16="http://schemas.microsoft.com/office/drawing/2014/main" id="{66B7B818-9027-DA09-A5B3-C9FED201A4A3}"/>
              </a:ext>
            </a:extLst>
          </p:cNvPr>
          <p:cNvSpPr/>
          <p:nvPr/>
        </p:nvSpPr>
        <p:spPr>
          <a:xfrm>
            <a:off x="4201421" y="1727200"/>
            <a:ext cx="4143122" cy="5130800"/>
          </a:xfrm>
          <a:custGeom>
            <a:avLst/>
            <a:gdLst/>
            <a:ahLst/>
            <a:cxnLst/>
            <a:rect l="l" t="t" r="r" b="b"/>
            <a:pathLst>
              <a:path w="1204500" h="1491641" extrusionOk="0">
                <a:moveTo>
                  <a:pt x="0" y="0"/>
                </a:moveTo>
                <a:lnTo>
                  <a:pt x="1204501" y="0"/>
                </a:lnTo>
                <a:lnTo>
                  <a:pt x="1204501" y="1491642"/>
                </a:lnTo>
                <a:lnTo>
                  <a:pt x="0" y="149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2;p26">
            <a:extLst>
              <a:ext uri="{FF2B5EF4-FFF2-40B4-BE49-F238E27FC236}">
                <a16:creationId xmlns:a16="http://schemas.microsoft.com/office/drawing/2014/main" id="{C628B482-0FC6-BBAC-DCA4-275A250C317B}"/>
              </a:ext>
            </a:extLst>
          </p:cNvPr>
          <p:cNvSpPr txBox="1"/>
          <p:nvPr/>
        </p:nvSpPr>
        <p:spPr>
          <a:xfrm>
            <a:off x="2073229" y="1158240"/>
            <a:ext cx="9800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TỰ ĐỌC SÁCH BÁO (NHIỆM VỤ Ở NHÀ)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83;p26">
            <a:extLst>
              <a:ext uri="{FF2B5EF4-FFF2-40B4-BE49-F238E27FC236}">
                <a16:creationId xmlns:a16="http://schemas.microsoft.com/office/drawing/2014/main" id="{6869F502-30CF-1859-9768-27AEC16F1EFE}"/>
              </a:ext>
            </a:extLst>
          </p:cNvPr>
          <p:cNvSpPr/>
          <p:nvPr/>
        </p:nvSpPr>
        <p:spPr>
          <a:xfrm>
            <a:off x="832429" y="2097284"/>
            <a:ext cx="691571" cy="660693"/>
          </a:xfrm>
          <a:custGeom>
            <a:avLst/>
            <a:gdLst/>
            <a:ahLst/>
            <a:cxnLst/>
            <a:rect l="l" t="t" r="r" b="b"/>
            <a:pathLst>
              <a:path w="1552810" h="1473757" extrusionOk="0">
                <a:moveTo>
                  <a:pt x="0" y="0"/>
                </a:moveTo>
                <a:lnTo>
                  <a:pt x="1552810" y="0"/>
                </a:lnTo>
                <a:lnTo>
                  <a:pt x="1552810" y="1473758"/>
                </a:lnTo>
                <a:lnTo>
                  <a:pt x="0" y="147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84;p26">
            <a:extLst>
              <a:ext uri="{FF2B5EF4-FFF2-40B4-BE49-F238E27FC236}">
                <a16:creationId xmlns:a16="http://schemas.microsoft.com/office/drawing/2014/main" id="{014E5C7E-75B2-6CEF-0844-F9D13C4DB9CD}"/>
              </a:ext>
            </a:extLst>
          </p:cNvPr>
          <p:cNvSpPr/>
          <p:nvPr/>
        </p:nvSpPr>
        <p:spPr>
          <a:xfrm>
            <a:off x="2556386" y="1849925"/>
            <a:ext cx="7315200" cy="91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FFF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1. Tự đọc sách báo ở nhà theo yêu cầu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5" name="Google Shape;385;p26">
            <a:extLst>
              <a:ext uri="{FF2B5EF4-FFF2-40B4-BE49-F238E27FC236}">
                <a16:creationId xmlns:a16="http://schemas.microsoft.com/office/drawing/2014/main" id="{3BAC86B4-5672-45DD-BDD5-7BE7D1DD2659}"/>
              </a:ext>
            </a:extLst>
          </p:cNvPr>
          <p:cNvGrpSpPr/>
          <p:nvPr/>
        </p:nvGrpSpPr>
        <p:grpSpPr>
          <a:xfrm>
            <a:off x="265031" y="3193315"/>
            <a:ext cx="3022600" cy="3345137"/>
            <a:chOff x="685800" y="3848100"/>
            <a:chExt cx="4533900" cy="5977967"/>
          </a:xfrm>
        </p:grpSpPr>
        <p:sp>
          <p:nvSpPr>
            <p:cNvPr id="6" name="Google Shape;386;p26">
              <a:extLst>
                <a:ext uri="{FF2B5EF4-FFF2-40B4-BE49-F238E27FC236}">
                  <a16:creationId xmlns:a16="http://schemas.microsoft.com/office/drawing/2014/main" id="{9E8F9D4C-FBB1-A71A-639C-481A85602F7C}"/>
                </a:ext>
              </a:extLst>
            </p:cNvPr>
            <p:cNvSpPr/>
            <p:nvPr/>
          </p:nvSpPr>
          <p:spPr>
            <a:xfrm>
              <a:off x="685800" y="3848100"/>
              <a:ext cx="4533900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 extrusionOk="0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3967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" name="Google Shape;387;p26">
              <a:extLst>
                <a:ext uri="{FF2B5EF4-FFF2-40B4-BE49-F238E27FC236}">
                  <a16:creationId xmlns:a16="http://schemas.microsoft.com/office/drawing/2014/main" id="{3946DF93-7464-18F9-A641-4FD38802784A}"/>
                </a:ext>
              </a:extLst>
            </p:cNvPr>
            <p:cNvSpPr txBox="1"/>
            <p:nvPr/>
          </p:nvSpPr>
          <p:spPr>
            <a:xfrm>
              <a:off x="1346024" y="4967051"/>
              <a:ext cx="3695705" cy="3740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Về nội dung </a:t>
              </a:r>
              <a:b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vi-VN" sz="2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bài đọc: </a:t>
              </a: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Bài đọc có nội dung về lòng nhân ái.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grpSp>
        <p:nvGrpSpPr>
          <p:cNvPr id="8" name="Google Shape;388;p26">
            <a:extLst>
              <a:ext uri="{FF2B5EF4-FFF2-40B4-BE49-F238E27FC236}">
                <a16:creationId xmlns:a16="http://schemas.microsoft.com/office/drawing/2014/main" id="{6B48F553-96DF-D019-7CDD-25FBAC00459A}"/>
              </a:ext>
            </a:extLst>
          </p:cNvPr>
          <p:cNvGrpSpPr/>
          <p:nvPr/>
        </p:nvGrpSpPr>
        <p:grpSpPr>
          <a:xfrm>
            <a:off x="3719434" y="3193315"/>
            <a:ext cx="3022600" cy="3345137"/>
            <a:chOff x="5867404" y="3848100"/>
            <a:chExt cx="4533900" cy="5977967"/>
          </a:xfrm>
        </p:grpSpPr>
        <p:sp>
          <p:nvSpPr>
            <p:cNvPr id="9" name="Google Shape;389;p26">
              <a:extLst>
                <a:ext uri="{FF2B5EF4-FFF2-40B4-BE49-F238E27FC236}">
                  <a16:creationId xmlns:a16="http://schemas.microsoft.com/office/drawing/2014/main" id="{3CC6EEA6-4C5E-5BC8-9213-724C3CE9A169}"/>
                </a:ext>
              </a:extLst>
            </p:cNvPr>
            <p:cNvSpPr/>
            <p:nvPr/>
          </p:nvSpPr>
          <p:spPr>
            <a:xfrm>
              <a:off x="5867404" y="3848100"/>
              <a:ext cx="4533900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 extrusionOk="0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3967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" name="Google Shape;390;p26">
              <a:extLst>
                <a:ext uri="{FF2B5EF4-FFF2-40B4-BE49-F238E27FC236}">
                  <a16:creationId xmlns:a16="http://schemas.microsoft.com/office/drawing/2014/main" id="{EC9F785F-AE5E-3851-343F-392FB94FD43F}"/>
                </a:ext>
              </a:extLst>
            </p:cNvPr>
            <p:cNvSpPr txBox="1"/>
            <p:nvPr/>
          </p:nvSpPr>
          <p:spPr>
            <a:xfrm>
              <a:off x="6501209" y="4967051"/>
              <a:ext cx="3900093" cy="3740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Về loại văn bản: </a:t>
              </a: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truyện, thơ, văn miêu tả, văn bản thông tin.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grpSp>
        <p:nvGrpSpPr>
          <p:cNvPr id="11" name="Google Shape;391;p26">
            <a:extLst>
              <a:ext uri="{FF2B5EF4-FFF2-40B4-BE49-F238E27FC236}">
                <a16:creationId xmlns:a16="http://schemas.microsoft.com/office/drawing/2014/main" id="{5F9CC9F4-2509-B998-A071-34ECD071DE71}"/>
              </a:ext>
            </a:extLst>
          </p:cNvPr>
          <p:cNvGrpSpPr/>
          <p:nvPr/>
        </p:nvGrpSpPr>
        <p:grpSpPr>
          <a:xfrm>
            <a:off x="7097633" y="3193315"/>
            <a:ext cx="4685392" cy="3345137"/>
            <a:chOff x="10934704" y="3848100"/>
            <a:chExt cx="7028089" cy="5977967"/>
          </a:xfrm>
        </p:grpSpPr>
        <p:sp>
          <p:nvSpPr>
            <p:cNvPr id="12" name="Google Shape;392;p26">
              <a:extLst>
                <a:ext uri="{FF2B5EF4-FFF2-40B4-BE49-F238E27FC236}">
                  <a16:creationId xmlns:a16="http://schemas.microsoft.com/office/drawing/2014/main" id="{60400DE0-B1B6-6BAF-865F-4537DA166759}"/>
                </a:ext>
              </a:extLst>
            </p:cNvPr>
            <p:cNvSpPr/>
            <p:nvPr/>
          </p:nvSpPr>
          <p:spPr>
            <a:xfrm>
              <a:off x="10934704" y="3848100"/>
              <a:ext cx="7028089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 extrusionOk="0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3967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" name="Google Shape;393;p26">
              <a:extLst>
                <a:ext uri="{FF2B5EF4-FFF2-40B4-BE49-F238E27FC236}">
                  <a16:creationId xmlns:a16="http://schemas.microsoft.com/office/drawing/2014/main" id="{F3B8AA01-36A1-6E4A-E839-29399F60BCC2}"/>
                </a:ext>
              </a:extLst>
            </p:cNvPr>
            <p:cNvSpPr txBox="1"/>
            <p:nvPr/>
          </p:nvSpPr>
          <p:spPr>
            <a:xfrm>
              <a:off x="11836195" y="4505692"/>
              <a:ext cx="5915561" cy="4662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Về số lượng: </a:t>
              </a: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2 câu chuyện (hoặc 1 câu chuyện, 1 </a:t>
              </a:r>
              <a:b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bài thơ), 1 bài văn </a:t>
              </a:r>
              <a:b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(bài báo) miêu tả hoặc cung cấp thông tin.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14" name="Google Shape;394;p26">
            <a:extLst>
              <a:ext uri="{FF2B5EF4-FFF2-40B4-BE49-F238E27FC236}">
                <a16:creationId xmlns:a16="http://schemas.microsoft.com/office/drawing/2014/main" id="{E4FF3B75-6E57-5ABD-60FE-9FAB07C61E6F}"/>
              </a:ext>
            </a:extLst>
          </p:cNvPr>
          <p:cNvSpPr/>
          <p:nvPr/>
        </p:nvSpPr>
        <p:spPr>
          <a:xfrm rot="-1803706">
            <a:off x="10773856" y="5948745"/>
            <a:ext cx="1547951" cy="1356393"/>
          </a:xfrm>
          <a:custGeom>
            <a:avLst/>
            <a:gdLst/>
            <a:ahLst/>
            <a:cxnLst/>
            <a:rect l="l" t="t" r="r" b="b"/>
            <a:pathLst>
              <a:path w="2771069" h="2428150" extrusionOk="0">
                <a:moveTo>
                  <a:pt x="0" y="0"/>
                </a:moveTo>
                <a:lnTo>
                  <a:pt x="2771069" y="0"/>
                </a:lnTo>
                <a:lnTo>
                  <a:pt x="2771069" y="2428149"/>
                </a:lnTo>
                <a:lnTo>
                  <a:pt x="0" y="2428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68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9;p27">
            <a:extLst>
              <a:ext uri="{FF2B5EF4-FFF2-40B4-BE49-F238E27FC236}">
                <a16:creationId xmlns:a16="http://schemas.microsoft.com/office/drawing/2014/main" id="{4BCD5AF0-05C3-755C-C6CB-68B1CA21DD83}"/>
              </a:ext>
            </a:extLst>
          </p:cNvPr>
          <p:cNvSpPr txBox="1"/>
          <p:nvPr/>
        </p:nvSpPr>
        <p:spPr>
          <a:xfrm>
            <a:off x="4560823" y="1090107"/>
            <a:ext cx="3070354" cy="46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66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Gợi 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00;p27">
            <a:extLst>
              <a:ext uri="{FF2B5EF4-FFF2-40B4-BE49-F238E27FC236}">
                <a16:creationId xmlns:a16="http://schemas.microsoft.com/office/drawing/2014/main" id="{EF249815-E352-2AAE-6A41-00E18B0323C7}"/>
              </a:ext>
            </a:extLst>
          </p:cNvPr>
          <p:cNvSpPr/>
          <p:nvPr/>
        </p:nvSpPr>
        <p:spPr>
          <a:xfrm>
            <a:off x="0" y="5265478"/>
            <a:ext cx="12192000" cy="1592522"/>
          </a:xfrm>
          <a:custGeom>
            <a:avLst/>
            <a:gdLst/>
            <a:ahLst/>
            <a:cxnLst/>
            <a:rect l="l" t="t" r="r" b="b"/>
            <a:pathLst>
              <a:path w="18288000" h="2388783" extrusionOk="0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4948"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01;p27">
            <a:extLst>
              <a:ext uri="{FF2B5EF4-FFF2-40B4-BE49-F238E27FC236}">
                <a16:creationId xmlns:a16="http://schemas.microsoft.com/office/drawing/2014/main" id="{1EE040F5-571A-A998-A1A7-2A0705C57403}"/>
              </a:ext>
            </a:extLst>
          </p:cNvPr>
          <p:cNvSpPr/>
          <p:nvPr/>
        </p:nvSpPr>
        <p:spPr>
          <a:xfrm>
            <a:off x="1760720" y="1966452"/>
            <a:ext cx="3873500" cy="579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AF3"/>
          </a:solidFill>
          <a:ln w="25400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Nàng tiên Ốc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402;p27" descr="Không có mô tả ảnh.">
            <a:extLst>
              <a:ext uri="{FF2B5EF4-FFF2-40B4-BE49-F238E27FC236}">
                <a16:creationId xmlns:a16="http://schemas.microsoft.com/office/drawing/2014/main" id="{9DAE4435-B2C3-F885-DB3B-7CDD930C9A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197" y="2754371"/>
            <a:ext cx="3522801" cy="39751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03;p27">
            <a:extLst>
              <a:ext uri="{FF2B5EF4-FFF2-40B4-BE49-F238E27FC236}">
                <a16:creationId xmlns:a16="http://schemas.microsoft.com/office/drawing/2014/main" id="{1E06E57C-F3D8-0E4B-4AD1-22CEC7680EFA}"/>
              </a:ext>
            </a:extLst>
          </p:cNvPr>
          <p:cNvSpPr/>
          <p:nvPr/>
        </p:nvSpPr>
        <p:spPr>
          <a:xfrm>
            <a:off x="6223819" y="1966452"/>
            <a:ext cx="5334000" cy="579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AF3"/>
          </a:solidFill>
          <a:ln w="25400" cap="flat" cmpd="sng">
            <a:solidFill>
              <a:srgbClr val="066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Chàng ngốc và Con ngỗng vàng</a:t>
            </a:r>
            <a:endParaRPr kumimoji="0" sz="24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404;p27" descr="Chàng Ngốc và con ngỗng vàng [Truyện cổ Grimm] - Thế giới cổ tích">
            <a:extLst>
              <a:ext uri="{FF2B5EF4-FFF2-40B4-BE49-F238E27FC236}">
                <a16:creationId xmlns:a16="http://schemas.microsoft.com/office/drawing/2014/main" id="{3B4EF937-8EEC-0583-67AB-D55C4EEEF8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1359" y="2772697"/>
            <a:ext cx="3248486" cy="3956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9527B1BF-EF3B-73A5-FBB9-2152EA309B00}"/>
              </a:ext>
            </a:extLst>
          </p:cNvPr>
          <p:cNvSpPr txBox="1"/>
          <p:nvPr/>
        </p:nvSpPr>
        <p:spPr>
          <a:xfrm>
            <a:off x="2277248" y="1182360"/>
            <a:ext cx="9800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TỰ ĐỌC SÁCH BÁO (NHIỆM VỤ Ở NHÀ)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10;p28">
            <a:extLst>
              <a:ext uri="{FF2B5EF4-FFF2-40B4-BE49-F238E27FC236}">
                <a16:creationId xmlns:a16="http://schemas.microsoft.com/office/drawing/2014/main" id="{AB327EB7-2ED4-4045-2B55-13760959AACE}"/>
              </a:ext>
            </a:extLst>
          </p:cNvPr>
          <p:cNvSpPr/>
          <p:nvPr/>
        </p:nvSpPr>
        <p:spPr>
          <a:xfrm>
            <a:off x="330986" y="2184471"/>
            <a:ext cx="907880" cy="737143"/>
          </a:xfrm>
          <a:custGeom>
            <a:avLst/>
            <a:gdLst/>
            <a:ahLst/>
            <a:cxnLst/>
            <a:rect l="l" t="t" r="r" b="b"/>
            <a:pathLst>
              <a:path w="1552810" h="1473757" extrusionOk="0">
                <a:moveTo>
                  <a:pt x="0" y="0"/>
                </a:moveTo>
                <a:lnTo>
                  <a:pt x="1552810" y="0"/>
                </a:lnTo>
                <a:lnTo>
                  <a:pt x="1552810" y="1473758"/>
                </a:lnTo>
                <a:lnTo>
                  <a:pt x="0" y="147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11;p28">
            <a:extLst>
              <a:ext uri="{FF2B5EF4-FFF2-40B4-BE49-F238E27FC236}">
                <a16:creationId xmlns:a16="http://schemas.microsoft.com/office/drawing/2014/main" id="{870486FA-EEF5-DEF6-8DBB-18EDA38BC3AD}"/>
              </a:ext>
            </a:extLst>
          </p:cNvPr>
          <p:cNvSpPr/>
          <p:nvPr/>
        </p:nvSpPr>
        <p:spPr>
          <a:xfrm>
            <a:off x="2882490" y="2024681"/>
            <a:ext cx="6705600" cy="737142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FFF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 Ghi vào 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Phiếu đọc sách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5" name="Google Shape;412;p28">
            <a:extLst>
              <a:ext uri="{FF2B5EF4-FFF2-40B4-BE49-F238E27FC236}">
                <a16:creationId xmlns:a16="http://schemas.microsoft.com/office/drawing/2014/main" id="{74FB8FFD-D141-4C7A-77B8-B1AEFBC6B8D2}"/>
              </a:ext>
            </a:extLst>
          </p:cNvPr>
          <p:cNvGrpSpPr/>
          <p:nvPr/>
        </p:nvGrpSpPr>
        <p:grpSpPr>
          <a:xfrm>
            <a:off x="5123992" y="3234812"/>
            <a:ext cx="6063479" cy="3315899"/>
            <a:chOff x="685800" y="3848100"/>
            <a:chExt cx="4533900" cy="5977967"/>
          </a:xfrm>
        </p:grpSpPr>
        <p:sp>
          <p:nvSpPr>
            <p:cNvPr id="6" name="Google Shape;413;p28">
              <a:extLst>
                <a:ext uri="{FF2B5EF4-FFF2-40B4-BE49-F238E27FC236}">
                  <a16:creationId xmlns:a16="http://schemas.microsoft.com/office/drawing/2014/main" id="{1D916BFE-7487-E092-0559-6C85F0117410}"/>
                </a:ext>
              </a:extLst>
            </p:cNvPr>
            <p:cNvSpPr/>
            <p:nvPr/>
          </p:nvSpPr>
          <p:spPr>
            <a:xfrm>
              <a:off x="685800" y="3848100"/>
              <a:ext cx="4533900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 extrusionOk="0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3967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" name="Google Shape;414;p28">
              <a:extLst>
                <a:ext uri="{FF2B5EF4-FFF2-40B4-BE49-F238E27FC236}">
                  <a16:creationId xmlns:a16="http://schemas.microsoft.com/office/drawing/2014/main" id="{CA118945-6AC4-C98F-5E49-9483909914D2}"/>
                </a:ext>
              </a:extLst>
            </p:cNvPr>
            <p:cNvSpPr txBox="1"/>
            <p:nvPr/>
          </p:nvSpPr>
          <p:spPr>
            <a:xfrm>
              <a:off x="1367891" y="4539627"/>
              <a:ext cx="3420908" cy="4247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381019" marR="0" lvl="0" indent="-381019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 typeface="Arial"/>
                <a:buChar char="•"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Tên bài đọc.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  <a:p>
              <a:pPr marL="381019" marR="0" lvl="0" indent="-381019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 typeface="Arial"/>
                <a:buChar char="•"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Một số nội dung chính: 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nhân vật, sự việc, hình ảnh, câu văn em thích.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  <a:p>
              <a:pPr marL="381019" marR="0" lvl="0" indent="-381019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 typeface="Arial"/>
                <a:buChar char="•"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Cảm nghĩ của em.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8" name="Google Shape;415;p28">
            <a:extLst>
              <a:ext uri="{FF2B5EF4-FFF2-40B4-BE49-F238E27FC236}">
                <a16:creationId xmlns:a16="http://schemas.microsoft.com/office/drawing/2014/main" id="{50270E91-5A95-EE4C-ED19-24A249023CD5}"/>
              </a:ext>
            </a:extLst>
          </p:cNvPr>
          <p:cNvSpPr/>
          <p:nvPr/>
        </p:nvSpPr>
        <p:spPr>
          <a:xfrm rot="-1803706">
            <a:off x="10738627" y="5933230"/>
            <a:ext cx="1547951" cy="1356393"/>
          </a:xfrm>
          <a:custGeom>
            <a:avLst/>
            <a:gdLst/>
            <a:ahLst/>
            <a:cxnLst/>
            <a:rect l="l" t="t" r="r" b="b"/>
            <a:pathLst>
              <a:path w="2771069" h="2428150" extrusionOk="0">
                <a:moveTo>
                  <a:pt x="0" y="0"/>
                </a:moveTo>
                <a:lnTo>
                  <a:pt x="2771069" y="0"/>
                </a:lnTo>
                <a:lnTo>
                  <a:pt x="2771069" y="2428149"/>
                </a:lnTo>
                <a:lnTo>
                  <a:pt x="0" y="2428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16;p28">
            <a:extLst>
              <a:ext uri="{FF2B5EF4-FFF2-40B4-BE49-F238E27FC236}">
                <a16:creationId xmlns:a16="http://schemas.microsoft.com/office/drawing/2014/main" id="{4206A86F-CEBA-168F-47C8-4ED59067AFA3}"/>
              </a:ext>
            </a:extLst>
          </p:cNvPr>
          <p:cNvSpPr/>
          <p:nvPr/>
        </p:nvSpPr>
        <p:spPr>
          <a:xfrm>
            <a:off x="1580801" y="3234812"/>
            <a:ext cx="3331497" cy="3601034"/>
          </a:xfrm>
          <a:custGeom>
            <a:avLst/>
            <a:gdLst/>
            <a:ahLst/>
            <a:cxnLst/>
            <a:rect l="l" t="t" r="r" b="b"/>
            <a:pathLst>
              <a:path w="1024202" h="1082380" extrusionOk="0">
                <a:moveTo>
                  <a:pt x="0" y="0"/>
                </a:moveTo>
                <a:lnTo>
                  <a:pt x="1024202" y="0"/>
                </a:lnTo>
                <a:lnTo>
                  <a:pt x="1024202" y="1082380"/>
                </a:lnTo>
                <a:lnTo>
                  <a:pt x="0" y="108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89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039980B5-B074-28E4-AB37-53FFCBE0E641}"/>
              </a:ext>
            </a:extLst>
          </p:cNvPr>
          <p:cNvSpPr/>
          <p:nvPr/>
        </p:nvSpPr>
        <p:spPr>
          <a:xfrm>
            <a:off x="-179693" y="3237511"/>
            <a:ext cx="2440904" cy="3610789"/>
          </a:xfrm>
          <a:custGeom>
            <a:avLst/>
            <a:gdLst/>
            <a:ahLst/>
            <a:cxnLst/>
            <a:rect l="l" t="t" r="r" b="b"/>
            <a:pathLst>
              <a:path w="4285338" h="6249280" extrusionOk="0">
                <a:moveTo>
                  <a:pt x="0" y="0"/>
                </a:moveTo>
                <a:lnTo>
                  <a:pt x="4285338" y="0"/>
                </a:lnTo>
                <a:lnTo>
                  <a:pt x="4285338" y="6249280"/>
                </a:lnTo>
                <a:lnTo>
                  <a:pt x="0" y="6249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0258"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13;p3">
            <a:extLst>
              <a:ext uri="{FF2B5EF4-FFF2-40B4-BE49-F238E27FC236}">
                <a16:creationId xmlns:a16="http://schemas.microsoft.com/office/drawing/2014/main" id="{01B167D7-DBB9-8E63-745A-15C3C6389B85}"/>
              </a:ext>
            </a:extLst>
          </p:cNvPr>
          <p:cNvSpPr/>
          <p:nvPr/>
        </p:nvSpPr>
        <p:spPr>
          <a:xfrm>
            <a:off x="10626553" y="5717894"/>
            <a:ext cx="1560881" cy="1140106"/>
          </a:xfrm>
          <a:custGeom>
            <a:avLst/>
            <a:gdLst/>
            <a:ahLst/>
            <a:cxnLst/>
            <a:rect l="l" t="t" r="r" b="b"/>
            <a:pathLst>
              <a:path w="4297761" h="3139191" extrusionOk="0">
                <a:moveTo>
                  <a:pt x="0" y="0"/>
                </a:moveTo>
                <a:lnTo>
                  <a:pt x="4297761" y="0"/>
                </a:lnTo>
                <a:lnTo>
                  <a:pt x="4297761" y="3139191"/>
                </a:lnTo>
                <a:lnTo>
                  <a:pt x="0" y="3139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9148" b="-86521"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14;p3">
            <a:extLst>
              <a:ext uri="{FF2B5EF4-FFF2-40B4-BE49-F238E27FC236}">
                <a16:creationId xmlns:a16="http://schemas.microsoft.com/office/drawing/2014/main" id="{DEFC8C09-E774-9F38-76DB-6EDD9D077354}"/>
              </a:ext>
            </a:extLst>
          </p:cNvPr>
          <p:cNvSpPr/>
          <p:nvPr/>
        </p:nvSpPr>
        <p:spPr>
          <a:xfrm>
            <a:off x="383095" y="1865725"/>
            <a:ext cx="4216400" cy="78677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THẢO LUẬN NHÓM ĐÔI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6" name="Google Shape;115;p3">
            <a:extLst>
              <a:ext uri="{FF2B5EF4-FFF2-40B4-BE49-F238E27FC236}">
                <a16:creationId xmlns:a16="http://schemas.microsoft.com/office/drawing/2014/main" id="{EA79ED92-F262-107C-C290-4E4B55549ED3}"/>
              </a:ext>
            </a:extLst>
          </p:cNvPr>
          <p:cNvGrpSpPr/>
          <p:nvPr/>
        </p:nvGrpSpPr>
        <p:grpSpPr>
          <a:xfrm>
            <a:off x="754626" y="2753032"/>
            <a:ext cx="3404419" cy="3409468"/>
            <a:chOff x="1028700" y="3357450"/>
            <a:chExt cx="5976920" cy="5900850"/>
          </a:xfrm>
        </p:grpSpPr>
        <p:sp>
          <p:nvSpPr>
            <p:cNvPr id="7" name="Google Shape;116;p3">
              <a:extLst>
                <a:ext uri="{FF2B5EF4-FFF2-40B4-BE49-F238E27FC236}">
                  <a16:creationId xmlns:a16="http://schemas.microsoft.com/office/drawing/2014/main" id="{6A439526-FC85-8947-9FDA-6CB59E4D3B19}"/>
                </a:ext>
              </a:extLst>
            </p:cNvPr>
            <p:cNvSpPr/>
            <p:nvPr/>
          </p:nvSpPr>
          <p:spPr>
            <a:xfrm>
              <a:off x="1028700" y="3357450"/>
              <a:ext cx="5976920" cy="5900850"/>
            </a:xfrm>
            <a:custGeom>
              <a:avLst/>
              <a:gdLst/>
              <a:ahLst/>
              <a:cxnLst/>
              <a:rect l="l" t="t" r="r" b="b"/>
              <a:pathLst>
                <a:path w="7155528" h="7064458" extrusionOk="0">
                  <a:moveTo>
                    <a:pt x="0" y="0"/>
                  </a:moveTo>
                  <a:lnTo>
                    <a:pt x="7155528" y="0"/>
                  </a:lnTo>
                  <a:lnTo>
                    <a:pt x="7155528" y="7064458"/>
                  </a:lnTo>
                  <a:lnTo>
                    <a:pt x="0" y="70644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" name="Google Shape;117;p3">
              <a:extLst>
                <a:ext uri="{FF2B5EF4-FFF2-40B4-BE49-F238E27FC236}">
                  <a16:creationId xmlns:a16="http://schemas.microsoft.com/office/drawing/2014/main" id="{89EE431F-A1AA-286D-E02A-4561EE7600E7}"/>
                </a:ext>
              </a:extLst>
            </p:cNvPr>
            <p:cNvSpPr/>
            <p:nvPr/>
          </p:nvSpPr>
          <p:spPr>
            <a:xfrm>
              <a:off x="1769890" y="3637555"/>
              <a:ext cx="4509862" cy="5446745"/>
            </a:xfrm>
            <a:custGeom>
              <a:avLst/>
              <a:gdLst/>
              <a:ahLst/>
              <a:cxnLst/>
              <a:rect l="l" t="t" r="r" b="b"/>
              <a:pathLst>
                <a:path w="956584" h="1425078" extrusionOk="0">
                  <a:moveTo>
                    <a:pt x="0" y="0"/>
                  </a:moveTo>
                  <a:lnTo>
                    <a:pt x="956584" y="0"/>
                  </a:lnTo>
                  <a:lnTo>
                    <a:pt x="956584" y="1425079"/>
                  </a:lnTo>
                  <a:lnTo>
                    <a:pt x="0" y="14250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23347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9" name="Google Shape;118;p3">
            <a:extLst>
              <a:ext uri="{FF2B5EF4-FFF2-40B4-BE49-F238E27FC236}">
                <a16:creationId xmlns:a16="http://schemas.microsoft.com/office/drawing/2014/main" id="{666B0BB3-97EF-5538-5566-12C28CAD2B7E}"/>
              </a:ext>
            </a:extLst>
          </p:cNvPr>
          <p:cNvSpPr txBox="1"/>
          <p:nvPr/>
        </p:nvSpPr>
        <p:spPr>
          <a:xfrm>
            <a:off x="5533814" y="2259110"/>
            <a:ext cx="5731640" cy="361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Đọc lời bài hát (SGK tr.3), quan sát bức tranh và trả lời các câu hỏi: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1.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Hình ảnh quả bầu, quả bí trong bài hát gọi cho em nghĩ đến ai?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2.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Em hiểu cái "giàn” trong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 hát có nghĩa là gì?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/>
              <a:buChar char="•"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Câu 3.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 hát khuyên ta điều gì?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75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29">
            <a:extLst>
              <a:ext uri="{FF2B5EF4-FFF2-40B4-BE49-F238E27FC236}">
                <a16:creationId xmlns:a16="http://schemas.microsoft.com/office/drawing/2014/main" id="{A6A7D829-5071-4C16-F37C-D7B8D5207ECE}"/>
              </a:ext>
            </a:extLst>
          </p:cNvPr>
          <p:cNvSpPr txBox="1"/>
          <p:nvPr/>
        </p:nvSpPr>
        <p:spPr>
          <a:xfrm>
            <a:off x="3304717" y="1688613"/>
            <a:ext cx="59053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Gợi ý </a:t>
            </a: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Phiếu đọc sách</a:t>
            </a:r>
            <a:endParaRPr kumimoji="0" sz="24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3" name="Google Shape;422;p29">
            <a:extLst>
              <a:ext uri="{FF2B5EF4-FFF2-40B4-BE49-F238E27FC236}">
                <a16:creationId xmlns:a16="http://schemas.microsoft.com/office/drawing/2014/main" id="{6D548F00-1F11-C4D6-36C0-151BE1872D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71225"/>
              </p:ext>
            </p:extLst>
          </p:nvPr>
        </p:nvGraphicFramePr>
        <p:xfrm>
          <a:off x="627626" y="2279909"/>
          <a:ext cx="11259573" cy="438636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53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3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361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Tên câu chuyện: </a:t>
                      </a:r>
                      <a:endParaRPr sz="2200">
                        <a:latin typeface="+mn-lt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Hạt vàng góc ruộng</a:t>
                      </a:r>
                      <a:endParaRPr sz="2200">
                        <a:latin typeface="+mn-lt"/>
                      </a:endParaRPr>
                    </a:p>
                  </a:txBody>
                  <a:tcPr marL="240000" marR="240000" marT="24383" marB="12000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Tác giả: </a:t>
                      </a:r>
                      <a:endParaRPr sz="2200" dirty="0">
                        <a:latin typeface="+mn-lt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Bảo Ngọc</a:t>
                      </a:r>
                      <a:endParaRPr sz="2200" dirty="0">
                        <a:latin typeface="+mn-lt"/>
                      </a:endParaRPr>
                    </a:p>
                  </a:txBody>
                  <a:tcPr marL="240000" marR="240000" marT="24383" marB="12000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Ngày đọc: </a:t>
                      </a:r>
                      <a:endParaRPr sz="2200">
                        <a:latin typeface="+mn-lt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16/03/2023</a:t>
                      </a:r>
                      <a:endParaRPr sz="2200">
                        <a:latin typeface="+mn-lt"/>
                      </a:endParaRPr>
                    </a:p>
                  </a:txBody>
                  <a:tcPr marL="240000" marR="240000" marT="24383" marB="12000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616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b="1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Nội dung chính: </a:t>
                      </a:r>
                      <a:r>
                        <a:rPr lang="vi-VN" sz="220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Viết về người mẹ nhân hậu, luôn dành tình yêu thương cho mọi người, mọi vật.</a:t>
                      </a:r>
                      <a:endParaRPr sz="2200">
                        <a:latin typeface="+mn-lt"/>
                      </a:endParaRPr>
                    </a:p>
                  </a:txBody>
                  <a:tcPr marL="240000" marR="240000" marT="24383" marB="12000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565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b="1" i="0" u="none" strike="noStrike" cap="none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Điều làm em xúc động ở câu chuyện: </a:t>
                      </a:r>
                      <a:r>
                        <a:rPr lang="vi-VN" sz="22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Hình ảnh người mẹ hi sinh vì con</a:t>
                      </a:r>
                      <a:r>
                        <a:rPr lang="en-US" sz="22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20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0000" marR="240000" marT="42283" marB="42283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565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sym typeface="Arial"/>
                        </a:defRPr>
                      </a:lvl9pPr>
                    </a:lstStyle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2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Mức độ yêu thích: </a:t>
                      </a:r>
                      <a:r>
                        <a:rPr lang="vi-VN" sz="2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******</a:t>
                      </a:r>
                      <a:endParaRPr sz="2200" u="none" strike="noStrike" cap="none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0000" marR="240000" marT="42283" marB="42283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4" descr="removed">
            <a:extLst>
              <a:ext uri="{FF2B5EF4-FFF2-40B4-BE49-F238E27FC236}">
                <a16:creationId xmlns:a16="http://schemas.microsoft.com/office/drawing/2014/main" id="{CBDCEE9B-3968-99E4-3C8E-0DE93EA12F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316" y="1710813"/>
            <a:ext cx="4837471" cy="239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;p4">
            <a:extLst>
              <a:ext uri="{FF2B5EF4-FFF2-40B4-BE49-F238E27FC236}">
                <a16:creationId xmlns:a16="http://schemas.microsoft.com/office/drawing/2014/main" id="{3CC6DBF5-B1C3-6057-B8AC-886C3A6F3A00}"/>
              </a:ext>
            </a:extLst>
          </p:cNvPr>
          <p:cNvPicPr preferRelativeResize="0"/>
          <p:nvPr/>
        </p:nvPicPr>
        <p:blipFill>
          <a:blip r:embed="rId5"/>
          <a:srcRect t="21621"/>
          <a:stretch/>
        </p:blipFill>
        <p:spPr>
          <a:xfrm>
            <a:off x="5278825" y="1710813"/>
            <a:ext cx="6567100" cy="51471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5;p4">
            <a:extLst>
              <a:ext uri="{FF2B5EF4-FFF2-40B4-BE49-F238E27FC236}">
                <a16:creationId xmlns:a16="http://schemas.microsoft.com/office/drawing/2014/main" id="{782AB6AE-2F21-DC23-3A1D-E168CA43EFBE}"/>
              </a:ext>
            </a:extLst>
          </p:cNvPr>
          <p:cNvSpPr/>
          <p:nvPr/>
        </p:nvSpPr>
        <p:spPr>
          <a:xfrm>
            <a:off x="1779403" y="3824748"/>
            <a:ext cx="2261655" cy="3157006"/>
          </a:xfrm>
          <a:custGeom>
            <a:avLst/>
            <a:gdLst/>
            <a:ahLst/>
            <a:cxnLst/>
            <a:rect l="l" t="t" r="r" b="b"/>
            <a:pathLst>
              <a:path w="928037" h="1217098" extrusionOk="0">
                <a:moveTo>
                  <a:pt x="0" y="0"/>
                </a:moveTo>
                <a:lnTo>
                  <a:pt x="928037" y="0"/>
                </a:lnTo>
                <a:lnTo>
                  <a:pt x="928037" y="1217097"/>
                </a:lnTo>
                <a:lnTo>
                  <a:pt x="0" y="1217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2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2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0;p5">
            <a:extLst>
              <a:ext uri="{FF2B5EF4-FFF2-40B4-BE49-F238E27FC236}">
                <a16:creationId xmlns:a16="http://schemas.microsoft.com/office/drawing/2014/main" id="{F4C74029-10CF-87C2-E81E-1A07952F92A3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422569" y="1256749"/>
            <a:ext cx="6769431" cy="5308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131;p5">
            <a:extLst>
              <a:ext uri="{FF2B5EF4-FFF2-40B4-BE49-F238E27FC236}">
                <a16:creationId xmlns:a16="http://schemas.microsoft.com/office/drawing/2014/main" id="{D588B75B-1895-06AB-5811-F8529839EA4A}"/>
              </a:ext>
            </a:extLst>
          </p:cNvPr>
          <p:cNvCxnSpPr>
            <a:cxnSpLocks/>
          </p:cNvCxnSpPr>
          <p:nvPr/>
        </p:nvCxnSpPr>
        <p:spPr>
          <a:xfrm>
            <a:off x="6929402" y="2918448"/>
            <a:ext cx="447950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132;p5">
            <a:extLst>
              <a:ext uri="{FF2B5EF4-FFF2-40B4-BE49-F238E27FC236}">
                <a16:creationId xmlns:a16="http://schemas.microsoft.com/office/drawing/2014/main" id="{E73F9977-14B6-48D0-40F3-DB46CC35E7BB}"/>
              </a:ext>
            </a:extLst>
          </p:cNvPr>
          <p:cNvCxnSpPr>
            <a:cxnSpLocks/>
          </p:cNvCxnSpPr>
          <p:nvPr/>
        </p:nvCxnSpPr>
        <p:spPr>
          <a:xfrm>
            <a:off x="8740669" y="2895301"/>
            <a:ext cx="272026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133;p5">
            <a:extLst>
              <a:ext uri="{FF2B5EF4-FFF2-40B4-BE49-F238E27FC236}">
                <a16:creationId xmlns:a16="http://schemas.microsoft.com/office/drawing/2014/main" id="{5BF73096-1E5D-408A-6F2B-BA7734BC2874}"/>
              </a:ext>
            </a:extLst>
          </p:cNvPr>
          <p:cNvCxnSpPr>
            <a:cxnSpLocks/>
          </p:cNvCxnSpPr>
          <p:nvPr/>
        </p:nvCxnSpPr>
        <p:spPr>
          <a:xfrm>
            <a:off x="10057466" y="3770972"/>
            <a:ext cx="447367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134;p5">
            <a:extLst>
              <a:ext uri="{FF2B5EF4-FFF2-40B4-BE49-F238E27FC236}">
                <a16:creationId xmlns:a16="http://schemas.microsoft.com/office/drawing/2014/main" id="{940FEEF0-36E0-D1D4-BDDC-B204C7C8AC16}"/>
              </a:ext>
            </a:extLst>
          </p:cNvPr>
          <p:cNvCxnSpPr/>
          <p:nvPr/>
        </p:nvCxnSpPr>
        <p:spPr>
          <a:xfrm>
            <a:off x="6697290" y="4584269"/>
            <a:ext cx="355600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35;p5">
            <a:extLst>
              <a:ext uri="{FF2B5EF4-FFF2-40B4-BE49-F238E27FC236}">
                <a16:creationId xmlns:a16="http://schemas.microsoft.com/office/drawing/2014/main" id="{E0CE382F-162A-F773-7A82-D2114BA93F65}"/>
              </a:ext>
            </a:extLst>
          </p:cNvPr>
          <p:cNvCxnSpPr>
            <a:cxnSpLocks/>
          </p:cNvCxnSpPr>
          <p:nvPr/>
        </p:nvCxnSpPr>
        <p:spPr>
          <a:xfrm>
            <a:off x="9001120" y="5444882"/>
            <a:ext cx="471949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136;p5">
            <a:extLst>
              <a:ext uri="{FF2B5EF4-FFF2-40B4-BE49-F238E27FC236}">
                <a16:creationId xmlns:a16="http://schemas.microsoft.com/office/drawing/2014/main" id="{CE003699-E18F-9828-1116-F00B1B6E41BF}"/>
              </a:ext>
            </a:extLst>
          </p:cNvPr>
          <p:cNvCxnSpPr>
            <a:cxnSpLocks/>
          </p:cNvCxnSpPr>
          <p:nvPr/>
        </p:nvCxnSpPr>
        <p:spPr>
          <a:xfrm>
            <a:off x="11528323" y="5789561"/>
            <a:ext cx="299883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E5C87F16-EABE-D5DD-2175-28C1FD426E80}"/>
              </a:ext>
            </a:extLst>
          </p:cNvPr>
          <p:cNvSpPr/>
          <p:nvPr/>
        </p:nvSpPr>
        <p:spPr>
          <a:xfrm>
            <a:off x="740780" y="4066559"/>
            <a:ext cx="4317995" cy="2426574"/>
          </a:xfrm>
          <a:prstGeom prst="wedgeRoundRectCallout">
            <a:avLst>
              <a:gd name="adj1" fmla="val 58514"/>
              <a:gd name="adj2" fmla="val 21474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Hình ảnh quả bầu và quả bí trong bài hát gợi cho em nghĩ tới những người trong một cộng đồng.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Google Shape;138;p5" descr="removed">
            <a:extLst>
              <a:ext uri="{FF2B5EF4-FFF2-40B4-BE49-F238E27FC236}">
                <a16:creationId xmlns:a16="http://schemas.microsoft.com/office/drawing/2014/main" id="{9BAB93ED-EFAE-BB00-8101-E54D1B962A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4286" t="28558" r="52380" b="-2809"/>
          <a:stretch/>
        </p:blipFill>
        <p:spPr>
          <a:xfrm>
            <a:off x="274187" y="1639985"/>
            <a:ext cx="761999" cy="242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5" descr="removed">
            <a:extLst>
              <a:ext uri="{FF2B5EF4-FFF2-40B4-BE49-F238E27FC236}">
                <a16:creationId xmlns:a16="http://schemas.microsoft.com/office/drawing/2014/main" id="{87EDABD3-4EEE-0EC7-D49E-A91CA91D27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6667" t="22847" r="21904" b="34632"/>
          <a:stretch/>
        </p:blipFill>
        <p:spPr>
          <a:xfrm>
            <a:off x="3768292" y="1572710"/>
            <a:ext cx="836832" cy="17803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A112D005-D7FE-6D77-6F00-7D9292A7C163}"/>
              </a:ext>
            </a:extLst>
          </p:cNvPr>
          <p:cNvSpPr/>
          <p:nvPr/>
        </p:nvSpPr>
        <p:spPr>
          <a:xfrm>
            <a:off x="1265184" y="2592262"/>
            <a:ext cx="899958" cy="490327"/>
          </a:xfrm>
          <a:prstGeom prst="wedgeRoundRectCallout">
            <a:avLst>
              <a:gd name="adj1" fmla="val -76599"/>
              <a:gd name="adj2" fmla="val 30222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Bầu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7E1AFB1D-8337-7416-9908-EA2A1BD3D392}"/>
              </a:ext>
            </a:extLst>
          </p:cNvPr>
          <p:cNvSpPr/>
          <p:nvPr/>
        </p:nvSpPr>
        <p:spPr>
          <a:xfrm>
            <a:off x="2683464" y="2314071"/>
            <a:ext cx="761999" cy="490327"/>
          </a:xfrm>
          <a:prstGeom prst="wedgeRoundRectCallout">
            <a:avLst>
              <a:gd name="adj1" fmla="val 87487"/>
              <a:gd name="adj2" fmla="val 35326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Bí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40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6;p6" descr="removed">
            <a:extLst>
              <a:ext uri="{FF2B5EF4-FFF2-40B4-BE49-F238E27FC236}">
                <a16:creationId xmlns:a16="http://schemas.microsoft.com/office/drawing/2014/main" id="{7C075E68-DCAE-946E-E461-F3B4E90E1C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20" y="1563329"/>
            <a:ext cx="4689987" cy="239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7;p6">
            <a:extLst>
              <a:ext uri="{FF2B5EF4-FFF2-40B4-BE49-F238E27FC236}">
                <a16:creationId xmlns:a16="http://schemas.microsoft.com/office/drawing/2014/main" id="{B3AED688-16D8-79F2-A5C7-353C9470A7B5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5791200" y="1405371"/>
            <a:ext cx="6400800" cy="50190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8;p6">
            <a:extLst>
              <a:ext uri="{FF2B5EF4-FFF2-40B4-BE49-F238E27FC236}">
                <a16:creationId xmlns:a16="http://schemas.microsoft.com/office/drawing/2014/main" id="{4CE97CAC-705C-02BC-9BE4-97C7A7C433D1}"/>
              </a:ext>
            </a:extLst>
          </p:cNvPr>
          <p:cNvSpPr/>
          <p:nvPr/>
        </p:nvSpPr>
        <p:spPr>
          <a:xfrm>
            <a:off x="1015181" y="3956235"/>
            <a:ext cx="4191000" cy="2778529"/>
          </a:xfrm>
          <a:prstGeom prst="wedgeRoundRectCallout">
            <a:avLst>
              <a:gd name="adj1" fmla="val 62498"/>
              <a:gd name="adj2" fmla="val 21963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Từ “giàn” trong bài hát có nghĩa là một địa điểm (như chung cư, khu phố, xóm làng), nói rộng ra là quê hương, đất nước.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5" name="Google Shape;149;p6">
            <a:extLst>
              <a:ext uri="{FF2B5EF4-FFF2-40B4-BE49-F238E27FC236}">
                <a16:creationId xmlns:a16="http://schemas.microsoft.com/office/drawing/2014/main" id="{7022C180-3B0F-0513-707E-959AC4A78ECF}"/>
              </a:ext>
            </a:extLst>
          </p:cNvPr>
          <p:cNvCxnSpPr/>
          <p:nvPr/>
        </p:nvCxnSpPr>
        <p:spPr>
          <a:xfrm>
            <a:off x="7951435" y="5368983"/>
            <a:ext cx="508000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150;p6">
            <a:extLst>
              <a:ext uri="{FF2B5EF4-FFF2-40B4-BE49-F238E27FC236}">
                <a16:creationId xmlns:a16="http://schemas.microsoft.com/office/drawing/2014/main" id="{26D98BC0-6E12-930B-FED1-3C1981F8954C}"/>
              </a:ext>
            </a:extLst>
          </p:cNvPr>
          <p:cNvCxnSpPr/>
          <p:nvPr/>
        </p:nvCxnSpPr>
        <p:spPr>
          <a:xfrm>
            <a:off x="11305542" y="6248316"/>
            <a:ext cx="508000" cy="0"/>
          </a:xfrm>
          <a:prstGeom prst="straightConnector1">
            <a:avLst/>
          </a:prstGeom>
          <a:noFill/>
          <a:ln w="28575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5;p7" descr="removed">
            <a:extLst>
              <a:ext uri="{FF2B5EF4-FFF2-40B4-BE49-F238E27FC236}">
                <a16:creationId xmlns:a16="http://schemas.microsoft.com/office/drawing/2014/main" id="{1AA26C7A-0EA5-6E11-7D0A-AE3748AD66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1631377"/>
            <a:ext cx="4562168" cy="227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6;p7">
            <a:extLst>
              <a:ext uri="{FF2B5EF4-FFF2-40B4-BE49-F238E27FC236}">
                <a16:creationId xmlns:a16="http://schemas.microsoft.com/office/drawing/2014/main" id="{3E5BFD8B-039B-543E-91B4-CD5D09A59B81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6096000" y="1769299"/>
            <a:ext cx="5805948" cy="45525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7;p7">
            <a:extLst>
              <a:ext uri="{FF2B5EF4-FFF2-40B4-BE49-F238E27FC236}">
                <a16:creationId xmlns:a16="http://schemas.microsoft.com/office/drawing/2014/main" id="{120BF79A-6442-9FE4-8DCD-66C9B380C291}"/>
              </a:ext>
            </a:extLst>
          </p:cNvPr>
          <p:cNvSpPr/>
          <p:nvPr/>
        </p:nvSpPr>
        <p:spPr>
          <a:xfrm>
            <a:off x="1203767" y="4045586"/>
            <a:ext cx="4335933" cy="2668209"/>
          </a:xfrm>
          <a:prstGeom prst="wedgeRoundRectCallout">
            <a:avLst>
              <a:gd name="adj1" fmla="val 62498"/>
              <a:gd name="adj2" fmla="val 21963"/>
              <a:gd name="adj3" fmla="val 16667"/>
            </a:avLst>
          </a:prstGeom>
          <a:solidFill>
            <a:srgbClr val="FFFAF3"/>
          </a:solidFill>
          <a:ln w="25400" cap="flat" cmpd="sng">
            <a:solidFill>
              <a:srgbClr val="C311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 hát khuyên những người sống trong một cộng đồng phải thương yêu, đùm bọc lẫn nhau.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52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957A5295-E083-F9CE-108F-BA26273C3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125420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7;g2a9d9224a27_1_0">
            <a:extLst>
              <a:ext uri="{FF2B5EF4-FFF2-40B4-BE49-F238E27FC236}">
                <a16:creationId xmlns:a16="http://schemas.microsoft.com/office/drawing/2014/main" id="{FAD41BA4-4435-3B0A-3B9E-AC37F343FC4F}"/>
              </a:ext>
            </a:extLst>
          </p:cNvPr>
          <p:cNvSpPr/>
          <p:nvPr/>
        </p:nvSpPr>
        <p:spPr>
          <a:xfrm rot="-5400000">
            <a:off x="4440787" y="-67474"/>
            <a:ext cx="4836718" cy="8797578"/>
          </a:xfrm>
          <a:custGeom>
            <a:avLst/>
            <a:gdLst/>
            <a:ahLst/>
            <a:cxnLst/>
            <a:rect l="l" t="t" r="r" b="b"/>
            <a:pathLst>
              <a:path w="8841151" h="13753114" extrusionOk="0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78;g2a9d9224a27_1_0">
            <a:extLst>
              <a:ext uri="{FF2B5EF4-FFF2-40B4-BE49-F238E27FC236}">
                <a16:creationId xmlns:a16="http://schemas.microsoft.com/office/drawing/2014/main" id="{309990F9-A838-AA93-E202-A88E90F7BFE5}"/>
              </a:ext>
            </a:extLst>
          </p:cNvPr>
          <p:cNvSpPr txBox="1"/>
          <p:nvPr/>
        </p:nvSpPr>
        <p:spPr>
          <a:xfrm>
            <a:off x="4883609" y="3217606"/>
            <a:ext cx="423770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Món quà gần đây nhất em nhận được là gì? Ai đã tặng em?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82;g2a9d9224a27_1_0">
            <a:extLst>
              <a:ext uri="{FF2B5EF4-FFF2-40B4-BE49-F238E27FC236}">
                <a16:creationId xmlns:a16="http://schemas.microsoft.com/office/drawing/2014/main" id="{B94F3648-7F7E-C379-08F7-85294EC6299F}"/>
              </a:ext>
            </a:extLst>
          </p:cNvPr>
          <p:cNvSpPr/>
          <p:nvPr/>
        </p:nvSpPr>
        <p:spPr>
          <a:xfrm>
            <a:off x="10301745" y="1273642"/>
            <a:ext cx="818539" cy="1609667"/>
          </a:xfrm>
          <a:custGeom>
            <a:avLst/>
            <a:gdLst/>
            <a:ahLst/>
            <a:cxnLst/>
            <a:rect l="l" t="t" r="r" b="b"/>
            <a:pathLst>
              <a:path w="1378911" h="2544970" extrusionOk="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83;g2a9d9224a27_1_0">
            <a:extLst>
              <a:ext uri="{FF2B5EF4-FFF2-40B4-BE49-F238E27FC236}">
                <a16:creationId xmlns:a16="http://schemas.microsoft.com/office/drawing/2014/main" id="{B0BD6D02-67D2-F793-1F75-0AC6CC9E2BD7}"/>
              </a:ext>
            </a:extLst>
          </p:cNvPr>
          <p:cNvSpPr/>
          <p:nvPr/>
        </p:nvSpPr>
        <p:spPr>
          <a:xfrm rot="-1138733">
            <a:off x="3287332" y="2232168"/>
            <a:ext cx="976780" cy="927053"/>
          </a:xfrm>
          <a:custGeom>
            <a:avLst/>
            <a:gdLst/>
            <a:ahLst/>
            <a:cxnLst/>
            <a:rect l="l" t="t" r="r" b="b"/>
            <a:pathLst>
              <a:path w="1466160" h="1391519" extrusionOk="0">
                <a:moveTo>
                  <a:pt x="0" y="0"/>
                </a:moveTo>
                <a:lnTo>
                  <a:pt x="1466160" y="0"/>
                </a:lnTo>
                <a:lnTo>
                  <a:pt x="1466160" y="1391519"/>
                </a:lnTo>
                <a:lnTo>
                  <a:pt x="0" y="1391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184;g2a9d9224a27_1_0">
            <a:extLst>
              <a:ext uri="{FF2B5EF4-FFF2-40B4-BE49-F238E27FC236}">
                <a16:creationId xmlns:a16="http://schemas.microsoft.com/office/drawing/2014/main" id="{A6849D69-ECF9-310D-79BB-C2BE6A3E3F44}"/>
              </a:ext>
            </a:extLst>
          </p:cNvPr>
          <p:cNvSpPr/>
          <p:nvPr/>
        </p:nvSpPr>
        <p:spPr>
          <a:xfrm>
            <a:off x="55619" y="2883309"/>
            <a:ext cx="3015071" cy="4020332"/>
          </a:xfrm>
          <a:custGeom>
            <a:avLst/>
            <a:gdLst/>
            <a:ahLst/>
            <a:cxnLst/>
            <a:rect l="l" t="t" r="r" b="b"/>
            <a:pathLst>
              <a:path w="1381796" h="1998981" extrusionOk="0">
                <a:moveTo>
                  <a:pt x="0" y="0"/>
                </a:moveTo>
                <a:lnTo>
                  <a:pt x="1381796" y="0"/>
                </a:lnTo>
                <a:lnTo>
                  <a:pt x="1381796" y="1998982"/>
                </a:lnTo>
                <a:lnTo>
                  <a:pt x="0" y="1998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1077</Words>
  <Application>Microsoft Office PowerPoint</Application>
  <PresentationFormat>Widescreen</PresentationFormat>
  <Paragraphs>91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Arial</vt:lpstr>
      <vt:lpstr>UTM Avo</vt:lpstr>
      <vt:lpstr>2_Office Theme</vt:lpstr>
      <vt:lpstr>Office Theme</vt:lpstr>
      <vt:lpstr>Theme1</vt:lpstr>
      <vt:lpstr>1_Office Theme</vt:lpstr>
      <vt:lpstr>TIẾNG VIỆT 4            Tập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           Tập 1</dc:title>
  <dc:creator>OnePercent</dc:creator>
  <cp:lastModifiedBy>Monkey</cp:lastModifiedBy>
  <cp:revision>5</cp:revision>
  <dcterms:created xsi:type="dcterms:W3CDTF">2023-10-19T01:39:18Z</dcterms:created>
  <dcterms:modified xsi:type="dcterms:W3CDTF">2024-12-23T03:11:18Z</dcterms:modified>
</cp:coreProperties>
</file>