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413" r:id="rId2"/>
    <p:sldId id="294" r:id="rId3"/>
    <p:sldId id="256" r:id="rId4"/>
    <p:sldId id="257" r:id="rId5"/>
    <p:sldId id="268" r:id="rId6"/>
    <p:sldId id="272" r:id="rId7"/>
    <p:sldId id="273" r:id="rId8"/>
    <p:sldId id="274" r:id="rId9"/>
    <p:sldId id="275" r:id="rId10"/>
    <p:sldId id="258" r:id="rId11"/>
    <p:sldId id="276" r:id="rId12"/>
    <p:sldId id="262" r:id="rId13"/>
    <p:sldId id="281" r:id="rId14"/>
    <p:sldId id="278" r:id="rId15"/>
    <p:sldId id="282" r:id="rId16"/>
    <p:sldId id="279" r:id="rId17"/>
    <p:sldId id="270" r:id="rId18"/>
    <p:sldId id="283" r:id="rId19"/>
    <p:sldId id="280" r:id="rId20"/>
    <p:sldId id="284" r:id="rId21"/>
    <p:sldId id="285" r:id="rId22"/>
    <p:sldId id="286" r:id="rId23"/>
    <p:sldId id="287" r:id="rId24"/>
    <p:sldId id="261" r:id="rId25"/>
    <p:sldId id="263" r:id="rId26"/>
    <p:sldId id="264" r:id="rId27"/>
    <p:sldId id="266" r:id="rId28"/>
    <p:sldId id="292" r:id="rId29"/>
    <p:sldId id="289" r:id="rId30"/>
    <p:sldId id="290" r:id="rId31"/>
    <p:sldId id="291" r:id="rId32"/>
  </p:sldIdLst>
  <p:sldSz cx="18288000" cy="10287000"/>
  <p:notesSz cx="6858000" cy="9144000"/>
  <p:embeddedFontLst>
    <p:embeddedFont>
      <p:font typeface="Algerian" panose="04020705040A02060702" pitchFamily="82" charset="0"/>
      <p:regular r:id="rId34"/>
    </p:embeddedFont>
    <p:embeddedFont>
      <p:font typeface="Arial" panose="020B0604020202020204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113D"/>
    <a:srgbClr val="06605A"/>
    <a:srgbClr val="FFFA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2" d="100"/>
          <a:sy n="52" d="100"/>
        </p:scale>
        <p:origin x="850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7872CE-704C-4E49-9F05-2E267CB78984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A5D25-9B3E-45A6-A4FB-C1B2A1EF8F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96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biểu</a:t>
            </a:r>
            <a:r>
              <a:rPr lang="en-US" dirty="0"/>
              <a:t> t</a:t>
            </a:r>
            <a:r>
              <a:rPr lang="vi-VN" dirty="0"/>
              <a:t>ư</a:t>
            </a:r>
            <a:r>
              <a:rPr lang="en-US" dirty="0" err="1"/>
              <a:t>ợng</a:t>
            </a:r>
            <a:r>
              <a:rPr lang="en-US" dirty="0"/>
              <a:t> </a:t>
            </a:r>
            <a:r>
              <a:rPr lang="en-US" dirty="0" err="1"/>
              <a:t>loa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chạy</a:t>
            </a:r>
            <a:r>
              <a:rPr lang="en-US" dirty="0"/>
              <a:t> </a:t>
            </a:r>
            <a:r>
              <a:rPr lang="en-US" dirty="0" err="1"/>
              <a:t>nhạc</a:t>
            </a:r>
            <a:r>
              <a:rPr lang="vi-VN" dirty="0"/>
              <a:t> giới</a:t>
            </a:r>
            <a:r>
              <a:rPr lang="vi-VN" baseline="0" dirty="0"/>
              <a:t> thiệu bai hát bầu bi y nghĩa..... Giơi thiệu bai học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0BE08-CD88-4D9B-AC90-8BE344F0465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6804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407129"/>
      </p:ext>
    </p:extLst>
  </p:cSld>
  <p:clrMapOvr>
    <a:masterClrMapping/>
  </p:clrMapOvr>
  <p:transition spd="slow" advTm="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svg"/><Relationship Id="rId7" Type="http://schemas.openxmlformats.org/officeDocument/2006/relationships/image" Target="../media/image28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32.svg"/><Relationship Id="rId5" Type="http://schemas.openxmlformats.org/officeDocument/2006/relationships/image" Target="../media/image26.sv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png"/><Relationship Id="rId4" Type="http://schemas.openxmlformats.org/officeDocument/2006/relationships/image" Target="../media/image42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7" Type="http://schemas.openxmlformats.org/officeDocument/2006/relationships/image" Target="../media/image58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svg"/><Relationship Id="rId7" Type="http://schemas.openxmlformats.org/officeDocument/2006/relationships/image" Target="../media/image30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svg"/><Relationship Id="rId5" Type="http://schemas.openxmlformats.org/officeDocument/2006/relationships/image" Target="../media/image28.sv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11.svg"/><Relationship Id="rId7" Type="http://schemas.openxmlformats.org/officeDocument/2006/relationships/image" Target="../media/image62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svg"/><Relationship Id="rId4" Type="http://schemas.openxmlformats.org/officeDocument/2006/relationships/image" Target="../media/image5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svg"/><Relationship Id="rId7" Type="http://schemas.openxmlformats.org/officeDocument/2006/relationships/image" Target="../media/image69.sv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png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svg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7" Type="http://schemas.openxmlformats.org/officeDocument/2006/relationships/image" Target="../media/image7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13.svg"/><Relationship Id="rId7" Type="http://schemas.openxmlformats.org/officeDocument/2006/relationships/image" Target="../media/image75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Relationship Id="rId9" Type="http://schemas.openxmlformats.org/officeDocument/2006/relationships/image" Target="../media/image79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svg"/><Relationship Id="rId7" Type="http://schemas.openxmlformats.org/officeDocument/2006/relationships/image" Target="../media/image9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svg"/><Relationship Id="rId3" Type="http://schemas.openxmlformats.org/officeDocument/2006/relationships/image" Target="../media/image43.png"/><Relationship Id="rId7" Type="http://schemas.openxmlformats.org/officeDocument/2006/relationships/image" Target="../media/image8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svg"/><Relationship Id="rId5" Type="http://schemas.openxmlformats.org/officeDocument/2006/relationships/image" Target="../media/image80.png"/><Relationship Id="rId4" Type="http://schemas.openxmlformats.org/officeDocument/2006/relationships/image" Target="../media/image4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5.svg"/><Relationship Id="rId7" Type="http://schemas.openxmlformats.org/officeDocument/2006/relationships/image" Target="../media/image11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10" Type="http://schemas.openxmlformats.org/officeDocument/2006/relationships/image" Target="../media/image22.png"/><Relationship Id="rId4" Type="http://schemas.openxmlformats.org/officeDocument/2006/relationships/image" Target="../media/image8.png"/><Relationship Id="rId9" Type="http://schemas.openxmlformats.org/officeDocument/2006/relationships/image" Target="../media/image13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30724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523259"/>
            <a:ext cx="18288000" cy="1074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63" name="WordArt 91"/>
          <p:cNvSpPr>
            <a:spLocks noChangeArrowheads="1" noChangeShapeType="1" noTextEdit="1"/>
          </p:cNvSpPr>
          <p:nvPr/>
        </p:nvSpPr>
        <p:spPr bwMode="auto">
          <a:xfrm>
            <a:off x="2590800" y="342900"/>
            <a:ext cx="12649200" cy="8001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Trường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Tiểu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học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Chu </a:t>
            </a:r>
            <a:r>
              <a:rPr lang="en-US" sz="5400" b="1" kern="10" dirty="0" err="1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Văn</a:t>
            </a:r>
            <a:r>
              <a:rPr lang="en-US" sz="5400" b="1" kern="10" dirty="0">
                <a:ln w="9525">
                  <a:solidFill>
                    <a:srgbClr val="FF0000"/>
                  </a:solidFill>
                  <a:prstDash val="solid"/>
                </a:ln>
                <a:solidFill>
                  <a:schemeClr val="tx2">
                    <a:lumMod val="75000"/>
                  </a:schemeClr>
                </a:solidFill>
                <a:effectLst>
                  <a:glow rad="139700">
                    <a:srgbClr val="F79646">
                      <a:satMod val="175000"/>
                      <a:alpha val="40000"/>
                    </a:srgbClr>
                  </a:glow>
                  <a:outerShdw blurRad="12700" dist="38100" dir="2700000" algn="tl" rotWithShape="0">
                    <a:srgbClr val="4BACC6">
                      <a:lumMod val="60000"/>
                      <a:lumOff val="40000"/>
                    </a:srgbClr>
                  </a:outerShdw>
                </a:effectLst>
                <a:latin typeface="Times New Roman" pitchFamily="18" charset="0"/>
                <a:ea typeface="+mj-lt"/>
                <a:cs typeface="Times New Roman" pitchFamily="18" charset="0"/>
              </a:rPr>
              <a:t> An</a:t>
            </a:r>
          </a:p>
        </p:txBody>
      </p:sp>
      <p:sp>
        <p:nvSpPr>
          <p:cNvPr id="3079" name="Text Box 14"/>
          <p:cNvSpPr txBox="1">
            <a:spLocks noChangeArrowheads="1"/>
          </p:cNvSpPr>
          <p:nvPr/>
        </p:nvSpPr>
        <p:spPr bwMode="auto">
          <a:xfrm>
            <a:off x="228600" y="4800600"/>
            <a:ext cx="18288000" cy="3070071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7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Môn</a:t>
            </a:r>
            <a:r>
              <a:rPr lang="en-US" alt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: </a:t>
            </a:r>
            <a:r>
              <a:rPr lang="en-US" altLang="en-US" sz="7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Tiếng</a:t>
            </a:r>
            <a:r>
              <a:rPr lang="en-US" altLang="en-US" sz="72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72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Việt</a:t>
            </a:r>
            <a:endParaRPr lang="en-US" altLang="en-US" sz="7200" b="1" dirty="0">
              <a:ln w="6600">
                <a:solidFill>
                  <a:srgbClr val="C0504D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Arial" charset="0"/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81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Bài</a:t>
            </a:r>
            <a:r>
              <a:rPr lang="en-US" altLang="en-US" sz="81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81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đọc</a:t>
            </a:r>
            <a:r>
              <a:rPr lang="en-US" altLang="en-US" sz="81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1: </a:t>
            </a:r>
            <a:r>
              <a:rPr lang="en-US" altLang="en-US" sz="81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Món</a:t>
            </a:r>
            <a:r>
              <a:rPr lang="en-US" altLang="en-US" sz="81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 </a:t>
            </a:r>
            <a:r>
              <a:rPr lang="en-US" altLang="en-US" sz="81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Arial" charset="0"/>
              </a:rPr>
              <a:t>quà</a:t>
            </a:r>
            <a:endParaRPr lang="en-US" altLang="en-US" sz="8100" b="1" dirty="0">
              <a:ln w="6600">
                <a:solidFill>
                  <a:srgbClr val="C0504D"/>
                </a:solidFill>
                <a:prstDash val="solid"/>
              </a:ln>
              <a:solidFill>
                <a:schemeClr val="tx2">
                  <a:lumMod val="50000"/>
                </a:schemeClr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9200" y="8201026"/>
            <a:ext cx="15849600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Giáo viên: </a:t>
            </a:r>
            <a:r>
              <a:rPr lang="en-US" sz="6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Nguyễn</a:t>
            </a:r>
            <a:r>
              <a:rPr lang="vi-VN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Thị</a:t>
            </a:r>
            <a:r>
              <a:rPr lang="en-US" sz="60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 Thu </a:t>
            </a:r>
            <a:r>
              <a:rPr lang="en-US" sz="6000" b="1" kern="1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itchFamily="18" charset="0"/>
                <a:cs typeface="Times New Roman" panose="02020603050405020304" pitchFamily="18" charset="0"/>
              </a:rPr>
              <a:t>Hương</a:t>
            </a:r>
            <a:endParaRPr lang="pt-BR" sz="60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B7D2889-3429-6626-26F5-4EDCA73F5D2A}"/>
              </a:ext>
            </a:extLst>
          </p:cNvPr>
          <p:cNvSpPr txBox="1"/>
          <p:nvPr/>
        </p:nvSpPr>
        <p:spPr>
          <a:xfrm>
            <a:off x="-76200" y="2046085"/>
            <a:ext cx="188976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>
                <a:solidFill>
                  <a:srgbClr val="FF0000"/>
                </a:solidFill>
                <a:latin typeface="Algerian" panose="04020705040A02060702" pitchFamily="82" charset="0"/>
              </a:rPr>
              <a:t>CHÀO MỪNG CÁC THẦY CÔ GIÁO </a:t>
            </a:r>
          </a:p>
          <a:p>
            <a:pPr algn="ctr"/>
            <a:r>
              <a:rPr lang="en-US" sz="6600" dirty="0">
                <a:solidFill>
                  <a:srgbClr val="FF0000"/>
                </a:solidFill>
                <a:latin typeface="Algerian" panose="04020705040A02060702" pitchFamily="82" charset="0"/>
              </a:rPr>
              <a:t>VỀ DỰ GIỜ LỚP 4E</a:t>
            </a:r>
          </a:p>
        </p:txBody>
      </p:sp>
    </p:spTree>
    <p:extLst>
      <p:ext uri="{BB962C8B-B14F-4D97-AF65-F5344CB8AC3E}">
        <p14:creationId xmlns:p14="http://schemas.microsoft.com/office/powerpoint/2010/main" val="1547543514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57200" y="0"/>
            <a:ext cx="4973699" cy="10287000"/>
          </a:xfrm>
          <a:custGeom>
            <a:avLst/>
            <a:gdLst/>
            <a:ahLst/>
            <a:cxnLst/>
            <a:rect l="l" t="t" r="r" b="b"/>
            <a:pathLst>
              <a:path w="4973699" h="10287000">
                <a:moveTo>
                  <a:pt x="0" y="0"/>
                </a:moveTo>
                <a:lnTo>
                  <a:pt x="4973699" y="0"/>
                </a:lnTo>
                <a:lnTo>
                  <a:pt x="4973699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4028" b="-133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5381554" y="1480606"/>
            <a:ext cx="10146188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6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A5B4B83-CA98-4B09-D48E-DAA5827DBF81}"/>
              </a:ext>
            </a:extLst>
          </p:cNvPr>
          <p:cNvGrpSpPr/>
          <p:nvPr/>
        </p:nvGrpSpPr>
        <p:grpSpPr>
          <a:xfrm>
            <a:off x="2902014" y="3123863"/>
            <a:ext cx="4654971" cy="5010242"/>
            <a:chOff x="2902014" y="3123863"/>
            <a:chExt cx="4654971" cy="5010242"/>
          </a:xfrm>
        </p:grpSpPr>
        <p:sp>
          <p:nvSpPr>
            <p:cNvPr id="5" name="Freeform 5"/>
            <p:cNvSpPr/>
            <p:nvPr/>
          </p:nvSpPr>
          <p:spPr>
            <a:xfrm>
              <a:off x="2902014" y="3123863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26395" y="5119971"/>
              <a:ext cx="3995477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vi-VN" sz="44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LUYỆN ĐỌC THÀNH TIẾNG</a:t>
              </a:r>
              <a:endParaRPr lang="en-US" sz="44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23975" y="3167521"/>
              <a:ext cx="1115158" cy="105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59"/>
                </a:lnSpc>
              </a:pPr>
              <a:r>
                <a:rPr lang="en-US" sz="6399" b="1" spc="31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73955" y="-126115"/>
            <a:ext cx="2171245" cy="1606721"/>
          </a:xfrm>
          <a:custGeom>
            <a:avLst/>
            <a:gdLst/>
            <a:ahLst/>
            <a:cxnLst/>
            <a:rect l="l" t="t" r="r" b="b"/>
            <a:pathLst>
              <a:path w="3020541" h="223520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23785">
            <a:off x="16951711" y="9006079"/>
            <a:ext cx="1415731" cy="1227825"/>
          </a:xfrm>
          <a:custGeom>
            <a:avLst/>
            <a:gdLst/>
            <a:ahLst/>
            <a:cxnLst/>
            <a:rect l="l" t="t" r="r" b="b"/>
            <a:pathLst>
              <a:path w="1415731" h="1227825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69706">
            <a:off x="6283606" y="9101382"/>
            <a:ext cx="1358743" cy="1361218"/>
          </a:xfrm>
          <a:custGeom>
            <a:avLst/>
            <a:gdLst/>
            <a:ahLst/>
            <a:cxnLst/>
            <a:rect l="l" t="t" r="r" b="b"/>
            <a:pathLst>
              <a:path w="1358743" h="1361218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19ABA98-B94D-3DD7-15C9-D4B9B97B70D5}"/>
              </a:ext>
            </a:extLst>
          </p:cNvPr>
          <p:cNvGrpSpPr/>
          <p:nvPr/>
        </p:nvGrpSpPr>
        <p:grpSpPr>
          <a:xfrm>
            <a:off x="7823943" y="3123863"/>
            <a:ext cx="4654971" cy="5010242"/>
            <a:chOff x="7823943" y="3123863"/>
            <a:chExt cx="4654971" cy="5010242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3F15A70-1EA1-1B77-0AE5-EF4B7E581A29}"/>
                </a:ext>
              </a:extLst>
            </p:cNvPr>
            <p:cNvGrpSpPr/>
            <p:nvPr/>
          </p:nvGrpSpPr>
          <p:grpSpPr>
            <a:xfrm>
              <a:off x="7823943" y="3123863"/>
              <a:ext cx="4654971" cy="5010242"/>
              <a:chOff x="7823943" y="3123863"/>
              <a:chExt cx="4654971" cy="5010242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7823943" y="3123863"/>
                <a:ext cx="4654971" cy="5010242"/>
              </a:xfrm>
              <a:custGeom>
                <a:avLst/>
                <a:gdLst/>
                <a:ahLst/>
                <a:cxnLst/>
                <a:rect l="l" t="t" r="r" b="b"/>
                <a:pathLst>
                  <a:path w="4654971" h="5010242">
                    <a:moveTo>
                      <a:pt x="0" y="0"/>
                    </a:moveTo>
                    <a:lnTo>
                      <a:pt x="4654970" y="0"/>
                    </a:lnTo>
                    <a:lnTo>
                      <a:pt x="4654970" y="5010242"/>
                    </a:lnTo>
                    <a:lnTo>
                      <a:pt x="0" y="5010242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4">
                  <a:extLst>
                    <a:ext uri="{96DAC541-7B7A-43D3-8B79-37D633B846F1}">
                      <asvg:svgBlip xmlns:asvg="http://schemas.microsoft.com/office/drawing/2016/SVG/main" r:embed="rId5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9733189" y="3150875"/>
                <a:ext cx="1115158" cy="1052404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lstStyle/>
              <a:p>
                <a:pPr marL="0" lvl="0" indent="0" algn="ctr">
                  <a:lnSpc>
                    <a:spcPts val="8959"/>
                  </a:lnSpc>
                </a:pPr>
                <a:r>
                  <a:rPr lang="en-US" sz="6399" b="1" spc="319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</a:p>
            </p:txBody>
          </p:sp>
        </p:grpSp>
        <p:sp>
          <p:nvSpPr>
            <p:cNvPr id="17" name="TextBox 6">
              <a:extLst>
                <a:ext uri="{FF2B5EF4-FFF2-40B4-BE49-F238E27FC236}">
                  <a16:creationId xmlns:a16="http://schemas.microsoft.com/office/drawing/2014/main" id="{8E2217E1-915E-7144-0FF4-8FDA63B3E0A3}"/>
                </a:ext>
              </a:extLst>
            </p:cNvPr>
            <p:cNvSpPr txBox="1"/>
            <p:nvPr/>
          </p:nvSpPr>
          <p:spPr>
            <a:xfrm>
              <a:off x="8153689" y="5119970"/>
              <a:ext cx="3995477" cy="890180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vi-VN" sz="44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ĐỌC HIỂU</a:t>
              </a:r>
              <a:endParaRPr lang="en-US" sz="44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2389665-92AD-80DC-57C3-3B9E60B229C2}"/>
              </a:ext>
            </a:extLst>
          </p:cNvPr>
          <p:cNvGrpSpPr/>
          <p:nvPr/>
        </p:nvGrpSpPr>
        <p:grpSpPr>
          <a:xfrm>
            <a:off x="12745871" y="3123863"/>
            <a:ext cx="4654971" cy="5010242"/>
            <a:chOff x="12745871" y="3123863"/>
            <a:chExt cx="4654971" cy="5010242"/>
          </a:xfrm>
        </p:grpSpPr>
        <p:sp>
          <p:nvSpPr>
            <p:cNvPr id="11" name="Freeform 11"/>
            <p:cNvSpPr/>
            <p:nvPr/>
          </p:nvSpPr>
          <p:spPr>
            <a:xfrm>
              <a:off x="12745871" y="3123863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4695742" y="3167521"/>
              <a:ext cx="1115158" cy="10524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8959"/>
                </a:lnSpc>
              </a:pPr>
              <a:r>
                <a:rPr lang="en-US" sz="6399" b="1" spc="31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  <p:sp>
          <p:nvSpPr>
            <p:cNvPr id="18" name="TextBox 6">
              <a:extLst>
                <a:ext uri="{FF2B5EF4-FFF2-40B4-BE49-F238E27FC236}">
                  <a16:creationId xmlns:a16="http://schemas.microsoft.com/office/drawing/2014/main" id="{DD2A746E-C86C-4369-D7C5-9B3712ACB998}"/>
                </a:ext>
              </a:extLst>
            </p:cNvPr>
            <p:cNvSpPr txBox="1"/>
            <p:nvPr/>
          </p:nvSpPr>
          <p:spPr>
            <a:xfrm>
              <a:off x="13080983" y="5119969"/>
              <a:ext cx="3995477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vi-VN" sz="44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vi-VN" sz="4400" b="1" dirty="0">
                  <a:latin typeface="Arial" panose="020B0604020202020204" pitchFamily="34" charset="0"/>
                  <a:cs typeface="Arial" panose="020B0604020202020204" pitchFamily="34" charset="0"/>
                </a:rPr>
                <a:t>NÂNG CAO</a:t>
              </a:r>
              <a:endParaRPr lang="en-US" sz="44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5B4B83-CA98-4B09-D48E-DAA5827DBF81}"/>
              </a:ext>
            </a:extLst>
          </p:cNvPr>
          <p:cNvGrpSpPr/>
          <p:nvPr/>
        </p:nvGrpSpPr>
        <p:grpSpPr>
          <a:xfrm>
            <a:off x="1081389" y="1441610"/>
            <a:ext cx="7415441" cy="7403780"/>
            <a:chOff x="2902014" y="3123863"/>
            <a:chExt cx="4654971" cy="5010242"/>
          </a:xfrm>
        </p:grpSpPr>
        <p:sp>
          <p:nvSpPr>
            <p:cNvPr id="5" name="Freeform 5"/>
            <p:cNvSpPr/>
            <p:nvPr/>
          </p:nvSpPr>
          <p:spPr>
            <a:xfrm>
              <a:off x="2902014" y="3123863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31761" y="5047491"/>
              <a:ext cx="3995477" cy="191641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vi-VN" sz="72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LUYỆN ĐỌC THÀNH TIẾNG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20212" y="3365406"/>
              <a:ext cx="1115158" cy="7565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8000" b="1" spc="31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73955" y="-126115"/>
            <a:ext cx="2171245" cy="1606721"/>
          </a:xfrm>
          <a:custGeom>
            <a:avLst/>
            <a:gdLst/>
            <a:ahLst/>
            <a:cxnLst/>
            <a:rect l="l" t="t" r="r" b="b"/>
            <a:pathLst>
              <a:path w="3020541" h="223520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23785">
            <a:off x="16951711" y="9006079"/>
            <a:ext cx="1415731" cy="1227825"/>
          </a:xfrm>
          <a:custGeom>
            <a:avLst/>
            <a:gdLst/>
            <a:ahLst/>
            <a:cxnLst/>
            <a:rect l="l" t="t" r="r" b="b"/>
            <a:pathLst>
              <a:path w="1415731" h="1227825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69706">
            <a:off x="-185898" y="9148339"/>
            <a:ext cx="1358743" cy="1361218"/>
          </a:xfrm>
          <a:custGeom>
            <a:avLst/>
            <a:gdLst/>
            <a:ahLst/>
            <a:cxnLst/>
            <a:rect l="l" t="t" r="r" b="b"/>
            <a:pathLst>
              <a:path w="1358743" h="1361218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320C668D-D563-6195-9FF2-58728A8A130A}"/>
              </a:ext>
            </a:extLst>
          </p:cNvPr>
          <p:cNvSpPr/>
          <p:nvPr/>
        </p:nvSpPr>
        <p:spPr>
          <a:xfrm>
            <a:off x="8991600" y="1441610"/>
            <a:ext cx="8215011" cy="7403780"/>
          </a:xfrm>
          <a:custGeom>
            <a:avLst/>
            <a:gdLst/>
            <a:ahLst/>
            <a:cxnLst/>
            <a:rect l="l" t="t" r="r" b="b"/>
            <a:pathLst>
              <a:path w="1389648" h="1252420">
                <a:moveTo>
                  <a:pt x="0" y="0"/>
                </a:moveTo>
                <a:lnTo>
                  <a:pt x="1389648" y="0"/>
                </a:lnTo>
                <a:lnTo>
                  <a:pt x="1389648" y="1252421"/>
                </a:lnTo>
                <a:lnTo>
                  <a:pt x="0" y="12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166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/>
          <p:cNvSpPr/>
          <p:nvPr/>
        </p:nvSpPr>
        <p:spPr>
          <a:xfrm>
            <a:off x="13051944" y="3246617"/>
            <a:ext cx="4612405" cy="6273526"/>
          </a:xfrm>
          <a:custGeom>
            <a:avLst/>
            <a:gdLst/>
            <a:ahLst/>
            <a:cxnLst/>
            <a:rect l="l" t="t" r="r" b="b"/>
            <a:pathLst>
              <a:path w="4638502" h="6630553">
                <a:moveTo>
                  <a:pt x="0" y="0"/>
                </a:moveTo>
                <a:lnTo>
                  <a:pt x="4638501" y="0"/>
                </a:lnTo>
                <a:lnTo>
                  <a:pt x="4638501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116"/>
            </a:stretch>
          </a:blipFill>
        </p:spPr>
        <p:txBody>
          <a:bodyPr lIns="360000" rIns="360000" bIns="36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Phù hợp ở những câu thoại của nhân vật. VD:</a:t>
            </a:r>
          </a:p>
          <a:p>
            <a:pPr algn="just">
              <a:lnSpc>
                <a:spcPct val="150000"/>
              </a:lnSpc>
            </a:pPr>
            <a:r>
              <a:rPr lang="vi-VN" sz="3600" i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Eo ôi, hơn trăm ngàn!</a:t>
            </a:r>
          </a:p>
          <a:p>
            <a:pPr algn="just">
              <a:lnSpc>
                <a:spcPct val="150000"/>
              </a:lnSpc>
            </a:pPr>
            <a:r>
              <a:rPr lang="vi-VN" sz="3600" i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Má cho vay nhé!..</a:t>
            </a:r>
            <a:endParaRPr lang="vi-VN" sz="3600" i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533400" y="647700"/>
            <a:ext cx="6320771" cy="2598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mẫu truyện "Món quà"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7095184" y="3246618"/>
            <a:ext cx="5715747" cy="6273526"/>
          </a:xfrm>
          <a:custGeom>
            <a:avLst/>
            <a:gdLst/>
            <a:ahLst/>
            <a:cxnLst/>
            <a:rect l="l" t="t" r="r" b="b"/>
            <a:pathLst>
              <a:path w="4638502" h="6630553">
                <a:moveTo>
                  <a:pt x="0" y="0"/>
                </a:moveTo>
                <a:lnTo>
                  <a:pt x="4638502" y="0"/>
                </a:lnTo>
                <a:lnTo>
                  <a:pt x="4638502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116"/>
            </a:stretch>
          </a:blipFill>
        </p:spPr>
        <p:txBody>
          <a:bodyPr lIns="360000" rIns="360000" bIns="36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 hiện sự suy tư, trăn trở của nhân vật Chi. </a:t>
            </a: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VD:</a:t>
            </a:r>
          </a:p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Chi đang rất bối rối.</a:t>
            </a:r>
          </a:p>
          <a:p>
            <a:pPr algn="just">
              <a:lnSpc>
                <a:spcPct val="150000"/>
              </a:lnSpc>
            </a:pPr>
            <a:r>
              <a:rPr lang="vi-VN" sz="3600" i="1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Chi nghĩ mãi mà chẳng biết tặng Vy cái gì...</a:t>
            </a:r>
            <a:endParaRPr lang="vi-VN" sz="3600" i="1" dirty="0"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7095184" y="1039265"/>
            <a:ext cx="5715747" cy="2207352"/>
          </a:xfrm>
          <a:custGeom>
            <a:avLst/>
            <a:gdLst/>
            <a:ahLst/>
            <a:cxnLst/>
            <a:rect l="l" t="t" r="r" b="b"/>
            <a:pathLst>
              <a:path w="4040254" h="1647817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bIns="252000" anchor="ctr"/>
          <a:lstStyle/>
          <a:p>
            <a:pPr algn="ctr">
              <a:lnSpc>
                <a:spcPct val="150000"/>
              </a:lnSpc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Giọng đọc </a:t>
            </a:r>
          </a:p>
          <a:p>
            <a:pPr algn="ctr">
              <a:lnSpc>
                <a:spcPct val="150000"/>
              </a:lnSpc>
            </a:pPr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trong bài</a:t>
            </a:r>
          </a:p>
        </p:txBody>
      </p:sp>
      <p:sp>
        <p:nvSpPr>
          <p:cNvPr id="11" name="Freeform 11"/>
          <p:cNvSpPr/>
          <p:nvPr/>
        </p:nvSpPr>
        <p:spPr>
          <a:xfrm>
            <a:off x="13051945" y="1039265"/>
            <a:ext cx="4612405" cy="2207352"/>
          </a:xfrm>
          <a:custGeom>
            <a:avLst/>
            <a:gdLst/>
            <a:ahLst/>
            <a:cxnLst/>
            <a:rect l="l" t="t" r="r" b="b"/>
            <a:pathLst>
              <a:path w="4040254" h="1647817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Nhấn giọng</a:t>
            </a:r>
          </a:p>
        </p:txBody>
      </p:sp>
      <p:sp>
        <p:nvSpPr>
          <p:cNvPr id="15" name="Freeform 15"/>
          <p:cNvSpPr/>
          <p:nvPr/>
        </p:nvSpPr>
        <p:spPr>
          <a:xfrm>
            <a:off x="11693292" y="8398487"/>
            <a:ext cx="1552810" cy="1473757"/>
          </a:xfrm>
          <a:custGeom>
            <a:avLst/>
            <a:gdLst/>
            <a:ahLst/>
            <a:cxnLst/>
            <a:rect l="l" t="t" r="r" b="b"/>
            <a:pathLst>
              <a:path w="1552810" h="1473757">
                <a:moveTo>
                  <a:pt x="0" y="0"/>
                </a:moveTo>
                <a:lnTo>
                  <a:pt x="1552809" y="0"/>
                </a:lnTo>
                <a:lnTo>
                  <a:pt x="1552809" y="1473757"/>
                </a:lnTo>
                <a:lnTo>
                  <a:pt x="0" y="14737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11">
            <a:extLst>
              <a:ext uri="{FF2B5EF4-FFF2-40B4-BE49-F238E27FC236}">
                <a16:creationId xmlns:a16="http://schemas.microsoft.com/office/drawing/2014/main" id="{B0B77EEA-BA0A-8E18-4058-06E8BC5E20A4}"/>
              </a:ext>
            </a:extLst>
          </p:cNvPr>
          <p:cNvSpPr/>
          <p:nvPr/>
        </p:nvSpPr>
        <p:spPr>
          <a:xfrm flipH="1">
            <a:off x="1707131" y="4051515"/>
            <a:ext cx="3973308" cy="6232645"/>
          </a:xfrm>
          <a:custGeom>
            <a:avLst/>
            <a:gdLst/>
            <a:ahLst/>
            <a:cxnLst/>
            <a:rect l="l" t="t" r="r" b="b"/>
            <a:pathLst>
              <a:path w="835518" h="1310617">
                <a:moveTo>
                  <a:pt x="0" y="0"/>
                </a:moveTo>
                <a:lnTo>
                  <a:pt x="835519" y="0"/>
                </a:lnTo>
                <a:lnTo>
                  <a:pt x="835519" y="1310617"/>
                </a:lnTo>
                <a:lnTo>
                  <a:pt x="0" y="131061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 animBg="1"/>
      <p:bldP spid="7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342624" y="1637101"/>
            <a:ext cx="707746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 từ khó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7898217"/>
            <a:ext cx="18288000" cy="2388783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9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9570603" y="0"/>
            <a:ext cx="8293246" cy="8598768"/>
          </a:xfrm>
          <a:custGeom>
            <a:avLst/>
            <a:gdLst/>
            <a:ahLst/>
            <a:cxnLst/>
            <a:rect l="l" t="t" r="r" b="b"/>
            <a:pathLst>
              <a:path w="8293246" h="8598768">
                <a:moveTo>
                  <a:pt x="0" y="0"/>
                </a:moveTo>
                <a:lnTo>
                  <a:pt x="8293246" y="0"/>
                </a:lnTo>
                <a:lnTo>
                  <a:pt x="8293246" y="8598768"/>
                </a:lnTo>
                <a:lnTo>
                  <a:pt x="0" y="85987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b="-2001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 rot="-169579">
            <a:off x="11187727" y="1166819"/>
            <a:ext cx="2689074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48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Bối rối</a:t>
            </a:r>
            <a:endParaRPr lang="en-US" sz="48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2"/>
          <p:cNvSpPr txBox="1"/>
          <p:nvPr/>
        </p:nvSpPr>
        <p:spPr>
          <a:xfrm rot="176982">
            <a:off x="13245776" y="3255459"/>
            <a:ext cx="2687619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48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Xoay xở</a:t>
            </a:r>
            <a:endParaRPr lang="en-US" sz="48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 rot="-109864">
            <a:off x="11868195" y="5192825"/>
            <a:ext cx="2183636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48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Đắn đo</a:t>
            </a:r>
            <a:endParaRPr lang="en-US" sz="4800" b="1" u="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reeform 14"/>
          <p:cNvSpPr/>
          <p:nvPr/>
        </p:nvSpPr>
        <p:spPr>
          <a:xfrm>
            <a:off x="12001278" y="7220368"/>
            <a:ext cx="3437102" cy="3355862"/>
          </a:xfrm>
          <a:custGeom>
            <a:avLst/>
            <a:gdLst/>
            <a:ahLst/>
            <a:cxnLst/>
            <a:rect l="l" t="t" r="r" b="b"/>
            <a:pathLst>
              <a:path w="3437102" h="3355862">
                <a:moveTo>
                  <a:pt x="0" y="0"/>
                </a:moveTo>
                <a:lnTo>
                  <a:pt x="3437103" y="0"/>
                </a:lnTo>
                <a:lnTo>
                  <a:pt x="3437103" y="3355862"/>
                </a:lnTo>
                <a:lnTo>
                  <a:pt x="0" y="33558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60">
            <a:extLst>
              <a:ext uri="{FF2B5EF4-FFF2-40B4-BE49-F238E27FC236}">
                <a16:creationId xmlns:a16="http://schemas.microsoft.com/office/drawing/2014/main" id="{68B00944-5E46-0DB3-01CA-22BC79075A28}"/>
              </a:ext>
            </a:extLst>
          </p:cNvPr>
          <p:cNvSpPr/>
          <p:nvPr/>
        </p:nvSpPr>
        <p:spPr>
          <a:xfrm>
            <a:off x="1524578" y="3453878"/>
            <a:ext cx="6713553" cy="6833122"/>
          </a:xfrm>
          <a:custGeom>
            <a:avLst/>
            <a:gdLst/>
            <a:ahLst/>
            <a:cxnLst/>
            <a:rect l="l" t="t" r="r" b="b"/>
            <a:pathLst>
              <a:path w="879109" h="894767">
                <a:moveTo>
                  <a:pt x="0" y="0"/>
                </a:moveTo>
                <a:lnTo>
                  <a:pt x="879109" y="0"/>
                </a:lnTo>
                <a:lnTo>
                  <a:pt x="879109" y="894768"/>
                </a:lnTo>
                <a:lnTo>
                  <a:pt x="0" y="8947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044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">
            <a:extLst>
              <a:ext uri="{FF2B5EF4-FFF2-40B4-BE49-F238E27FC236}">
                <a16:creationId xmlns:a16="http://schemas.microsoft.com/office/drawing/2014/main" id="{18C6EE57-8B9D-FD71-EFA7-0DC17EB0FA07}"/>
              </a:ext>
            </a:extLst>
          </p:cNvPr>
          <p:cNvSpPr txBox="1"/>
          <p:nvPr/>
        </p:nvSpPr>
        <p:spPr>
          <a:xfrm>
            <a:off x="5671551" y="419100"/>
            <a:ext cx="6963783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nghĩa từ khó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49" name="Group 2048">
            <a:extLst>
              <a:ext uri="{FF2B5EF4-FFF2-40B4-BE49-F238E27FC236}">
                <a16:creationId xmlns:a16="http://schemas.microsoft.com/office/drawing/2014/main" id="{3C93C7A4-ED51-B326-15FC-17F00A453491}"/>
              </a:ext>
            </a:extLst>
          </p:cNvPr>
          <p:cNvGrpSpPr/>
          <p:nvPr/>
        </p:nvGrpSpPr>
        <p:grpSpPr>
          <a:xfrm>
            <a:off x="685798" y="2962747"/>
            <a:ext cx="4638504" cy="6905153"/>
            <a:chOff x="685798" y="2962747"/>
            <a:chExt cx="4638504" cy="6905153"/>
          </a:xfrm>
        </p:grpSpPr>
        <p:sp>
          <p:nvSpPr>
            <p:cNvPr id="4" name="Freeform 4"/>
            <p:cNvSpPr/>
            <p:nvPr/>
          </p:nvSpPr>
          <p:spPr>
            <a:xfrm>
              <a:off x="685800" y="6098041"/>
              <a:ext cx="4638502" cy="3769859"/>
            </a:xfrm>
            <a:custGeom>
              <a:avLst/>
              <a:gdLst/>
              <a:ahLst/>
              <a:cxnLst/>
              <a:rect l="l" t="t" r="r" b="b"/>
              <a:pathLst>
                <a:path w="4638502" h="6630553">
                  <a:moveTo>
                    <a:pt x="0" y="0"/>
                  </a:moveTo>
                  <a:lnTo>
                    <a:pt x="4638502" y="0"/>
                  </a:lnTo>
                  <a:lnTo>
                    <a:pt x="4638502" y="6630553"/>
                  </a:lnTo>
                  <a:lnTo>
                    <a:pt x="0" y="663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116"/>
              </a:stretch>
            </a:blipFill>
          </p:spPr>
          <p:txBody>
            <a:bodyPr lIns="180000" rIns="180000" bIns="18000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Lúng túng, mất bình tĩnh không biết nên xử trí như thế nào.</a:t>
              </a:r>
            </a:p>
          </p:txBody>
        </p:sp>
        <p:pic>
          <p:nvPicPr>
            <p:cNvPr id="2052" name="Picture 4" descr="Overcoming Anxiety and Confusion">
              <a:extLst>
                <a:ext uri="{FF2B5EF4-FFF2-40B4-BE49-F238E27FC236}">
                  <a16:creationId xmlns:a16="http://schemas.microsoft.com/office/drawing/2014/main" id="{19E42212-3842-9156-D292-F503D414D9E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00" t="-120" r="12000"/>
            <a:stretch/>
          </p:blipFill>
          <p:spPr bwMode="auto">
            <a:xfrm>
              <a:off x="685798" y="2962747"/>
              <a:ext cx="4638504" cy="313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Freeform 6"/>
          <p:cNvSpPr/>
          <p:nvPr/>
        </p:nvSpPr>
        <p:spPr>
          <a:xfrm>
            <a:off x="690149" y="1819992"/>
            <a:ext cx="4634153" cy="1142755"/>
          </a:xfrm>
          <a:custGeom>
            <a:avLst/>
            <a:gdLst/>
            <a:ahLst/>
            <a:cxnLst/>
            <a:rect l="l" t="t" r="r" b="b"/>
            <a:pathLst>
              <a:path w="4040254" h="1647817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Bối rối</a:t>
            </a:r>
          </a:p>
        </p:txBody>
      </p:sp>
      <p:grpSp>
        <p:nvGrpSpPr>
          <p:cNvPr id="2051" name="Group 2050">
            <a:extLst>
              <a:ext uri="{FF2B5EF4-FFF2-40B4-BE49-F238E27FC236}">
                <a16:creationId xmlns:a16="http://schemas.microsoft.com/office/drawing/2014/main" id="{ABFA26A7-C028-BF61-0744-B95D1CB588A8}"/>
              </a:ext>
            </a:extLst>
          </p:cNvPr>
          <p:cNvGrpSpPr/>
          <p:nvPr/>
        </p:nvGrpSpPr>
        <p:grpSpPr>
          <a:xfrm>
            <a:off x="6247064" y="2962747"/>
            <a:ext cx="5789525" cy="6905153"/>
            <a:chOff x="6247064" y="2962747"/>
            <a:chExt cx="5789525" cy="6905153"/>
          </a:xfrm>
        </p:grpSpPr>
        <p:sp>
          <p:nvSpPr>
            <p:cNvPr id="25" name="Freeform 4">
              <a:extLst>
                <a:ext uri="{FF2B5EF4-FFF2-40B4-BE49-F238E27FC236}">
                  <a16:creationId xmlns:a16="http://schemas.microsoft.com/office/drawing/2014/main" id="{CEBB596B-1C9A-429A-28FD-E466F0601432}"/>
                </a:ext>
              </a:extLst>
            </p:cNvPr>
            <p:cNvSpPr/>
            <p:nvPr/>
          </p:nvSpPr>
          <p:spPr>
            <a:xfrm>
              <a:off x="6247064" y="6098041"/>
              <a:ext cx="5789525" cy="3769859"/>
            </a:xfrm>
            <a:custGeom>
              <a:avLst/>
              <a:gdLst/>
              <a:ahLst/>
              <a:cxnLst/>
              <a:rect l="l" t="t" r="r" b="b"/>
              <a:pathLst>
                <a:path w="4638502" h="6630553">
                  <a:moveTo>
                    <a:pt x="0" y="0"/>
                  </a:moveTo>
                  <a:lnTo>
                    <a:pt x="4638502" y="0"/>
                  </a:lnTo>
                  <a:lnTo>
                    <a:pt x="4638502" y="6630553"/>
                  </a:lnTo>
                  <a:lnTo>
                    <a:pt x="0" y="663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116"/>
              </a:stretch>
            </a:blipFill>
          </p:spPr>
          <p:txBody>
            <a:bodyPr lIns="180000" rIns="180000" bIns="18000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Làm hết cách này đến cách khác để giải quyết cho được khó khăn hoặc để có được thứ mình cần.</a:t>
              </a:r>
            </a:p>
          </p:txBody>
        </p:sp>
        <p:pic>
          <p:nvPicPr>
            <p:cNvPr id="2054" name="Picture 6" descr="Phương pháp xây dựng và triển khai ý tưởng kinh doanh - Open End">
              <a:extLst>
                <a:ext uri="{FF2B5EF4-FFF2-40B4-BE49-F238E27FC236}">
                  <a16:creationId xmlns:a16="http://schemas.microsoft.com/office/drawing/2014/main" id="{0693CF2B-762A-8729-182D-C613BCC05F1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7064" y="2962747"/>
              <a:ext cx="5789524" cy="31352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Freeform 6">
            <a:extLst>
              <a:ext uri="{FF2B5EF4-FFF2-40B4-BE49-F238E27FC236}">
                <a16:creationId xmlns:a16="http://schemas.microsoft.com/office/drawing/2014/main" id="{CA0ABC4F-D2B4-47D5-B841-50E4A7C5204E}"/>
              </a:ext>
            </a:extLst>
          </p:cNvPr>
          <p:cNvSpPr/>
          <p:nvPr/>
        </p:nvSpPr>
        <p:spPr>
          <a:xfrm>
            <a:off x="6247065" y="1819992"/>
            <a:ext cx="5789524" cy="1142755"/>
          </a:xfrm>
          <a:custGeom>
            <a:avLst/>
            <a:gdLst/>
            <a:ahLst/>
            <a:cxnLst/>
            <a:rect l="l" t="t" r="r" b="b"/>
            <a:pathLst>
              <a:path w="4040254" h="1647817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Xoay xở</a:t>
            </a:r>
          </a:p>
        </p:txBody>
      </p:sp>
      <p:grpSp>
        <p:nvGrpSpPr>
          <p:cNvPr id="2053" name="Group 2052">
            <a:extLst>
              <a:ext uri="{FF2B5EF4-FFF2-40B4-BE49-F238E27FC236}">
                <a16:creationId xmlns:a16="http://schemas.microsoft.com/office/drawing/2014/main" id="{4F83D020-D620-0A1C-11D2-8C31B9E702C8}"/>
              </a:ext>
            </a:extLst>
          </p:cNvPr>
          <p:cNvGrpSpPr/>
          <p:nvPr/>
        </p:nvGrpSpPr>
        <p:grpSpPr>
          <a:xfrm>
            <a:off x="12959350" y="2962747"/>
            <a:ext cx="4642852" cy="6905153"/>
            <a:chOff x="12959350" y="2962747"/>
            <a:chExt cx="4642852" cy="6905153"/>
          </a:xfrm>
        </p:grpSpPr>
        <p:sp>
          <p:nvSpPr>
            <p:cNvPr id="27" name="Freeform 4">
              <a:extLst>
                <a:ext uri="{FF2B5EF4-FFF2-40B4-BE49-F238E27FC236}">
                  <a16:creationId xmlns:a16="http://schemas.microsoft.com/office/drawing/2014/main" id="{EFBF6003-AD50-DB9C-BC08-BDE5C12771A3}"/>
                </a:ext>
              </a:extLst>
            </p:cNvPr>
            <p:cNvSpPr/>
            <p:nvPr/>
          </p:nvSpPr>
          <p:spPr>
            <a:xfrm>
              <a:off x="12963700" y="6098041"/>
              <a:ext cx="4638502" cy="3769859"/>
            </a:xfrm>
            <a:custGeom>
              <a:avLst/>
              <a:gdLst/>
              <a:ahLst/>
              <a:cxnLst/>
              <a:rect l="l" t="t" r="r" b="b"/>
              <a:pathLst>
                <a:path w="4638502" h="6630553">
                  <a:moveTo>
                    <a:pt x="0" y="0"/>
                  </a:moveTo>
                  <a:lnTo>
                    <a:pt x="4638502" y="0"/>
                  </a:lnTo>
                  <a:lnTo>
                    <a:pt x="4638502" y="6630553"/>
                  </a:lnTo>
                  <a:lnTo>
                    <a:pt x="0" y="663055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t="-24116"/>
              </a:stretch>
            </a:blipFill>
          </p:spPr>
          <p:txBody>
            <a:bodyPr lIns="180000" rIns="180000" bIns="180000" anchor="ctr"/>
            <a:lstStyle/>
            <a:p>
              <a:pPr algn="just">
                <a:lnSpc>
                  <a:spcPct val="150000"/>
                </a:lnSpc>
              </a:pP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Chưa biết nên hay không nên làm việc gì đó.</a:t>
              </a:r>
            </a:p>
          </p:txBody>
        </p:sp>
        <p:pic>
          <p:nvPicPr>
            <p:cNvPr id="2058" name="Picture 10" descr="Bingung Tidak Pasti Keputusan - Gambar vektor gratis di Pixabay - Pixabay">
              <a:extLst>
                <a:ext uri="{FF2B5EF4-FFF2-40B4-BE49-F238E27FC236}">
                  <a16:creationId xmlns:a16="http://schemas.microsoft.com/office/drawing/2014/main" id="{B9A1DE13-0513-0457-629F-8E6C79105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9350" y="2962747"/>
              <a:ext cx="4642850" cy="3135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754B0066-BF25-6ACB-9BFC-BD4188F4286A}"/>
              </a:ext>
            </a:extLst>
          </p:cNvPr>
          <p:cNvSpPr/>
          <p:nvPr/>
        </p:nvSpPr>
        <p:spPr>
          <a:xfrm>
            <a:off x="12968049" y="1819992"/>
            <a:ext cx="4634153" cy="1142755"/>
          </a:xfrm>
          <a:custGeom>
            <a:avLst/>
            <a:gdLst/>
            <a:ahLst/>
            <a:cxnLst/>
            <a:rect l="l" t="t" r="r" b="b"/>
            <a:pathLst>
              <a:path w="4040254" h="1647817">
                <a:moveTo>
                  <a:pt x="4040254" y="1647817"/>
                </a:moveTo>
                <a:lnTo>
                  <a:pt x="0" y="1640197"/>
                </a:lnTo>
                <a:lnTo>
                  <a:pt x="0" y="584733"/>
                </a:lnTo>
                <a:lnTo>
                  <a:pt x="17780" y="19050"/>
                </a:lnTo>
                <a:lnTo>
                  <a:pt x="2012655" y="0"/>
                </a:lnTo>
                <a:lnTo>
                  <a:pt x="4021204" y="5080"/>
                </a:lnTo>
                <a:close/>
              </a:path>
            </a:pathLst>
          </a:cu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anchor="ctr"/>
          <a:lstStyle/>
          <a:p>
            <a:pPr algn="ctr"/>
            <a:r>
              <a:rPr lang="vi-VN" sz="4400" b="1" dirty="0">
                <a:latin typeface="Arial" panose="020B0604020202020204" pitchFamily="34" charset="0"/>
                <a:cs typeface="Arial" panose="020B0604020202020204" pitchFamily="34" charset="0"/>
              </a:rPr>
              <a:t>Đắn đo</a:t>
            </a:r>
          </a:p>
        </p:txBody>
      </p:sp>
    </p:spTree>
    <p:extLst>
      <p:ext uri="{BB962C8B-B14F-4D97-AF65-F5344CB8AC3E}">
        <p14:creationId xmlns:p14="http://schemas.microsoft.com/office/powerpoint/2010/main" val="8400979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" grpId="0" animBg="1"/>
      <p:bldP spid="26" grpId="0" animBg="1"/>
      <p:bldP spid="2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605268" y="605688"/>
            <a:ext cx="7077462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7898217"/>
            <a:ext cx="18288000" cy="2388783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9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12">
            <a:extLst>
              <a:ext uri="{FF2B5EF4-FFF2-40B4-BE49-F238E27FC236}">
                <a16:creationId xmlns:a16="http://schemas.microsoft.com/office/drawing/2014/main" id="{992FC987-ABCD-8026-31CD-943E359CAEC1}"/>
              </a:ext>
            </a:extLst>
          </p:cNvPr>
          <p:cNvSpPr/>
          <p:nvPr/>
        </p:nvSpPr>
        <p:spPr>
          <a:xfrm>
            <a:off x="3651425" y="4457700"/>
            <a:ext cx="10985147" cy="5899944"/>
          </a:xfrm>
          <a:custGeom>
            <a:avLst/>
            <a:gdLst/>
            <a:ahLst/>
            <a:cxnLst/>
            <a:rect l="l" t="t" r="r" b="b"/>
            <a:pathLst>
              <a:path w="1682031" h="903391">
                <a:moveTo>
                  <a:pt x="0" y="0"/>
                </a:moveTo>
                <a:lnTo>
                  <a:pt x="1682031" y="0"/>
                </a:lnTo>
                <a:lnTo>
                  <a:pt x="1682031" y="903391"/>
                </a:lnTo>
                <a:lnTo>
                  <a:pt x="0" y="9033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8202937-BE99-D75F-76E3-63B65568F0AF}"/>
              </a:ext>
            </a:extLst>
          </p:cNvPr>
          <p:cNvSpPr/>
          <p:nvPr/>
        </p:nvSpPr>
        <p:spPr>
          <a:xfrm>
            <a:off x="1143000" y="1943100"/>
            <a:ext cx="15697200" cy="1905000"/>
          </a:xfrm>
          <a:prstGeom prst="wedgeRoundRectCallout">
            <a:avLst/>
          </a:prstGeom>
          <a:solidFill>
            <a:srgbClr val="FFFAF3"/>
          </a:solidFill>
          <a:ln>
            <a:solidFill>
              <a:srgbClr val="0660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đọc mẩu truyện với giọng đọc diễn cảm, nhấn giọng </a:t>
            </a:r>
          </a:p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đúng chỗ, phù hợp và đọc đúng các từ khó có trong bài đọc.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6882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5B4B83-CA98-4B09-D48E-DAA5827DBF81}"/>
              </a:ext>
            </a:extLst>
          </p:cNvPr>
          <p:cNvGrpSpPr/>
          <p:nvPr/>
        </p:nvGrpSpPr>
        <p:grpSpPr>
          <a:xfrm>
            <a:off x="1081389" y="1441610"/>
            <a:ext cx="7415441" cy="7403780"/>
            <a:chOff x="2902014" y="3123863"/>
            <a:chExt cx="4654971" cy="5010242"/>
          </a:xfrm>
        </p:grpSpPr>
        <p:sp>
          <p:nvSpPr>
            <p:cNvPr id="5" name="Freeform 5"/>
            <p:cNvSpPr/>
            <p:nvPr/>
          </p:nvSpPr>
          <p:spPr>
            <a:xfrm>
              <a:off x="2902014" y="3123863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31760" y="5319590"/>
              <a:ext cx="3995477" cy="98575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vi-VN" sz="7200" b="1" u="none" dirty="0">
                  <a:latin typeface="Arial" panose="020B0604020202020204" pitchFamily="34" charset="0"/>
                  <a:cs typeface="Arial" panose="020B0604020202020204" pitchFamily="34" charset="0"/>
                </a:rPr>
                <a:t>ĐỌC HIỂU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20212" y="3365406"/>
              <a:ext cx="1115158" cy="83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8000" b="1" spc="31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73955" y="-126115"/>
            <a:ext cx="2171245" cy="1606721"/>
          </a:xfrm>
          <a:custGeom>
            <a:avLst/>
            <a:gdLst/>
            <a:ahLst/>
            <a:cxnLst/>
            <a:rect l="l" t="t" r="r" b="b"/>
            <a:pathLst>
              <a:path w="3020541" h="223520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23785">
            <a:off x="16951711" y="9006079"/>
            <a:ext cx="1415731" cy="1227825"/>
          </a:xfrm>
          <a:custGeom>
            <a:avLst/>
            <a:gdLst/>
            <a:ahLst/>
            <a:cxnLst/>
            <a:rect l="l" t="t" r="r" b="b"/>
            <a:pathLst>
              <a:path w="1415731" h="1227825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69706">
            <a:off x="-185898" y="9148339"/>
            <a:ext cx="1358743" cy="1361218"/>
          </a:xfrm>
          <a:custGeom>
            <a:avLst/>
            <a:gdLst/>
            <a:ahLst/>
            <a:cxnLst/>
            <a:rect l="l" t="t" r="r" b="b"/>
            <a:pathLst>
              <a:path w="1358743" h="1361218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320C668D-D563-6195-9FF2-58728A8A130A}"/>
              </a:ext>
            </a:extLst>
          </p:cNvPr>
          <p:cNvSpPr/>
          <p:nvPr/>
        </p:nvSpPr>
        <p:spPr>
          <a:xfrm>
            <a:off x="8991600" y="1441610"/>
            <a:ext cx="8215011" cy="7403780"/>
          </a:xfrm>
          <a:custGeom>
            <a:avLst/>
            <a:gdLst/>
            <a:ahLst/>
            <a:cxnLst/>
            <a:rect l="l" t="t" r="r" b="b"/>
            <a:pathLst>
              <a:path w="1389648" h="1252420">
                <a:moveTo>
                  <a:pt x="0" y="0"/>
                </a:moveTo>
                <a:lnTo>
                  <a:pt x="1389648" y="0"/>
                </a:lnTo>
                <a:lnTo>
                  <a:pt x="1389648" y="1252421"/>
                </a:lnTo>
                <a:lnTo>
                  <a:pt x="0" y="12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7362198" y="-1076676"/>
            <a:ext cx="9126203" cy="12725401"/>
          </a:xfrm>
          <a:custGeom>
            <a:avLst/>
            <a:gdLst/>
            <a:ahLst/>
            <a:cxnLst/>
            <a:rect l="l" t="t" r="r" b="b"/>
            <a:pathLst>
              <a:path w="8841151" h="13753114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38" r="-19116" b="-11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7194521" y="0"/>
            <a:ext cx="846374" cy="156210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TextBox 13"/>
          <p:cNvSpPr txBox="1"/>
          <p:nvPr/>
        </p:nvSpPr>
        <p:spPr>
          <a:xfrm>
            <a:off x="1240551" y="722923"/>
            <a:ext cx="3483518" cy="259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 lời câu hỏi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AEB701-7DF6-4BBD-9AE6-385D4ADDF57A}"/>
              </a:ext>
            </a:extLst>
          </p:cNvPr>
          <p:cNvSpPr txBox="1"/>
          <p:nvPr/>
        </p:nvSpPr>
        <p:spPr>
          <a:xfrm>
            <a:off x="6400799" y="1221657"/>
            <a:ext cx="11049000" cy="78436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định tặng Vy món quà gì trong dịp sinh nhật? Vì sao?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đã làm thế nào để có đủ tiền mua món quà Vy yêu thích?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sao Chi không thực hiện được dự định tặng Vy món quà đó?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là Vy, khi biết việc làm của Chi và nhận chiếc móc khoá do Chi tặng, em sẽ nói gì với bạn?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vi-VN" sz="34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được đề nghị nói một câu về Chi, em sẽ nói gì?</a:t>
            </a:r>
            <a:endParaRPr lang="vi-VN" sz="3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reeform 92">
            <a:extLst>
              <a:ext uri="{FF2B5EF4-FFF2-40B4-BE49-F238E27FC236}">
                <a16:creationId xmlns:a16="http://schemas.microsoft.com/office/drawing/2014/main" id="{E3BC4001-179B-DE0E-8947-5AF0E1AA9FCC}"/>
              </a:ext>
            </a:extLst>
          </p:cNvPr>
          <p:cNvSpPr/>
          <p:nvPr/>
        </p:nvSpPr>
        <p:spPr>
          <a:xfrm>
            <a:off x="402020" y="4010294"/>
            <a:ext cx="5160579" cy="5382609"/>
          </a:xfrm>
          <a:custGeom>
            <a:avLst/>
            <a:gdLst/>
            <a:ahLst/>
            <a:cxnLst/>
            <a:rect l="l" t="t" r="r" b="b"/>
            <a:pathLst>
              <a:path w="1016494" h="1060229">
                <a:moveTo>
                  <a:pt x="0" y="0"/>
                </a:moveTo>
                <a:lnTo>
                  <a:pt x="1016494" y="0"/>
                </a:lnTo>
                <a:lnTo>
                  <a:pt x="1016494" y="1060229"/>
                </a:lnTo>
                <a:lnTo>
                  <a:pt x="0" y="106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21814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38250" y="1078295"/>
            <a:ext cx="15811500" cy="1303493"/>
          </a:xfrm>
          <a:custGeom>
            <a:avLst/>
            <a:gdLst/>
            <a:ahLst/>
            <a:cxnLst/>
            <a:rect l="l" t="t" r="r" b="b"/>
            <a:pathLst>
              <a:path w="6968035" h="114180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6605A"/>
            </a:solidFill>
          </a:ln>
        </p:spPr>
        <p:txBody>
          <a:bodyPr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định tặng Vy món quà gì trong dịp sinh nhật? Vì sao?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68800" y="8342764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894192">
            <a:off x="-202566" y="35316"/>
            <a:ext cx="1892407" cy="1042544"/>
          </a:xfrm>
          <a:custGeom>
            <a:avLst/>
            <a:gdLst/>
            <a:ahLst/>
            <a:cxnLst/>
            <a:rect l="l" t="t" r="r" b="b"/>
            <a:pathLst>
              <a:path w="2538400" h="1398428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6E6579-AD5C-20AE-674B-C8F739EE86EB}"/>
              </a:ext>
            </a:extLst>
          </p:cNvPr>
          <p:cNvSpPr txBox="1"/>
          <p:nvPr/>
        </p:nvSpPr>
        <p:spPr>
          <a:xfrm>
            <a:off x="1238250" y="6519977"/>
            <a:ext cx="15811500" cy="27482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định tặng Vy một cuốn từ điển nhân dịp sinh nhật.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tình cờ Chi nghe được lời tâm sự của Vy: “Vy thích lật từng trang từ điển hơn là tra nghĩa trên máy tính.”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Freeform 43">
            <a:extLst>
              <a:ext uri="{FF2B5EF4-FFF2-40B4-BE49-F238E27FC236}">
                <a16:creationId xmlns:a16="http://schemas.microsoft.com/office/drawing/2014/main" id="{DEB0F8D0-50D6-8D95-F9D3-71670FB4A302}"/>
              </a:ext>
            </a:extLst>
          </p:cNvPr>
          <p:cNvSpPr/>
          <p:nvPr/>
        </p:nvSpPr>
        <p:spPr>
          <a:xfrm>
            <a:off x="6854239" y="2622811"/>
            <a:ext cx="4579522" cy="3732306"/>
          </a:xfrm>
          <a:custGeom>
            <a:avLst/>
            <a:gdLst/>
            <a:ahLst/>
            <a:cxnLst/>
            <a:rect l="l" t="t" r="r" b="b"/>
            <a:pathLst>
              <a:path w="1165567" h="949937">
                <a:moveTo>
                  <a:pt x="0" y="0"/>
                </a:moveTo>
                <a:lnTo>
                  <a:pt x="1165567" y="0"/>
                </a:lnTo>
                <a:lnTo>
                  <a:pt x="1165567" y="949937"/>
                </a:lnTo>
                <a:lnTo>
                  <a:pt x="0" y="94993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8951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231900" y="1161355"/>
            <a:ext cx="15811500" cy="1303493"/>
          </a:xfrm>
          <a:custGeom>
            <a:avLst/>
            <a:gdLst/>
            <a:ahLst/>
            <a:cxnLst/>
            <a:rect l="l" t="t" r="r" b="b"/>
            <a:pathLst>
              <a:path w="6968035" h="114180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6605A"/>
            </a:solidFill>
          </a:ln>
        </p:spPr>
        <p:txBody>
          <a:bodyPr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đã làm thế nào để có đủ tiền mua món quà Vy yêu thích?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68800" y="8342764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894192">
            <a:off x="-202566" y="35316"/>
            <a:ext cx="1892407" cy="1042544"/>
          </a:xfrm>
          <a:custGeom>
            <a:avLst/>
            <a:gdLst/>
            <a:ahLst/>
            <a:cxnLst/>
            <a:rect l="l" t="t" r="r" b="b"/>
            <a:pathLst>
              <a:path w="2538400" h="1398428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6E6579-AD5C-20AE-674B-C8F739EE86EB}"/>
              </a:ext>
            </a:extLst>
          </p:cNvPr>
          <p:cNvSpPr txBox="1"/>
          <p:nvPr/>
        </p:nvSpPr>
        <p:spPr>
          <a:xfrm>
            <a:off x="12165855" y="3390900"/>
            <a:ext cx="485775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đã xin phép má cho mổ con heo đất, vì chưa đủ nên Chi vay má thêm mười ngàn đồng.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C6BC928-79A7-7147-61F7-DEFBE61468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853" y="3263484"/>
            <a:ext cx="10388082" cy="577307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588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DE4C0B5-6BD0-45CD-A43E-4327BA7E70AF}"/>
              </a:ext>
            </a:extLst>
          </p:cNvPr>
          <p:cNvSpPr/>
          <p:nvPr/>
        </p:nvSpPr>
        <p:spPr>
          <a:xfrm>
            <a:off x="689546" y="229160"/>
            <a:ext cx="165941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Nghe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</a:p>
          <a:p>
            <a:pPr algn="ctr"/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Ca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dao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cổ</a:t>
            </a:r>
            <a:r>
              <a:rPr lang="en-US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E8D6F1-F0C7-4F29-8B6D-96972B4DA7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331" y="2404845"/>
            <a:ext cx="12598310" cy="7882155"/>
          </a:xfrm>
          <a:prstGeom prst="rect">
            <a:avLst/>
          </a:prstGeom>
        </p:spPr>
      </p:pic>
      <p:pic>
        <p:nvPicPr>
          <p:cNvPr id="4" name="BauVaBi-VA-4641118">
            <a:hlinkClick r:id="" action="ppaction://media"/>
            <a:extLst>
              <a:ext uri="{FF2B5EF4-FFF2-40B4-BE49-F238E27FC236}">
                <a16:creationId xmlns:a16="http://schemas.microsoft.com/office/drawing/2014/main" id="{8A1CD9AE-F8EE-4135-A81C-A823C3E6F0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6728" y="42291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03088"/>
      </p:ext>
    </p:extLst>
  </p:cSld>
  <p:clrMapOvr>
    <a:masterClrMapping/>
  </p:clrMapOvr>
  <p:transition spd="slow" advTm="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6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8850" y="1161355"/>
            <a:ext cx="16370300" cy="1303493"/>
          </a:xfrm>
          <a:custGeom>
            <a:avLst/>
            <a:gdLst/>
            <a:ahLst/>
            <a:cxnLst/>
            <a:rect l="l" t="t" r="r" b="b"/>
            <a:pathLst>
              <a:path w="6968035" h="114180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6605A"/>
            </a:solidFill>
          </a:ln>
        </p:spPr>
        <p:txBody>
          <a:bodyPr anchor="ctr"/>
          <a:lstStyle/>
          <a:p>
            <a:pPr algn="ctr"/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sao Chi không thực hiện được dự định tặng Vy món quà đó?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68800" y="8342764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894192">
            <a:off x="-202566" y="35316"/>
            <a:ext cx="1892407" cy="1042544"/>
          </a:xfrm>
          <a:custGeom>
            <a:avLst/>
            <a:gdLst/>
            <a:ahLst/>
            <a:cxnLst/>
            <a:rect l="l" t="t" r="r" b="b"/>
            <a:pathLst>
              <a:path w="2538400" h="1398428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6E6579-AD5C-20AE-674B-C8F739EE86EB}"/>
              </a:ext>
            </a:extLst>
          </p:cNvPr>
          <p:cNvSpPr txBox="1"/>
          <p:nvPr/>
        </p:nvSpPr>
        <p:spPr>
          <a:xfrm>
            <a:off x="7467600" y="3031585"/>
            <a:ext cx="9601200" cy="64415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 trước ngày sinh nhật Vy, Chi đã quyên góp số tiền định mua quà tặng Vy để giúp Thư chữa bệnh.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Thư phải mổ ruột thừa, nhà Thư nghèo nên cô giáo và cả lớp đã mở đợt quyên góp nhanh để đỡ một phần viện phí cho Thư.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146" name="Picture 2" descr="removed">
            <a:extLst>
              <a:ext uri="{FF2B5EF4-FFF2-40B4-BE49-F238E27FC236}">
                <a16:creationId xmlns:a16="http://schemas.microsoft.com/office/drawing/2014/main" id="{E78E48F4-DB73-999C-28F9-DCDC7CD5A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850" y="3204371"/>
            <a:ext cx="650875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2615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958850" y="959198"/>
            <a:ext cx="16370300" cy="2043016"/>
          </a:xfrm>
          <a:custGeom>
            <a:avLst/>
            <a:gdLst/>
            <a:ahLst/>
            <a:cxnLst/>
            <a:rect l="l" t="t" r="r" b="b"/>
            <a:pathLst>
              <a:path w="6968035" h="114180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6605A"/>
            </a:solidFill>
          </a:ln>
        </p:spPr>
        <p:txBody>
          <a:bodyPr lIns="180000" rIns="180000" bIns="180000" anchor="ctr"/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4.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là Vy, khi biết việc làm của Chi và nhận chiếc móc khoá do Chi tặng, em sẽ nói gì với bạn?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68800" y="8342764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894192">
            <a:off x="-202566" y="35316"/>
            <a:ext cx="1892407" cy="1042544"/>
          </a:xfrm>
          <a:custGeom>
            <a:avLst/>
            <a:gdLst/>
            <a:ahLst/>
            <a:cxnLst/>
            <a:rect l="l" t="t" r="r" b="b"/>
            <a:pathLst>
              <a:path w="2538400" h="1398428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D6E6579-AD5C-20AE-674B-C8F739EE86EB}"/>
              </a:ext>
            </a:extLst>
          </p:cNvPr>
          <p:cNvSpPr txBox="1"/>
          <p:nvPr/>
        </p:nvSpPr>
        <p:spPr>
          <a:xfrm>
            <a:off x="1600200" y="3723302"/>
            <a:ext cx="7543800" cy="55182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 cảm ơn Chi nhiều lắm!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Chiếc móc khoá này có ý nghĩa to hơn cuốn từ điển rất nhiều. </a:t>
            </a: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Mình rất vui vì khi có người bạn tốt như Chi.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7F605A-8F99-310D-E673-78B9A01C7491}"/>
              </a:ext>
            </a:extLst>
          </p:cNvPr>
          <p:cNvGrpSpPr/>
          <p:nvPr/>
        </p:nvGrpSpPr>
        <p:grpSpPr>
          <a:xfrm>
            <a:off x="10773193" y="3406413"/>
            <a:ext cx="4666414" cy="6284725"/>
            <a:chOff x="11049000" y="3406414"/>
            <a:chExt cx="4666414" cy="6284725"/>
          </a:xfrm>
        </p:grpSpPr>
        <p:sp>
          <p:nvSpPr>
            <p:cNvPr id="2" name="Freeform 47">
              <a:extLst>
                <a:ext uri="{FF2B5EF4-FFF2-40B4-BE49-F238E27FC236}">
                  <a16:creationId xmlns:a16="http://schemas.microsoft.com/office/drawing/2014/main" id="{BC8B15C6-83EE-339F-D1B9-6497EDD163C5}"/>
                </a:ext>
              </a:extLst>
            </p:cNvPr>
            <p:cNvSpPr/>
            <p:nvPr/>
          </p:nvSpPr>
          <p:spPr>
            <a:xfrm>
              <a:off x="11049000" y="3406414"/>
              <a:ext cx="4666414" cy="6284725"/>
            </a:xfrm>
            <a:custGeom>
              <a:avLst/>
              <a:gdLst/>
              <a:ahLst/>
              <a:cxnLst/>
              <a:rect l="l" t="t" r="r" b="b"/>
              <a:pathLst>
                <a:path w="969040" h="1305104">
                  <a:moveTo>
                    <a:pt x="0" y="0"/>
                  </a:moveTo>
                  <a:lnTo>
                    <a:pt x="969040" y="0"/>
                  </a:lnTo>
                  <a:lnTo>
                    <a:pt x="969040" y="1305104"/>
                  </a:lnTo>
                  <a:lnTo>
                    <a:pt x="0" y="130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046340-D8E8-92A8-7368-94A61CF904F8}"/>
                </a:ext>
              </a:extLst>
            </p:cNvPr>
            <p:cNvSpPr txBox="1"/>
            <p:nvPr/>
          </p:nvSpPr>
          <p:spPr>
            <a:xfrm>
              <a:off x="12315407" y="8096748"/>
              <a:ext cx="213360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50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vi-VN" sz="5000" b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808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355725" y="1289590"/>
            <a:ext cx="15576550" cy="1494178"/>
          </a:xfrm>
          <a:custGeom>
            <a:avLst/>
            <a:gdLst/>
            <a:ahLst/>
            <a:cxnLst/>
            <a:rect l="l" t="t" r="r" b="b"/>
            <a:pathLst>
              <a:path w="6968035" h="1141800">
                <a:moveTo>
                  <a:pt x="6968035" y="1141800"/>
                </a:moveTo>
                <a:lnTo>
                  <a:pt x="0" y="1134180"/>
                </a:lnTo>
                <a:lnTo>
                  <a:pt x="0" y="409233"/>
                </a:lnTo>
                <a:lnTo>
                  <a:pt x="17780" y="19050"/>
                </a:lnTo>
                <a:lnTo>
                  <a:pt x="3472781" y="0"/>
                </a:lnTo>
                <a:lnTo>
                  <a:pt x="6948985" y="5080"/>
                </a:lnTo>
                <a:close/>
              </a:path>
            </a:pathLst>
          </a:custGeom>
          <a:solidFill>
            <a:srgbClr val="FFFFFF"/>
          </a:solidFill>
          <a:ln>
            <a:solidFill>
              <a:srgbClr val="06605A"/>
            </a:solidFill>
          </a:ln>
        </p:spPr>
        <p:txBody>
          <a:bodyPr lIns="180000" rIns="180000" bIns="180000" anchor="ctr"/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5.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Nếu được đề nghị nói một câu về Chi, em sẽ nói gì?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Freeform 22"/>
          <p:cNvSpPr/>
          <p:nvPr/>
        </p:nvSpPr>
        <p:spPr>
          <a:xfrm>
            <a:off x="17068800" y="8342764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0" y="0"/>
                </a:lnTo>
                <a:lnTo>
                  <a:pt x="1378910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894192">
            <a:off x="-202566" y="35316"/>
            <a:ext cx="1892407" cy="1042544"/>
          </a:xfrm>
          <a:custGeom>
            <a:avLst/>
            <a:gdLst/>
            <a:ahLst/>
            <a:cxnLst/>
            <a:rect l="l" t="t" r="r" b="b"/>
            <a:pathLst>
              <a:path w="2538400" h="1398428">
                <a:moveTo>
                  <a:pt x="0" y="0"/>
                </a:moveTo>
                <a:lnTo>
                  <a:pt x="2538400" y="0"/>
                </a:lnTo>
                <a:lnTo>
                  <a:pt x="2538400" y="1398427"/>
                </a:lnTo>
                <a:lnTo>
                  <a:pt x="0" y="139842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47F605A-8F99-310D-E673-78B9A01C7491}"/>
              </a:ext>
            </a:extLst>
          </p:cNvPr>
          <p:cNvGrpSpPr/>
          <p:nvPr/>
        </p:nvGrpSpPr>
        <p:grpSpPr>
          <a:xfrm>
            <a:off x="11506200" y="3406413"/>
            <a:ext cx="4666414" cy="6284725"/>
            <a:chOff x="11049000" y="3406414"/>
            <a:chExt cx="4666414" cy="6284725"/>
          </a:xfrm>
        </p:grpSpPr>
        <p:sp>
          <p:nvSpPr>
            <p:cNvPr id="2" name="Freeform 47">
              <a:extLst>
                <a:ext uri="{FF2B5EF4-FFF2-40B4-BE49-F238E27FC236}">
                  <a16:creationId xmlns:a16="http://schemas.microsoft.com/office/drawing/2014/main" id="{BC8B15C6-83EE-339F-D1B9-6497EDD163C5}"/>
                </a:ext>
              </a:extLst>
            </p:cNvPr>
            <p:cNvSpPr/>
            <p:nvPr/>
          </p:nvSpPr>
          <p:spPr>
            <a:xfrm>
              <a:off x="11049000" y="3406414"/>
              <a:ext cx="4666414" cy="6284725"/>
            </a:xfrm>
            <a:custGeom>
              <a:avLst/>
              <a:gdLst/>
              <a:ahLst/>
              <a:cxnLst/>
              <a:rect l="l" t="t" r="r" b="b"/>
              <a:pathLst>
                <a:path w="969040" h="1305104">
                  <a:moveTo>
                    <a:pt x="0" y="0"/>
                  </a:moveTo>
                  <a:lnTo>
                    <a:pt x="969040" y="0"/>
                  </a:lnTo>
                  <a:lnTo>
                    <a:pt x="969040" y="1305104"/>
                  </a:lnTo>
                  <a:lnTo>
                    <a:pt x="0" y="13051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4046340-D8E8-92A8-7368-94A61CF904F8}"/>
                </a:ext>
              </a:extLst>
            </p:cNvPr>
            <p:cNvSpPr txBox="1"/>
            <p:nvPr/>
          </p:nvSpPr>
          <p:spPr>
            <a:xfrm>
              <a:off x="12315407" y="8096748"/>
              <a:ext cx="2133600" cy="86177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5000" b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Gợi ý</a:t>
              </a:r>
              <a:endParaRPr lang="vi-VN" sz="5000" b="1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59DD83DF-05C6-E226-58F6-4C9A06E932DC}"/>
              </a:ext>
            </a:extLst>
          </p:cNvPr>
          <p:cNvSpPr/>
          <p:nvPr/>
        </p:nvSpPr>
        <p:spPr>
          <a:xfrm>
            <a:off x="1355725" y="3406413"/>
            <a:ext cx="8321676" cy="1610018"/>
          </a:xfrm>
          <a:prstGeom prst="wedgeRoundRectCallout">
            <a:avLst>
              <a:gd name="adj1" fmla="val 58845"/>
              <a:gd name="adj2" fmla="val 47929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là người bạn tốt.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93CA5E55-B6A7-1300-3C0F-6D97BC5AC41F}"/>
              </a:ext>
            </a:extLst>
          </p:cNvPr>
          <p:cNvSpPr/>
          <p:nvPr/>
        </p:nvSpPr>
        <p:spPr>
          <a:xfrm>
            <a:off x="1355724" y="5386410"/>
            <a:ext cx="8321676" cy="1746844"/>
          </a:xfrm>
          <a:prstGeom prst="wedgeRoundRectCallout">
            <a:avLst>
              <a:gd name="adj1" fmla="val 59229"/>
              <a:gd name="adj2" fmla="val 18787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4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là người có trái tim nhân hậu.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80681113-203E-6926-8BF3-EBF18BFC1441}"/>
              </a:ext>
            </a:extLst>
          </p:cNvPr>
          <p:cNvSpPr/>
          <p:nvPr/>
        </p:nvSpPr>
        <p:spPr>
          <a:xfrm>
            <a:off x="1355723" y="7503233"/>
            <a:ext cx="8321676" cy="1857201"/>
          </a:xfrm>
          <a:prstGeom prst="wedgeRoundRectCallout">
            <a:avLst>
              <a:gd name="adj1" fmla="val 60189"/>
              <a:gd name="adj2" fmla="val 6159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0" rIns="36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 là người biết cảm thông, chia sẻ với bạn lúc khó khăn,..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28666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4A5B4B83-CA98-4B09-D48E-DAA5827DBF81}"/>
              </a:ext>
            </a:extLst>
          </p:cNvPr>
          <p:cNvGrpSpPr/>
          <p:nvPr/>
        </p:nvGrpSpPr>
        <p:grpSpPr>
          <a:xfrm>
            <a:off x="1081389" y="1441610"/>
            <a:ext cx="7415441" cy="7403780"/>
            <a:chOff x="2902014" y="3123863"/>
            <a:chExt cx="4654971" cy="5010242"/>
          </a:xfrm>
        </p:grpSpPr>
        <p:sp>
          <p:nvSpPr>
            <p:cNvPr id="5" name="Freeform 5"/>
            <p:cNvSpPr/>
            <p:nvPr/>
          </p:nvSpPr>
          <p:spPr>
            <a:xfrm>
              <a:off x="2902014" y="3123863"/>
              <a:ext cx="4654971" cy="5010242"/>
            </a:xfrm>
            <a:custGeom>
              <a:avLst/>
              <a:gdLst/>
              <a:ahLst/>
              <a:cxnLst/>
              <a:rect l="l" t="t" r="r" b="b"/>
              <a:pathLst>
                <a:path w="4654971" h="5010242">
                  <a:moveTo>
                    <a:pt x="0" y="0"/>
                  </a:moveTo>
                  <a:lnTo>
                    <a:pt x="4654971" y="0"/>
                  </a:lnTo>
                  <a:lnTo>
                    <a:pt x="4654971" y="5010242"/>
                  </a:lnTo>
                  <a:lnTo>
                    <a:pt x="0" y="50102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vi-VN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3231760" y="4855500"/>
              <a:ext cx="3995477" cy="21104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lvl="0" indent="0" algn="ctr">
                <a:lnSpc>
                  <a:spcPct val="150000"/>
                </a:lnSpc>
              </a:pPr>
              <a:r>
                <a:rPr lang="vi-VN" sz="7200" b="1" u="none">
                  <a:latin typeface="Arial" panose="020B0604020202020204" pitchFamily="34" charset="0"/>
                  <a:cs typeface="Arial" panose="020B0604020202020204" pitchFamily="34" charset="0"/>
                </a:rPr>
                <a:t>ĐỌC </a:t>
              </a:r>
            </a:p>
            <a:p>
              <a:pPr marL="0" lvl="0" indent="0" algn="ctr">
                <a:lnSpc>
                  <a:spcPct val="150000"/>
                </a:lnSpc>
              </a:pPr>
              <a:r>
                <a:rPr lang="vi-VN" sz="7200" b="1" dirty="0">
                  <a:latin typeface="Arial" panose="020B0604020202020204" pitchFamily="34" charset="0"/>
                  <a:cs typeface="Arial" panose="020B0604020202020204" pitchFamily="34" charset="0"/>
                </a:rPr>
                <a:t>NÂNG CAO</a:t>
              </a:r>
              <a:endParaRPr lang="vi-VN" sz="7200" b="1" u="none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820212" y="3365406"/>
              <a:ext cx="1115158" cy="8331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/>
              <a:r>
                <a:rPr lang="en-US" sz="8000" b="1" spc="319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14" name="Freeform 14"/>
          <p:cNvSpPr/>
          <p:nvPr/>
        </p:nvSpPr>
        <p:spPr>
          <a:xfrm>
            <a:off x="16573955" y="-126115"/>
            <a:ext cx="2171245" cy="1606721"/>
          </a:xfrm>
          <a:custGeom>
            <a:avLst/>
            <a:gdLst/>
            <a:ahLst/>
            <a:cxnLst/>
            <a:rect l="l" t="t" r="r" b="b"/>
            <a:pathLst>
              <a:path w="3020541" h="2235200">
                <a:moveTo>
                  <a:pt x="0" y="0"/>
                </a:moveTo>
                <a:lnTo>
                  <a:pt x="3020541" y="0"/>
                </a:lnTo>
                <a:lnTo>
                  <a:pt x="3020541" y="2235200"/>
                </a:lnTo>
                <a:lnTo>
                  <a:pt x="0" y="22352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823785">
            <a:off x="16951711" y="9006079"/>
            <a:ext cx="1415731" cy="1227825"/>
          </a:xfrm>
          <a:custGeom>
            <a:avLst/>
            <a:gdLst/>
            <a:ahLst/>
            <a:cxnLst/>
            <a:rect l="l" t="t" r="r" b="b"/>
            <a:pathLst>
              <a:path w="1415731" h="1227825">
                <a:moveTo>
                  <a:pt x="0" y="0"/>
                </a:moveTo>
                <a:lnTo>
                  <a:pt x="1415731" y="0"/>
                </a:lnTo>
                <a:lnTo>
                  <a:pt x="1415731" y="1227825"/>
                </a:lnTo>
                <a:lnTo>
                  <a:pt x="0" y="122782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rot="-669706">
            <a:off x="-185898" y="9148339"/>
            <a:ext cx="1358743" cy="1361218"/>
          </a:xfrm>
          <a:custGeom>
            <a:avLst/>
            <a:gdLst/>
            <a:ahLst/>
            <a:cxnLst/>
            <a:rect l="l" t="t" r="r" b="b"/>
            <a:pathLst>
              <a:path w="1358743" h="1361218">
                <a:moveTo>
                  <a:pt x="0" y="0"/>
                </a:moveTo>
                <a:lnTo>
                  <a:pt x="1358743" y="0"/>
                </a:lnTo>
                <a:lnTo>
                  <a:pt x="1358743" y="1361218"/>
                </a:lnTo>
                <a:lnTo>
                  <a:pt x="0" y="136121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7">
            <a:extLst>
              <a:ext uri="{FF2B5EF4-FFF2-40B4-BE49-F238E27FC236}">
                <a16:creationId xmlns:a16="http://schemas.microsoft.com/office/drawing/2014/main" id="{320C668D-D563-6195-9FF2-58728A8A130A}"/>
              </a:ext>
            </a:extLst>
          </p:cNvPr>
          <p:cNvSpPr/>
          <p:nvPr/>
        </p:nvSpPr>
        <p:spPr>
          <a:xfrm>
            <a:off x="8991600" y="1441610"/>
            <a:ext cx="8215011" cy="7403780"/>
          </a:xfrm>
          <a:custGeom>
            <a:avLst/>
            <a:gdLst/>
            <a:ahLst/>
            <a:cxnLst/>
            <a:rect l="l" t="t" r="r" b="b"/>
            <a:pathLst>
              <a:path w="1389648" h="1252420">
                <a:moveTo>
                  <a:pt x="0" y="0"/>
                </a:moveTo>
                <a:lnTo>
                  <a:pt x="1389648" y="0"/>
                </a:lnTo>
                <a:lnTo>
                  <a:pt x="1389648" y="1252421"/>
                </a:lnTo>
                <a:lnTo>
                  <a:pt x="0" y="125242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2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5"/>
          <p:cNvSpPr/>
          <p:nvPr/>
        </p:nvSpPr>
        <p:spPr>
          <a:xfrm>
            <a:off x="1142999" y="1752600"/>
            <a:ext cx="10541129" cy="6781800"/>
          </a:xfrm>
          <a:custGeom>
            <a:avLst/>
            <a:gdLst/>
            <a:ahLst/>
            <a:cxnLst/>
            <a:rect l="l" t="t" r="r" b="b"/>
            <a:pathLst>
              <a:path w="8377385" h="3830886">
                <a:moveTo>
                  <a:pt x="8377385" y="3830886"/>
                </a:moveTo>
                <a:lnTo>
                  <a:pt x="0" y="3823266"/>
                </a:lnTo>
                <a:lnTo>
                  <a:pt x="0" y="1341878"/>
                </a:lnTo>
                <a:lnTo>
                  <a:pt x="17780" y="19050"/>
                </a:lnTo>
                <a:lnTo>
                  <a:pt x="4175643" y="0"/>
                </a:lnTo>
                <a:lnTo>
                  <a:pt x="8358335" y="5080"/>
                </a:lnTo>
                <a:close/>
              </a:path>
            </a:pathLst>
          </a:custGeom>
          <a:solidFill>
            <a:srgbClr val="FFFFFF"/>
          </a:solidFill>
        </p:spPr>
        <p:txBody>
          <a:bodyPr lIns="540000" rIns="540000" anchor="ctr"/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 tập, chú ý cách ngắt nghỉ ở giữa các câu; nhấn mạnh các từ ngữ quan trọng (thể hiện sự suy tư, trăn trở của nhân vật Chi)</a:t>
            </a:r>
            <a:endParaRPr lang="vi-VN" sz="44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0916690" y="6400800"/>
            <a:ext cx="1270258" cy="2344436"/>
          </a:xfrm>
          <a:custGeom>
            <a:avLst/>
            <a:gdLst/>
            <a:ahLst/>
            <a:cxnLst/>
            <a:rect l="l" t="t" r="r" b="b"/>
            <a:pathLst>
              <a:path w="1270258" h="2344436">
                <a:moveTo>
                  <a:pt x="0" y="0"/>
                </a:moveTo>
                <a:lnTo>
                  <a:pt x="1270259" y="0"/>
                </a:lnTo>
                <a:lnTo>
                  <a:pt x="1270259" y="2344436"/>
                </a:lnTo>
                <a:lnTo>
                  <a:pt x="0" y="23444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9952" y="7295231"/>
            <a:ext cx="1849088" cy="2057400"/>
          </a:xfrm>
          <a:custGeom>
            <a:avLst/>
            <a:gdLst/>
            <a:ahLst/>
            <a:cxnLst/>
            <a:rect l="l" t="t" r="r" b="b"/>
            <a:pathLst>
              <a:path w="1849088" h="2057400">
                <a:moveTo>
                  <a:pt x="0" y="0"/>
                </a:moveTo>
                <a:lnTo>
                  <a:pt x="1849089" y="0"/>
                </a:lnTo>
                <a:lnTo>
                  <a:pt x="1849089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10189122" y="609599"/>
            <a:ext cx="1455136" cy="2184069"/>
          </a:xfrm>
          <a:custGeom>
            <a:avLst/>
            <a:gdLst/>
            <a:ahLst/>
            <a:cxnLst/>
            <a:rect l="l" t="t" r="r" b="b"/>
            <a:pathLst>
              <a:path w="1455136" h="2184069">
                <a:moveTo>
                  <a:pt x="0" y="0"/>
                </a:moveTo>
                <a:lnTo>
                  <a:pt x="1455136" y="0"/>
                </a:lnTo>
                <a:lnTo>
                  <a:pt x="1455136" y="2184069"/>
                </a:lnTo>
                <a:lnTo>
                  <a:pt x="0" y="218406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71">
            <a:extLst>
              <a:ext uri="{FF2B5EF4-FFF2-40B4-BE49-F238E27FC236}">
                <a16:creationId xmlns:a16="http://schemas.microsoft.com/office/drawing/2014/main" id="{BF14A8BA-EF2A-76C0-0380-77E9A29978AB}"/>
              </a:ext>
            </a:extLst>
          </p:cNvPr>
          <p:cNvSpPr/>
          <p:nvPr/>
        </p:nvSpPr>
        <p:spPr>
          <a:xfrm>
            <a:off x="12573000" y="1034456"/>
            <a:ext cx="4930834" cy="9252544"/>
          </a:xfrm>
          <a:custGeom>
            <a:avLst/>
            <a:gdLst/>
            <a:ahLst/>
            <a:cxnLst/>
            <a:rect l="l" t="t" r="r" b="b"/>
            <a:pathLst>
              <a:path w="619301" h="1162097">
                <a:moveTo>
                  <a:pt x="0" y="0"/>
                </a:moveTo>
                <a:lnTo>
                  <a:pt x="619301" y="0"/>
                </a:lnTo>
                <a:lnTo>
                  <a:pt x="619301" y="1162097"/>
                </a:lnTo>
                <a:lnTo>
                  <a:pt x="0" y="116209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1471445" y="2019301"/>
            <a:ext cx="5157955" cy="6768253"/>
          </a:xfrm>
          <a:prstGeom prst="wedgeRectCallou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60000" rIns="360000" bIns="18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Mấy hôm nay.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đang rất bối rối. Tuần sau là đến sinh nhật Vy - nhỏ bạn rất thân của Chi rồi.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Chi nghĩ mãi mà chẳng biết tặng Vy cái gì.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16764000" y="-597568"/>
            <a:ext cx="2077293" cy="2320998"/>
          </a:xfrm>
          <a:custGeom>
            <a:avLst/>
            <a:gdLst/>
            <a:ahLst/>
            <a:cxnLst/>
            <a:rect l="l" t="t" r="r" b="b"/>
            <a:pathLst>
              <a:path w="2077293" h="2320998">
                <a:moveTo>
                  <a:pt x="0" y="0"/>
                </a:moveTo>
                <a:lnTo>
                  <a:pt x="2077293" y="0"/>
                </a:lnTo>
                <a:lnTo>
                  <a:pt x="2077293" y="2320998"/>
                </a:lnTo>
                <a:lnTo>
                  <a:pt x="0" y="23209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471445" y="800100"/>
            <a:ext cx="4099657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000" b="1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đọc</a:t>
            </a:r>
            <a:endParaRPr lang="en-US" sz="6000" b="1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reeform 11"/>
          <p:cNvSpPr/>
          <p:nvPr/>
        </p:nvSpPr>
        <p:spPr>
          <a:xfrm rot="-4038955">
            <a:off x="-548363" y="8899115"/>
            <a:ext cx="1888658" cy="2473243"/>
          </a:xfrm>
          <a:custGeom>
            <a:avLst/>
            <a:gdLst/>
            <a:ahLst/>
            <a:cxnLst/>
            <a:rect l="l" t="t" r="r" b="b"/>
            <a:pathLst>
              <a:path w="1888658" h="2473243">
                <a:moveTo>
                  <a:pt x="0" y="0"/>
                </a:moveTo>
                <a:lnTo>
                  <a:pt x="1888659" y="0"/>
                </a:lnTo>
                <a:lnTo>
                  <a:pt x="1888659" y="2473244"/>
                </a:lnTo>
                <a:lnTo>
                  <a:pt x="0" y="2473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4">
            <a:extLst>
              <a:ext uri="{FF2B5EF4-FFF2-40B4-BE49-F238E27FC236}">
                <a16:creationId xmlns:a16="http://schemas.microsoft.com/office/drawing/2014/main" id="{94E6FDAA-84B7-412E-3354-03A335EFDF21}"/>
              </a:ext>
            </a:extLst>
          </p:cNvPr>
          <p:cNvSpPr/>
          <p:nvPr/>
        </p:nvSpPr>
        <p:spPr>
          <a:xfrm>
            <a:off x="6934200" y="2019300"/>
            <a:ext cx="9525000" cy="6768253"/>
          </a:xfrm>
          <a:prstGeom prst="wedgeRectCallout">
            <a:avLst/>
          </a:prstGeom>
          <a:solidFill>
            <a:srgbClr val="FFFFFF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360000" rIns="360000" bIns="18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Nhà Thư nghèo nên khi Thư bị bệnh bất ngờ thế này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chắc ba má bạn không xoay xở kịp.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Cô chủ nhiệm và cả lớp quyết định mở đợt quyên góp nhanh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để đỡ dẫn một phần viện phi cho Thư.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Tự nhiên lúc đó, Chi nhớ tới sinh nhật Vy,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nhớ tới quyển từ điển</a:t>
            </a:r>
            <a:r>
              <a:rPr lang="vi-VN" sz="3600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/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vẫn còn nằm trong nhà sách.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5977790" y="7505700"/>
            <a:ext cx="2310209" cy="3216747"/>
          </a:xfrm>
          <a:custGeom>
            <a:avLst/>
            <a:gdLst/>
            <a:ahLst/>
            <a:cxnLst/>
            <a:rect l="l" t="t" r="r" b="b"/>
            <a:pathLst>
              <a:path w="3442954" h="4793987">
                <a:moveTo>
                  <a:pt x="0" y="0"/>
                </a:moveTo>
                <a:lnTo>
                  <a:pt x="3442954" y="0"/>
                </a:lnTo>
                <a:lnTo>
                  <a:pt x="3442954" y="4793987"/>
                </a:lnTo>
                <a:lnTo>
                  <a:pt x="0" y="479398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>
            <a:off x="457201" y="2247900"/>
            <a:ext cx="4889098" cy="7301189"/>
          </a:xfrm>
          <a:custGeom>
            <a:avLst/>
            <a:gdLst/>
            <a:ahLst/>
            <a:cxnLst/>
            <a:rect l="l" t="t" r="r" b="b"/>
            <a:pathLst>
              <a:path w="4638502" h="6630553">
                <a:moveTo>
                  <a:pt x="0" y="0"/>
                </a:moveTo>
                <a:lnTo>
                  <a:pt x="4638502" y="0"/>
                </a:lnTo>
                <a:lnTo>
                  <a:pt x="4638502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116"/>
            </a:stretch>
          </a:blipFill>
        </p:spPr>
        <p:txBody>
          <a:bodyPr lIns="360000" rIns="360000" bIns="36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Đọc, tìm hiểu và chuẩn bị</a:t>
            </a: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cho tiết học sau Tra từ điển.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12941700" y="2247901"/>
            <a:ext cx="4889099" cy="7317518"/>
          </a:xfrm>
          <a:custGeom>
            <a:avLst/>
            <a:gdLst/>
            <a:ahLst/>
            <a:cxnLst/>
            <a:rect l="l" t="t" r="r" b="b"/>
            <a:pathLst>
              <a:path w="4638502" h="6630553">
                <a:moveTo>
                  <a:pt x="0" y="0"/>
                </a:moveTo>
                <a:lnTo>
                  <a:pt x="4638501" y="0"/>
                </a:lnTo>
                <a:lnTo>
                  <a:pt x="4638501" y="6630553"/>
                </a:lnTo>
                <a:lnTo>
                  <a:pt x="0" y="66305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4116"/>
            </a:stretch>
          </a:blipFill>
        </p:spPr>
        <p:txBody>
          <a:bodyPr lIns="360000" rIns="360000" bIns="360000" anchor="ctr"/>
          <a:lstStyle/>
          <a:p>
            <a:pPr algn="just">
              <a:lnSpc>
                <a:spcPct val="150000"/>
              </a:lnSpc>
            </a:pPr>
            <a:r>
              <a:rPr lang="vi-VN" sz="36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Chuẩn bị một quyển Từ điển tiếng Việt hoặc Sổ tay từ ngữ Tiếng Việt 4 (NXB Đại học Huế) để tìm nghĩa của 1 – 2 từ trong bài đọc.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3">
            <a:extLst>
              <a:ext uri="{FF2B5EF4-FFF2-40B4-BE49-F238E27FC236}">
                <a16:creationId xmlns:a16="http://schemas.microsoft.com/office/drawing/2014/main" id="{F387E904-600D-DAFA-A5CE-FF3727D75543}"/>
              </a:ext>
            </a:extLst>
          </p:cNvPr>
          <p:cNvSpPr/>
          <p:nvPr/>
        </p:nvSpPr>
        <p:spPr>
          <a:xfrm>
            <a:off x="6036658" y="2247900"/>
            <a:ext cx="6214683" cy="7696200"/>
          </a:xfrm>
          <a:custGeom>
            <a:avLst/>
            <a:gdLst/>
            <a:ahLst/>
            <a:cxnLst/>
            <a:rect l="l" t="t" r="r" b="b"/>
            <a:pathLst>
              <a:path w="1204500" h="1491641">
                <a:moveTo>
                  <a:pt x="0" y="0"/>
                </a:moveTo>
                <a:lnTo>
                  <a:pt x="1204501" y="0"/>
                </a:lnTo>
                <a:lnTo>
                  <a:pt x="1204501" y="1491642"/>
                </a:lnTo>
                <a:lnTo>
                  <a:pt x="0" y="14916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9">
            <a:extLst>
              <a:ext uri="{FF2B5EF4-FFF2-40B4-BE49-F238E27FC236}">
                <a16:creationId xmlns:a16="http://schemas.microsoft.com/office/drawing/2014/main" id="{688FA7EF-3BA4-3E3D-A3D9-53807EA99CC8}"/>
              </a:ext>
            </a:extLst>
          </p:cNvPr>
          <p:cNvSpPr txBox="1"/>
          <p:nvPr/>
        </p:nvSpPr>
        <p:spPr>
          <a:xfrm>
            <a:off x="4383391" y="721581"/>
            <a:ext cx="9521216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600" b="1" dirty="0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CỦNG CỐ, DẶN DÒ</a:t>
            </a:r>
            <a:endParaRPr lang="en-US" sz="66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" grpId="0" animBg="1"/>
      <p:bldP spid="2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793549" y="460933"/>
            <a:ext cx="147009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000" b="1" u="none" dirty="0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ĐỌC SÁCH BÁO (NHIỆM VỤ Ở NHÀ)</a:t>
            </a:r>
            <a:endParaRPr lang="en-US" sz="6000" b="1" u="none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432670" y="-101213"/>
            <a:ext cx="1552810" cy="1473757"/>
          </a:xfrm>
          <a:custGeom>
            <a:avLst/>
            <a:gdLst/>
            <a:ahLst/>
            <a:cxnLst/>
            <a:rect l="l" t="t" r="r" b="b"/>
            <a:pathLst>
              <a:path w="1552810" h="1473757">
                <a:moveTo>
                  <a:pt x="0" y="0"/>
                </a:moveTo>
                <a:lnTo>
                  <a:pt x="1552810" y="0"/>
                </a:lnTo>
                <a:lnTo>
                  <a:pt x="1552810" y="1473758"/>
                </a:lnTo>
                <a:lnTo>
                  <a:pt x="0" y="1473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8C37FD2-AD48-BCB4-76D9-9F117C9A22DF}"/>
              </a:ext>
            </a:extLst>
          </p:cNvPr>
          <p:cNvSpPr/>
          <p:nvPr/>
        </p:nvSpPr>
        <p:spPr>
          <a:xfrm>
            <a:off x="3657600" y="1784972"/>
            <a:ext cx="10972800" cy="137160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Tự đọc sách báo ở nhà theo yêu cầu</a:t>
            </a:r>
            <a:endParaRPr lang="vi-VN" sz="4400" b="1" dirty="0"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BD4AEA-DC00-08DB-BFF9-DDB4B55DAB80}"/>
              </a:ext>
            </a:extLst>
          </p:cNvPr>
          <p:cNvGrpSpPr/>
          <p:nvPr/>
        </p:nvGrpSpPr>
        <p:grpSpPr>
          <a:xfrm>
            <a:off x="685800" y="3848100"/>
            <a:ext cx="4533900" cy="5977967"/>
            <a:chOff x="685800" y="3848100"/>
            <a:chExt cx="4533900" cy="5977967"/>
          </a:xfrm>
        </p:grpSpPr>
        <p:sp>
          <p:nvSpPr>
            <p:cNvPr id="6" name="Freeform 6"/>
            <p:cNvSpPr/>
            <p:nvPr/>
          </p:nvSpPr>
          <p:spPr>
            <a:xfrm>
              <a:off x="685800" y="3848100"/>
              <a:ext cx="4533900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3968"/>
              </a:stretch>
            </a:blipFill>
          </p:spPr>
          <p:txBody>
            <a:bodyPr/>
            <a:lstStyle/>
            <a:p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89BF84-32A9-FF45-22FF-CE1DBB20DCF3}"/>
                </a:ext>
              </a:extLst>
            </p:cNvPr>
            <p:cNvSpPr txBox="1"/>
            <p:nvPr/>
          </p:nvSpPr>
          <p:spPr>
            <a:xfrm>
              <a:off x="1638300" y="4539627"/>
              <a:ext cx="3314702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 nội dung bài đọc: 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Bài đọc có nội dung về lòng nhân ái.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2EA7272-F19A-3ABB-10A6-F07CC15D823C}"/>
              </a:ext>
            </a:extLst>
          </p:cNvPr>
          <p:cNvGrpSpPr/>
          <p:nvPr/>
        </p:nvGrpSpPr>
        <p:grpSpPr>
          <a:xfrm>
            <a:off x="5867404" y="3848100"/>
            <a:ext cx="4533900" cy="5977967"/>
            <a:chOff x="5867404" y="3848100"/>
            <a:chExt cx="4533900" cy="5977967"/>
          </a:xfrm>
        </p:grpSpPr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34AB398D-78AC-85C8-C4CC-8F6B02E63220}"/>
                </a:ext>
              </a:extLst>
            </p:cNvPr>
            <p:cNvSpPr/>
            <p:nvPr/>
          </p:nvSpPr>
          <p:spPr>
            <a:xfrm>
              <a:off x="5867404" y="3848100"/>
              <a:ext cx="4533900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3968"/>
              </a:stretch>
            </a:blipFill>
          </p:spPr>
          <p:txBody>
            <a:bodyPr/>
            <a:lstStyle/>
            <a:p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770C4A3-F324-B639-A873-27304C41728F}"/>
                </a:ext>
              </a:extLst>
            </p:cNvPr>
            <p:cNvSpPr txBox="1"/>
            <p:nvPr/>
          </p:nvSpPr>
          <p:spPr>
            <a:xfrm>
              <a:off x="6827520" y="4539627"/>
              <a:ext cx="3352802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 loại văn bản: 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truyện, thơ, văn miêu tả, văn bản thông tin.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612CE57-B1FE-A5F5-66C9-47DB53441C3E}"/>
              </a:ext>
            </a:extLst>
          </p:cNvPr>
          <p:cNvGrpSpPr/>
          <p:nvPr/>
        </p:nvGrpSpPr>
        <p:grpSpPr>
          <a:xfrm>
            <a:off x="10934704" y="3848100"/>
            <a:ext cx="6667496" cy="5977967"/>
            <a:chOff x="10934704" y="3848100"/>
            <a:chExt cx="6667496" cy="5977967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6BF9E883-3415-5E5D-C5EA-93D320009FBA}"/>
                </a:ext>
              </a:extLst>
            </p:cNvPr>
            <p:cNvSpPr/>
            <p:nvPr/>
          </p:nvSpPr>
          <p:spPr>
            <a:xfrm>
              <a:off x="10934704" y="3848100"/>
              <a:ext cx="6667496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3968"/>
              </a:stretch>
            </a:blipFill>
          </p:spPr>
          <p:txBody>
            <a:bodyPr/>
            <a:lstStyle/>
            <a:p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06CD552-251E-62EB-6FC2-74571D21832B}"/>
                </a:ext>
              </a:extLst>
            </p:cNvPr>
            <p:cNvSpPr txBox="1"/>
            <p:nvPr/>
          </p:nvSpPr>
          <p:spPr>
            <a:xfrm>
              <a:off x="12153900" y="4077962"/>
              <a:ext cx="5131909" cy="551824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Về số lượng: 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 câu chuyện (hoặc 1 câu chuyện, 1 bài thơ), 1 bài văn (bài báo) miêu tả hoặc cung cấp thông tin.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1803706">
            <a:off x="16107940" y="8899845"/>
            <a:ext cx="2321927" cy="2034589"/>
          </a:xfrm>
          <a:custGeom>
            <a:avLst/>
            <a:gdLst/>
            <a:ahLst/>
            <a:cxnLst/>
            <a:rect l="l" t="t" r="r" b="b"/>
            <a:pathLst>
              <a:path w="2771069" h="2428150">
                <a:moveTo>
                  <a:pt x="0" y="0"/>
                </a:moveTo>
                <a:lnTo>
                  <a:pt x="2771069" y="0"/>
                </a:lnTo>
                <a:lnTo>
                  <a:pt x="2771069" y="2428149"/>
                </a:lnTo>
                <a:lnTo>
                  <a:pt x="0" y="2428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6841234" y="495300"/>
            <a:ext cx="4605531" cy="8207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6399"/>
              </a:lnSpc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0" y="7898217"/>
            <a:ext cx="18288000" cy="2388783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9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98202937-BE99-D75F-76E3-63B65568F0AF}"/>
              </a:ext>
            </a:extLst>
          </p:cNvPr>
          <p:cNvSpPr/>
          <p:nvPr/>
        </p:nvSpPr>
        <p:spPr>
          <a:xfrm>
            <a:off x="2449352" y="1589763"/>
            <a:ext cx="5810250" cy="990600"/>
          </a:xfrm>
          <a:prstGeom prst="wedgeRoundRectCallout">
            <a:avLst/>
          </a:prstGeom>
          <a:solidFill>
            <a:srgbClr val="FFFAF3"/>
          </a:solidFill>
          <a:ln>
            <a:solidFill>
              <a:srgbClr val="0660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Nàng tiên Ốc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Không có mô tả ảnh.">
            <a:extLst>
              <a:ext uri="{FF2B5EF4-FFF2-40B4-BE49-F238E27FC236}">
                <a16:creationId xmlns:a16="http://schemas.microsoft.com/office/drawing/2014/main" id="{0ACABBE1-3E43-2594-63A1-685FE6B2E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352" y="2743700"/>
            <a:ext cx="5810250" cy="6937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677B0A96-C80C-452B-7249-34479BEF50AA}"/>
              </a:ext>
            </a:extLst>
          </p:cNvPr>
          <p:cNvSpPr/>
          <p:nvPr/>
        </p:nvSpPr>
        <p:spPr>
          <a:xfrm>
            <a:off x="9144000" y="1589763"/>
            <a:ext cx="8001000" cy="990600"/>
          </a:xfrm>
          <a:prstGeom prst="wedgeRoundRectCallout">
            <a:avLst/>
          </a:prstGeom>
          <a:solidFill>
            <a:srgbClr val="FFFAF3"/>
          </a:solidFill>
          <a:ln>
            <a:solidFill>
              <a:srgbClr val="06605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bIns="216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Chàng ngốc và Con ngỗng vàng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2" name="Picture 4" descr="Chàng Ngốc và con ngỗng vàng [Truyện cổ Grimm] - Thế giới cổ tích">
            <a:extLst>
              <a:ext uri="{FF2B5EF4-FFF2-40B4-BE49-F238E27FC236}">
                <a16:creationId xmlns:a16="http://schemas.microsoft.com/office/drawing/2014/main" id="{2BB48487-B454-2488-5E96-20B49451DF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5592" y="2775682"/>
            <a:ext cx="5357816" cy="690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0563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9"/>
          <p:cNvSpPr txBox="1"/>
          <p:nvPr/>
        </p:nvSpPr>
        <p:spPr>
          <a:xfrm>
            <a:off x="1793549" y="460933"/>
            <a:ext cx="1470090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000" b="1" u="none" dirty="0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 ĐỌC SÁCH BÁO (NHIỆM VỤ Ở NHÀ)</a:t>
            </a:r>
            <a:endParaRPr lang="en-US" sz="6000" b="1" u="none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-432670" y="-101213"/>
            <a:ext cx="1552810" cy="1473757"/>
          </a:xfrm>
          <a:custGeom>
            <a:avLst/>
            <a:gdLst/>
            <a:ahLst/>
            <a:cxnLst/>
            <a:rect l="l" t="t" r="r" b="b"/>
            <a:pathLst>
              <a:path w="1552810" h="1473757">
                <a:moveTo>
                  <a:pt x="0" y="0"/>
                </a:moveTo>
                <a:lnTo>
                  <a:pt x="1552810" y="0"/>
                </a:lnTo>
                <a:lnTo>
                  <a:pt x="1552810" y="1473758"/>
                </a:lnTo>
                <a:lnTo>
                  <a:pt x="0" y="147375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8C37FD2-AD48-BCB4-76D9-9F117C9A22DF}"/>
              </a:ext>
            </a:extLst>
          </p:cNvPr>
          <p:cNvSpPr/>
          <p:nvPr/>
        </p:nvSpPr>
        <p:spPr>
          <a:xfrm>
            <a:off x="4114800" y="1784972"/>
            <a:ext cx="10058400" cy="1371600"/>
          </a:xfrm>
          <a:prstGeom prst="wedgeRoundRectCallout">
            <a:avLst/>
          </a:prstGeom>
          <a:solidFill>
            <a:schemeClr val="bg1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400" b="1" dirty="0">
                <a:solidFill>
                  <a:sysClr val="windowText" lastClr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Ghi vào Phiếu đọc sách</a:t>
            </a:r>
            <a:endParaRPr lang="vi-VN" sz="4400" b="1" dirty="0">
              <a:solidFill>
                <a:sysClr val="windowText" lastClr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4BD4AEA-DC00-08DB-BFF9-DDB4B55DAB80}"/>
              </a:ext>
            </a:extLst>
          </p:cNvPr>
          <p:cNvGrpSpPr/>
          <p:nvPr/>
        </p:nvGrpSpPr>
        <p:grpSpPr>
          <a:xfrm>
            <a:off x="7744981" y="3848100"/>
            <a:ext cx="8610600" cy="5977967"/>
            <a:chOff x="685800" y="3848100"/>
            <a:chExt cx="4533900" cy="5977967"/>
          </a:xfrm>
        </p:grpSpPr>
        <p:sp>
          <p:nvSpPr>
            <p:cNvPr id="6" name="Freeform 6"/>
            <p:cNvSpPr/>
            <p:nvPr/>
          </p:nvSpPr>
          <p:spPr>
            <a:xfrm>
              <a:off x="685800" y="3848100"/>
              <a:ext cx="4533900" cy="5977967"/>
            </a:xfrm>
            <a:custGeom>
              <a:avLst/>
              <a:gdLst/>
              <a:ahLst/>
              <a:cxnLst/>
              <a:rect l="l" t="t" r="r" b="b"/>
              <a:pathLst>
                <a:path w="8115300" h="6797005">
                  <a:moveTo>
                    <a:pt x="0" y="0"/>
                  </a:moveTo>
                  <a:lnTo>
                    <a:pt x="8115300" y="0"/>
                  </a:lnTo>
                  <a:lnTo>
                    <a:pt x="8115300" y="6797005"/>
                  </a:lnTo>
                  <a:lnTo>
                    <a:pt x="0" y="6797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13968"/>
              </a:stretch>
            </a:blipFill>
          </p:spPr>
          <p:txBody>
            <a:bodyPr/>
            <a:lstStyle/>
            <a:p>
              <a:endParaRPr lang="vi-VN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389BF84-32A9-FF45-22FF-CE1DBB20DCF3}"/>
                </a:ext>
              </a:extLst>
            </p:cNvPr>
            <p:cNvSpPr txBox="1"/>
            <p:nvPr/>
          </p:nvSpPr>
          <p:spPr>
            <a:xfrm>
              <a:off x="1367891" y="4539627"/>
              <a:ext cx="3420908" cy="45949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Tên bài đọc.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b="1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Một số nội dung chính: </a:t>
              </a: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nhân vật, sự việc, hình ảnh, câu văn em thích.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571500" indent="-571500" algn="just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vi-VN" sz="40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Cảm nghĩ của em.</a:t>
              </a:r>
              <a:endParaRPr lang="vi-VN" sz="4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 rot="-1803706">
            <a:off x="16107940" y="8899845"/>
            <a:ext cx="2321927" cy="2034589"/>
          </a:xfrm>
          <a:custGeom>
            <a:avLst/>
            <a:gdLst/>
            <a:ahLst/>
            <a:cxnLst/>
            <a:rect l="l" t="t" r="r" b="b"/>
            <a:pathLst>
              <a:path w="2771069" h="2428150">
                <a:moveTo>
                  <a:pt x="0" y="0"/>
                </a:moveTo>
                <a:lnTo>
                  <a:pt x="2771069" y="0"/>
                </a:lnTo>
                <a:lnTo>
                  <a:pt x="2771069" y="2428149"/>
                </a:lnTo>
                <a:lnTo>
                  <a:pt x="0" y="242814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51">
            <a:extLst>
              <a:ext uri="{FF2B5EF4-FFF2-40B4-BE49-F238E27FC236}">
                <a16:creationId xmlns:a16="http://schemas.microsoft.com/office/drawing/2014/main" id="{5D4BD62C-4BE1-34B1-A260-BD90D3D10147}"/>
              </a:ext>
            </a:extLst>
          </p:cNvPr>
          <p:cNvSpPr/>
          <p:nvPr/>
        </p:nvSpPr>
        <p:spPr>
          <a:xfrm>
            <a:off x="1447800" y="3844385"/>
            <a:ext cx="5660161" cy="5981682"/>
          </a:xfrm>
          <a:custGeom>
            <a:avLst/>
            <a:gdLst/>
            <a:ahLst/>
            <a:cxnLst/>
            <a:rect l="l" t="t" r="r" b="b"/>
            <a:pathLst>
              <a:path w="1024202" h="1082380">
                <a:moveTo>
                  <a:pt x="0" y="0"/>
                </a:moveTo>
                <a:lnTo>
                  <a:pt x="1024202" y="0"/>
                </a:lnTo>
                <a:lnTo>
                  <a:pt x="1024202" y="1082380"/>
                </a:lnTo>
                <a:lnTo>
                  <a:pt x="0" y="108238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761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6990868" y="-1733057"/>
            <a:ext cx="8841151" cy="13753114"/>
          </a:xfrm>
          <a:custGeom>
            <a:avLst/>
            <a:gdLst/>
            <a:ahLst/>
            <a:cxnLst/>
            <a:rect l="l" t="t" r="r" b="b"/>
            <a:pathLst>
              <a:path w="8841151" h="13753114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38" r="-19116" b="-11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19050" y="3743111"/>
            <a:ext cx="7843365" cy="6562939"/>
          </a:xfrm>
          <a:custGeom>
            <a:avLst/>
            <a:gdLst/>
            <a:ahLst/>
            <a:cxnLst/>
            <a:rect l="l" t="t" r="r" b="b"/>
            <a:pathLst>
              <a:path w="7712427" h="6453377">
                <a:moveTo>
                  <a:pt x="0" y="0"/>
                </a:moveTo>
                <a:lnTo>
                  <a:pt x="7712427" y="0"/>
                </a:lnTo>
                <a:lnTo>
                  <a:pt x="7712427" y="6453377"/>
                </a:lnTo>
                <a:lnTo>
                  <a:pt x="0" y="645337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7871" b="-35832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0439B4F-CEA1-BF46-FE2B-1157252E51CE}"/>
              </a:ext>
            </a:extLst>
          </p:cNvPr>
          <p:cNvGrpSpPr/>
          <p:nvPr/>
        </p:nvGrpSpPr>
        <p:grpSpPr>
          <a:xfrm>
            <a:off x="8502306" y="1570628"/>
            <a:ext cx="7633049" cy="5929087"/>
            <a:chOff x="8697374" y="1570628"/>
            <a:chExt cx="7633049" cy="5929087"/>
          </a:xfrm>
        </p:grpSpPr>
        <p:sp>
          <p:nvSpPr>
            <p:cNvPr id="5" name="TextBox 5"/>
            <p:cNvSpPr txBox="1"/>
            <p:nvPr/>
          </p:nvSpPr>
          <p:spPr>
            <a:xfrm>
              <a:off x="8697374" y="4034536"/>
              <a:ext cx="7633049" cy="346517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8000" b="1" dirty="0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TRÁI TIM </a:t>
              </a:r>
            </a:p>
            <a:p>
              <a:pPr algn="ctr">
                <a:lnSpc>
                  <a:spcPct val="150000"/>
                </a:lnSpc>
              </a:pPr>
              <a:r>
                <a:rPr lang="vi-VN" sz="8000" b="1" dirty="0">
                  <a:solidFill>
                    <a:srgbClr val="C3113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YÊU THƯƠNG</a:t>
              </a:r>
              <a:endParaRPr lang="en-US" sz="8000" b="1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7" name="Group 7"/>
            <p:cNvGrpSpPr/>
            <p:nvPr/>
          </p:nvGrpSpPr>
          <p:grpSpPr>
            <a:xfrm>
              <a:off x="9692406" y="1570628"/>
              <a:ext cx="5648028" cy="2029996"/>
              <a:chOff x="0" y="0"/>
              <a:chExt cx="2845501" cy="317500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10160" y="16510"/>
                <a:ext cx="2822641" cy="289560"/>
              </a:xfrm>
              <a:custGeom>
                <a:avLst/>
                <a:gdLst/>
                <a:ahLst/>
                <a:cxnLst/>
                <a:rect l="l" t="t" r="r" b="b"/>
                <a:pathLst>
                  <a:path w="2822641" h="289560">
                    <a:moveTo>
                      <a:pt x="2822641" y="289560"/>
                    </a:moveTo>
                    <a:lnTo>
                      <a:pt x="0" y="281940"/>
                    </a:lnTo>
                    <a:lnTo>
                      <a:pt x="0" y="113654"/>
                    </a:lnTo>
                    <a:lnTo>
                      <a:pt x="17780" y="19050"/>
                    </a:lnTo>
                    <a:lnTo>
                      <a:pt x="1405413" y="0"/>
                    </a:lnTo>
                    <a:lnTo>
                      <a:pt x="2803591" y="5080"/>
                    </a:ln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 anchor="t"/>
              <a:lstStyle/>
              <a:p>
                <a:pPr marL="0" lvl="0" indent="0" algn="ctr">
                  <a:lnSpc>
                    <a:spcPct val="150000"/>
                  </a:lnSpc>
                  <a:spcBef>
                    <a:spcPct val="0"/>
                  </a:spcBef>
                </a:pPr>
                <a:r>
                  <a:rPr lang="vi-VN" sz="8000" b="1" u="none" dirty="0">
                    <a:solidFill>
                      <a:srgbClr val="FFFFFF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BÀI 11</a:t>
                </a:r>
                <a:endParaRPr lang="en-US" sz="80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Freeform 9"/>
              <p:cNvSpPr/>
              <p:nvPr/>
            </p:nvSpPr>
            <p:spPr>
              <a:xfrm>
                <a:off x="-3810" y="0"/>
                <a:ext cx="2851851" cy="316230"/>
              </a:xfrm>
              <a:custGeom>
                <a:avLst/>
                <a:gdLst/>
                <a:ahLst/>
                <a:cxnLst/>
                <a:rect l="l" t="t" r="r" b="b"/>
                <a:pathLst>
                  <a:path w="2851851" h="316230">
                    <a:moveTo>
                      <a:pt x="2817561" y="21590"/>
                    </a:moveTo>
                    <a:cubicBezTo>
                      <a:pt x="2818831" y="34290"/>
                      <a:pt x="2818831" y="44450"/>
                      <a:pt x="2820101" y="54610"/>
                    </a:cubicBezTo>
                    <a:cubicBezTo>
                      <a:pt x="2822641" y="67284"/>
                      <a:pt x="2823911" y="71537"/>
                      <a:pt x="2826451" y="75638"/>
                    </a:cubicBezTo>
                    <a:cubicBezTo>
                      <a:pt x="2826451" y="81561"/>
                      <a:pt x="2839151" y="198359"/>
                      <a:pt x="2845501" y="204283"/>
                    </a:cubicBezTo>
                    <a:cubicBezTo>
                      <a:pt x="2851851" y="213244"/>
                      <a:pt x="2848041" y="222357"/>
                      <a:pt x="2848041" y="231318"/>
                    </a:cubicBezTo>
                    <a:cubicBezTo>
                      <a:pt x="2848041" y="239216"/>
                      <a:pt x="2849311" y="246506"/>
                      <a:pt x="2850581" y="255270"/>
                    </a:cubicBezTo>
                    <a:cubicBezTo>
                      <a:pt x="2850581" y="276860"/>
                      <a:pt x="2850581" y="290830"/>
                      <a:pt x="2850581" y="314960"/>
                    </a:cubicBezTo>
                    <a:cubicBezTo>
                      <a:pt x="2827721" y="314960"/>
                      <a:pt x="2807401" y="316230"/>
                      <a:pt x="2783392" y="314960"/>
                    </a:cubicBezTo>
                    <a:cubicBezTo>
                      <a:pt x="2642213" y="309880"/>
                      <a:pt x="2498861" y="316230"/>
                      <a:pt x="2357682" y="311150"/>
                    </a:cubicBezTo>
                    <a:cubicBezTo>
                      <a:pt x="2272975" y="307340"/>
                      <a:pt x="2190439" y="309880"/>
                      <a:pt x="2105732" y="307340"/>
                    </a:cubicBezTo>
                    <a:cubicBezTo>
                      <a:pt x="2066636" y="306070"/>
                      <a:pt x="2027540" y="304800"/>
                      <a:pt x="1988444" y="303530"/>
                    </a:cubicBezTo>
                    <a:cubicBezTo>
                      <a:pt x="1964552" y="303530"/>
                      <a:pt x="1942832" y="304800"/>
                      <a:pt x="1918940" y="304800"/>
                    </a:cubicBezTo>
                    <a:cubicBezTo>
                      <a:pt x="1858125" y="303530"/>
                      <a:pt x="1690882" y="304800"/>
                      <a:pt x="1630066" y="303530"/>
                    </a:cubicBezTo>
                    <a:cubicBezTo>
                      <a:pt x="1586626" y="302260"/>
                      <a:pt x="717831" y="311150"/>
                      <a:pt x="674391" y="309880"/>
                    </a:cubicBezTo>
                    <a:cubicBezTo>
                      <a:pt x="663531" y="309880"/>
                      <a:pt x="650499" y="311150"/>
                      <a:pt x="639639" y="311150"/>
                    </a:cubicBezTo>
                    <a:cubicBezTo>
                      <a:pt x="613575" y="311150"/>
                      <a:pt x="589684" y="312420"/>
                      <a:pt x="563620" y="312420"/>
                    </a:cubicBezTo>
                    <a:cubicBezTo>
                      <a:pt x="498460" y="312420"/>
                      <a:pt x="435472" y="311150"/>
                      <a:pt x="370313" y="309880"/>
                    </a:cubicBezTo>
                    <a:cubicBezTo>
                      <a:pt x="331217" y="308610"/>
                      <a:pt x="292121" y="307340"/>
                      <a:pt x="255197" y="306070"/>
                    </a:cubicBezTo>
                    <a:cubicBezTo>
                      <a:pt x="185694" y="304800"/>
                      <a:pt x="116190" y="303530"/>
                      <a:pt x="48260" y="303530"/>
                    </a:cubicBezTo>
                    <a:cubicBezTo>
                      <a:pt x="38100" y="303530"/>
                      <a:pt x="29210" y="303530"/>
                      <a:pt x="19050" y="302260"/>
                    </a:cubicBezTo>
                    <a:cubicBezTo>
                      <a:pt x="10160" y="300990"/>
                      <a:pt x="5080" y="294640"/>
                      <a:pt x="7620" y="285750"/>
                    </a:cubicBezTo>
                    <a:cubicBezTo>
                      <a:pt x="16510" y="254101"/>
                      <a:pt x="12700" y="250303"/>
                      <a:pt x="11430" y="246354"/>
                    </a:cubicBezTo>
                    <a:cubicBezTo>
                      <a:pt x="10160" y="238305"/>
                      <a:pt x="6350" y="230407"/>
                      <a:pt x="7620" y="222357"/>
                    </a:cubicBezTo>
                    <a:cubicBezTo>
                      <a:pt x="5080" y="212333"/>
                      <a:pt x="0" y="88244"/>
                      <a:pt x="7620" y="78068"/>
                    </a:cubicBezTo>
                    <a:cubicBezTo>
                      <a:pt x="8890" y="76094"/>
                      <a:pt x="7620" y="73967"/>
                      <a:pt x="8890" y="71993"/>
                    </a:cubicBezTo>
                    <a:cubicBezTo>
                      <a:pt x="10160" y="68803"/>
                      <a:pt x="12700" y="65310"/>
                      <a:pt x="13970" y="44450"/>
                    </a:cubicBezTo>
                    <a:cubicBezTo>
                      <a:pt x="13970" y="41910"/>
                      <a:pt x="15240" y="39370"/>
                      <a:pt x="16510" y="38100"/>
                    </a:cubicBezTo>
                    <a:cubicBezTo>
                      <a:pt x="38100" y="35560"/>
                      <a:pt x="61890" y="30480"/>
                      <a:pt x="96642" y="29210"/>
                    </a:cubicBezTo>
                    <a:cubicBezTo>
                      <a:pt x="155286" y="25400"/>
                      <a:pt x="213930" y="22860"/>
                      <a:pt x="274745" y="20320"/>
                    </a:cubicBezTo>
                    <a:cubicBezTo>
                      <a:pt x="316013" y="17780"/>
                      <a:pt x="357281" y="16510"/>
                      <a:pt x="396377" y="13970"/>
                    </a:cubicBezTo>
                    <a:cubicBezTo>
                      <a:pt x="435472" y="11430"/>
                      <a:pt x="476740" y="8890"/>
                      <a:pt x="515836" y="8890"/>
                    </a:cubicBezTo>
                    <a:cubicBezTo>
                      <a:pt x="559276" y="7620"/>
                      <a:pt x="602716" y="10160"/>
                      <a:pt x="646155" y="8890"/>
                    </a:cubicBezTo>
                    <a:cubicBezTo>
                      <a:pt x="700455" y="8890"/>
                      <a:pt x="1684366" y="6350"/>
                      <a:pt x="1738665" y="5080"/>
                    </a:cubicBezTo>
                    <a:cubicBezTo>
                      <a:pt x="1790793" y="3810"/>
                      <a:pt x="1842921" y="2540"/>
                      <a:pt x="1897221" y="2540"/>
                    </a:cubicBezTo>
                    <a:cubicBezTo>
                      <a:pt x="1986272" y="1270"/>
                      <a:pt x="2073152" y="0"/>
                      <a:pt x="2162203" y="0"/>
                    </a:cubicBezTo>
                    <a:cubicBezTo>
                      <a:pt x="2199127" y="0"/>
                      <a:pt x="2238223" y="2540"/>
                      <a:pt x="2275147" y="2540"/>
                    </a:cubicBezTo>
                    <a:cubicBezTo>
                      <a:pt x="2377230" y="3810"/>
                      <a:pt x="2481485" y="5080"/>
                      <a:pt x="2583569" y="7620"/>
                    </a:cubicBezTo>
                    <a:cubicBezTo>
                      <a:pt x="2637869" y="8890"/>
                      <a:pt x="2692168" y="12700"/>
                      <a:pt x="2746468" y="16510"/>
                    </a:cubicBezTo>
                    <a:cubicBezTo>
                      <a:pt x="2759500" y="16510"/>
                      <a:pt x="2772532" y="16510"/>
                      <a:pt x="2783392" y="16510"/>
                    </a:cubicBezTo>
                    <a:cubicBezTo>
                      <a:pt x="2798511" y="17780"/>
                      <a:pt x="2807401" y="20320"/>
                      <a:pt x="2817561" y="21590"/>
                    </a:cubicBezTo>
                    <a:close/>
                    <a:moveTo>
                      <a:pt x="2827721" y="298450"/>
                    </a:moveTo>
                    <a:cubicBezTo>
                      <a:pt x="2828991" y="281940"/>
                      <a:pt x="2830261" y="269240"/>
                      <a:pt x="2830261" y="256540"/>
                    </a:cubicBezTo>
                    <a:cubicBezTo>
                      <a:pt x="2828991" y="245747"/>
                      <a:pt x="2827721" y="237697"/>
                      <a:pt x="2827721" y="229040"/>
                    </a:cubicBezTo>
                    <a:cubicBezTo>
                      <a:pt x="2827721" y="225091"/>
                      <a:pt x="2830261" y="221142"/>
                      <a:pt x="2828991" y="217193"/>
                    </a:cubicBezTo>
                    <a:cubicBezTo>
                      <a:pt x="2828991" y="213548"/>
                      <a:pt x="2827721" y="209751"/>
                      <a:pt x="2826451" y="206105"/>
                    </a:cubicBezTo>
                    <a:cubicBezTo>
                      <a:pt x="2821371" y="200486"/>
                      <a:pt x="2809941" y="84143"/>
                      <a:pt x="2809941" y="78524"/>
                    </a:cubicBezTo>
                    <a:cubicBezTo>
                      <a:pt x="2807401" y="73815"/>
                      <a:pt x="2804861" y="68955"/>
                      <a:pt x="2802321" y="63500"/>
                    </a:cubicBezTo>
                    <a:cubicBezTo>
                      <a:pt x="2801051" y="44450"/>
                      <a:pt x="2799781" y="43180"/>
                      <a:pt x="2776876" y="41910"/>
                    </a:cubicBezTo>
                    <a:cubicBezTo>
                      <a:pt x="2770360" y="41910"/>
                      <a:pt x="2766016" y="41910"/>
                      <a:pt x="2759500" y="40640"/>
                    </a:cubicBezTo>
                    <a:cubicBezTo>
                      <a:pt x="2705200" y="36830"/>
                      <a:pt x="2648729" y="31750"/>
                      <a:pt x="2594429" y="30480"/>
                    </a:cubicBezTo>
                    <a:cubicBezTo>
                      <a:pt x="2461938" y="26670"/>
                      <a:pt x="2327274" y="25400"/>
                      <a:pt x="2194783" y="22860"/>
                    </a:cubicBezTo>
                    <a:cubicBezTo>
                      <a:pt x="2175235" y="22860"/>
                      <a:pt x="2153515" y="22860"/>
                      <a:pt x="2133967" y="22860"/>
                    </a:cubicBezTo>
                    <a:cubicBezTo>
                      <a:pt x="2101388" y="22860"/>
                      <a:pt x="2068808" y="22860"/>
                      <a:pt x="2038400" y="22860"/>
                    </a:cubicBezTo>
                    <a:cubicBezTo>
                      <a:pt x="1968896" y="22860"/>
                      <a:pt x="1899393" y="22860"/>
                      <a:pt x="1832061" y="24130"/>
                    </a:cubicBezTo>
                    <a:cubicBezTo>
                      <a:pt x="1773417" y="25400"/>
                      <a:pt x="785163" y="29210"/>
                      <a:pt x="726519" y="29210"/>
                    </a:cubicBezTo>
                    <a:cubicBezTo>
                      <a:pt x="630951" y="29210"/>
                      <a:pt x="535384" y="26670"/>
                      <a:pt x="439817" y="33020"/>
                    </a:cubicBezTo>
                    <a:cubicBezTo>
                      <a:pt x="389861" y="36830"/>
                      <a:pt x="342077" y="36830"/>
                      <a:pt x="294293" y="38100"/>
                    </a:cubicBezTo>
                    <a:cubicBezTo>
                      <a:pt x="211758" y="41910"/>
                      <a:pt x="129222" y="45720"/>
                      <a:pt x="49530" y="50800"/>
                    </a:cubicBezTo>
                    <a:cubicBezTo>
                      <a:pt x="36830" y="50800"/>
                      <a:pt x="34290" y="53340"/>
                      <a:pt x="33020" y="64854"/>
                    </a:cubicBezTo>
                    <a:cubicBezTo>
                      <a:pt x="31750" y="67588"/>
                      <a:pt x="31750" y="70322"/>
                      <a:pt x="30480" y="73056"/>
                    </a:cubicBezTo>
                    <a:cubicBezTo>
                      <a:pt x="29210" y="77612"/>
                      <a:pt x="26670" y="82017"/>
                      <a:pt x="25400" y="86574"/>
                    </a:cubicBezTo>
                    <a:cubicBezTo>
                      <a:pt x="20320" y="91434"/>
                      <a:pt x="26670" y="210206"/>
                      <a:pt x="29210" y="215067"/>
                    </a:cubicBezTo>
                    <a:cubicBezTo>
                      <a:pt x="29210" y="220231"/>
                      <a:pt x="29210" y="225547"/>
                      <a:pt x="30480" y="230711"/>
                    </a:cubicBezTo>
                    <a:cubicBezTo>
                      <a:pt x="30480" y="234508"/>
                      <a:pt x="33020" y="238305"/>
                      <a:pt x="33020" y="242102"/>
                    </a:cubicBezTo>
                    <a:cubicBezTo>
                      <a:pt x="33020" y="246203"/>
                      <a:pt x="33020" y="250303"/>
                      <a:pt x="31750" y="256540"/>
                    </a:cubicBezTo>
                    <a:cubicBezTo>
                      <a:pt x="31750" y="260350"/>
                      <a:pt x="31750" y="262890"/>
                      <a:pt x="31750" y="266700"/>
                    </a:cubicBezTo>
                    <a:cubicBezTo>
                      <a:pt x="31750" y="276860"/>
                      <a:pt x="35560" y="280670"/>
                      <a:pt x="44450" y="280670"/>
                    </a:cubicBezTo>
                    <a:cubicBezTo>
                      <a:pt x="66234" y="280670"/>
                      <a:pt x="96642" y="281940"/>
                      <a:pt x="124878" y="281940"/>
                    </a:cubicBezTo>
                    <a:cubicBezTo>
                      <a:pt x="166146" y="281940"/>
                      <a:pt x="209586" y="279400"/>
                      <a:pt x="250853" y="281940"/>
                    </a:cubicBezTo>
                    <a:cubicBezTo>
                      <a:pt x="318185" y="285750"/>
                      <a:pt x="385517" y="288290"/>
                      <a:pt x="452848" y="287020"/>
                    </a:cubicBezTo>
                    <a:cubicBezTo>
                      <a:pt x="496288" y="285750"/>
                      <a:pt x="537556" y="288290"/>
                      <a:pt x="580996" y="288290"/>
                    </a:cubicBezTo>
                    <a:cubicBezTo>
                      <a:pt x="643983" y="288290"/>
                      <a:pt x="706971" y="287020"/>
                      <a:pt x="769959" y="288290"/>
                    </a:cubicBezTo>
                    <a:cubicBezTo>
                      <a:pt x="863354" y="289560"/>
                      <a:pt x="1888533" y="279400"/>
                      <a:pt x="1984100" y="281940"/>
                    </a:cubicBezTo>
                    <a:cubicBezTo>
                      <a:pt x="2025368" y="283210"/>
                      <a:pt x="2066636" y="284480"/>
                      <a:pt x="2105732" y="284480"/>
                    </a:cubicBezTo>
                    <a:cubicBezTo>
                      <a:pt x="2177407" y="287020"/>
                      <a:pt x="2246911" y="283210"/>
                      <a:pt x="2318586" y="287020"/>
                    </a:cubicBezTo>
                    <a:cubicBezTo>
                      <a:pt x="2377230" y="289560"/>
                      <a:pt x="2435874" y="289560"/>
                      <a:pt x="2494517" y="292100"/>
                    </a:cubicBezTo>
                    <a:cubicBezTo>
                      <a:pt x="2581397" y="295910"/>
                      <a:pt x="2668276" y="298450"/>
                      <a:pt x="2755156" y="299720"/>
                    </a:cubicBezTo>
                    <a:cubicBezTo>
                      <a:pt x="2787736" y="299720"/>
                      <a:pt x="2807401" y="298450"/>
                      <a:pt x="2827721" y="298450"/>
                    </a:cubicBezTo>
                    <a:close/>
                  </a:path>
                </a:pathLst>
              </a:custGeom>
              <a:solidFill>
                <a:srgbClr val="06605A"/>
              </a:solidFill>
            </p:spPr>
            <p:txBody>
              <a:bodyPr anchor="t"/>
              <a:lstStyle/>
              <a:p>
                <a:endParaRPr lang="vi-VN"/>
              </a:p>
            </p:txBody>
          </p:sp>
        </p:grp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890038-5360-377F-0FCA-0689E0D82F04}"/>
              </a:ext>
            </a:extLst>
          </p:cNvPr>
          <p:cNvGrpSpPr/>
          <p:nvPr/>
        </p:nvGrpSpPr>
        <p:grpSpPr>
          <a:xfrm>
            <a:off x="1028699" y="0"/>
            <a:ext cx="6037458" cy="3527543"/>
            <a:chOff x="1028699" y="0"/>
            <a:chExt cx="6037458" cy="3527543"/>
          </a:xfrm>
        </p:grpSpPr>
        <p:sp>
          <p:nvSpPr>
            <p:cNvPr id="6" name="Freeform 6"/>
            <p:cNvSpPr/>
            <p:nvPr/>
          </p:nvSpPr>
          <p:spPr>
            <a:xfrm>
              <a:off x="1028699" y="0"/>
              <a:ext cx="6037458" cy="3527543"/>
            </a:xfrm>
            <a:custGeom>
              <a:avLst/>
              <a:gdLst/>
              <a:ahLst/>
              <a:cxnLst/>
              <a:rect l="l" t="t" r="r" b="b"/>
              <a:pathLst>
                <a:path w="4940452" h="3283388">
                  <a:moveTo>
                    <a:pt x="0" y="0"/>
                  </a:moveTo>
                  <a:lnTo>
                    <a:pt x="4940452" y="0"/>
                  </a:lnTo>
                  <a:lnTo>
                    <a:pt x="4940452" y="3283388"/>
                  </a:lnTo>
                  <a:lnTo>
                    <a:pt x="0" y="328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t="-54365" r="-2216"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7EB763-4782-F199-D57B-1F8485FD9EC9}"/>
                </a:ext>
              </a:extLst>
            </p:cNvPr>
            <p:cNvSpPr txBox="1"/>
            <p:nvPr/>
          </p:nvSpPr>
          <p:spPr>
            <a:xfrm>
              <a:off x="1447800" y="225003"/>
              <a:ext cx="5106242" cy="2691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60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ĐỀ:</a:t>
              </a: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60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 ĐỒNG</a:t>
              </a:r>
              <a:endParaRPr lang="en-US" sz="60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661984" y="0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136537">
            <a:off x="8568821" y="2168652"/>
            <a:ext cx="1466160" cy="1391519"/>
          </a:xfrm>
          <a:custGeom>
            <a:avLst/>
            <a:gdLst/>
            <a:ahLst/>
            <a:cxnLst/>
            <a:rect l="l" t="t" r="r" b="b"/>
            <a:pathLst>
              <a:path w="1466160" h="1391519">
                <a:moveTo>
                  <a:pt x="0" y="0"/>
                </a:moveTo>
                <a:lnTo>
                  <a:pt x="1466160" y="0"/>
                </a:lnTo>
                <a:lnTo>
                  <a:pt x="1466160" y="1391519"/>
                </a:lnTo>
                <a:lnTo>
                  <a:pt x="0" y="139151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4">
            <a:extLst>
              <a:ext uri="{FF2B5EF4-FFF2-40B4-BE49-F238E27FC236}">
                <a16:creationId xmlns:a16="http://schemas.microsoft.com/office/drawing/2014/main" id="{18C6EE57-8B9D-FD71-EFA7-0DC17EB0FA07}"/>
              </a:ext>
            </a:extLst>
          </p:cNvPr>
          <p:cNvSpPr txBox="1"/>
          <p:nvPr/>
        </p:nvSpPr>
        <p:spPr>
          <a:xfrm>
            <a:off x="4714958" y="481248"/>
            <a:ext cx="8858084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vi-VN" sz="6000" b="1" u="none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Gợi ý Phiếu đọc sách</a:t>
            </a:r>
            <a:endParaRPr lang="en-US" sz="6000" b="1" u="none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6FA7F9D-71C3-CAD3-77C7-0D18F1A3C6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0369652"/>
              </p:ext>
            </p:extLst>
          </p:nvPr>
        </p:nvGraphicFramePr>
        <p:xfrm>
          <a:off x="381000" y="1714500"/>
          <a:ext cx="17602200" cy="809125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867400">
                  <a:extLst>
                    <a:ext uri="{9D8B030D-6E8A-4147-A177-3AD203B41FA5}">
                      <a16:colId xmlns:a16="http://schemas.microsoft.com/office/drawing/2014/main" val="1282000766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4091223500"/>
                    </a:ext>
                  </a:extLst>
                </a:gridCol>
                <a:gridCol w="5867400">
                  <a:extLst>
                    <a:ext uri="{9D8B030D-6E8A-4147-A177-3AD203B41FA5}">
                      <a16:colId xmlns:a16="http://schemas.microsoft.com/office/drawing/2014/main" val="3964338782"/>
                    </a:ext>
                  </a:extLst>
                </a:gridCol>
              </a:tblGrid>
              <a:tr h="2146448"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Tên câu chuyện: 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Hạt vàng góc ruộng</a:t>
                      </a:r>
                    </a:p>
                  </a:txBody>
                  <a:tcPr marL="360000" marR="360000" marT="36576" marB="180000" anchor="ctr"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Tác giả: 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Bảo Ngọc</a:t>
                      </a:r>
                    </a:p>
                  </a:txBody>
                  <a:tcPr marL="360000" marR="360000" marT="36576" marB="180000" anchor="ctr"/>
                </a:tc>
                <a:tc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Ngày đọc: </a:t>
                      </a:r>
                    </a:p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16/03/2023</a:t>
                      </a:r>
                    </a:p>
                  </a:txBody>
                  <a:tcPr marL="360000" marR="360000" marT="36576" marB="180000" anchor="ctr"/>
                </a:tc>
                <a:extLst>
                  <a:ext uri="{0D108BD9-81ED-4DB2-BD59-A6C34878D82A}">
                    <a16:rowId xmlns:a16="http://schemas.microsoft.com/office/drawing/2014/main" val="2743712314"/>
                  </a:ext>
                </a:extLst>
              </a:tr>
              <a:tr h="2146448">
                <a:tc gridSpan="3">
                  <a:txBody>
                    <a:bodyPr/>
                    <a:lstStyle/>
                    <a:p>
                      <a:pPr algn="just" fontAlgn="t">
                        <a:lnSpc>
                          <a:spcPct val="150000"/>
                        </a:lnSpc>
                      </a:pPr>
                      <a:r>
                        <a:rPr lang="vi-VN" sz="40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Nội dung chính: </a:t>
                      </a:r>
                      <a:r>
                        <a:rPr lang="vi-VN" sz="4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Viết về người mẹ nhân hậu, luôn dành tình yêu thương cho mọi người, mọi vật.</a:t>
                      </a:r>
                    </a:p>
                  </a:txBody>
                  <a:tcPr marL="360000" marR="360000" marT="36576" marB="180000" anchor="ctr"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vi-VN" dirty="0">
                          <a:effectLst/>
                        </a:rPr>
                        <a:t>Nội dung chính: Viết về người mẹ nhân hậu, luôn dành tình yêu thương cho mọi người, mọi vật</a:t>
                      </a:r>
                    </a:p>
                    <a:p>
                      <a:pPr fontAlgn="t"/>
                      <a:r>
                        <a:rPr lang="vi-VN" dirty="0">
                          <a:effectLst/>
                        </a:rPr>
                        <a:t>Nội dung chính: Viết về người mẹ nhân hậu, luôn dành tình yêu thương cho mọi người, mọi vật</a:t>
                      </a:r>
                    </a:p>
                  </a:txBody>
                  <a:tcPr marL="36576" marR="36576" marT="36576" marB="36576"/>
                </a:tc>
                <a:tc hMerge="1">
                  <a:txBody>
                    <a:bodyPr/>
                    <a:lstStyle/>
                    <a:p>
                      <a:pPr fontAlgn="t"/>
                      <a:r>
                        <a:rPr lang="vi-VN" dirty="0">
                          <a:effectLst/>
                        </a:rPr>
                        <a:t>Nội dung chính: Viết về người mẹ nhân hậu, luôn dành tình yêu thương cho mọi người, mọi vật</a:t>
                      </a:r>
                    </a:p>
                  </a:txBody>
                  <a:tcPr marL="36576" marR="36576" marT="36576" marB="36576"/>
                </a:tc>
                <a:extLst>
                  <a:ext uri="{0D108BD9-81ED-4DB2-BD59-A6C34878D82A}">
                    <a16:rowId xmlns:a16="http://schemas.microsoft.com/office/drawing/2014/main" val="3695856318"/>
                  </a:ext>
                </a:extLst>
              </a:tr>
              <a:tr h="1899178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Điều làm em xúc động ở câu chuyện: </a:t>
                      </a:r>
                      <a:r>
                        <a:rPr lang="vi-VN" sz="4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Hình ảnh người mẹ hi sinh vì con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0" marR="360000" marT="63413" marB="63413" anchor="ctr"/>
                </a:tc>
                <a:tc hMerge="1">
                  <a:txBody>
                    <a:bodyPr/>
                    <a:lstStyle/>
                    <a:p>
                      <a:endParaRPr lang="vi-VN" sz="2500" dirty="0"/>
                    </a:p>
                  </a:txBody>
                  <a:tcPr marL="126826" marR="126826" marT="63413" marB="63413"/>
                </a:tc>
                <a:tc hMerge="1">
                  <a:txBody>
                    <a:bodyPr/>
                    <a:lstStyle/>
                    <a:p>
                      <a:endParaRPr lang="vi-VN" sz="2500" dirty="0"/>
                    </a:p>
                  </a:txBody>
                  <a:tcPr marL="126826" marR="126826" marT="63413" marB="63413"/>
                </a:tc>
                <a:extLst>
                  <a:ext uri="{0D108BD9-81ED-4DB2-BD59-A6C34878D82A}">
                    <a16:rowId xmlns:a16="http://schemas.microsoft.com/office/drawing/2014/main" val="4267355445"/>
                  </a:ext>
                </a:extLst>
              </a:tr>
              <a:tr h="1899178">
                <a:tc gridSpan="3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4000" b="1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Mức độ yêu thích: </a:t>
                      </a:r>
                      <a:r>
                        <a:rPr lang="vi-VN" sz="4000" b="0" i="0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******</a:t>
                      </a:r>
                      <a:endParaRPr lang="vi-VN" sz="4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0" marR="360000" marT="63413" marB="63413" anchor="ctr"/>
                </a:tc>
                <a:tc hMerge="1">
                  <a:txBody>
                    <a:bodyPr/>
                    <a:lstStyle/>
                    <a:p>
                      <a:endParaRPr lang="vi-VN" sz="2500" dirty="0"/>
                    </a:p>
                  </a:txBody>
                  <a:tcPr marL="126826" marR="126826" marT="63413" marB="63413"/>
                </a:tc>
                <a:tc hMerge="1">
                  <a:txBody>
                    <a:bodyPr/>
                    <a:lstStyle/>
                    <a:p>
                      <a:endParaRPr lang="vi-VN" sz="2500" dirty="0"/>
                    </a:p>
                  </a:txBody>
                  <a:tcPr marL="126826" marR="126826" marT="63413" marB="63413"/>
                </a:tc>
                <a:extLst>
                  <a:ext uri="{0D108BD9-81ED-4DB2-BD59-A6C34878D82A}">
                    <a16:rowId xmlns:a16="http://schemas.microsoft.com/office/drawing/2014/main" val="23383209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3335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7898217"/>
            <a:ext cx="18288000" cy="2388783"/>
          </a:xfrm>
          <a:custGeom>
            <a:avLst/>
            <a:gdLst/>
            <a:ahLst/>
            <a:cxnLst/>
            <a:rect l="l" t="t" r="r" b="b"/>
            <a:pathLst>
              <a:path w="18288000" h="2388783">
                <a:moveTo>
                  <a:pt x="0" y="0"/>
                </a:moveTo>
                <a:lnTo>
                  <a:pt x="18288000" y="0"/>
                </a:lnTo>
                <a:lnTo>
                  <a:pt x="18288000" y="2388783"/>
                </a:lnTo>
                <a:lnTo>
                  <a:pt x="0" y="23887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496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934671" y="1280383"/>
            <a:ext cx="16818707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000" b="1" u="none" dirty="0">
                <a:solidFill>
                  <a:srgbClr val="C3113D"/>
                </a:solidFill>
                <a:latin typeface="Arial"/>
              </a:rPr>
              <a:t>CẢM ƠN CÁC EM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8000" b="1" u="none" dirty="0">
                <a:solidFill>
                  <a:srgbClr val="C3113D"/>
                </a:solidFill>
                <a:latin typeface="Arial"/>
              </a:rPr>
              <a:t>ĐÃ CHÚ Ý LẮNG NGHE BÀI HỌC!</a:t>
            </a:r>
            <a:endParaRPr lang="en-US" sz="8000" b="1" u="none" dirty="0">
              <a:solidFill>
                <a:srgbClr val="C3113D"/>
              </a:solidFill>
              <a:latin typeface="Arial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6196359" y="4976898"/>
            <a:ext cx="6295333" cy="6146534"/>
          </a:xfrm>
          <a:custGeom>
            <a:avLst/>
            <a:gdLst/>
            <a:ahLst/>
            <a:cxnLst/>
            <a:rect l="l" t="t" r="r" b="b"/>
            <a:pathLst>
              <a:path w="6295333" h="6146534">
                <a:moveTo>
                  <a:pt x="0" y="0"/>
                </a:moveTo>
                <a:lnTo>
                  <a:pt x="6295332" y="0"/>
                </a:lnTo>
                <a:lnTo>
                  <a:pt x="6295332" y="6146534"/>
                </a:lnTo>
                <a:lnTo>
                  <a:pt x="0" y="61465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5119243" y="6032232"/>
            <a:ext cx="1331872" cy="1403313"/>
          </a:xfrm>
          <a:custGeom>
            <a:avLst/>
            <a:gdLst/>
            <a:ahLst/>
            <a:cxnLst/>
            <a:rect l="l" t="t" r="r" b="b"/>
            <a:pathLst>
              <a:path w="1331872" h="1403313">
                <a:moveTo>
                  <a:pt x="0" y="0"/>
                </a:moveTo>
                <a:lnTo>
                  <a:pt x="1331872" y="0"/>
                </a:lnTo>
                <a:lnTo>
                  <a:pt x="1331872" y="1403313"/>
                </a:lnTo>
                <a:lnTo>
                  <a:pt x="0" y="140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836885" y="6032232"/>
            <a:ext cx="1331872" cy="1403313"/>
          </a:xfrm>
          <a:custGeom>
            <a:avLst/>
            <a:gdLst/>
            <a:ahLst/>
            <a:cxnLst/>
            <a:rect l="l" t="t" r="r" b="b"/>
            <a:pathLst>
              <a:path w="1331872" h="1403313">
                <a:moveTo>
                  <a:pt x="0" y="0"/>
                </a:moveTo>
                <a:lnTo>
                  <a:pt x="1331872" y="0"/>
                </a:lnTo>
                <a:lnTo>
                  <a:pt x="1331872" y="1403313"/>
                </a:lnTo>
                <a:lnTo>
                  <a:pt x="0" y="14033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0"/>
            <a:ext cx="3673770" cy="2247293"/>
          </a:xfrm>
          <a:custGeom>
            <a:avLst/>
            <a:gdLst/>
            <a:ahLst/>
            <a:cxnLst/>
            <a:rect l="l" t="t" r="r" b="b"/>
            <a:pathLst>
              <a:path w="3673770" h="2247293">
                <a:moveTo>
                  <a:pt x="0" y="0"/>
                </a:moveTo>
                <a:lnTo>
                  <a:pt x="3673770" y="0"/>
                </a:lnTo>
                <a:lnTo>
                  <a:pt x="3673770" y="2247293"/>
                </a:lnTo>
                <a:lnTo>
                  <a:pt x="0" y="22472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500" t="-560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flipH="1">
            <a:off x="14614230" y="0"/>
            <a:ext cx="3673770" cy="2247293"/>
          </a:xfrm>
          <a:custGeom>
            <a:avLst/>
            <a:gdLst/>
            <a:ahLst/>
            <a:cxnLst/>
            <a:rect l="l" t="t" r="r" b="b"/>
            <a:pathLst>
              <a:path w="3673770" h="2247293">
                <a:moveTo>
                  <a:pt x="3673770" y="0"/>
                </a:moveTo>
                <a:lnTo>
                  <a:pt x="0" y="0"/>
                </a:lnTo>
                <a:lnTo>
                  <a:pt x="0" y="2247293"/>
                </a:lnTo>
                <a:lnTo>
                  <a:pt x="3673770" y="2247293"/>
                </a:lnTo>
                <a:lnTo>
                  <a:pt x="367377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4500" t="-560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0315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1874491" y="3115232"/>
            <a:ext cx="4285338" cy="6249280"/>
          </a:xfrm>
          <a:custGeom>
            <a:avLst/>
            <a:gdLst/>
            <a:ahLst/>
            <a:cxnLst/>
            <a:rect l="l" t="t" r="r" b="b"/>
            <a:pathLst>
              <a:path w="4285338" h="6249280">
                <a:moveTo>
                  <a:pt x="0" y="0"/>
                </a:moveTo>
                <a:lnTo>
                  <a:pt x="4285338" y="0"/>
                </a:lnTo>
                <a:lnTo>
                  <a:pt x="4285338" y="6249280"/>
                </a:lnTo>
                <a:lnTo>
                  <a:pt x="0" y="624928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b="-5026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620000" y="983171"/>
            <a:ext cx="9525000" cy="10156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vi-VN" sz="6600" b="1" dirty="0">
                <a:solidFill>
                  <a:srgbClr val="06605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CHIA SẺ VỀ CHỦ ĐIỂM</a:t>
            </a:r>
            <a:endParaRPr lang="en-US" sz="6600" b="1" dirty="0">
              <a:solidFill>
                <a:srgbClr val="06605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15765283" y="8420100"/>
            <a:ext cx="2575830" cy="1881450"/>
          </a:xfrm>
          <a:custGeom>
            <a:avLst/>
            <a:gdLst/>
            <a:ahLst/>
            <a:cxnLst/>
            <a:rect l="l" t="t" r="r" b="b"/>
            <a:pathLst>
              <a:path w="4297761" h="3139191">
                <a:moveTo>
                  <a:pt x="0" y="0"/>
                </a:moveTo>
                <a:lnTo>
                  <a:pt x="4297761" y="0"/>
                </a:lnTo>
                <a:lnTo>
                  <a:pt x="4297761" y="3139191"/>
                </a:lnTo>
                <a:lnTo>
                  <a:pt x="0" y="31391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r="-19150" b="-86525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62FF7F62-E14D-C21A-59F5-451590361920}"/>
              </a:ext>
            </a:extLst>
          </p:cNvPr>
          <p:cNvSpPr/>
          <p:nvPr/>
        </p:nvSpPr>
        <p:spPr>
          <a:xfrm>
            <a:off x="854860" y="1727267"/>
            <a:ext cx="6324600" cy="1180157"/>
          </a:xfrm>
          <a:prstGeom prst="wedgeRoundRectCallout">
            <a:avLst/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NHÓM ĐÔI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155EF27-4DFF-6311-45FA-CD0E24E5D039}"/>
              </a:ext>
            </a:extLst>
          </p:cNvPr>
          <p:cNvSpPr txBox="1"/>
          <p:nvPr/>
        </p:nvSpPr>
        <p:spPr>
          <a:xfrm>
            <a:off x="8083770" y="2565327"/>
            <a:ext cx="8597460" cy="599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Đọc lời bài hát (SGK tr.3), quan sát bức tranh và trả lời các câu hỏi:</a:t>
            </a:r>
            <a:endParaRPr lang="vi-VN" sz="4000" b="1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Hình ảnh quả bầu, quả bí trong bài hát gọi cho em nghĩ đến ai? 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 hiểu cái "giàn” trong bài hát có nghĩa là gì? 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36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3. </a:t>
            </a:r>
            <a:r>
              <a:rPr lang="vi-VN" sz="36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khuyên ta điều gì?</a:t>
            </a:r>
            <a:endParaRPr lang="vi-VN" sz="36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4" grpId="0" animBg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moved">
            <a:extLst>
              <a:ext uri="{FF2B5EF4-FFF2-40B4-BE49-F238E27FC236}">
                <a16:creationId xmlns:a16="http://schemas.microsoft.com/office/drawing/2014/main" id="{51A945AD-B46E-2DEB-5BBC-AA3F346C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"/>
            <a:ext cx="8001000" cy="40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8C4BA-BD1E-8267-C427-23DF5FF6C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14" name="Freeform 30">
            <a:extLst>
              <a:ext uri="{FF2B5EF4-FFF2-40B4-BE49-F238E27FC236}">
                <a16:creationId xmlns:a16="http://schemas.microsoft.com/office/drawing/2014/main" id="{053E0BC4-3D67-6B62-0C91-DCCE0E711E55}"/>
              </a:ext>
            </a:extLst>
          </p:cNvPr>
          <p:cNvSpPr/>
          <p:nvPr/>
        </p:nvSpPr>
        <p:spPr>
          <a:xfrm>
            <a:off x="1843195" y="4991100"/>
            <a:ext cx="4314610" cy="5658511"/>
          </a:xfrm>
          <a:custGeom>
            <a:avLst/>
            <a:gdLst/>
            <a:ahLst/>
            <a:cxnLst/>
            <a:rect l="l" t="t" r="r" b="b"/>
            <a:pathLst>
              <a:path w="928037" h="1217098">
                <a:moveTo>
                  <a:pt x="0" y="0"/>
                </a:moveTo>
                <a:lnTo>
                  <a:pt x="928037" y="0"/>
                </a:lnTo>
                <a:lnTo>
                  <a:pt x="928037" y="1217097"/>
                </a:lnTo>
                <a:lnTo>
                  <a:pt x="0" y="1217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48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1008C4BA-BD1E-8267-C427-23DF5FF6C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0" y="0"/>
            <a:ext cx="11430000" cy="10287000"/>
          </a:xfrm>
          <a:prstGeom prst="rect">
            <a:avLst/>
          </a:prstGeom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DBB38F1-683E-191C-C3BE-3FB4B688E1BD}"/>
              </a:ext>
            </a:extLst>
          </p:cNvPr>
          <p:cNvCxnSpPr>
            <a:cxnSpLocks/>
          </p:cNvCxnSpPr>
          <p:nvPr/>
        </p:nvCxnSpPr>
        <p:spPr>
          <a:xfrm>
            <a:off x="9220200" y="3238500"/>
            <a:ext cx="7620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6DFDDB-06F2-6297-9A88-589C116F8946}"/>
              </a:ext>
            </a:extLst>
          </p:cNvPr>
          <p:cNvCxnSpPr>
            <a:cxnSpLocks/>
          </p:cNvCxnSpPr>
          <p:nvPr/>
        </p:nvCxnSpPr>
        <p:spPr>
          <a:xfrm>
            <a:off x="12420600" y="3238500"/>
            <a:ext cx="5334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D8ACC61-2AEF-A64C-7761-64201C3ACE32}"/>
              </a:ext>
            </a:extLst>
          </p:cNvPr>
          <p:cNvCxnSpPr>
            <a:cxnSpLocks/>
          </p:cNvCxnSpPr>
          <p:nvPr/>
        </p:nvCxnSpPr>
        <p:spPr>
          <a:xfrm>
            <a:off x="14859000" y="4991100"/>
            <a:ext cx="7620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F645B80-B9F9-851F-36CA-43D6243581A1}"/>
              </a:ext>
            </a:extLst>
          </p:cNvPr>
          <p:cNvCxnSpPr>
            <a:cxnSpLocks/>
          </p:cNvCxnSpPr>
          <p:nvPr/>
        </p:nvCxnSpPr>
        <p:spPr>
          <a:xfrm>
            <a:off x="8828314" y="6667500"/>
            <a:ext cx="5334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AF9472E-47A6-931C-1A1B-8EF2C68747B9}"/>
              </a:ext>
            </a:extLst>
          </p:cNvPr>
          <p:cNvCxnSpPr>
            <a:cxnSpLocks/>
          </p:cNvCxnSpPr>
          <p:nvPr/>
        </p:nvCxnSpPr>
        <p:spPr>
          <a:xfrm>
            <a:off x="12954000" y="8420100"/>
            <a:ext cx="7620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070DA10-88D8-79B1-BF3A-3EEC248747BD}"/>
              </a:ext>
            </a:extLst>
          </p:cNvPr>
          <p:cNvCxnSpPr>
            <a:cxnSpLocks/>
          </p:cNvCxnSpPr>
          <p:nvPr/>
        </p:nvCxnSpPr>
        <p:spPr>
          <a:xfrm>
            <a:off x="17145000" y="8420100"/>
            <a:ext cx="5334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32A79A6E-9032-0025-A254-D390D53AE2A9}"/>
              </a:ext>
            </a:extLst>
          </p:cNvPr>
          <p:cNvSpPr/>
          <p:nvPr/>
        </p:nvSpPr>
        <p:spPr>
          <a:xfrm>
            <a:off x="609600" y="4152900"/>
            <a:ext cx="5780314" cy="5029200"/>
          </a:xfrm>
          <a:prstGeom prst="wedgeRoundRectCallout">
            <a:avLst>
              <a:gd name="adj1" fmla="val 58514"/>
              <a:gd name="adj2" fmla="val 21474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 ảnh quả bầu và quả bí trong bài hát gợi cho em </a:t>
            </a: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nghĩ tới những người trong một cộng đồng.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 descr="removed">
            <a:extLst>
              <a:ext uri="{FF2B5EF4-FFF2-40B4-BE49-F238E27FC236}">
                <a16:creationId xmlns:a16="http://schemas.microsoft.com/office/drawing/2014/main" id="{7C0351B0-6192-8710-3D38-D63FADA8DE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86" t="28558" r="52380" b="-2810"/>
          <a:stretch/>
        </p:blipFill>
        <p:spPr bwMode="auto">
          <a:xfrm>
            <a:off x="7256" y="-12700"/>
            <a:ext cx="1364343" cy="4112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removed">
            <a:extLst>
              <a:ext uri="{FF2B5EF4-FFF2-40B4-BE49-F238E27FC236}">
                <a16:creationId xmlns:a16="http://schemas.microsoft.com/office/drawing/2014/main" id="{601F66BB-0781-A4E6-4481-14DD4611E0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7" t="22847" r="21905" b="34633"/>
          <a:stretch/>
        </p:blipFill>
        <p:spPr bwMode="auto">
          <a:xfrm>
            <a:off x="5348785" y="-7258"/>
            <a:ext cx="1498329" cy="3017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1964E42D-9BEF-00AA-A4F2-1ACEB762452A}"/>
              </a:ext>
            </a:extLst>
          </p:cNvPr>
          <p:cNvSpPr/>
          <p:nvPr/>
        </p:nvSpPr>
        <p:spPr>
          <a:xfrm>
            <a:off x="1614310" y="1300843"/>
            <a:ext cx="1611356" cy="830943"/>
          </a:xfrm>
          <a:prstGeom prst="wedgeRoundRectCallout">
            <a:avLst>
              <a:gd name="adj1" fmla="val -76599"/>
              <a:gd name="adj2" fmla="val 30222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>
              <a:lnSpc>
                <a:spcPct val="150000"/>
              </a:lnSpc>
            </a:pPr>
            <a:r>
              <a:rPr lang="vi-VN" sz="400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Bầu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15D39A63-C6EC-9AAA-3B4E-0EF9C6CAB6E1}"/>
              </a:ext>
            </a:extLst>
          </p:cNvPr>
          <p:cNvSpPr/>
          <p:nvPr/>
        </p:nvSpPr>
        <p:spPr>
          <a:xfrm>
            <a:off x="3741731" y="883557"/>
            <a:ext cx="1364343" cy="830943"/>
          </a:xfrm>
          <a:prstGeom prst="wedgeRoundRectCallout">
            <a:avLst>
              <a:gd name="adj1" fmla="val 87487"/>
              <a:gd name="adj2" fmla="val 35326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ctr">
              <a:lnSpc>
                <a:spcPct val="150000"/>
              </a:lnSpc>
            </a:pPr>
            <a:r>
              <a:rPr lang="vi-VN" sz="4000" dirty="0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Bí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315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moved">
            <a:extLst>
              <a:ext uri="{FF2B5EF4-FFF2-40B4-BE49-F238E27FC236}">
                <a16:creationId xmlns:a16="http://schemas.microsoft.com/office/drawing/2014/main" id="{51A945AD-B46E-2DEB-5BBC-AA3F346C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001000" cy="40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8C4BA-BD1E-8267-C427-23DF5FF6C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9C4076E-9883-6FEF-201B-9A46B6178D44}"/>
              </a:ext>
            </a:extLst>
          </p:cNvPr>
          <p:cNvSpPr/>
          <p:nvPr/>
        </p:nvSpPr>
        <p:spPr>
          <a:xfrm>
            <a:off x="685800" y="4371521"/>
            <a:ext cx="6286500" cy="5607957"/>
          </a:xfrm>
          <a:prstGeom prst="wedgeRoundRectCallout">
            <a:avLst>
              <a:gd name="adj1" fmla="val 62498"/>
              <a:gd name="adj2" fmla="val 21963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Từ “giàn” trong bài hát có nghĩa là một địa điểm (như chung cư, khu phố, xóm làng), nói rộng ra là quê hương, đất nước.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922740D-7376-A7D6-E05D-F73ED4B5CFD6}"/>
              </a:ext>
            </a:extLst>
          </p:cNvPr>
          <p:cNvCxnSpPr>
            <a:cxnSpLocks/>
          </p:cNvCxnSpPr>
          <p:nvPr/>
        </p:nvCxnSpPr>
        <p:spPr>
          <a:xfrm>
            <a:off x="11430000" y="8496300"/>
            <a:ext cx="7620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C93B5ED-65B3-B16E-819D-05385844FABC}"/>
              </a:ext>
            </a:extLst>
          </p:cNvPr>
          <p:cNvCxnSpPr>
            <a:cxnSpLocks/>
          </p:cNvCxnSpPr>
          <p:nvPr/>
        </p:nvCxnSpPr>
        <p:spPr>
          <a:xfrm>
            <a:off x="17145000" y="10270671"/>
            <a:ext cx="762000" cy="0"/>
          </a:xfrm>
          <a:prstGeom prst="line">
            <a:avLst/>
          </a:prstGeom>
          <a:ln w="28575">
            <a:solidFill>
              <a:srgbClr val="C3113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622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moved">
            <a:extLst>
              <a:ext uri="{FF2B5EF4-FFF2-40B4-BE49-F238E27FC236}">
                <a16:creationId xmlns:a16="http://schemas.microsoft.com/office/drawing/2014/main" id="{51A945AD-B46E-2DEB-5BBC-AA3F346C57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9100"/>
            <a:ext cx="8001000" cy="4002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008C4BA-BD1E-8267-C427-23DF5FF6CA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0" y="0"/>
            <a:ext cx="10287000" cy="10287000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29C4076E-9883-6FEF-201B-9A46B6178D44}"/>
              </a:ext>
            </a:extLst>
          </p:cNvPr>
          <p:cNvSpPr/>
          <p:nvPr/>
        </p:nvSpPr>
        <p:spPr>
          <a:xfrm>
            <a:off x="762000" y="5029200"/>
            <a:ext cx="6210300" cy="4575628"/>
          </a:xfrm>
          <a:prstGeom prst="wedgeRoundRectCallout">
            <a:avLst>
              <a:gd name="adj1" fmla="val 62498"/>
              <a:gd name="adj2" fmla="val 21963"/>
              <a:gd name="adj3" fmla="val 16667"/>
            </a:avLst>
          </a:prstGeom>
          <a:solidFill>
            <a:srgbClr val="FFFAF3"/>
          </a:solidFill>
          <a:ln>
            <a:solidFill>
              <a:srgbClr val="C3113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180000" bIns="180000" rtlCol="0" anchor="ctr"/>
          <a:lstStyle/>
          <a:p>
            <a:pPr algn="just">
              <a:lnSpc>
                <a:spcPct val="150000"/>
              </a:lnSpc>
            </a:pPr>
            <a:r>
              <a:rPr lang="vi-VN" sz="400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 hát khuyên những người sống trong một cộng đồng phải thương yêu, đùm bọc lẫn nhau.</a:t>
            </a:r>
            <a:endParaRPr lang="vi-VN" sz="40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279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 rot="-5400000">
            <a:off x="6990868" y="-1733057"/>
            <a:ext cx="8841151" cy="13753114"/>
          </a:xfrm>
          <a:custGeom>
            <a:avLst/>
            <a:gdLst/>
            <a:ahLst/>
            <a:cxnLst/>
            <a:rect l="l" t="t" r="r" b="b"/>
            <a:pathLst>
              <a:path w="8841151" h="13753114">
                <a:moveTo>
                  <a:pt x="0" y="0"/>
                </a:moveTo>
                <a:lnTo>
                  <a:pt x="8841150" y="0"/>
                </a:lnTo>
                <a:lnTo>
                  <a:pt x="8841150" y="13753114"/>
                </a:lnTo>
                <a:lnTo>
                  <a:pt x="0" y="1375311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t="-2838" r="-19116" b="-115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9144000" y="4000500"/>
            <a:ext cx="6051894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 1:</a:t>
            </a:r>
          </a:p>
          <a:p>
            <a:pPr algn="ctr">
              <a:lnSpc>
                <a:spcPct val="150000"/>
              </a:lnSpc>
            </a:pPr>
            <a:r>
              <a:rPr lang="vi-VN" sz="8000" b="1" dirty="0">
                <a:solidFill>
                  <a:srgbClr val="C3113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MÓN QUÀ</a:t>
            </a:r>
            <a:endParaRPr lang="en-US" sz="8000" b="1" dirty="0">
              <a:solidFill>
                <a:srgbClr val="C3113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9151562" y="1568192"/>
            <a:ext cx="5648028" cy="2029996"/>
            <a:chOff x="0" y="0"/>
            <a:chExt cx="2845501" cy="317500"/>
          </a:xfrm>
        </p:grpSpPr>
        <p:sp>
          <p:nvSpPr>
            <p:cNvPr id="8" name="Freeform 8"/>
            <p:cNvSpPr/>
            <p:nvPr/>
          </p:nvSpPr>
          <p:spPr>
            <a:xfrm>
              <a:off x="10160" y="16510"/>
              <a:ext cx="2822641" cy="289560"/>
            </a:xfrm>
            <a:custGeom>
              <a:avLst/>
              <a:gdLst/>
              <a:ahLst/>
              <a:cxnLst/>
              <a:rect l="l" t="t" r="r" b="b"/>
              <a:pathLst>
                <a:path w="2822641" h="289560">
                  <a:moveTo>
                    <a:pt x="2822641" y="289560"/>
                  </a:moveTo>
                  <a:lnTo>
                    <a:pt x="0" y="281940"/>
                  </a:lnTo>
                  <a:lnTo>
                    <a:pt x="0" y="113654"/>
                  </a:lnTo>
                  <a:lnTo>
                    <a:pt x="17780" y="19050"/>
                  </a:lnTo>
                  <a:lnTo>
                    <a:pt x="1405413" y="0"/>
                  </a:lnTo>
                  <a:lnTo>
                    <a:pt x="2803591" y="5080"/>
                  </a:lnTo>
                  <a:close/>
                </a:path>
              </a:pathLst>
            </a:custGeom>
            <a:solidFill>
              <a:srgbClr val="06605A"/>
            </a:solidFill>
          </p:spPr>
          <p:txBody>
            <a:bodyPr anchor="t"/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80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BÀI 11</a:t>
              </a:r>
              <a:endParaRPr lang="en-US" sz="80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-3810" y="0"/>
              <a:ext cx="2851851" cy="316230"/>
            </a:xfrm>
            <a:custGeom>
              <a:avLst/>
              <a:gdLst/>
              <a:ahLst/>
              <a:cxnLst/>
              <a:rect l="l" t="t" r="r" b="b"/>
              <a:pathLst>
                <a:path w="2851851" h="316230">
                  <a:moveTo>
                    <a:pt x="2817561" y="21590"/>
                  </a:moveTo>
                  <a:cubicBezTo>
                    <a:pt x="2818831" y="34290"/>
                    <a:pt x="2818831" y="44450"/>
                    <a:pt x="2820101" y="54610"/>
                  </a:cubicBezTo>
                  <a:cubicBezTo>
                    <a:pt x="2822641" y="67284"/>
                    <a:pt x="2823911" y="71537"/>
                    <a:pt x="2826451" y="75638"/>
                  </a:cubicBezTo>
                  <a:cubicBezTo>
                    <a:pt x="2826451" y="81561"/>
                    <a:pt x="2839151" y="198359"/>
                    <a:pt x="2845501" y="204283"/>
                  </a:cubicBezTo>
                  <a:cubicBezTo>
                    <a:pt x="2851851" y="213244"/>
                    <a:pt x="2848041" y="222357"/>
                    <a:pt x="2848041" y="231318"/>
                  </a:cubicBezTo>
                  <a:cubicBezTo>
                    <a:pt x="2848041" y="239216"/>
                    <a:pt x="2849311" y="246506"/>
                    <a:pt x="2850581" y="255270"/>
                  </a:cubicBezTo>
                  <a:cubicBezTo>
                    <a:pt x="2850581" y="276860"/>
                    <a:pt x="2850581" y="290830"/>
                    <a:pt x="2850581" y="314960"/>
                  </a:cubicBezTo>
                  <a:cubicBezTo>
                    <a:pt x="2827721" y="314960"/>
                    <a:pt x="2807401" y="316230"/>
                    <a:pt x="2783392" y="314960"/>
                  </a:cubicBezTo>
                  <a:cubicBezTo>
                    <a:pt x="2642213" y="309880"/>
                    <a:pt x="2498861" y="316230"/>
                    <a:pt x="2357682" y="311150"/>
                  </a:cubicBezTo>
                  <a:cubicBezTo>
                    <a:pt x="2272975" y="307340"/>
                    <a:pt x="2190439" y="309880"/>
                    <a:pt x="2105732" y="307340"/>
                  </a:cubicBezTo>
                  <a:cubicBezTo>
                    <a:pt x="2066636" y="306070"/>
                    <a:pt x="2027540" y="304800"/>
                    <a:pt x="1988444" y="303530"/>
                  </a:cubicBezTo>
                  <a:cubicBezTo>
                    <a:pt x="1964552" y="303530"/>
                    <a:pt x="1942832" y="304800"/>
                    <a:pt x="1918940" y="304800"/>
                  </a:cubicBezTo>
                  <a:cubicBezTo>
                    <a:pt x="1858125" y="303530"/>
                    <a:pt x="1690882" y="304800"/>
                    <a:pt x="1630066" y="303530"/>
                  </a:cubicBezTo>
                  <a:cubicBezTo>
                    <a:pt x="1586626" y="302260"/>
                    <a:pt x="717831" y="311150"/>
                    <a:pt x="674391" y="309880"/>
                  </a:cubicBezTo>
                  <a:cubicBezTo>
                    <a:pt x="663531" y="309880"/>
                    <a:pt x="650499" y="311150"/>
                    <a:pt x="639639" y="311150"/>
                  </a:cubicBezTo>
                  <a:cubicBezTo>
                    <a:pt x="613575" y="311150"/>
                    <a:pt x="589684" y="312420"/>
                    <a:pt x="563620" y="312420"/>
                  </a:cubicBezTo>
                  <a:cubicBezTo>
                    <a:pt x="498460" y="312420"/>
                    <a:pt x="435472" y="311150"/>
                    <a:pt x="370313" y="309880"/>
                  </a:cubicBezTo>
                  <a:cubicBezTo>
                    <a:pt x="331217" y="308610"/>
                    <a:pt x="292121" y="307340"/>
                    <a:pt x="255197" y="306070"/>
                  </a:cubicBezTo>
                  <a:cubicBezTo>
                    <a:pt x="185694" y="304800"/>
                    <a:pt x="116190" y="303530"/>
                    <a:pt x="48260" y="303530"/>
                  </a:cubicBezTo>
                  <a:cubicBezTo>
                    <a:pt x="38100" y="303530"/>
                    <a:pt x="29210" y="303530"/>
                    <a:pt x="19050" y="302260"/>
                  </a:cubicBezTo>
                  <a:cubicBezTo>
                    <a:pt x="10160" y="300990"/>
                    <a:pt x="5080" y="294640"/>
                    <a:pt x="7620" y="285750"/>
                  </a:cubicBezTo>
                  <a:cubicBezTo>
                    <a:pt x="16510" y="254101"/>
                    <a:pt x="12700" y="250303"/>
                    <a:pt x="11430" y="246354"/>
                  </a:cubicBezTo>
                  <a:cubicBezTo>
                    <a:pt x="10160" y="238305"/>
                    <a:pt x="6350" y="230407"/>
                    <a:pt x="7620" y="222357"/>
                  </a:cubicBezTo>
                  <a:cubicBezTo>
                    <a:pt x="5080" y="212333"/>
                    <a:pt x="0" y="88244"/>
                    <a:pt x="7620" y="78068"/>
                  </a:cubicBezTo>
                  <a:cubicBezTo>
                    <a:pt x="8890" y="76094"/>
                    <a:pt x="7620" y="73967"/>
                    <a:pt x="8890" y="71993"/>
                  </a:cubicBezTo>
                  <a:cubicBezTo>
                    <a:pt x="10160" y="68803"/>
                    <a:pt x="12700" y="65310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61890" y="30480"/>
                    <a:pt x="96642" y="29210"/>
                  </a:cubicBezTo>
                  <a:cubicBezTo>
                    <a:pt x="155286" y="25400"/>
                    <a:pt x="213930" y="22860"/>
                    <a:pt x="274745" y="20320"/>
                  </a:cubicBezTo>
                  <a:cubicBezTo>
                    <a:pt x="316013" y="17780"/>
                    <a:pt x="357281" y="16510"/>
                    <a:pt x="396377" y="13970"/>
                  </a:cubicBezTo>
                  <a:cubicBezTo>
                    <a:pt x="435472" y="11430"/>
                    <a:pt x="476740" y="8890"/>
                    <a:pt x="515836" y="8890"/>
                  </a:cubicBezTo>
                  <a:cubicBezTo>
                    <a:pt x="559276" y="7620"/>
                    <a:pt x="602716" y="10160"/>
                    <a:pt x="646155" y="8890"/>
                  </a:cubicBezTo>
                  <a:cubicBezTo>
                    <a:pt x="700455" y="8890"/>
                    <a:pt x="1684366" y="6350"/>
                    <a:pt x="1738665" y="5080"/>
                  </a:cubicBezTo>
                  <a:cubicBezTo>
                    <a:pt x="1790793" y="3810"/>
                    <a:pt x="1842921" y="2540"/>
                    <a:pt x="1897221" y="2540"/>
                  </a:cubicBezTo>
                  <a:cubicBezTo>
                    <a:pt x="1986272" y="1270"/>
                    <a:pt x="2073152" y="0"/>
                    <a:pt x="2162203" y="0"/>
                  </a:cubicBezTo>
                  <a:cubicBezTo>
                    <a:pt x="2199127" y="0"/>
                    <a:pt x="2238223" y="2540"/>
                    <a:pt x="2275147" y="2540"/>
                  </a:cubicBezTo>
                  <a:cubicBezTo>
                    <a:pt x="2377230" y="3810"/>
                    <a:pt x="2481485" y="5080"/>
                    <a:pt x="2583569" y="7620"/>
                  </a:cubicBezTo>
                  <a:cubicBezTo>
                    <a:pt x="2637869" y="8890"/>
                    <a:pt x="2692168" y="12700"/>
                    <a:pt x="2746468" y="16510"/>
                  </a:cubicBezTo>
                  <a:cubicBezTo>
                    <a:pt x="2759500" y="16510"/>
                    <a:pt x="2772532" y="16510"/>
                    <a:pt x="2783392" y="16510"/>
                  </a:cubicBezTo>
                  <a:cubicBezTo>
                    <a:pt x="2798511" y="17780"/>
                    <a:pt x="2807401" y="20320"/>
                    <a:pt x="2817561" y="21590"/>
                  </a:cubicBezTo>
                  <a:close/>
                  <a:moveTo>
                    <a:pt x="2827721" y="298450"/>
                  </a:moveTo>
                  <a:cubicBezTo>
                    <a:pt x="2828991" y="281940"/>
                    <a:pt x="2830261" y="269240"/>
                    <a:pt x="2830261" y="256540"/>
                  </a:cubicBezTo>
                  <a:cubicBezTo>
                    <a:pt x="2828991" y="245747"/>
                    <a:pt x="2827721" y="237697"/>
                    <a:pt x="2827721" y="229040"/>
                  </a:cubicBezTo>
                  <a:cubicBezTo>
                    <a:pt x="2827721" y="225091"/>
                    <a:pt x="2830261" y="221142"/>
                    <a:pt x="2828991" y="217193"/>
                  </a:cubicBezTo>
                  <a:cubicBezTo>
                    <a:pt x="2828991" y="213548"/>
                    <a:pt x="2827721" y="209751"/>
                    <a:pt x="2826451" y="206105"/>
                  </a:cubicBezTo>
                  <a:cubicBezTo>
                    <a:pt x="2821371" y="200486"/>
                    <a:pt x="2809941" y="84143"/>
                    <a:pt x="2809941" y="78524"/>
                  </a:cubicBezTo>
                  <a:cubicBezTo>
                    <a:pt x="2807401" y="73815"/>
                    <a:pt x="2804861" y="68955"/>
                    <a:pt x="2802321" y="63500"/>
                  </a:cubicBezTo>
                  <a:cubicBezTo>
                    <a:pt x="2801051" y="44450"/>
                    <a:pt x="2799781" y="43180"/>
                    <a:pt x="2776876" y="41910"/>
                  </a:cubicBezTo>
                  <a:cubicBezTo>
                    <a:pt x="2770360" y="41910"/>
                    <a:pt x="2766016" y="41910"/>
                    <a:pt x="2759500" y="40640"/>
                  </a:cubicBezTo>
                  <a:cubicBezTo>
                    <a:pt x="2705200" y="36830"/>
                    <a:pt x="2648729" y="31750"/>
                    <a:pt x="2594429" y="30480"/>
                  </a:cubicBezTo>
                  <a:cubicBezTo>
                    <a:pt x="2461938" y="26670"/>
                    <a:pt x="2327274" y="25400"/>
                    <a:pt x="2194783" y="22860"/>
                  </a:cubicBezTo>
                  <a:cubicBezTo>
                    <a:pt x="2175235" y="22860"/>
                    <a:pt x="2153515" y="22860"/>
                    <a:pt x="2133967" y="22860"/>
                  </a:cubicBezTo>
                  <a:cubicBezTo>
                    <a:pt x="2101388" y="22860"/>
                    <a:pt x="2068808" y="22860"/>
                    <a:pt x="2038400" y="22860"/>
                  </a:cubicBezTo>
                  <a:cubicBezTo>
                    <a:pt x="1968896" y="22860"/>
                    <a:pt x="1899393" y="22860"/>
                    <a:pt x="1832061" y="24130"/>
                  </a:cubicBezTo>
                  <a:cubicBezTo>
                    <a:pt x="1773417" y="25400"/>
                    <a:pt x="785163" y="29210"/>
                    <a:pt x="726519" y="29210"/>
                  </a:cubicBezTo>
                  <a:cubicBezTo>
                    <a:pt x="630951" y="29210"/>
                    <a:pt x="535384" y="26670"/>
                    <a:pt x="439817" y="33020"/>
                  </a:cubicBezTo>
                  <a:cubicBezTo>
                    <a:pt x="389861" y="36830"/>
                    <a:pt x="342077" y="36830"/>
                    <a:pt x="294293" y="38100"/>
                  </a:cubicBezTo>
                  <a:cubicBezTo>
                    <a:pt x="211758" y="41910"/>
                    <a:pt x="129222" y="45720"/>
                    <a:pt x="49530" y="50800"/>
                  </a:cubicBezTo>
                  <a:cubicBezTo>
                    <a:pt x="36830" y="50800"/>
                    <a:pt x="34290" y="53340"/>
                    <a:pt x="33020" y="64854"/>
                  </a:cubicBezTo>
                  <a:cubicBezTo>
                    <a:pt x="31750" y="67588"/>
                    <a:pt x="31750" y="70322"/>
                    <a:pt x="30480" y="73056"/>
                  </a:cubicBezTo>
                  <a:cubicBezTo>
                    <a:pt x="29210" y="77612"/>
                    <a:pt x="26670" y="82017"/>
                    <a:pt x="25400" y="86574"/>
                  </a:cubicBezTo>
                  <a:cubicBezTo>
                    <a:pt x="20320" y="91434"/>
                    <a:pt x="26670" y="210206"/>
                    <a:pt x="29210" y="215067"/>
                  </a:cubicBezTo>
                  <a:cubicBezTo>
                    <a:pt x="29210" y="220231"/>
                    <a:pt x="29210" y="225547"/>
                    <a:pt x="30480" y="230711"/>
                  </a:cubicBezTo>
                  <a:cubicBezTo>
                    <a:pt x="30480" y="234508"/>
                    <a:pt x="33020" y="238305"/>
                    <a:pt x="33020" y="242102"/>
                  </a:cubicBezTo>
                  <a:cubicBezTo>
                    <a:pt x="33020" y="246203"/>
                    <a:pt x="33020" y="250303"/>
                    <a:pt x="31750" y="256540"/>
                  </a:cubicBezTo>
                  <a:cubicBezTo>
                    <a:pt x="31750" y="260350"/>
                    <a:pt x="31750" y="262890"/>
                    <a:pt x="31750" y="266700"/>
                  </a:cubicBezTo>
                  <a:cubicBezTo>
                    <a:pt x="31750" y="276860"/>
                    <a:pt x="35560" y="280670"/>
                    <a:pt x="44450" y="280670"/>
                  </a:cubicBezTo>
                  <a:cubicBezTo>
                    <a:pt x="66234" y="280670"/>
                    <a:pt x="96642" y="281940"/>
                    <a:pt x="124878" y="281940"/>
                  </a:cubicBezTo>
                  <a:cubicBezTo>
                    <a:pt x="166146" y="281940"/>
                    <a:pt x="209586" y="279400"/>
                    <a:pt x="250853" y="281940"/>
                  </a:cubicBezTo>
                  <a:cubicBezTo>
                    <a:pt x="318185" y="285750"/>
                    <a:pt x="385517" y="288290"/>
                    <a:pt x="452848" y="287020"/>
                  </a:cubicBezTo>
                  <a:cubicBezTo>
                    <a:pt x="496288" y="285750"/>
                    <a:pt x="537556" y="288290"/>
                    <a:pt x="580996" y="288290"/>
                  </a:cubicBezTo>
                  <a:cubicBezTo>
                    <a:pt x="643983" y="288290"/>
                    <a:pt x="706971" y="287020"/>
                    <a:pt x="769959" y="288290"/>
                  </a:cubicBezTo>
                  <a:cubicBezTo>
                    <a:pt x="863354" y="289560"/>
                    <a:pt x="1888533" y="279400"/>
                    <a:pt x="1984100" y="281940"/>
                  </a:cubicBezTo>
                  <a:cubicBezTo>
                    <a:pt x="2025368" y="283210"/>
                    <a:pt x="2066636" y="284480"/>
                    <a:pt x="2105732" y="284480"/>
                  </a:cubicBezTo>
                  <a:cubicBezTo>
                    <a:pt x="2177407" y="287020"/>
                    <a:pt x="2246911" y="283210"/>
                    <a:pt x="2318586" y="287020"/>
                  </a:cubicBezTo>
                  <a:cubicBezTo>
                    <a:pt x="2377230" y="289560"/>
                    <a:pt x="2435874" y="289560"/>
                    <a:pt x="2494517" y="292100"/>
                  </a:cubicBezTo>
                  <a:cubicBezTo>
                    <a:pt x="2581397" y="295910"/>
                    <a:pt x="2668276" y="298450"/>
                    <a:pt x="2755156" y="299720"/>
                  </a:cubicBezTo>
                  <a:cubicBezTo>
                    <a:pt x="2787736" y="299720"/>
                    <a:pt x="2807401" y="298450"/>
                    <a:pt x="2827721" y="298450"/>
                  </a:cubicBezTo>
                  <a:close/>
                </a:path>
              </a:pathLst>
            </a:custGeom>
            <a:solidFill>
              <a:srgbClr val="06605A"/>
            </a:solidFill>
          </p:spPr>
          <p:txBody>
            <a:bodyPr anchor="t"/>
            <a:lstStyle/>
            <a:p>
              <a:endParaRPr lang="vi-VN"/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8890038-5360-377F-0FCA-0689E0D82F04}"/>
              </a:ext>
            </a:extLst>
          </p:cNvPr>
          <p:cNvGrpSpPr/>
          <p:nvPr/>
        </p:nvGrpSpPr>
        <p:grpSpPr>
          <a:xfrm>
            <a:off x="1028699" y="1"/>
            <a:ext cx="6037458" cy="3390900"/>
            <a:chOff x="1028699" y="0"/>
            <a:chExt cx="6037458" cy="3527543"/>
          </a:xfrm>
        </p:grpSpPr>
        <p:sp>
          <p:nvSpPr>
            <p:cNvPr id="6" name="Freeform 6"/>
            <p:cNvSpPr/>
            <p:nvPr/>
          </p:nvSpPr>
          <p:spPr>
            <a:xfrm>
              <a:off x="1028699" y="0"/>
              <a:ext cx="6037458" cy="3527543"/>
            </a:xfrm>
            <a:custGeom>
              <a:avLst/>
              <a:gdLst/>
              <a:ahLst/>
              <a:cxnLst/>
              <a:rect l="l" t="t" r="r" b="b"/>
              <a:pathLst>
                <a:path w="4940452" h="3283388">
                  <a:moveTo>
                    <a:pt x="0" y="0"/>
                  </a:moveTo>
                  <a:lnTo>
                    <a:pt x="4940452" y="0"/>
                  </a:lnTo>
                  <a:lnTo>
                    <a:pt x="4940452" y="3283388"/>
                  </a:lnTo>
                  <a:lnTo>
                    <a:pt x="0" y="32833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 t="-54365" r="-2216"/>
              </a:stretch>
            </a:blipFill>
          </p:spPr>
          <p:txBody>
            <a:bodyPr/>
            <a:lstStyle/>
            <a:p>
              <a:endParaRPr lang="vi-VN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17EB763-4782-F199-D57B-1F8485FD9EC9}"/>
                </a:ext>
              </a:extLst>
            </p:cNvPr>
            <p:cNvSpPr txBox="1"/>
            <p:nvPr/>
          </p:nvSpPr>
          <p:spPr>
            <a:xfrm>
              <a:off x="1447800" y="225003"/>
              <a:ext cx="5106242" cy="269125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60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CHỦ ĐỀ:</a:t>
              </a:r>
            </a:p>
            <a:p>
              <a:pPr marL="0" lvl="0" indent="0" algn="ctr">
                <a:lnSpc>
                  <a:spcPct val="150000"/>
                </a:lnSpc>
                <a:spcBef>
                  <a:spcPct val="0"/>
                </a:spcBef>
              </a:pPr>
              <a:r>
                <a:rPr lang="vi-VN" sz="6000" b="1" u="none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 ĐỒNG</a:t>
              </a:r>
              <a:endParaRPr lang="en-US" sz="6000" b="1" u="none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6661984" y="0"/>
            <a:ext cx="1378911" cy="2544970"/>
          </a:xfrm>
          <a:custGeom>
            <a:avLst/>
            <a:gdLst/>
            <a:ahLst/>
            <a:cxnLst/>
            <a:rect l="l" t="t" r="r" b="b"/>
            <a:pathLst>
              <a:path w="1378911" h="2544970">
                <a:moveTo>
                  <a:pt x="0" y="0"/>
                </a:moveTo>
                <a:lnTo>
                  <a:pt x="1378911" y="0"/>
                </a:lnTo>
                <a:lnTo>
                  <a:pt x="1378911" y="2544970"/>
                </a:lnTo>
                <a:lnTo>
                  <a:pt x="0" y="254497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1136537">
            <a:off x="8223045" y="2166216"/>
            <a:ext cx="1466160" cy="1391519"/>
          </a:xfrm>
          <a:custGeom>
            <a:avLst/>
            <a:gdLst/>
            <a:ahLst/>
            <a:cxnLst/>
            <a:rect l="l" t="t" r="r" b="b"/>
            <a:pathLst>
              <a:path w="1466160" h="1391519">
                <a:moveTo>
                  <a:pt x="0" y="0"/>
                </a:moveTo>
                <a:lnTo>
                  <a:pt x="1466160" y="0"/>
                </a:lnTo>
                <a:lnTo>
                  <a:pt x="1466160" y="1391519"/>
                </a:lnTo>
                <a:lnTo>
                  <a:pt x="0" y="139151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Freeform 12">
            <a:extLst>
              <a:ext uri="{FF2B5EF4-FFF2-40B4-BE49-F238E27FC236}">
                <a16:creationId xmlns:a16="http://schemas.microsoft.com/office/drawing/2014/main" id="{C02324CE-B113-B249-C6D3-2E19A988A11C}"/>
              </a:ext>
            </a:extLst>
          </p:cNvPr>
          <p:cNvSpPr/>
          <p:nvPr/>
        </p:nvSpPr>
        <p:spPr>
          <a:xfrm>
            <a:off x="536090" y="3140696"/>
            <a:ext cx="5124542" cy="7198611"/>
          </a:xfrm>
          <a:custGeom>
            <a:avLst/>
            <a:gdLst/>
            <a:ahLst/>
            <a:cxnLst/>
            <a:rect l="l" t="t" r="r" b="b"/>
            <a:pathLst>
              <a:path w="1381796" h="1998981">
                <a:moveTo>
                  <a:pt x="0" y="0"/>
                </a:moveTo>
                <a:lnTo>
                  <a:pt x="1381796" y="0"/>
                </a:lnTo>
                <a:lnTo>
                  <a:pt x="1381796" y="1998982"/>
                </a:lnTo>
                <a:lnTo>
                  <a:pt x="0" y="199898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054756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441</TotalTime>
  <Words>1273</Words>
  <Application>Microsoft Office PowerPoint</Application>
  <PresentationFormat>Custom</PresentationFormat>
  <Paragraphs>126</Paragraphs>
  <Slides>31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Times New Roman</vt:lpstr>
      <vt:lpstr>Calibri</vt:lpstr>
      <vt:lpstr>Arial</vt:lpstr>
      <vt:lpstr>Algerian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kenhgiaovien_b11_doc1_mon_qua</dc:title>
  <cp:lastModifiedBy>Admin</cp:lastModifiedBy>
  <cp:revision>18</cp:revision>
  <dcterms:created xsi:type="dcterms:W3CDTF">2006-08-16T00:00:00Z</dcterms:created>
  <dcterms:modified xsi:type="dcterms:W3CDTF">2025-01-13T02:52:56Z</dcterms:modified>
  <dc:identifier>DAFziWfPxg4</dc:identifier>
</cp:coreProperties>
</file>