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61" r:id="rId2"/>
    <p:sldId id="262" r:id="rId3"/>
    <p:sldId id="263" r:id="rId4"/>
    <p:sldId id="334" r:id="rId5"/>
    <p:sldId id="257" r:id="rId6"/>
    <p:sldId id="260" r:id="rId7"/>
    <p:sldId id="264" r:id="rId8"/>
    <p:sldId id="265" r:id="rId9"/>
    <p:sldId id="266" r:id="rId10"/>
    <p:sldId id="335" r:id="rId11"/>
    <p:sldId id="336" r:id="rId12"/>
    <p:sldId id="337" r:id="rId13"/>
    <p:sldId id="338" r:id="rId14"/>
    <p:sldId id="339" r:id="rId15"/>
    <p:sldId id="341" r:id="rId16"/>
    <p:sldId id="342" r:id="rId17"/>
    <p:sldId id="343" r:id="rId18"/>
    <p:sldId id="344" r:id="rId19"/>
    <p:sldId id="267" r:id="rId20"/>
    <p:sldId id="271" r:id="rId21"/>
    <p:sldId id="345" r:id="rId22"/>
    <p:sldId id="346" r:id="rId23"/>
    <p:sldId id="347" r:id="rId24"/>
    <p:sldId id="276" r:id="rId25"/>
    <p:sldId id="348" r:id="rId26"/>
    <p:sldId id="372" r:id="rId27"/>
    <p:sldId id="373" r:id="rId28"/>
    <p:sldId id="374" r:id="rId29"/>
    <p:sldId id="375"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C25AC-E639-4C94-8F37-191AEB7956B7}"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8BF85-098F-47DC-B39C-EA3E2BBABA77}" type="slidenum">
              <a:rPr lang="en-US" smtClean="0"/>
              <a:t>‹#›</a:t>
            </a:fld>
            <a:endParaRPr lang="en-US"/>
          </a:p>
        </p:txBody>
      </p:sp>
    </p:spTree>
    <p:extLst>
      <p:ext uri="{BB962C8B-B14F-4D97-AF65-F5344CB8AC3E}">
        <p14:creationId xmlns:p14="http://schemas.microsoft.com/office/powerpoint/2010/main" val="2337499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FB90-BAF0-40DE-8F69-BF89183FE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87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FB90-BAF0-40DE-8F69-BF89183FE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571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824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3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872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199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13/01/2025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58039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13/01/2025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65084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13/01/2025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939992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13/01/2025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60179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697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468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884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52813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69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t>1/13/2025</a:t>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428076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020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13/01/2025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24649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13/01/2025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54096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13/01/2025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78786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13/01/2025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4447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13/01/2025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58177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13/01/2025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75896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13/01/2025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838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79E7888E-DE5C-54AD-5859-5B8791CC56A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908062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09" r:id="rId13"/>
    <p:sldLayoutId id="2147483710" r:id="rId14"/>
    <p:sldLayoutId id="2147483711" r:id="rId15"/>
    <p:sldLayoutId id="2147483712" r:id="rId16"/>
    <p:sldLayoutId id="2147483737" r:id="rId17"/>
    <p:sldLayoutId id="214748371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xmlns=""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xmlns=""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xmlns=""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xmlns="" id="{CCC54541-C515-A211-0DF7-44043E0F7419}"/>
              </a:ext>
            </a:extLst>
          </p:cNvPr>
          <p:cNvPicPr>
            <a:picLocks noChangeAspect="1"/>
          </p:cNvPicPr>
          <p:nvPr/>
        </p:nvPicPr>
        <p:blipFill>
          <a:blip r:embed="rId3"/>
          <a:stretch>
            <a:fillRect/>
          </a:stretch>
        </p:blipFill>
        <p:spPr>
          <a:xfrm>
            <a:off x="2591997" y="2072929"/>
            <a:ext cx="7541406" cy="2121592"/>
          </a:xfrm>
          <a:prstGeom prst="rect">
            <a:avLst/>
          </a:prstGeom>
        </p:spPr>
      </p:pic>
    </p:spTree>
    <p:extLst>
      <p:ext uri="{BB962C8B-B14F-4D97-AF65-F5344CB8AC3E}">
        <p14:creationId xmlns:p14="http://schemas.microsoft.com/office/powerpoint/2010/main" val="368290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26" name="Picture 2" descr="Khuê Văn Các - biểu tượng của Hà Nội">
            <a:extLst>
              <a:ext uri="{FF2B5EF4-FFF2-40B4-BE49-F238E27FC236}">
                <a16:creationId xmlns:a16="http://schemas.microsoft.com/office/drawing/2014/main" xmlns="" id="{ABD1C3C7-44B3-2031-99DB-57374C647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500063"/>
            <a:ext cx="8863012" cy="5557708"/>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5">
            <a:extLst>
              <a:ext uri="{FF2B5EF4-FFF2-40B4-BE49-F238E27FC236}">
                <a16:creationId xmlns:a16="http://schemas.microsoft.com/office/drawing/2014/main" xmlns="" id="{97A1EA3D-8779-050A-AD4A-5E06BEA8F4A6}"/>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Khuê Văn Các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757942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Bia tiến sĩ ở Văn Miếu Quốc Tử Giám | Viet Fun Travel">
            <a:extLst>
              <a:ext uri="{FF2B5EF4-FFF2-40B4-BE49-F238E27FC236}">
                <a16:creationId xmlns:a16="http://schemas.microsoft.com/office/drawing/2014/main" xmlns="" id="{FF230286-126F-2E9B-4A49-4122209C3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242888"/>
            <a:ext cx="8458200" cy="6101987"/>
          </a:xfrm>
          <a:prstGeom prst="rect">
            <a:avLst/>
          </a:prstGeom>
          <a:noFill/>
          <a:extLst>
            <a:ext uri="{909E8E84-426E-40DD-AFC4-6F175D3DCCD1}">
              <a14:hiddenFill xmlns:a14="http://schemas.microsoft.com/office/drawing/2010/main">
                <a:solidFill>
                  <a:srgbClr val="FFFFFF"/>
                </a:solidFill>
              </a14:hiddenFill>
            </a:ext>
          </a:extLst>
        </p:spPr>
      </p:pic>
      <p:sp>
        <p:nvSpPr>
          <p:cNvPr id="2" name="圆角矩形 5">
            <a:extLst>
              <a:ext uri="{FF2B5EF4-FFF2-40B4-BE49-F238E27FC236}">
                <a16:creationId xmlns:a16="http://schemas.microsoft.com/office/drawing/2014/main" xmlns="" id="{7C4DA073-9200-AE05-1C16-DB56FA1DB657}"/>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Nhà</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bia</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tiến</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sĩ</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1207768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Ghé thăm Di tích văn hóa lịch sử Văn Miếu - Quốc Tử Giám - CafeLand.Vn">
            <a:extLst>
              <a:ext uri="{FF2B5EF4-FFF2-40B4-BE49-F238E27FC236}">
                <a16:creationId xmlns:a16="http://schemas.microsoft.com/office/drawing/2014/main" xmlns="" id="{A1EE06EE-7093-EFED-9334-2732C7589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576263"/>
            <a:ext cx="8658225" cy="5776659"/>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5">
            <a:extLst>
              <a:ext uri="{FF2B5EF4-FFF2-40B4-BE49-F238E27FC236}">
                <a16:creationId xmlns:a16="http://schemas.microsoft.com/office/drawing/2014/main" xmlns="" id="{A3FE0D86-1B69-F1CC-831A-A4921F925E1E}"/>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2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Cổng</a:t>
            </a:r>
            <a:r>
              <a:rPr lang="en-US"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 Văn </a:t>
            </a:r>
            <a:r>
              <a:rPr lang="en-US" altLang="zh-CN" sz="3200" b="1" dirty="0" err="1">
                <a:solidFill>
                  <a:srgbClr val="002060"/>
                </a:solidFill>
                <a:latin typeface="Calibri" panose="020F0502020204030204" pitchFamily="34" charset="0"/>
                <a:ea typeface="Cambria" panose="02040503050406030204" pitchFamily="18" charset="0"/>
                <a:cs typeface="Calibri" panose="020F0502020204030204" pitchFamily="34" charset="0"/>
              </a:rPr>
              <a:t>Miếu</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4243252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100" name="Picture 4" descr="Văn Miếu Quốc Tử Giám - Điểm đến không thể bỏ lỡ khi về thăm Hà Nội">
            <a:extLst>
              <a:ext uri="{FF2B5EF4-FFF2-40B4-BE49-F238E27FC236}">
                <a16:creationId xmlns:a16="http://schemas.microsoft.com/office/drawing/2014/main" xmlns="" id="{7D271985-17CE-472C-C24A-3B7DC39F7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699" y="323850"/>
            <a:ext cx="8943975" cy="596265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5">
            <a:extLst>
              <a:ext uri="{FF2B5EF4-FFF2-40B4-BE49-F238E27FC236}">
                <a16:creationId xmlns:a16="http://schemas.microsoft.com/office/drawing/2014/main" xmlns="" id="{6DBD37AD-60D1-49AB-BF05-019947F2D89E}"/>
              </a:ext>
            </a:extLst>
          </p:cNvPr>
          <p:cNvSpPr/>
          <p:nvPr/>
        </p:nvSpPr>
        <p:spPr>
          <a:xfrm>
            <a:off x="4352925" y="5762625"/>
            <a:ext cx="324802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Cổng</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Đại</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Thành</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616403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122" name="Picture 2" descr="Văn Miếu Quốc Tử Giám, điểm đến không thể bỏ qua giữa lòng Hà Nội">
            <a:extLst>
              <a:ext uri="{FF2B5EF4-FFF2-40B4-BE49-F238E27FC236}">
                <a16:creationId xmlns:a16="http://schemas.microsoft.com/office/drawing/2014/main" xmlns="" id="{D68DE76C-34FA-2B6E-7D63-59E875F3B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49" y="395288"/>
            <a:ext cx="7934325" cy="5950744"/>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5">
            <a:extLst>
              <a:ext uri="{FF2B5EF4-FFF2-40B4-BE49-F238E27FC236}">
                <a16:creationId xmlns:a16="http://schemas.microsoft.com/office/drawing/2014/main" xmlns="" id="{1EAAF124-4392-AD66-FFD0-5B34E0B379B0}"/>
              </a:ext>
            </a:extLst>
          </p:cNvPr>
          <p:cNvSpPr/>
          <p:nvPr/>
        </p:nvSpPr>
        <p:spPr>
          <a:xfrm>
            <a:off x="4352925" y="5762625"/>
            <a:ext cx="324802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Khu</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Đại</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Thành</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2593564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098" name="Picture 2" descr="Văn Miếu Quốc Tử Giám – Hành trình khám phá tại Thủ đô">
            <a:extLst>
              <a:ext uri="{FF2B5EF4-FFF2-40B4-BE49-F238E27FC236}">
                <a16:creationId xmlns:a16="http://schemas.microsoft.com/office/drawing/2014/main" xmlns="" id="{F1553994-235D-D397-E4FE-83441B2A2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292100"/>
            <a:ext cx="9277350" cy="6184900"/>
          </a:xfrm>
          <a:prstGeom prst="rect">
            <a:avLst/>
          </a:prstGeom>
          <a:noFill/>
          <a:extLst>
            <a:ext uri="{909E8E84-426E-40DD-AFC4-6F175D3DCCD1}">
              <a14:hiddenFill xmlns:a14="http://schemas.microsoft.com/office/drawing/2010/main">
                <a:solidFill>
                  <a:srgbClr val="FFFFFF"/>
                </a:solidFill>
              </a14:hiddenFill>
            </a:ext>
          </a:extLst>
        </p:spPr>
      </p:pic>
      <p:sp>
        <p:nvSpPr>
          <p:cNvPr id="2" name="圆角矩形 5">
            <a:extLst>
              <a:ext uri="{FF2B5EF4-FFF2-40B4-BE49-F238E27FC236}">
                <a16:creationId xmlns:a16="http://schemas.microsoft.com/office/drawing/2014/main" xmlns="" id="{3C0190EB-5BAC-7A2C-7A65-E40E34D56085}"/>
              </a:ext>
            </a:extLst>
          </p:cNvPr>
          <p:cNvSpPr/>
          <p:nvPr/>
        </p:nvSpPr>
        <p:spPr>
          <a:xfrm>
            <a:off x="4352925" y="5762625"/>
            <a:ext cx="324802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Cổng</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Đại</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Trung</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1624344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圆角矩形 5">
            <a:extLst>
              <a:ext uri="{FF2B5EF4-FFF2-40B4-BE49-F238E27FC236}">
                <a16:creationId xmlns:a16="http://schemas.microsoft.com/office/drawing/2014/main" xmlns="" id="{3C0190EB-5BAC-7A2C-7A65-E40E34D56085}"/>
              </a:ext>
            </a:extLst>
          </p:cNvPr>
          <p:cNvSpPr/>
          <p:nvPr/>
        </p:nvSpPr>
        <p:spPr>
          <a:xfrm>
            <a:off x="4352925" y="5762625"/>
            <a:ext cx="324802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Cổng</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Thái</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Học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8194" name="Picture 2" descr="Di tích">
            <a:extLst>
              <a:ext uri="{FF2B5EF4-FFF2-40B4-BE49-F238E27FC236}">
                <a16:creationId xmlns:a16="http://schemas.microsoft.com/office/drawing/2014/main" xmlns="" id="{EEAD81F2-A1D3-5E3E-AE76-CF6EBDD79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238" y="1157288"/>
            <a:ext cx="6462712" cy="430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303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圆角矩形 5">
            <a:extLst>
              <a:ext uri="{FF2B5EF4-FFF2-40B4-BE49-F238E27FC236}">
                <a16:creationId xmlns:a16="http://schemas.microsoft.com/office/drawing/2014/main" xmlns="" id="{3C0190EB-5BAC-7A2C-7A65-E40E34D56085}"/>
              </a:ext>
            </a:extLst>
          </p:cNvPr>
          <p:cNvSpPr/>
          <p:nvPr/>
        </p:nvSpPr>
        <p:spPr>
          <a:xfrm>
            <a:off x="4352925" y="5762625"/>
            <a:ext cx="324802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Khu</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Thái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Học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9218" name="Picture 2" descr="Văn Miếu Quốc Tử Giám - trường Đại học đầu tiên của Việt Nam">
            <a:extLst>
              <a:ext uri="{FF2B5EF4-FFF2-40B4-BE49-F238E27FC236}">
                <a16:creationId xmlns:a16="http://schemas.microsoft.com/office/drawing/2014/main" xmlns="" id="{1615758C-E894-B783-D978-2DD2EDDB1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355710"/>
            <a:ext cx="7285038" cy="516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04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xmlns="" id="{3428BB05-1AC4-342A-EBCE-0DF1BDC6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600075"/>
            <a:ext cx="7347892" cy="5429250"/>
          </a:xfrm>
          <a:prstGeom prst="rect">
            <a:avLst/>
          </a:prstGeom>
        </p:spPr>
      </p:pic>
      <p:sp>
        <p:nvSpPr>
          <p:cNvPr id="10" name="Rectangle 9">
            <a:extLst>
              <a:ext uri="{FF2B5EF4-FFF2-40B4-BE49-F238E27FC236}">
                <a16:creationId xmlns:a16="http://schemas.microsoft.com/office/drawing/2014/main" xmlns="" id="{249206AD-D136-C781-6B77-BE81868158CB}"/>
              </a:ext>
            </a:extLst>
          </p:cNvPr>
          <p:cNvSpPr/>
          <p:nvPr/>
        </p:nvSpPr>
        <p:spPr>
          <a:xfrm>
            <a:off x="5133976" y="1987667"/>
            <a:ext cx="6381750" cy="2308324"/>
          </a:xfrm>
          <a:prstGeom prst="rect">
            <a:avLst/>
          </a:prstGeom>
        </p:spPr>
        <p:txBody>
          <a:bodyPr wrap="square">
            <a:spAutoFit/>
          </a:bodyPr>
          <a:lstStyle/>
          <a:p>
            <a:pPr lvl="0" algn="ctr"/>
            <a:r>
              <a:rPr lang="vi-VN" sz="3600" b="1" dirty="0">
                <a:solidFill>
                  <a:srgbClr val="0070C0"/>
                </a:solidFill>
                <a:latin typeface="Calibri" panose="020F0502020204030204"/>
              </a:rPr>
              <a:t>Hoạt động 2: Mô tả kiến trúc và chức năng của một trong số các công trình trong khu di tích  Văn Miếu</a:t>
            </a:r>
            <a:r>
              <a:rPr lang="en-US" sz="3600" b="1" dirty="0">
                <a:solidFill>
                  <a:srgbClr val="0070C0"/>
                </a:solidFill>
                <a:latin typeface="Calibri" panose="020F0502020204030204"/>
              </a:rPr>
              <a:t> </a:t>
            </a:r>
            <a:r>
              <a:rPr lang="vi-VN" sz="3600" b="1" dirty="0">
                <a:solidFill>
                  <a:srgbClr val="0070C0"/>
                </a:solidFill>
                <a:latin typeface="Calibri" panose="020F0502020204030204"/>
              </a:rPr>
              <a:t>- Quốc Tử Giám</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2" name="Picture 11" descr="A red and grey structure with a green circle&#10;&#10;Description automatically generated">
            <a:extLst>
              <a:ext uri="{FF2B5EF4-FFF2-40B4-BE49-F238E27FC236}">
                <a16:creationId xmlns:a16="http://schemas.microsoft.com/office/drawing/2014/main" xmlns="" id="{CDC04C04-7566-66AC-AE8F-21BB16608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27509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0F1CB06E-11E3-44F1-FDE6-8B9467B3E1B9}"/>
              </a:ext>
            </a:extLst>
          </p:cNvPr>
          <p:cNvGrpSpPr/>
          <p:nvPr/>
        </p:nvGrpSpPr>
        <p:grpSpPr>
          <a:xfrm>
            <a:off x="485775" y="3435409"/>
            <a:ext cx="5133101" cy="3013016"/>
            <a:chOff x="575691" y="2416234"/>
            <a:chExt cx="5133101" cy="3013016"/>
          </a:xfrm>
        </p:grpSpPr>
        <p:pic>
          <p:nvPicPr>
            <p:cNvPr id="6" name="Picture 5" descr="A picture containing toy, doll&#10;&#10;Description automatically generated">
              <a:extLst>
                <a:ext uri="{FF2B5EF4-FFF2-40B4-BE49-F238E27FC236}">
                  <a16:creationId xmlns:a16="http://schemas.microsoft.com/office/drawing/2014/main" xmlns="" id="{8428A67E-41F9-DA6E-0018-A4563C782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8" name="Rectangle: Rounded Corners 7">
              <a:extLst>
                <a:ext uri="{FF2B5EF4-FFF2-40B4-BE49-F238E27FC236}">
                  <a16:creationId xmlns:a16="http://schemas.microsoft.com/office/drawing/2014/main" xmlns="" id="{0970FA9A-A656-C7FF-484C-B97DBBD44F43}"/>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0" name="TextBox 9">
            <a:extLst>
              <a:ext uri="{FF2B5EF4-FFF2-40B4-BE49-F238E27FC236}">
                <a16:creationId xmlns:a16="http://schemas.microsoft.com/office/drawing/2014/main" xmlns="" id="{134D51EA-39EC-469D-FC1A-4EB0846D6209}"/>
              </a:ext>
            </a:extLst>
          </p:cNvPr>
          <p:cNvSpPr txBox="1"/>
          <p:nvPr/>
        </p:nvSpPr>
        <p:spPr>
          <a:xfrm>
            <a:off x="4590644" y="743094"/>
            <a:ext cx="6896506" cy="2826306"/>
          </a:xfrm>
          <a:prstGeom prst="wedgeRoundRectCallout">
            <a:avLst>
              <a:gd name="adj1" fmla="val -64849"/>
              <a:gd name="adj2" fmla="val 43316"/>
              <a:gd name="adj3" fmla="val 16667"/>
            </a:avLst>
          </a:prstGeom>
          <a:solidFill>
            <a:schemeClr val="accent6">
              <a:lumMod val="20000"/>
              <a:lumOff val="80000"/>
              <a:alpha val="60000"/>
            </a:schemeClr>
          </a:solidFill>
          <a:ln w="38100">
            <a:solidFill>
              <a:srgbClr val="800000"/>
            </a:solidFill>
            <a:prstDash val="sysDash"/>
          </a:ln>
        </p:spPr>
        <p:txBody>
          <a:bodyPr wrap="square" rtlCol="0">
            <a:spAutoFit/>
          </a:bodyPr>
          <a:lstStyle/>
          <a:p>
            <a:pPr lvl="0"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Mỗi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nhóm</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chọn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trong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khu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di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tích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Văn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Miếu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Quốc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Giám</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(Văn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Miếu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Khuê</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Văn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Các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Quốc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Giám</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Nhà</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bia</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Tiến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sĩ</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để</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mô</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62590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ăn Miếu Quốc Tử Giám  Flycam _720p">
            <a:hlinkClick r:id="" action="ppaction://media"/>
            <a:extLst>
              <a:ext uri="{FF2B5EF4-FFF2-40B4-BE49-F238E27FC236}">
                <a16:creationId xmlns:a16="http://schemas.microsoft.com/office/drawing/2014/main" xmlns="" id="{1B86B69F-7D76-8D3D-EC7C-EF848E27CB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185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xmlns="" id="{937A24BD-5EBF-2465-CC92-0BC3EDAE3B09}"/>
              </a:ext>
            </a:extLst>
          </p:cNvPr>
          <p:cNvSpPr/>
          <p:nvPr/>
        </p:nvSpPr>
        <p:spPr>
          <a:xfrm>
            <a:off x="5381625" y="695326"/>
            <a:ext cx="6158865" cy="5915024"/>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Khuê Văn Các </a:t>
            </a: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được xây dựng năm 1805, có kiến trúc độc đáo và thanh thoát, xung quanh trang trí phù điêu rồng với hoa lá. Tầng trên có kiến trúc mái gỗ, lợp ngói ống; lan can bằng gỗ. Cửa sổ tròn với các thanh gỗ toả ra bốn phía, tượng trưng cho sao Khuê. Bốn mặt của Khuê Văn Các có câu đối ca ngợi nền văn hoá dân tộc.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2" name="Picture 1" descr="A white circle with leaves and blue text&#10;&#10;Description automatically generated">
            <a:extLst>
              <a:ext uri="{FF2B5EF4-FFF2-40B4-BE49-F238E27FC236}">
                <a16:creationId xmlns:a16="http://schemas.microsoft.com/office/drawing/2014/main" xmlns="" id="{80BF4804-615F-1707-0585-993EB2F887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pic>
        <p:nvPicPr>
          <p:cNvPr id="10242" name="Picture 2" descr="Khuê Văn Các Hà Nội: Kinh nghiệm tham quan A-Z 2023">
            <a:extLst>
              <a:ext uri="{FF2B5EF4-FFF2-40B4-BE49-F238E27FC236}">
                <a16:creationId xmlns:a16="http://schemas.microsoft.com/office/drawing/2014/main" xmlns="" id="{603B9185-E649-664F-7E24-55FA0A8876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95759">
            <a:off x="951855" y="678247"/>
            <a:ext cx="3518817" cy="281453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Khuê Văn Các - Biểu tượng tiêu biểu của Thủ đô Hà Nội">
            <a:extLst>
              <a:ext uri="{FF2B5EF4-FFF2-40B4-BE49-F238E27FC236}">
                <a16:creationId xmlns:a16="http://schemas.microsoft.com/office/drawing/2014/main" xmlns="" id="{C2B12FE9-9535-761F-A795-3F00E30FE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4685">
            <a:off x="1085849" y="4181883"/>
            <a:ext cx="3857625" cy="217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81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par>
                                <p:cTn id="11" presetID="22" presetClass="entr" presetSubtype="4"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wipe(down)">
                                      <p:cBhvr>
                                        <p:cTn id="13"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xmlns="" id="{937A24BD-5EBF-2465-CC92-0BC3EDAE3B09}"/>
              </a:ext>
            </a:extLst>
          </p:cNvPr>
          <p:cNvSpPr/>
          <p:nvPr/>
        </p:nvSpPr>
        <p:spPr>
          <a:xfrm>
            <a:off x="5238750" y="971551"/>
            <a:ext cx="6391275" cy="54863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Văn Miếu có 82 tấm </a:t>
            </a:r>
            <a:r>
              <a:rPr lang="vi-VN" altLang="zh-C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bia tiến sĩ </a:t>
            </a:r>
            <a:r>
              <a:rPr lang="vi-VN" altLang="zh-C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(tương ứng với 82 khoa thi) được dựng từ năm 1484 đến năm 1780. Nội dung các tấm bia ghi tên, quê quán, khoa thi của 1 304 tiến sĩ. Các nhà bia có khung làm bằng gỗ, mái lợp ngói mũi hài, nền lát gạch.</a:t>
            </a:r>
          </a:p>
          <a:p>
            <a:pPr lvl="0" algn="just">
              <a:defRPr/>
            </a:pPr>
            <a:r>
              <a:rPr lang="vi-VN" altLang="zh-CN" sz="3000" b="1" i="1" dirty="0">
                <a:solidFill>
                  <a:srgbClr val="002060"/>
                </a:solidFill>
                <a:latin typeface="Calibri" panose="020F0502020204030204" pitchFamily="34" charset="0"/>
                <a:ea typeface="Cambria" panose="02040503050406030204" pitchFamily="18" charset="0"/>
                <a:cs typeface="Calibri" panose="020F0502020204030204" pitchFamily="34" charset="0"/>
              </a:rPr>
              <a:t>Việc lập bia Tiến sĩ thể hiện sự tôn vinh người hiền tài và truyền thống hiếu học của dân tộc Việt Nam.</a:t>
            </a:r>
          </a:p>
        </p:txBody>
      </p:sp>
      <p:pic>
        <p:nvPicPr>
          <p:cNvPr id="2" name="Picture 1" descr="A white circle with leaves and blue text&#10;&#10;Description automatically generated">
            <a:extLst>
              <a:ext uri="{FF2B5EF4-FFF2-40B4-BE49-F238E27FC236}">
                <a16:creationId xmlns:a16="http://schemas.microsoft.com/office/drawing/2014/main" xmlns="" id="{80BF4804-615F-1707-0585-993EB2F887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pic>
        <p:nvPicPr>
          <p:cNvPr id="11266" name="Picture 2" descr="82 BIA TIẾN SĨ – NGUỒN SỬ LIỆU QUÍ GIÁ VỀ LỊCH SỬ GIÁO DỤC VIỆT NAM THỜI  QUÂN CHỦ | Văn Miếu Quốc Tử Giám">
            <a:extLst>
              <a:ext uri="{FF2B5EF4-FFF2-40B4-BE49-F238E27FC236}">
                <a16:creationId xmlns:a16="http://schemas.microsoft.com/office/drawing/2014/main" xmlns="" id="{E7E908D0-2FDD-A49E-7937-3DA06D16DC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7026">
            <a:off x="1085850" y="3785101"/>
            <a:ext cx="3921124" cy="2615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F3FB2C40-8673-E046-6D36-8E9EF643396A}"/>
              </a:ext>
            </a:extLst>
          </p:cNvPr>
          <p:cNvPicPr>
            <a:picLocks noChangeAspect="1"/>
          </p:cNvPicPr>
          <p:nvPr/>
        </p:nvPicPr>
        <p:blipFill>
          <a:blip r:embed="rId4"/>
          <a:stretch>
            <a:fillRect/>
          </a:stretch>
        </p:blipFill>
        <p:spPr>
          <a:xfrm>
            <a:off x="1200149" y="628650"/>
            <a:ext cx="3297115" cy="2857500"/>
          </a:xfrm>
          <a:prstGeom prst="rect">
            <a:avLst/>
          </a:prstGeom>
        </p:spPr>
      </p:pic>
    </p:spTree>
    <p:extLst>
      <p:ext uri="{BB962C8B-B14F-4D97-AF65-F5344CB8AC3E}">
        <p14:creationId xmlns:p14="http://schemas.microsoft.com/office/powerpoint/2010/main" val="1809587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1000"/>
                                        <p:tgtEl>
                                          <p:spTgt spid="11266"/>
                                        </p:tgtEl>
                                      </p:cBhvr>
                                    </p:animEffect>
                                    <p:anim calcmode="lin" valueType="num">
                                      <p:cBhvr>
                                        <p:cTn id="18" dur="1000" fill="hold"/>
                                        <p:tgtEl>
                                          <p:spTgt spid="11266"/>
                                        </p:tgtEl>
                                        <p:attrNameLst>
                                          <p:attrName>ppt_x</p:attrName>
                                        </p:attrNameLst>
                                      </p:cBhvr>
                                      <p:tavLst>
                                        <p:tav tm="0">
                                          <p:val>
                                            <p:strVal val="#ppt_x"/>
                                          </p:val>
                                        </p:tav>
                                        <p:tav tm="100000">
                                          <p:val>
                                            <p:strVal val="#ppt_x"/>
                                          </p:val>
                                        </p:tav>
                                      </p:tavLst>
                                    </p:anim>
                                    <p:anim calcmode="lin" valueType="num">
                                      <p:cBhvr>
                                        <p:cTn id="1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descr="A white circle with leaves and blue text&#10;&#10;Description automatically generated">
            <a:extLst>
              <a:ext uri="{FF2B5EF4-FFF2-40B4-BE49-F238E27FC236}">
                <a16:creationId xmlns:a16="http://schemas.microsoft.com/office/drawing/2014/main" xmlns="" id="{80BF4804-615F-1707-0585-993EB2F887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pic>
        <p:nvPicPr>
          <p:cNvPr id="5" name="Picture 4">
            <a:extLst>
              <a:ext uri="{FF2B5EF4-FFF2-40B4-BE49-F238E27FC236}">
                <a16:creationId xmlns:a16="http://schemas.microsoft.com/office/drawing/2014/main" xmlns="" id="{F5DA6BB0-44DF-43D9-0E3F-2D514D3AF31E}"/>
              </a:ext>
            </a:extLst>
          </p:cNvPr>
          <p:cNvPicPr>
            <a:picLocks noChangeAspect="1"/>
          </p:cNvPicPr>
          <p:nvPr/>
        </p:nvPicPr>
        <p:blipFill>
          <a:blip r:embed="rId3"/>
          <a:stretch>
            <a:fillRect/>
          </a:stretch>
        </p:blipFill>
        <p:spPr>
          <a:xfrm>
            <a:off x="795337" y="404812"/>
            <a:ext cx="6124575" cy="5991225"/>
          </a:xfrm>
          <a:prstGeom prst="rect">
            <a:avLst/>
          </a:prstGeom>
        </p:spPr>
      </p:pic>
      <p:pic>
        <p:nvPicPr>
          <p:cNvPr id="12290" name="Picture 2" descr="Bia Tiến sĩ Văn Miếu nhận bằng Di sản tư liệu thế giới">
            <a:extLst>
              <a:ext uri="{FF2B5EF4-FFF2-40B4-BE49-F238E27FC236}">
                <a16:creationId xmlns:a16="http://schemas.microsoft.com/office/drawing/2014/main" xmlns="" id="{71DB31C4-EBD8-FBA5-F6B6-96DB7F654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9475" y="2005013"/>
            <a:ext cx="4286250"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372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xmlns="" id="{937A24BD-5EBF-2465-CC92-0BC3EDAE3B09}"/>
              </a:ext>
            </a:extLst>
          </p:cNvPr>
          <p:cNvSpPr/>
          <p:nvPr/>
        </p:nvSpPr>
        <p:spPr>
          <a:xfrm>
            <a:off x="5238751" y="809624"/>
            <a:ext cx="6410324" cy="54959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Năm 1076, vua Lý Nhân Tông cho xây dựng </a:t>
            </a:r>
            <a:r>
              <a:rPr lang="vi-VN"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Quốc Tử Giám </a:t>
            </a: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phía sau Văn Miếu để làm nơi học tập của các hoàng tử và con của các quan đại thần. Đến thời Trần, Quốc Tử Giám còn nhận cả con nhà dân thường học giỏi vào học. Quốc Tử Giám có các công trình như: Cổng Thái Học, Khu Thái Học, Lầu Chuông, Lầu Trống.</a:t>
            </a:r>
          </a:p>
        </p:txBody>
      </p:sp>
      <p:pic>
        <p:nvPicPr>
          <p:cNvPr id="2" name="Picture 1" descr="A white circle with leaves and blue text&#10;&#10;Description automatically generated">
            <a:extLst>
              <a:ext uri="{FF2B5EF4-FFF2-40B4-BE49-F238E27FC236}">
                <a16:creationId xmlns:a16="http://schemas.microsoft.com/office/drawing/2014/main" xmlns="" id="{80BF4804-615F-1707-0585-993EB2F887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pic>
        <p:nvPicPr>
          <p:cNvPr id="13314" name="Picture 2" descr="Văn Miếu Quốc Tử Giám – Hành trình khám phá tại Thủ đô">
            <a:extLst>
              <a:ext uri="{FF2B5EF4-FFF2-40B4-BE49-F238E27FC236}">
                <a16:creationId xmlns:a16="http://schemas.microsoft.com/office/drawing/2014/main" xmlns="" id="{A6F1D7BA-5C95-F8FB-511C-E665E85C86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9566">
            <a:off x="990600" y="698500"/>
            <a:ext cx="3752850" cy="25019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ăn Miếu Quốc Tử Giám - trường Đại học đầu tiên của Việt Nam">
            <a:extLst>
              <a:ext uri="{FF2B5EF4-FFF2-40B4-BE49-F238E27FC236}">
                <a16:creationId xmlns:a16="http://schemas.microsoft.com/office/drawing/2014/main" xmlns="" id="{FFADDD06-2FC3-EC63-60DB-161CB41E97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59220">
            <a:off x="1133476" y="3705226"/>
            <a:ext cx="3608090" cy="2557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2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ipe(down)">
                                      <p:cBhvr>
                                        <p:cTn id="13"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xmlns=""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xmlns=""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xmlns=""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xmlns="" id="{92F6A32D-454B-7190-1FBA-14E9A3F59CC6}"/>
              </a:ext>
            </a:extLst>
          </p:cNvPr>
          <p:cNvPicPr>
            <a:picLocks noChangeAspect="1"/>
          </p:cNvPicPr>
          <p:nvPr/>
        </p:nvPicPr>
        <p:blipFill>
          <a:blip r:embed="rId3"/>
          <a:stretch>
            <a:fillRect/>
          </a:stretch>
        </p:blipFill>
        <p:spPr>
          <a:xfrm>
            <a:off x="2372922" y="1958629"/>
            <a:ext cx="7541406" cy="2121592"/>
          </a:xfrm>
          <a:prstGeom prst="rect">
            <a:avLst/>
          </a:prstGeom>
        </p:spPr>
      </p:pic>
    </p:spTree>
    <p:extLst>
      <p:ext uri="{BB962C8B-B14F-4D97-AF65-F5344CB8AC3E}">
        <p14:creationId xmlns:p14="http://schemas.microsoft.com/office/powerpoint/2010/main" val="1558657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pic>
        <p:nvPicPr>
          <p:cNvPr id="19" name="Picture 18">
            <a:extLst>
              <a:ext uri="{FF2B5EF4-FFF2-40B4-BE49-F238E27FC236}">
                <a16:creationId xmlns:a16="http://schemas.microsoft.com/office/drawing/2014/main" xmlns="" id="{1EA948C7-E563-461E-9ADC-7B8A9439A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089" y="3429000"/>
            <a:ext cx="5382794" cy="3514337"/>
          </a:xfrm>
          <a:prstGeom prst="rect">
            <a:avLst/>
          </a:prstGeom>
        </p:spPr>
      </p:pic>
      <p:sp>
        <p:nvSpPr>
          <p:cNvPr id="7" name="Title 2">
            <a:extLst>
              <a:ext uri="{FF2B5EF4-FFF2-40B4-BE49-F238E27FC236}">
                <a16:creationId xmlns:a16="http://schemas.microsoft.com/office/drawing/2014/main" xmlns="" id="{9AEE9F86-B023-4838-863C-7018347353D8}"/>
              </a:ext>
            </a:extLst>
          </p:cNvPr>
          <p:cNvSpPr txBox="1">
            <a:spLocks/>
          </p:cNvSpPr>
          <p:nvPr/>
        </p:nvSpPr>
        <p:spPr>
          <a:xfrm>
            <a:off x="1584665" y="1037491"/>
            <a:ext cx="7955869" cy="1804000"/>
          </a:xfrm>
          <a:prstGeom prst="rect">
            <a:avLst/>
          </a:prstGeom>
        </p:spPr>
        <p:txBody>
          <a:bodyPr/>
          <a:lst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GAME LẬT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MẢNH GHÉP</a:t>
            </a:r>
            <a:endParaRPr kumimoji="0" lang="en-US" sz="6600" b="0" i="0" u="none" strike="noStrike" kern="1200" cap="none" spc="0" normalizeH="0" baseline="0" noProof="0" dirty="0">
              <a:ln>
                <a:noFill/>
              </a:ln>
              <a:solidFill>
                <a:srgbClr val="FF0000"/>
              </a:solidFill>
              <a:effectLst/>
              <a:uLnTx/>
              <a:uFillTx/>
              <a:latin typeface="Times New Roman"/>
              <a:ea typeface="+mj-ea"/>
              <a:cs typeface="+mj-cs"/>
            </a:endParaRPr>
          </a:p>
        </p:txBody>
      </p:sp>
      <p:sp>
        <p:nvSpPr>
          <p:cNvPr id="2" name="TextBox 1">
            <a:extLst>
              <a:ext uri="{FF2B5EF4-FFF2-40B4-BE49-F238E27FC236}">
                <a16:creationId xmlns:a16="http://schemas.microsoft.com/office/drawing/2014/main" xmlns="" id="{D1C92AAF-1AD0-44AE-B4D1-4BDB3F11747B}"/>
              </a:ext>
            </a:extLst>
          </p:cNvPr>
          <p:cNvSpPr txBox="1"/>
          <p:nvPr/>
        </p:nvSpPr>
        <p:spPr>
          <a:xfrm>
            <a:off x="685800" y="3479622"/>
            <a:ext cx="772477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Luật</a:t>
            </a:r>
            <a:r>
              <a:rPr kumimoji="0" lang="en-US" sz="3200" b="1"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chơi</a:t>
            </a:r>
            <a:r>
              <a:rPr kumimoji="0" lang="en-US" sz="3200" b="1"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Ẩn</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sau</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mảnh</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ghép</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là</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công</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trình</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kiến</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trúc</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ở Văn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Miếu-Quốc</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Tử</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Giám</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hãy</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cùng</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cô</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lật</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mở</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từng</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mảnh</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ghép</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nhỏ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để</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dự</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đoán</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xem</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là</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công</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trình</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nào</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nhé</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Đội</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nào</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đoán</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nhanh</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nhất</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là</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đội</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chiến</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thắng</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147331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1"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a:extLst>
              <a:ext uri="{FF2B5EF4-FFF2-40B4-BE49-F238E27FC236}">
                <a16:creationId xmlns:a16="http://schemas.microsoft.com/office/drawing/2014/main" xmlns="" id="{2C4A166A-09E4-47FD-9889-D7E3E1F93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771776" y="1314450"/>
            <a:ext cx="654367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A46BAB5-1A79-471B-9F09-D8DE121E84EE}"/>
              </a:ext>
            </a:extLst>
          </p:cNvPr>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xmlns="" id="{30CF5803-A2A5-4EDA-B210-FEE223A60EB9}"/>
              </a:ext>
            </a:extLst>
          </p:cNvPr>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xmlns=""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xmlns="" id="{13C0A678-8053-41D4-8569-8DA5E1816294}"/>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5825" y="371476"/>
            <a:ext cx="2133424" cy="1545953"/>
          </a:xfrm>
          <a:prstGeom prst="rect">
            <a:avLst/>
          </a:prstGeom>
        </p:spPr>
      </p:pic>
      <p:pic>
        <p:nvPicPr>
          <p:cNvPr id="7" name="Picture 6">
            <a:extLst>
              <a:ext uri="{FF2B5EF4-FFF2-40B4-BE49-F238E27FC236}">
                <a16:creationId xmlns:a16="http://schemas.microsoft.com/office/drawing/2014/main" xmlns="" id="{5FFF0D45-7BD0-4903-8F17-C1764ED80240}"/>
              </a:ext>
            </a:extLst>
          </p:cNvPr>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xmlns="" id="{82DE54CB-344A-4799-9AEB-CA807CC4F604}"/>
              </a:ext>
            </a:extLst>
          </p:cNvPr>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xmlns=""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xmlns="" id="{E559E540-916B-4213-A01E-B73CE06EB5AE}"/>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xmlns="" id="{52BF75B3-D329-4C8D-A388-441EB28E4199}"/>
              </a:ext>
            </a:extLst>
          </p:cNvPr>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xmlns="" id="{4FBC9C65-5F9C-4F70-B9CC-27A9ADE2F358}"/>
              </a:ext>
            </a:extLst>
          </p:cNvPr>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3" name="Picture 12">
            <a:extLst>
              <a:ext uri="{FF2B5EF4-FFF2-40B4-BE49-F238E27FC236}">
                <a16:creationId xmlns:a16="http://schemas.microsoft.com/office/drawing/2014/main" xmlns=""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14" name="Picture 13">
            <a:extLst>
              <a:ext uri="{FF2B5EF4-FFF2-40B4-BE49-F238E27FC236}">
                <a16:creationId xmlns:a16="http://schemas.microsoft.com/office/drawing/2014/main" xmlns="" id="{60BB9706-4D3A-4161-9515-BF422D652E09}"/>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xmlns="" id="{AEB9576F-3A77-4D77-96C4-E871571ACFEC}"/>
              </a:ext>
            </a:extLst>
          </p:cNvPr>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xmlns="" id="{45C4E77D-FEE1-4263-9C49-D09D29AEE919}"/>
              </a:ext>
            </a:extLst>
          </p:cNvPr>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xmlns=""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xmlns="" id="{9A9D25BF-69CC-4314-972E-05B17C2413AB}"/>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xmlns=""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x-none"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圆角矩形 5">
            <a:extLst>
              <a:ext uri="{FF2B5EF4-FFF2-40B4-BE49-F238E27FC236}">
                <a16:creationId xmlns:a16="http://schemas.microsoft.com/office/drawing/2014/main" xmlns="" id="{48F1A8BA-583D-A64E-B590-64D9F150E611}"/>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Nhà</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bia</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tiến</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sĩ</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2950000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anim calcmode="lin" valueType="num">
                                      <p:cBhvr>
                                        <p:cTn id="104" dur="1000" fill="hold"/>
                                        <p:tgtEl>
                                          <p:spTgt spid="2"/>
                                        </p:tgtEl>
                                        <p:attrNameLst>
                                          <p:attrName>ppt_x</p:attrName>
                                        </p:attrNameLst>
                                      </p:cBhvr>
                                      <p:tavLst>
                                        <p:tav tm="0">
                                          <p:val>
                                            <p:strVal val="#ppt_x"/>
                                          </p:val>
                                        </p:tav>
                                        <p:tav tm="100000">
                                          <p:val>
                                            <p:strVal val="#ppt_x"/>
                                          </p:val>
                                        </p:tav>
                                      </p:tavLst>
                                    </p:anim>
                                    <p:anim calcmode="lin" valueType="num">
                                      <p:cBhvr>
                                        <p:cTn id="10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xmlns="" id="{07CD9C1F-6178-4FDA-A195-76EF14252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727397" y="1038225"/>
            <a:ext cx="6616700" cy="48958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325A836F-AA64-4154-B05A-63C492CA9CB5}"/>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xmlns="" id="{FA46BAB5-1A79-471B-9F09-D8DE121E84EE}"/>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xmlns="" id="{30CF5803-A2A5-4EDA-B210-FEE223A60EB9}"/>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568300" y="1507715"/>
            <a:ext cx="1755503" cy="1911760"/>
          </a:xfrm>
          <a:prstGeom prst="rect">
            <a:avLst/>
          </a:prstGeom>
        </p:spPr>
      </p:pic>
      <p:pic>
        <p:nvPicPr>
          <p:cNvPr id="5" name="Picture 4">
            <a:extLst>
              <a:ext uri="{FF2B5EF4-FFF2-40B4-BE49-F238E27FC236}">
                <a16:creationId xmlns:a16="http://schemas.microsoft.com/office/drawing/2014/main" xmlns="" id="{55DFA42C-AFA4-4C0F-9D5F-6A0B7F67DE04}"/>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xmlns="" id="{13C0A678-8053-41D4-8569-8DA5E1816294}"/>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5825" y="361951"/>
            <a:ext cx="2133424" cy="1545953"/>
          </a:xfrm>
          <a:prstGeom prst="rect">
            <a:avLst/>
          </a:prstGeom>
        </p:spPr>
      </p:pic>
      <p:pic>
        <p:nvPicPr>
          <p:cNvPr id="7" name="Picture 6">
            <a:extLst>
              <a:ext uri="{FF2B5EF4-FFF2-40B4-BE49-F238E27FC236}">
                <a16:creationId xmlns:a16="http://schemas.microsoft.com/office/drawing/2014/main" xmlns="" id="{5FFF0D45-7BD0-4903-8F17-C1764ED80240}"/>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xmlns="" id="{82DE54CB-344A-4799-9AEB-CA807CC4F604}"/>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xmlns="" id="{D7091246-86AF-4859-AD3A-6CE151A2869F}"/>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xmlns="" id="{E559E540-916B-4213-A01E-B73CE06EB5AE}"/>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xmlns="" id="{52BF75B3-D329-4C8D-A388-441EB28E4199}"/>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xmlns="" id="{4FBC9C65-5F9C-4F70-B9CC-27A9ADE2F358}"/>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xmlns="" id="{60BB9706-4D3A-4161-9515-BF422D652E09}"/>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xmlns="" id="{AEB9576F-3A77-4D77-96C4-E871571ACFEC}"/>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xmlns="" id="{45C4E77D-FEE1-4263-9C49-D09D29AEE919}"/>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xmlns="" id="{DAAFCDE0-1131-4AF7-BA51-72E72A1DA034}"/>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xmlns="" id="{9A9D25BF-69CC-4314-972E-05B17C2413AB}"/>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xmlns=""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x-none"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圆角矩形 5">
            <a:extLst>
              <a:ext uri="{FF2B5EF4-FFF2-40B4-BE49-F238E27FC236}">
                <a16:creationId xmlns:a16="http://schemas.microsoft.com/office/drawing/2014/main" xmlns="" id="{1530677C-88E6-FB2B-C2DF-B5E65D03B8BF}"/>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Khu</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Thái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Học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417418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anim calcmode="lin" valueType="num">
                                      <p:cBhvr>
                                        <p:cTn id="104" dur="1000" fill="hold"/>
                                        <p:tgtEl>
                                          <p:spTgt spid="2"/>
                                        </p:tgtEl>
                                        <p:attrNameLst>
                                          <p:attrName>ppt_x</p:attrName>
                                        </p:attrNameLst>
                                      </p:cBhvr>
                                      <p:tavLst>
                                        <p:tav tm="0">
                                          <p:val>
                                            <p:strVal val="#ppt_x"/>
                                          </p:val>
                                        </p:tav>
                                        <p:tav tm="100000">
                                          <p:val>
                                            <p:strVal val="#ppt_x"/>
                                          </p:val>
                                        </p:tav>
                                      </p:tavLst>
                                    </p:anim>
                                    <p:anim calcmode="lin" valueType="num">
                                      <p:cBhvr>
                                        <p:cTn id="10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24044FC7-B076-43F8-870D-3ADDAB062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774564" y="881728"/>
            <a:ext cx="6513326" cy="5195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9A9D25BF-69CC-4314-972E-05B17C2413AB}"/>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xmlns=""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xmlns=""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xmlns=""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26765"/>
            <a:ext cx="1755503" cy="1911760"/>
          </a:xfrm>
          <a:prstGeom prst="rect">
            <a:avLst/>
          </a:prstGeom>
        </p:spPr>
      </p:pic>
      <p:pic>
        <p:nvPicPr>
          <p:cNvPr id="5" name="Picture 4">
            <a:extLst>
              <a:ext uri="{FF2B5EF4-FFF2-40B4-BE49-F238E27FC236}">
                <a16:creationId xmlns:a16="http://schemas.microsoft.com/office/drawing/2014/main" xmlns=""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xmlns="" id="{13C0A678-8053-41D4-8569-8DA5E1816294}"/>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2594400" y="371476"/>
            <a:ext cx="2133424" cy="1545953"/>
          </a:xfrm>
          <a:prstGeom prst="rect">
            <a:avLst/>
          </a:prstGeom>
        </p:spPr>
      </p:pic>
      <p:pic>
        <p:nvPicPr>
          <p:cNvPr id="7" name="Picture 6">
            <a:extLst>
              <a:ext uri="{FF2B5EF4-FFF2-40B4-BE49-F238E27FC236}">
                <a16:creationId xmlns:a16="http://schemas.microsoft.com/office/drawing/2014/main" xmlns=""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xmlns=""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xmlns=""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xmlns="" id="{E559E540-916B-4213-A01E-B73CE06EB5AE}"/>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xmlns=""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xmlns=""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xmlns="" id="{60BB9706-4D3A-4161-9515-BF422D652E09}"/>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xmlns=""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xmlns=""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xmlns=""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xmlns=""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x-none"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圆角矩形 5">
            <a:extLst>
              <a:ext uri="{FF2B5EF4-FFF2-40B4-BE49-F238E27FC236}">
                <a16:creationId xmlns:a16="http://schemas.microsoft.com/office/drawing/2014/main" xmlns="" id="{F7EA21D1-32DC-9AD1-5584-12F93B20073C}"/>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Cổng</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Văn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Miếu</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1221464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anim calcmode="lin" valueType="num">
                                      <p:cBhvr>
                                        <p:cTn id="104" dur="1000" fill="hold"/>
                                        <p:tgtEl>
                                          <p:spTgt spid="2"/>
                                        </p:tgtEl>
                                        <p:attrNameLst>
                                          <p:attrName>ppt_x</p:attrName>
                                        </p:attrNameLst>
                                      </p:cBhvr>
                                      <p:tavLst>
                                        <p:tav tm="0">
                                          <p:val>
                                            <p:strVal val="#ppt_x"/>
                                          </p:val>
                                        </p:tav>
                                        <p:tav tm="100000">
                                          <p:val>
                                            <p:strVal val="#ppt_x"/>
                                          </p:val>
                                        </p:tav>
                                      </p:tavLst>
                                    </p:anim>
                                    <p:anim calcmode="lin" valueType="num">
                                      <p:cBhvr>
                                        <p:cTn id="10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a:extLst>
              <a:ext uri="{FF2B5EF4-FFF2-40B4-BE49-F238E27FC236}">
                <a16:creationId xmlns:a16="http://schemas.microsoft.com/office/drawing/2014/main" xmlns="" id="{C08A362D-CF87-470A-BFDB-B24DE93EF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724150" y="876301"/>
            <a:ext cx="6591300" cy="51530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9A9D25BF-69CC-4314-972E-05B17C2413AB}"/>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xmlns=""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xmlns=""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xmlns=""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xmlns=""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xmlns="" id="{13C0A678-8053-41D4-8569-8DA5E1816294}"/>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2556300" y="381001"/>
            <a:ext cx="2133424" cy="1545953"/>
          </a:xfrm>
          <a:prstGeom prst="rect">
            <a:avLst/>
          </a:prstGeom>
        </p:spPr>
      </p:pic>
      <p:pic>
        <p:nvPicPr>
          <p:cNvPr id="7" name="Picture 6">
            <a:extLst>
              <a:ext uri="{FF2B5EF4-FFF2-40B4-BE49-F238E27FC236}">
                <a16:creationId xmlns:a16="http://schemas.microsoft.com/office/drawing/2014/main" xmlns=""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xmlns=""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xmlns=""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xmlns="" id="{E559E540-916B-4213-A01E-B73CE06EB5AE}"/>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xmlns=""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xmlns=""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39725" y="4563059"/>
            <a:ext cx="1755503" cy="1885366"/>
          </a:xfrm>
          <a:prstGeom prst="rect">
            <a:avLst/>
          </a:prstGeom>
        </p:spPr>
      </p:pic>
      <p:pic>
        <p:nvPicPr>
          <p:cNvPr id="14" name="Picture 13">
            <a:extLst>
              <a:ext uri="{FF2B5EF4-FFF2-40B4-BE49-F238E27FC236}">
                <a16:creationId xmlns:a16="http://schemas.microsoft.com/office/drawing/2014/main" xmlns="" id="{60BB9706-4D3A-4161-9515-BF422D652E09}"/>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xmlns=""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xmlns=""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xmlns=""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xmlns=""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x-none"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圆角矩形 5">
            <a:extLst>
              <a:ext uri="{FF2B5EF4-FFF2-40B4-BE49-F238E27FC236}">
                <a16:creationId xmlns:a16="http://schemas.microsoft.com/office/drawing/2014/main" xmlns="" id="{1311374C-2793-5468-1163-38D192A59490}"/>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Khuê</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Văn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977487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anim calcmode="lin" valueType="num">
                                      <p:cBhvr>
                                        <p:cTn id="104" dur="1000" fill="hold"/>
                                        <p:tgtEl>
                                          <p:spTgt spid="2"/>
                                        </p:tgtEl>
                                        <p:attrNameLst>
                                          <p:attrName>ppt_x</p:attrName>
                                        </p:attrNameLst>
                                      </p:cBhvr>
                                      <p:tavLst>
                                        <p:tav tm="0">
                                          <p:val>
                                            <p:strVal val="#ppt_x"/>
                                          </p:val>
                                        </p:tav>
                                        <p:tav tm="100000">
                                          <p:val>
                                            <p:strVal val="#ppt_x"/>
                                          </p:val>
                                        </p:tav>
                                      </p:tavLst>
                                    </p:anim>
                                    <p:anim calcmode="lin" valueType="num">
                                      <p:cBhvr>
                                        <p:cTn id="10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6597DF5B-A7FE-40F8-8115-D17B286851A5}"/>
              </a:ext>
            </a:extLst>
          </p:cNvPr>
          <p:cNvGrpSpPr/>
          <p:nvPr/>
        </p:nvGrpSpPr>
        <p:grpSpPr>
          <a:xfrm>
            <a:off x="419100" y="333375"/>
            <a:ext cx="11449050" cy="6181725"/>
            <a:chOff x="1650124" y="2144110"/>
            <a:chExt cx="9727324" cy="2017987"/>
          </a:xfrm>
        </p:grpSpPr>
        <p:sp>
          <p:nvSpPr>
            <p:cNvPr id="9" name="Rectangle: Rounded Corners 8">
              <a:extLst>
                <a:ext uri="{FF2B5EF4-FFF2-40B4-BE49-F238E27FC236}">
                  <a16:creationId xmlns:a16="http://schemas.microsoft.com/office/drawing/2014/main" xmlns=""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xmlns=""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xmlns="" id="{A3EC6CAD-4853-599A-7A60-58C2917A8FC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769005" y="1595422"/>
            <a:ext cx="1983720" cy="3743280"/>
          </a:xfrm>
          <a:prstGeom prst="rect">
            <a:avLst/>
          </a:prstGeom>
        </p:spPr>
      </p:pic>
      <p:sp>
        <p:nvSpPr>
          <p:cNvPr id="5" name="Speech Bubble: Rectangle with Corners Rounded 4">
            <a:extLst>
              <a:ext uri="{FF2B5EF4-FFF2-40B4-BE49-F238E27FC236}">
                <a16:creationId xmlns:a16="http://schemas.microsoft.com/office/drawing/2014/main" xmlns="" id="{60961F00-D8BA-EECA-D41A-906D9F7D4875}"/>
              </a:ext>
            </a:extLst>
          </p:cNvPr>
          <p:cNvSpPr/>
          <p:nvPr/>
        </p:nvSpPr>
        <p:spPr>
          <a:xfrm>
            <a:off x="3121197" y="1009651"/>
            <a:ext cx="8518353" cy="1343024"/>
          </a:xfrm>
          <a:prstGeom prst="wedgeRoundRectCallout">
            <a:avLst>
              <a:gd name="adj1" fmla="val -55010"/>
              <a:gd name="adj2" fmla="val 33201"/>
              <a:gd name="adj3" fmla="val 16667"/>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pitchFamily="34" charset="0"/>
                <a:cs typeface="Calibri" panose="020F0502020204030204" pitchFamily="34" charset="0"/>
              </a:rPr>
              <a:t>Vì sao Khuê Văn Các lại được chọn làm biểu tượng của thủ đô Hà Nội?</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descr="A white circle with leaves and blue text&#10;&#10;Description automatically generated">
            <a:extLst>
              <a:ext uri="{FF2B5EF4-FFF2-40B4-BE49-F238E27FC236}">
                <a16:creationId xmlns:a16="http://schemas.microsoft.com/office/drawing/2014/main" xmlns="" id="{99B1C176-95C8-4E60-43EC-2DEEDDEF3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
        <p:nvSpPr>
          <p:cNvPr id="6" name="圆角矩形 5">
            <a:extLst>
              <a:ext uri="{FF2B5EF4-FFF2-40B4-BE49-F238E27FC236}">
                <a16:creationId xmlns:a16="http://schemas.microsoft.com/office/drawing/2014/main" xmlns="" id="{B047E3DB-B68D-8DBA-179E-365EA2EFE4C0}"/>
              </a:ext>
            </a:extLst>
          </p:cNvPr>
          <p:cNvSpPr/>
          <p:nvPr/>
        </p:nvSpPr>
        <p:spPr>
          <a:xfrm>
            <a:off x="4991100" y="2847975"/>
            <a:ext cx="6648450" cy="27527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Khuê Văn Các thể hiện hình tượng ngôi </a:t>
            </a:r>
            <a:r>
              <a:rPr lang="vi-VN" altLang="zh-CN" sz="2800" b="1" dirty="0" smtClean="0">
                <a:solidFill>
                  <a:srgbClr val="002060"/>
                </a:solidFill>
                <a:latin typeface="Calibri" panose="020F0502020204030204" pitchFamily="34" charset="0"/>
                <a:ea typeface="Cambria" panose="02040503050406030204" pitchFamily="18" charset="0"/>
                <a:cs typeface="Calibri" panose="020F0502020204030204" pitchFamily="34" charset="0"/>
              </a:rPr>
              <a:t>sao </a:t>
            </a: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Khuê là thể hiện sự vươn tới văn hóa, vươn tới tri thức của loài người, là một công trình kiến trúc quan trọng tạo nên quần thể di tích Văn Miếu – Quốc Tử Giám. </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8" name="Picture 7">
            <a:extLst>
              <a:ext uri="{FF2B5EF4-FFF2-40B4-BE49-F238E27FC236}">
                <a16:creationId xmlns:a16="http://schemas.microsoft.com/office/drawing/2014/main" xmlns="" id="{05403BDC-4F56-4231-D9B9-667F4E70859B}"/>
              </a:ext>
            </a:extLst>
          </p:cNvPr>
          <p:cNvPicPr>
            <a:picLocks noChangeAspect="1"/>
          </p:cNvPicPr>
          <p:nvPr/>
        </p:nvPicPr>
        <p:blipFill>
          <a:blip r:embed="rId5"/>
          <a:stretch>
            <a:fillRect/>
          </a:stretch>
        </p:blipFill>
        <p:spPr>
          <a:xfrm>
            <a:off x="2609850" y="3043106"/>
            <a:ext cx="2169426" cy="2519493"/>
          </a:xfrm>
          <a:prstGeom prst="rect">
            <a:avLst/>
          </a:prstGeom>
        </p:spPr>
      </p:pic>
    </p:spTree>
    <p:extLst>
      <p:ext uri="{BB962C8B-B14F-4D97-AF65-F5344CB8AC3E}">
        <p14:creationId xmlns:p14="http://schemas.microsoft.com/office/powerpoint/2010/main" val="2846982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32" presetClass="emph" presetSubtype="0" repeatCount="2000" fill="hold" grpId="1" nodeType="withEffect">
                                  <p:stCondLst>
                                    <p:cond delay="0"/>
                                  </p:stCondLst>
                                  <p:childTnLst>
                                    <p:animRot by="120000">
                                      <p:cBhvr>
                                        <p:cTn id="22" dur="75" fill="hold">
                                          <p:stCondLst>
                                            <p:cond delay="0"/>
                                          </p:stCondLst>
                                        </p:cTn>
                                        <p:tgtEl>
                                          <p:spTgt spid="5"/>
                                        </p:tgtEl>
                                        <p:attrNameLst>
                                          <p:attrName>r</p:attrName>
                                        </p:attrNameLst>
                                      </p:cBhvr>
                                    </p:animRot>
                                    <p:animRot by="-240000">
                                      <p:cBhvr>
                                        <p:cTn id="23" dur="150" fill="hold">
                                          <p:stCondLst>
                                            <p:cond delay="150"/>
                                          </p:stCondLst>
                                        </p:cTn>
                                        <p:tgtEl>
                                          <p:spTgt spid="5"/>
                                        </p:tgtEl>
                                        <p:attrNameLst>
                                          <p:attrName>r</p:attrName>
                                        </p:attrNameLst>
                                      </p:cBhvr>
                                    </p:animRot>
                                    <p:animRot by="240000">
                                      <p:cBhvr>
                                        <p:cTn id="24" dur="150" fill="hold">
                                          <p:stCondLst>
                                            <p:cond delay="300"/>
                                          </p:stCondLst>
                                        </p:cTn>
                                        <p:tgtEl>
                                          <p:spTgt spid="5"/>
                                        </p:tgtEl>
                                        <p:attrNameLst>
                                          <p:attrName>r</p:attrName>
                                        </p:attrNameLst>
                                      </p:cBhvr>
                                    </p:animRot>
                                    <p:animRot by="-240000">
                                      <p:cBhvr>
                                        <p:cTn id="25" dur="150" fill="hold">
                                          <p:stCondLst>
                                            <p:cond delay="450"/>
                                          </p:stCondLst>
                                        </p:cTn>
                                        <p:tgtEl>
                                          <p:spTgt spid="5"/>
                                        </p:tgtEl>
                                        <p:attrNameLst>
                                          <p:attrName>r</p:attrName>
                                        </p:attrNameLst>
                                      </p:cBhvr>
                                    </p:animRot>
                                    <p:animRot by="120000">
                                      <p:cBhvr>
                                        <p:cTn id="26" dur="150" fill="hold">
                                          <p:stCondLst>
                                            <p:cond delay="600"/>
                                          </p:stCondLst>
                                        </p:cTn>
                                        <p:tgtEl>
                                          <p:spTgt spid="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FA8C487B-8D8F-1045-CC4E-2C5112862D11}"/>
              </a:ext>
            </a:extLst>
          </p:cNvPr>
          <p:cNvPicPr>
            <a:picLocks noChangeAspect="1"/>
          </p:cNvPicPr>
          <p:nvPr/>
        </p:nvPicPr>
        <p:blipFill>
          <a:blip r:embed="rId2"/>
          <a:stretch>
            <a:fillRect/>
          </a:stretch>
        </p:blipFill>
        <p:spPr>
          <a:xfrm>
            <a:off x="1775475" y="955750"/>
            <a:ext cx="8431499" cy="4127350"/>
          </a:xfrm>
          <a:prstGeom prst="rect">
            <a:avLst/>
          </a:prstGeom>
        </p:spPr>
      </p:pic>
    </p:spTree>
    <p:extLst>
      <p:ext uri="{BB962C8B-B14F-4D97-AF65-F5344CB8AC3E}">
        <p14:creationId xmlns:p14="http://schemas.microsoft.com/office/powerpoint/2010/main" val="2468642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6597DF5B-A7FE-40F8-8115-D17B286851A5}"/>
              </a:ext>
            </a:extLst>
          </p:cNvPr>
          <p:cNvGrpSpPr/>
          <p:nvPr/>
        </p:nvGrpSpPr>
        <p:grpSpPr>
          <a:xfrm>
            <a:off x="419100" y="333375"/>
            <a:ext cx="11449050" cy="6181725"/>
            <a:chOff x="1650124" y="2144110"/>
            <a:chExt cx="9727324" cy="2017987"/>
          </a:xfrm>
        </p:grpSpPr>
        <p:sp>
          <p:nvSpPr>
            <p:cNvPr id="9" name="Rectangle: Rounded Corners 8">
              <a:extLst>
                <a:ext uri="{FF2B5EF4-FFF2-40B4-BE49-F238E27FC236}">
                  <a16:creationId xmlns:a16="http://schemas.microsoft.com/office/drawing/2014/main" xmlns=""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xmlns=""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xmlns="" id="{A3EC6CAD-4853-599A-7A60-58C2917A8FC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1292880" y="1881172"/>
            <a:ext cx="1983720" cy="3743280"/>
          </a:xfrm>
          <a:prstGeom prst="rect">
            <a:avLst/>
          </a:prstGeom>
        </p:spPr>
      </p:pic>
      <p:sp>
        <p:nvSpPr>
          <p:cNvPr id="5" name="Speech Bubble: Rectangle with Corners Rounded 4">
            <a:extLst>
              <a:ext uri="{FF2B5EF4-FFF2-40B4-BE49-F238E27FC236}">
                <a16:creationId xmlns:a16="http://schemas.microsoft.com/office/drawing/2014/main" xmlns="" id="{60961F00-D8BA-EECA-D41A-906D9F7D4875}"/>
              </a:ext>
            </a:extLst>
          </p:cNvPr>
          <p:cNvSpPr/>
          <p:nvPr/>
        </p:nvSpPr>
        <p:spPr>
          <a:xfrm>
            <a:off x="3121197" y="1009651"/>
            <a:ext cx="8518353" cy="1343024"/>
          </a:xfrm>
          <a:prstGeom prst="wedgeRoundRectCallout">
            <a:avLst>
              <a:gd name="adj1" fmla="val -55010"/>
              <a:gd name="adj2" fmla="val 33201"/>
              <a:gd name="adj3" fmla="val 16667"/>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latin typeface="Calibri" panose="020F0502020204030204" pitchFamily="34" charset="0"/>
                <a:cs typeface="Calibri" panose="020F0502020204030204" pitchFamily="34" charset="0"/>
              </a:rPr>
              <a:t>Ngoài Khuê Văn Các, Văn Miếu – Quốc Tử Giám còn có những công trình tiêu biểu nào khác?</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descr="A white circle with leaves and blue text&#10;&#10;Description automatically generated">
            <a:extLst>
              <a:ext uri="{FF2B5EF4-FFF2-40B4-BE49-F238E27FC236}">
                <a16:creationId xmlns:a16="http://schemas.microsoft.com/office/drawing/2014/main" xmlns="" id="{99B1C176-95C8-4E60-43EC-2DEEDDEF3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
        <p:nvSpPr>
          <p:cNvPr id="6" name="圆角矩形 5">
            <a:extLst>
              <a:ext uri="{FF2B5EF4-FFF2-40B4-BE49-F238E27FC236}">
                <a16:creationId xmlns:a16="http://schemas.microsoft.com/office/drawing/2014/main" xmlns="" id="{B047E3DB-B68D-8DBA-179E-365EA2EFE4C0}"/>
              </a:ext>
            </a:extLst>
          </p:cNvPr>
          <p:cNvSpPr/>
          <p:nvPr/>
        </p:nvSpPr>
        <p:spPr>
          <a:xfrm>
            <a:off x="4105275" y="3038475"/>
            <a:ext cx="7172325" cy="2647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Những công trình tiêu biểu khác là: nhà bia Tiến sĩ; khu Đại Thành; khu Thái Học; lầu Chuông; lầu Trống,…</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645743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32" presetClass="emph" presetSubtype="0" repeatCount="2000" fill="hold" grpId="1" nodeType="withEffect">
                                  <p:stCondLst>
                                    <p:cond delay="0"/>
                                  </p:stCondLst>
                                  <p:childTnLst>
                                    <p:animRot by="120000">
                                      <p:cBhvr>
                                        <p:cTn id="19" dur="75" fill="hold">
                                          <p:stCondLst>
                                            <p:cond delay="0"/>
                                          </p:stCondLst>
                                        </p:cTn>
                                        <p:tgtEl>
                                          <p:spTgt spid="5"/>
                                        </p:tgtEl>
                                        <p:attrNameLst>
                                          <p:attrName>r</p:attrName>
                                        </p:attrNameLst>
                                      </p:cBhvr>
                                    </p:animRot>
                                    <p:animRot by="-240000">
                                      <p:cBhvr>
                                        <p:cTn id="20" dur="150" fill="hold">
                                          <p:stCondLst>
                                            <p:cond delay="150"/>
                                          </p:stCondLst>
                                        </p:cTn>
                                        <p:tgtEl>
                                          <p:spTgt spid="5"/>
                                        </p:tgtEl>
                                        <p:attrNameLst>
                                          <p:attrName>r</p:attrName>
                                        </p:attrNameLst>
                                      </p:cBhvr>
                                    </p:animRot>
                                    <p:animRot by="240000">
                                      <p:cBhvr>
                                        <p:cTn id="21" dur="150" fill="hold">
                                          <p:stCondLst>
                                            <p:cond delay="300"/>
                                          </p:stCondLst>
                                        </p:cTn>
                                        <p:tgtEl>
                                          <p:spTgt spid="5"/>
                                        </p:tgtEl>
                                        <p:attrNameLst>
                                          <p:attrName>r</p:attrName>
                                        </p:attrNameLst>
                                      </p:cBhvr>
                                    </p:animRot>
                                    <p:animRot by="-240000">
                                      <p:cBhvr>
                                        <p:cTn id="22" dur="150" fill="hold">
                                          <p:stCondLst>
                                            <p:cond delay="450"/>
                                          </p:stCondLst>
                                        </p:cTn>
                                        <p:tgtEl>
                                          <p:spTgt spid="5"/>
                                        </p:tgtEl>
                                        <p:attrNameLst>
                                          <p:attrName>r</p:attrName>
                                        </p:attrNameLst>
                                      </p:cBhvr>
                                    </p:animRot>
                                    <p:animRot by="120000">
                                      <p:cBhvr>
                                        <p:cTn id="23" dur="150" fill="hold">
                                          <p:stCondLst>
                                            <p:cond delay="600"/>
                                          </p:stCondLst>
                                        </p:cTn>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person holding a flower&#10;&#10;Description automatically generated">
            <a:extLst>
              <a:ext uri="{FF2B5EF4-FFF2-40B4-BE49-F238E27FC236}">
                <a16:creationId xmlns:a16="http://schemas.microsoft.com/office/drawing/2014/main" xmlns="" id="{AA64FB68-A354-4AFF-C7BE-B92E477062FD}"/>
              </a:ext>
            </a:extLst>
          </p:cNvPr>
          <p:cNvPicPr>
            <a:picLocks noChangeAspect="1"/>
          </p:cNvPicPr>
          <p:nvPr/>
        </p:nvPicPr>
        <p:blipFill rotWithShape="1">
          <a:blip r:embed="rId3">
            <a:extLst>
              <a:ext uri="{28A0092B-C50C-407E-A947-70E740481C1C}">
                <a14:useLocalDpi xmlns:a14="http://schemas.microsoft.com/office/drawing/2010/main" val="0"/>
              </a:ext>
            </a:extLst>
          </a:blip>
          <a:srcRect t="8529" b="35232"/>
          <a:stretch/>
        </p:blipFill>
        <p:spPr>
          <a:xfrm>
            <a:off x="20" y="1282"/>
            <a:ext cx="12191980" cy="6856718"/>
          </a:xfrm>
          <a:prstGeom prst="rect">
            <a:avLst/>
          </a:prstGeom>
        </p:spPr>
      </p:pic>
      <p:sp>
        <p:nvSpPr>
          <p:cNvPr id="6" name="矩形: 圆角 6">
            <a:extLst>
              <a:ext uri="{FF2B5EF4-FFF2-40B4-BE49-F238E27FC236}">
                <a16:creationId xmlns:a16="http://schemas.microsoft.com/office/drawing/2014/main" xmlns="" id="{080A56F4-AD3D-19CF-5384-22B8FE4DD2C8}"/>
              </a:ext>
            </a:extLst>
          </p:cNvPr>
          <p:cNvSpPr/>
          <p:nvPr/>
        </p:nvSpPr>
        <p:spPr>
          <a:xfrm>
            <a:off x="5429250" y="390525"/>
            <a:ext cx="6254371" cy="4686300"/>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9" name="Picture 8">
            <a:extLst>
              <a:ext uri="{FF2B5EF4-FFF2-40B4-BE49-F238E27FC236}">
                <a16:creationId xmlns:a16="http://schemas.microsoft.com/office/drawing/2014/main" xmlns="" id="{1ECB0FE1-7907-D9C1-6F18-2B41BDE0FF3D}"/>
              </a:ext>
            </a:extLst>
          </p:cNvPr>
          <p:cNvPicPr>
            <a:picLocks noChangeAspect="1"/>
          </p:cNvPicPr>
          <p:nvPr/>
        </p:nvPicPr>
        <p:blipFill>
          <a:blip r:embed="rId4"/>
          <a:stretch>
            <a:fillRect/>
          </a:stretch>
        </p:blipFill>
        <p:spPr>
          <a:xfrm>
            <a:off x="5419828" y="576390"/>
            <a:ext cx="6419644" cy="1457070"/>
          </a:xfrm>
          <a:prstGeom prst="rect">
            <a:avLst/>
          </a:prstGeom>
        </p:spPr>
      </p:pic>
      <p:pic>
        <p:nvPicPr>
          <p:cNvPr id="4" name="Picture 3">
            <a:extLst>
              <a:ext uri="{FF2B5EF4-FFF2-40B4-BE49-F238E27FC236}">
                <a16:creationId xmlns:a16="http://schemas.microsoft.com/office/drawing/2014/main" xmlns="" id="{892941FF-89CA-A309-899C-37E9ECE3AA7C}"/>
              </a:ext>
            </a:extLst>
          </p:cNvPr>
          <p:cNvPicPr>
            <a:picLocks noChangeAspect="1"/>
          </p:cNvPicPr>
          <p:nvPr/>
        </p:nvPicPr>
        <p:blipFill>
          <a:blip r:embed="rId5"/>
          <a:stretch>
            <a:fillRect/>
          </a:stretch>
        </p:blipFill>
        <p:spPr>
          <a:xfrm>
            <a:off x="5516992" y="1964325"/>
            <a:ext cx="6206266" cy="2548349"/>
          </a:xfrm>
          <a:prstGeom prst="rect">
            <a:avLst/>
          </a:prstGeom>
        </p:spPr>
      </p:pic>
    </p:spTree>
    <p:extLst>
      <p:ext uri="{BB962C8B-B14F-4D97-AF65-F5344CB8AC3E}">
        <p14:creationId xmlns:p14="http://schemas.microsoft.com/office/powerpoint/2010/main" val="4236879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xmlns="" id="{6597DF5B-A7FE-40F8-8115-D17B286851A5}"/>
              </a:ext>
            </a:extLst>
          </p:cNvPr>
          <p:cNvGrpSpPr/>
          <p:nvPr/>
        </p:nvGrpSpPr>
        <p:grpSpPr>
          <a:xfrm>
            <a:off x="762000" y="1438275"/>
            <a:ext cx="10615448" cy="5314949"/>
            <a:chOff x="1650124" y="2144110"/>
            <a:chExt cx="9727324" cy="2017987"/>
          </a:xfrm>
        </p:grpSpPr>
        <p:sp>
          <p:nvSpPr>
            <p:cNvPr id="9" name="Rectangle: Rounded Corners 8">
              <a:extLst>
                <a:ext uri="{FF2B5EF4-FFF2-40B4-BE49-F238E27FC236}">
                  <a16:creationId xmlns:a16="http://schemas.microsoft.com/office/drawing/2014/main" xmlns=""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xmlns=""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a:extLst>
              <a:ext uri="{FF2B5EF4-FFF2-40B4-BE49-F238E27FC236}">
                <a16:creationId xmlns:a16="http://schemas.microsoft.com/office/drawing/2014/main" xmlns="" id="{835B6D17-E9D7-442A-8C65-F378617D1C71}"/>
              </a:ext>
            </a:extLst>
          </p:cNvPr>
          <p:cNvSpPr txBox="1"/>
          <p:nvPr/>
        </p:nvSpPr>
        <p:spPr>
          <a:xfrm>
            <a:off x="1400175" y="1843670"/>
            <a:ext cx="9553575" cy="4662815"/>
          </a:xfrm>
          <a:prstGeom prst="rect">
            <a:avLst/>
          </a:prstGeom>
          <a:noFill/>
        </p:spPr>
        <p:txBody>
          <a:bodyPr wrap="square" rtlCol="0">
            <a:spAutoFit/>
          </a:bodyPr>
          <a:lstStyle/>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Xác định được một số công trình tiêu biểu: Khuê Văn Các, Nhà bia Tiến sĩ, Văn Miếu, Quốc Tử Giám trên sơ đồ khu di tích Văn Miếu – Quốc Tử Giám.</a:t>
            </a:r>
          </a:p>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Đọc tư liệu lịch sử, mô tả được kiến trúc và chức năng của một trong các công trình: Văn Miếu, Quốc Tử Giám, Nhà bia Tiến sĩ.</a:t>
            </a:r>
          </a:p>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Đề xuất được ở mức độ đơn giản một số biện pháp để giữ gìn các di tích lịch sử.</a:t>
            </a:r>
          </a:p>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Bày tỏ được cảm nghĩ về truyền thống hiếu học của dân tộc Việt Nam.</a:t>
            </a:r>
          </a:p>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Đề xuất được ở mức độ đơn giản một số biện pháp để giữ gìn các di tích lịch sử.</a:t>
            </a:r>
          </a:p>
        </p:txBody>
      </p:sp>
      <p:pic>
        <p:nvPicPr>
          <p:cNvPr id="2" name="Picture 1">
            <a:extLst>
              <a:ext uri="{FF2B5EF4-FFF2-40B4-BE49-F238E27FC236}">
                <a16:creationId xmlns:a16="http://schemas.microsoft.com/office/drawing/2014/main" xmlns="" id="{279A8438-019E-6095-C38B-C69FE35F758B}"/>
              </a:ext>
            </a:extLst>
          </p:cNvPr>
          <p:cNvPicPr>
            <a:picLocks noChangeAspect="1"/>
          </p:cNvPicPr>
          <p:nvPr/>
        </p:nvPicPr>
        <p:blipFill>
          <a:blip r:embed="rId2"/>
          <a:stretch>
            <a:fillRect/>
          </a:stretch>
        </p:blipFill>
        <p:spPr>
          <a:xfrm>
            <a:off x="2695264" y="212165"/>
            <a:ext cx="7163421" cy="1194920"/>
          </a:xfrm>
          <a:prstGeom prst="rect">
            <a:avLst/>
          </a:prstGeom>
        </p:spPr>
      </p:pic>
    </p:spTree>
    <p:extLst>
      <p:ext uri="{BB962C8B-B14F-4D97-AF65-F5344CB8AC3E}">
        <p14:creationId xmlns:p14="http://schemas.microsoft.com/office/powerpoint/2010/main" val="3734740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xmlns=""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xmlns=""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xmlns=""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xmlns="" id="{E809F964-941B-EAA1-F9EF-B5151882A56B}"/>
              </a:ext>
            </a:extLst>
          </p:cNvPr>
          <p:cNvPicPr>
            <a:picLocks noChangeAspect="1"/>
          </p:cNvPicPr>
          <p:nvPr/>
        </p:nvPicPr>
        <p:blipFill>
          <a:blip r:embed="rId3"/>
          <a:stretch>
            <a:fillRect/>
          </a:stretch>
        </p:blipFill>
        <p:spPr>
          <a:xfrm>
            <a:off x="2715822" y="2187229"/>
            <a:ext cx="7541406" cy="2121592"/>
          </a:xfrm>
          <a:prstGeom prst="rect">
            <a:avLst/>
          </a:prstGeom>
        </p:spPr>
      </p:pic>
    </p:spTree>
    <p:extLst>
      <p:ext uri="{BB962C8B-B14F-4D97-AF65-F5344CB8AC3E}">
        <p14:creationId xmlns:p14="http://schemas.microsoft.com/office/powerpoint/2010/main" val="1730025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xmlns="" id="{3428BB05-1AC4-342A-EBCE-0DF1BDC6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600075"/>
            <a:ext cx="7347892" cy="5429250"/>
          </a:xfrm>
          <a:prstGeom prst="rect">
            <a:avLst/>
          </a:prstGeom>
        </p:spPr>
      </p:pic>
      <p:sp>
        <p:nvSpPr>
          <p:cNvPr id="10" name="Rectangle 9">
            <a:extLst>
              <a:ext uri="{FF2B5EF4-FFF2-40B4-BE49-F238E27FC236}">
                <a16:creationId xmlns:a16="http://schemas.microsoft.com/office/drawing/2014/main" xmlns="" id="{249206AD-D136-C781-6B77-BE81868158CB}"/>
              </a:ext>
            </a:extLst>
          </p:cNvPr>
          <p:cNvSpPr/>
          <p:nvPr/>
        </p:nvSpPr>
        <p:spPr>
          <a:xfrm>
            <a:off x="5133976" y="1987667"/>
            <a:ext cx="6381750" cy="2862322"/>
          </a:xfrm>
          <a:prstGeom prst="rect">
            <a:avLst/>
          </a:prstGeom>
        </p:spPr>
        <p:txBody>
          <a:bodyPr wrap="square">
            <a:spAutoFit/>
          </a:bodyPr>
          <a:lstStyle/>
          <a:p>
            <a:pPr lvl="0" algn="ctr"/>
            <a:r>
              <a:rPr lang="vi-VN" sz="3600" b="1">
                <a:solidFill>
                  <a:srgbClr val="0070C0"/>
                </a:solidFill>
                <a:latin typeface="Calibri" panose="020F0502020204030204"/>
              </a:rPr>
              <a:t>Hoạt động 1: Xác định một số công trình tiêu biểu: Khuê Văn Các, Nhà bia Tiến sĩ, Văn Miếu, Quốc Tử Giám trên sơ đồ khu di tích Văn Miếu – Quốc Tử Giám</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2" name="Picture 11" descr="A red and grey structure with a green circle&#10;&#10;Description automatically generated">
            <a:extLst>
              <a:ext uri="{FF2B5EF4-FFF2-40B4-BE49-F238E27FC236}">
                <a16:creationId xmlns:a16="http://schemas.microsoft.com/office/drawing/2014/main" xmlns="" id="{CDC04C04-7566-66AC-AE8F-21BB16608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354733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Graphic 1">
            <a:extLst>
              <a:ext uri="{FF2B5EF4-FFF2-40B4-BE49-F238E27FC236}">
                <a16:creationId xmlns:a16="http://schemas.microsoft.com/office/drawing/2014/main" xmlns="" id="{8F0EA565-9A02-A7B0-74D9-72431B5F321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12154" y="143220"/>
            <a:ext cx="11824133" cy="1018830"/>
          </a:xfrm>
          <a:prstGeom prst="rect">
            <a:avLst/>
          </a:prstGeom>
        </p:spPr>
      </p:pic>
      <p:sp>
        <p:nvSpPr>
          <p:cNvPr id="3" name="TextBox 2">
            <a:extLst>
              <a:ext uri="{FF2B5EF4-FFF2-40B4-BE49-F238E27FC236}">
                <a16:creationId xmlns:a16="http://schemas.microsoft.com/office/drawing/2014/main" xmlns="" id="{0E47CFC0-C466-5BB1-A0CB-B907D26D3EA4}"/>
              </a:ext>
            </a:extLst>
          </p:cNvPr>
          <p:cNvSpPr txBox="1"/>
          <p:nvPr/>
        </p:nvSpPr>
        <p:spPr>
          <a:xfrm>
            <a:off x="866775" y="85725"/>
            <a:ext cx="10782300" cy="1077218"/>
          </a:xfrm>
          <a:prstGeom prst="rect">
            <a:avLst/>
          </a:prstGeom>
          <a:noFill/>
        </p:spPr>
        <p:txBody>
          <a:bodyPr wrap="square" rtlCol="0">
            <a:spAutoFit/>
          </a:bodyPr>
          <a:lstStyle/>
          <a:p>
            <a:pPr lvl="0" algn="ctr"/>
            <a:r>
              <a:rPr lang="nl-NL" sz="3200" b="1" dirty="0">
                <a:solidFill>
                  <a:srgbClr val="002060"/>
                </a:solidFill>
                <a:ea typeface="Times New Roman" panose="02020603050405020304" pitchFamily="18" charset="0"/>
                <a:cs typeface="Times New Roman" panose="02020603050405020304" pitchFamily="18" charset="0"/>
              </a:rPr>
              <a:t>Đọc thông tin và quan sát hình 2, em hãy xác định một số công trình tiêu biểu của khu di tích Văn Miếu - Quốc Tử Giám.</a:t>
            </a:r>
            <a:endParaRPr kumimoji="0" lang="en-US" sz="3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Picture 4" descr="A white circle with leaves and blue text&#10;&#10;Description automatically generated">
            <a:extLst>
              <a:ext uri="{FF2B5EF4-FFF2-40B4-BE49-F238E27FC236}">
                <a16:creationId xmlns:a16="http://schemas.microsoft.com/office/drawing/2014/main" xmlns="" id="{CC0E10B2-0D0E-2A47-719B-6A55B62ED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pic>
        <p:nvPicPr>
          <p:cNvPr id="8" name="Picture 7">
            <a:extLst>
              <a:ext uri="{FF2B5EF4-FFF2-40B4-BE49-F238E27FC236}">
                <a16:creationId xmlns:a16="http://schemas.microsoft.com/office/drawing/2014/main" xmlns="" id="{C287F523-B278-B0C1-2CDD-D0CF711B7865}"/>
              </a:ext>
            </a:extLst>
          </p:cNvPr>
          <p:cNvPicPr>
            <a:picLocks noChangeAspect="1"/>
          </p:cNvPicPr>
          <p:nvPr/>
        </p:nvPicPr>
        <p:blipFill>
          <a:blip r:embed="rId5"/>
          <a:stretch>
            <a:fillRect/>
          </a:stretch>
        </p:blipFill>
        <p:spPr>
          <a:xfrm>
            <a:off x="2557462" y="1266825"/>
            <a:ext cx="7000875" cy="5276850"/>
          </a:xfrm>
          <a:prstGeom prst="rect">
            <a:avLst/>
          </a:prstGeom>
        </p:spPr>
      </p:pic>
    </p:spTree>
    <p:extLst>
      <p:ext uri="{BB962C8B-B14F-4D97-AF65-F5344CB8AC3E}">
        <p14:creationId xmlns:p14="http://schemas.microsoft.com/office/powerpoint/2010/main" val="3224534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120</TotalTime>
  <Words>718</Words>
  <Application>Microsoft Office PowerPoint</Application>
  <PresentationFormat>Widescreen</PresentationFormat>
  <Paragraphs>35</Paragraphs>
  <Slides>30</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맑은 고딕</vt:lpstr>
      <vt:lpstr>Arial</vt:lpstr>
      <vt:lpstr>Calibri</vt:lpstr>
      <vt:lpstr>Calibri Light</vt:lpstr>
      <vt:lpstr>Cambria</vt:lpstr>
      <vt:lpstr>Times New Roman</vt:lpstr>
      <vt:lpstr>Wingdings</vt:lpstr>
      <vt:lpstr>等线</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Microsoft account</cp:lastModifiedBy>
  <cp:revision>27</cp:revision>
  <dcterms:created xsi:type="dcterms:W3CDTF">2023-11-25T08:29:01Z</dcterms:created>
  <dcterms:modified xsi:type="dcterms:W3CDTF">2025-01-13T03:00:34Z</dcterms:modified>
  <cp:category>9Slide.vn</cp:category>
</cp:coreProperties>
</file>