
<file path=[Content_Types].xml><?xml version="1.0" encoding="utf-8"?>
<Types xmlns="http://schemas.openxmlformats.org/package/2006/content-types">
  <Default Extension="png" ContentType="image/png"/>
  <Default Extension="svg" ContentType="image/svg+xml"/>
  <Default Extension="jpeg" ContentType="image/jpeg"/>
  <Default Extension="m4a" ContentType="audio/unknown"/>
  <Default Extension="rels" ContentType="application/vnd.openxmlformats-package.relationships+xml"/>
  <Default Extension="xml" ContentType="application/xml"/>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7" r:id="rId2"/>
    <p:sldId id="259" r:id="rId3"/>
    <p:sldId id="260" r:id="rId4"/>
    <p:sldId id="261" r:id="rId5"/>
    <p:sldId id="262" r:id="rId6"/>
    <p:sldId id="263" r:id="rId7"/>
    <p:sldId id="264" r:id="rId8"/>
    <p:sldId id="265" r:id="rId9"/>
    <p:sldId id="266" r:id="rId10"/>
    <p:sldId id="267" r:id="rId11"/>
    <p:sldId id="268" r:id="rId12"/>
    <p:sldId id="269" r:id="rId13"/>
    <p:sldId id="270" r:id="rId14"/>
    <p:sldId id="271" r:id="rId15"/>
    <p:sldId id="274" r:id="rId16"/>
    <p:sldId id="275" r:id="rId17"/>
    <p:sldId id="276" r:id="rId18"/>
    <p:sldId id="278" r:id="rId19"/>
    <p:sldId id="279" r:id="rId20"/>
    <p:sldId id="280" r:id="rId21"/>
    <p:sldId id="281" r:id="rId22"/>
    <p:sldId id="282" r:id="rId23"/>
    <p:sldId id="284" r:id="rId24"/>
    <p:sldId id="283" r:id="rId25"/>
    <p:sldId id="286" r:id="rId26"/>
    <p:sldId id="287" r:id="rId27"/>
    <p:sldId id="289" r:id="rId28"/>
    <p:sldId id="291" r:id="rId29"/>
    <p:sldId id="292" r:id="rId30"/>
    <p:sldId id="293" r:id="rId31"/>
    <p:sldId id="295" r:id="rId32"/>
    <p:sldId id="296" r:id="rId33"/>
    <p:sldId id="297" r:id="rId34"/>
    <p:sldId id="298" r:id="rId35"/>
    <p:sldId id="299" r:id="rId36"/>
  </p:sldIdLst>
  <p:sldSz cx="9144000" cy="6858000" type="screen4x3"/>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0A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80" d="100"/>
          <a:sy n="80" d="100"/>
        </p:scale>
        <p:origin x="-1086" y="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A9582B1-6631-4A30-94DC-44C5F1741092}" type="datetimeFigureOut">
              <a:rPr lang="vi-VN" smtClean="0"/>
              <a:t>22/10/2023</a:t>
            </a:fld>
            <a:endParaRPr lang="vi-V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141CF67-5863-44EA-A22D-412E87899EF2}" type="slidenum">
              <a:rPr lang="vi-VN" smtClean="0"/>
              <a:t>‹#›</a:t>
            </a:fld>
            <a:endParaRPr lang="vi-VN"/>
          </a:p>
        </p:txBody>
      </p:sp>
    </p:spTree>
    <p:extLst>
      <p:ext uri="{BB962C8B-B14F-4D97-AF65-F5344CB8AC3E}">
        <p14:creationId xmlns:p14="http://schemas.microsoft.com/office/powerpoint/2010/main" val="20705102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0141CF67-5863-44EA-A22D-412E87899EF2}" type="slidenum">
              <a:rPr lang="vi-VN" smtClean="0"/>
              <a:t>3</a:t>
            </a:fld>
            <a:endParaRPr lang="vi-VN"/>
          </a:p>
        </p:txBody>
      </p:sp>
    </p:spTree>
    <p:extLst>
      <p:ext uri="{BB962C8B-B14F-4D97-AF65-F5344CB8AC3E}">
        <p14:creationId xmlns:p14="http://schemas.microsoft.com/office/powerpoint/2010/main" val="32595330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20FE36E8-4DD3-40B2-8273-4CF073864F3D}" type="datetimeFigureOut">
              <a:rPr lang="vi-VN" smtClean="0"/>
              <a:t>22/10/2023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05E028A0-8FA1-4061-9260-EFA96627B733}" type="slidenum">
              <a:rPr lang="vi-VN" smtClean="0"/>
              <a:t>‹#›</a:t>
            </a:fld>
            <a:endParaRPr lang="vi-VN"/>
          </a:p>
        </p:txBody>
      </p:sp>
    </p:spTree>
    <p:extLst>
      <p:ext uri="{BB962C8B-B14F-4D97-AF65-F5344CB8AC3E}">
        <p14:creationId xmlns:p14="http://schemas.microsoft.com/office/powerpoint/2010/main" val="36070809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20FE36E8-4DD3-40B2-8273-4CF073864F3D}" type="datetimeFigureOut">
              <a:rPr lang="vi-VN" smtClean="0"/>
              <a:t>22/10/2023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05E028A0-8FA1-4061-9260-EFA96627B733}" type="slidenum">
              <a:rPr lang="vi-VN" smtClean="0"/>
              <a:t>‹#›</a:t>
            </a:fld>
            <a:endParaRPr lang="vi-VN"/>
          </a:p>
        </p:txBody>
      </p:sp>
    </p:spTree>
    <p:extLst>
      <p:ext uri="{BB962C8B-B14F-4D97-AF65-F5344CB8AC3E}">
        <p14:creationId xmlns:p14="http://schemas.microsoft.com/office/powerpoint/2010/main" val="21242005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20FE36E8-4DD3-40B2-8273-4CF073864F3D}" type="datetimeFigureOut">
              <a:rPr lang="vi-VN" smtClean="0"/>
              <a:t>22/10/2023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05E028A0-8FA1-4061-9260-EFA96627B733}" type="slidenum">
              <a:rPr lang="vi-VN" smtClean="0"/>
              <a:t>‹#›</a:t>
            </a:fld>
            <a:endParaRPr lang="vi-VN"/>
          </a:p>
        </p:txBody>
      </p:sp>
    </p:spTree>
    <p:extLst>
      <p:ext uri="{BB962C8B-B14F-4D97-AF65-F5344CB8AC3E}">
        <p14:creationId xmlns:p14="http://schemas.microsoft.com/office/powerpoint/2010/main" val="3375382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20FE36E8-4DD3-40B2-8273-4CF073864F3D}" type="datetimeFigureOut">
              <a:rPr lang="vi-VN" smtClean="0"/>
              <a:t>22/10/2023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05E028A0-8FA1-4061-9260-EFA96627B733}" type="slidenum">
              <a:rPr lang="vi-VN" smtClean="0"/>
              <a:t>‹#›</a:t>
            </a:fld>
            <a:endParaRPr lang="vi-VN"/>
          </a:p>
        </p:txBody>
      </p:sp>
    </p:spTree>
    <p:extLst>
      <p:ext uri="{BB962C8B-B14F-4D97-AF65-F5344CB8AC3E}">
        <p14:creationId xmlns:p14="http://schemas.microsoft.com/office/powerpoint/2010/main" val="15035982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0FE36E8-4DD3-40B2-8273-4CF073864F3D}" type="datetimeFigureOut">
              <a:rPr lang="vi-VN" smtClean="0"/>
              <a:t>22/10/2023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05E028A0-8FA1-4061-9260-EFA96627B733}" type="slidenum">
              <a:rPr lang="vi-VN" smtClean="0"/>
              <a:t>‹#›</a:t>
            </a:fld>
            <a:endParaRPr lang="vi-VN"/>
          </a:p>
        </p:txBody>
      </p:sp>
    </p:spTree>
    <p:extLst>
      <p:ext uri="{BB962C8B-B14F-4D97-AF65-F5344CB8AC3E}">
        <p14:creationId xmlns:p14="http://schemas.microsoft.com/office/powerpoint/2010/main" val="35674886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20FE36E8-4DD3-40B2-8273-4CF073864F3D}" type="datetimeFigureOut">
              <a:rPr lang="vi-VN" smtClean="0"/>
              <a:t>22/10/2023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05E028A0-8FA1-4061-9260-EFA96627B733}" type="slidenum">
              <a:rPr lang="vi-VN" smtClean="0"/>
              <a:t>‹#›</a:t>
            </a:fld>
            <a:endParaRPr lang="vi-VN"/>
          </a:p>
        </p:txBody>
      </p:sp>
    </p:spTree>
    <p:extLst>
      <p:ext uri="{BB962C8B-B14F-4D97-AF65-F5344CB8AC3E}">
        <p14:creationId xmlns:p14="http://schemas.microsoft.com/office/powerpoint/2010/main" val="30524388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20FE36E8-4DD3-40B2-8273-4CF073864F3D}" type="datetimeFigureOut">
              <a:rPr lang="vi-VN" smtClean="0"/>
              <a:t>22/10/2023</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05E028A0-8FA1-4061-9260-EFA96627B733}" type="slidenum">
              <a:rPr lang="vi-VN" smtClean="0"/>
              <a:t>‹#›</a:t>
            </a:fld>
            <a:endParaRPr lang="vi-VN"/>
          </a:p>
        </p:txBody>
      </p:sp>
    </p:spTree>
    <p:extLst>
      <p:ext uri="{BB962C8B-B14F-4D97-AF65-F5344CB8AC3E}">
        <p14:creationId xmlns:p14="http://schemas.microsoft.com/office/powerpoint/2010/main" val="19162065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20FE36E8-4DD3-40B2-8273-4CF073864F3D}" type="datetimeFigureOut">
              <a:rPr lang="vi-VN" smtClean="0"/>
              <a:t>22/10/2023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05E028A0-8FA1-4061-9260-EFA96627B733}" type="slidenum">
              <a:rPr lang="vi-VN" smtClean="0"/>
              <a:t>‹#›</a:t>
            </a:fld>
            <a:endParaRPr lang="vi-VN"/>
          </a:p>
        </p:txBody>
      </p:sp>
    </p:spTree>
    <p:extLst>
      <p:ext uri="{BB962C8B-B14F-4D97-AF65-F5344CB8AC3E}">
        <p14:creationId xmlns:p14="http://schemas.microsoft.com/office/powerpoint/2010/main" val="35710507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FE36E8-4DD3-40B2-8273-4CF073864F3D}" type="datetimeFigureOut">
              <a:rPr lang="vi-VN" smtClean="0"/>
              <a:t>22/10/2023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05E028A0-8FA1-4061-9260-EFA96627B733}" type="slidenum">
              <a:rPr lang="vi-VN" smtClean="0"/>
              <a:t>‹#›</a:t>
            </a:fld>
            <a:endParaRPr lang="vi-VN"/>
          </a:p>
        </p:txBody>
      </p:sp>
    </p:spTree>
    <p:extLst>
      <p:ext uri="{BB962C8B-B14F-4D97-AF65-F5344CB8AC3E}">
        <p14:creationId xmlns:p14="http://schemas.microsoft.com/office/powerpoint/2010/main" val="7353415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FE36E8-4DD3-40B2-8273-4CF073864F3D}" type="datetimeFigureOut">
              <a:rPr lang="vi-VN" smtClean="0"/>
              <a:t>22/10/2023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05E028A0-8FA1-4061-9260-EFA96627B733}" type="slidenum">
              <a:rPr lang="vi-VN" smtClean="0"/>
              <a:t>‹#›</a:t>
            </a:fld>
            <a:endParaRPr lang="vi-VN"/>
          </a:p>
        </p:txBody>
      </p:sp>
    </p:spTree>
    <p:extLst>
      <p:ext uri="{BB962C8B-B14F-4D97-AF65-F5344CB8AC3E}">
        <p14:creationId xmlns:p14="http://schemas.microsoft.com/office/powerpoint/2010/main" val="21906358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FE36E8-4DD3-40B2-8273-4CF073864F3D}" type="datetimeFigureOut">
              <a:rPr lang="vi-VN" smtClean="0"/>
              <a:t>22/10/2023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05E028A0-8FA1-4061-9260-EFA96627B733}" type="slidenum">
              <a:rPr lang="vi-VN" smtClean="0"/>
              <a:t>‹#›</a:t>
            </a:fld>
            <a:endParaRPr lang="vi-VN"/>
          </a:p>
        </p:txBody>
      </p:sp>
    </p:spTree>
    <p:extLst>
      <p:ext uri="{BB962C8B-B14F-4D97-AF65-F5344CB8AC3E}">
        <p14:creationId xmlns:p14="http://schemas.microsoft.com/office/powerpoint/2010/main" val="31055188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FE36E8-4DD3-40B2-8273-4CF073864F3D}" type="datetimeFigureOut">
              <a:rPr lang="vi-VN" smtClean="0"/>
              <a:t>22/10/2023</a:t>
            </a:fld>
            <a:endParaRPr lang="vi-V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E028A0-8FA1-4061-9260-EFA96627B733}" type="slidenum">
              <a:rPr lang="vi-VN" smtClean="0"/>
              <a:t>‹#›</a:t>
            </a:fld>
            <a:endParaRPr lang="vi-VN"/>
          </a:p>
        </p:txBody>
      </p:sp>
    </p:spTree>
    <p:extLst>
      <p:ext uri="{BB962C8B-B14F-4D97-AF65-F5344CB8AC3E}">
        <p14:creationId xmlns:p14="http://schemas.microsoft.com/office/powerpoint/2010/main" val="18355465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54.svg"/></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54.svg"/></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0.png"/><Relationship Id="rId7" Type="http://schemas.microsoft.com/office/2007/relationships/hdphoto" Target="../media/hdphoto1.wdp"/><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54.svg"/></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54.svg"/></Relationships>
</file>

<file path=ppt/slides/_rels/slide2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6.jpe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xml"/><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16.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3.png"/><Relationship Id="rId5" Type="http://schemas.openxmlformats.org/officeDocument/2006/relationships/image" Target="../media/image24.jpeg"/><Relationship Id="rId4" Type="http://schemas.openxmlformats.org/officeDocument/2006/relationships/image" Target="../media/image16.jpe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6.jpe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3.png"/><Relationship Id="rId5" Type="http://schemas.openxmlformats.org/officeDocument/2006/relationships/image" Target="../media/image27.jpeg"/><Relationship Id="rId4" Type="http://schemas.openxmlformats.org/officeDocument/2006/relationships/image" Target="../media/image16.jpeg"/></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0.gif"/><Relationship Id="rId2" Type="http://schemas.openxmlformats.org/officeDocument/2006/relationships/image" Target="../media/image16.jpe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9.png"/><Relationship Id="rId4" Type="http://schemas.microsoft.com/office/2007/relationships/hdphoto" Target="../media/hdphoto2.wdp"/></Relationships>
</file>

<file path=ppt/slides/_rels/slide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54.sv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ownloads\màn hình p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554" y="-171400"/>
            <a:ext cx="9308554" cy="7029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51520" y="1325374"/>
            <a:ext cx="8892480" cy="3831818"/>
          </a:xfrm>
          <a:prstGeom prst="rect">
            <a:avLst/>
          </a:prstGeom>
          <a:noFill/>
        </p:spPr>
        <p:txBody>
          <a:bodyPr wrap="square" rtlCol="0">
            <a:spAutoFit/>
          </a:bodyPr>
          <a:lstStyle/>
          <a:p>
            <a:pPr algn="ctr">
              <a:lnSpc>
                <a:spcPct val="150000"/>
              </a:lnSpc>
            </a:pPr>
            <a:r>
              <a:rPr lang="en-US" sz="5400" b="1" dirty="0" smtClean="0">
                <a:solidFill>
                  <a:srgbClr val="FF0000"/>
                </a:solidFill>
                <a:latin typeface="Arial" panose="020B0604020202020204" pitchFamily="34" charset="0"/>
                <a:cs typeface="Arial" panose="020B0604020202020204" pitchFamily="34" charset="0"/>
              </a:rPr>
              <a:t>CHÀO MỪNG CÁC EM ĐẾN VỚI BÀI HỌC NGÀY HÔM NAY!</a:t>
            </a:r>
            <a:endParaRPr lang="en-US" sz="5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0502217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240342"/>
            <a:ext cx="8928992" cy="1323439"/>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8000" b="1" smtClean="0">
                <a:ln w="11430"/>
                <a:solidFill>
                  <a:srgbClr val="00B0F0"/>
                </a:solidFill>
                <a:effectLst>
                  <a:outerShdw blurRad="50800" dist="39000" dir="5460000" algn="tl">
                    <a:srgbClr val="000000">
                      <a:alpha val="38000"/>
                    </a:srgbClr>
                  </a:outerShdw>
                </a:effectLst>
                <a:latin typeface="Baskerville Old Face" pitchFamily="18" charset="0"/>
              </a:rPr>
              <a:t>Luyện đọc đoạn</a:t>
            </a:r>
            <a:endParaRPr lang="en-US" sz="8000" b="1" cap="none" spc="0">
              <a:ln w="11430"/>
              <a:solidFill>
                <a:srgbClr val="00B0F0"/>
              </a:solidFill>
              <a:effectLst>
                <a:outerShdw blurRad="50800" dist="39000" dir="5460000" algn="tl">
                  <a:srgbClr val="000000">
                    <a:alpha val="38000"/>
                  </a:srgbClr>
                </a:outerShdw>
              </a:effectLst>
              <a:latin typeface="Baskerville Old Face" pitchFamily="18" charset="0"/>
            </a:endParaRPr>
          </a:p>
        </p:txBody>
      </p:sp>
      <p:sp>
        <p:nvSpPr>
          <p:cNvPr id="12" name="Oval 11"/>
          <p:cNvSpPr/>
          <p:nvPr/>
        </p:nvSpPr>
        <p:spPr>
          <a:xfrm>
            <a:off x="35496" y="3415745"/>
            <a:ext cx="576063" cy="589319"/>
          </a:xfrm>
          <a:prstGeom prst="ellipse">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dirty="0">
                <a:solidFill>
                  <a:schemeClr val="tx1"/>
                </a:solidFill>
                <a:latin typeface="Arial" panose="020B0604020202020204" pitchFamily="34" charset="0"/>
                <a:cs typeface="Arial" panose="020B0604020202020204" pitchFamily="34" charset="0"/>
              </a:rPr>
              <a:t>2</a:t>
            </a:r>
          </a:p>
        </p:txBody>
      </p:sp>
      <p:sp>
        <p:nvSpPr>
          <p:cNvPr id="16" name="TextBox 15"/>
          <p:cNvSpPr txBox="1"/>
          <p:nvPr/>
        </p:nvSpPr>
        <p:spPr>
          <a:xfrm>
            <a:off x="683568" y="2169286"/>
            <a:ext cx="8460432" cy="2516073"/>
          </a:xfrm>
          <a:prstGeom prst="rect">
            <a:avLst/>
          </a:prstGeom>
          <a:noFill/>
        </p:spPr>
        <p:txBody>
          <a:bodyPr wrap="square" rtlCol="0">
            <a:spAutoFit/>
          </a:bodyPr>
          <a:lstStyle/>
          <a:p>
            <a:pPr algn="just">
              <a:lnSpc>
                <a:spcPct val="150000"/>
              </a:lnSpc>
            </a:pPr>
            <a:r>
              <a:rPr lang="vi-VN" sz="2100" smtClean="0">
                <a:latin typeface="Arial" panose="020B0604020202020204" pitchFamily="34" charset="0"/>
                <a:cs typeface="Arial" panose="020B0604020202020204" pitchFamily="34" charset="0"/>
              </a:rPr>
              <a:t>	</a:t>
            </a:r>
            <a:r>
              <a:rPr lang="vi-VN" sz="2100">
                <a:latin typeface="Arial" panose="020B0604020202020204" pitchFamily="34" charset="0"/>
                <a:cs typeface="Arial" panose="020B0604020202020204" pitchFamily="34" charset="0"/>
              </a:rPr>
              <a:t>K</a:t>
            </a:r>
            <a:r>
              <a:rPr lang="vi-VN" sz="2100" smtClean="0">
                <a:latin typeface="Arial" panose="020B0604020202020204" pitchFamily="34" charset="0"/>
                <a:cs typeface="Arial" panose="020B0604020202020204" pitchFamily="34" charset="0"/>
              </a:rPr>
              <a:t>hông được tới trường, Uy-li-am tìm đến thư viện làng</a:t>
            </a:r>
            <a:r>
              <a:rPr lang="vi-VN" sz="2100" i="1" smtClean="0">
                <a:latin typeface="Arial" panose="020B0604020202020204" pitchFamily="34" charset="0"/>
                <a:cs typeface="Arial" panose="020B0604020202020204" pitchFamily="34" charset="0"/>
              </a:rPr>
              <a:t>. Ở đó, với vốn tiếng Anh bập bõm và sự giúp sức của từ điển, cậu đọc được hai cuốn sách hướng dẫn cách làm ra điện</a:t>
            </a:r>
            <a:r>
              <a:rPr lang="vi-VN" sz="2100" smtClean="0">
                <a:latin typeface="Arial" panose="020B0604020202020204" pitchFamily="34" charset="0"/>
                <a:cs typeface="Arial" panose="020B0604020202020204" pitchFamily="34" charset="0"/>
              </a:rPr>
              <a:t>. Hình ảnh chiếc máy điện gió gây ấn tượng đặc biệt cho cậu. Cậu quyết định làm một chiếc máy từ ống nhựa và các bộ phận cùa ô tô, máy kéo, xe đạp cũ.</a:t>
            </a:r>
            <a:endParaRPr lang="en-US" sz="2100" dirty="0">
              <a:latin typeface="Arial" panose="020B0604020202020204" pitchFamily="34" charset="0"/>
              <a:cs typeface="Arial" panose="020B0604020202020204" pitchFamily="34" charset="0"/>
            </a:endParaRPr>
          </a:p>
        </p:txBody>
      </p:sp>
      <p:sp>
        <p:nvSpPr>
          <p:cNvPr id="17" name="Rectangle 16"/>
          <p:cNvSpPr/>
          <p:nvPr/>
        </p:nvSpPr>
        <p:spPr>
          <a:xfrm>
            <a:off x="475928" y="980728"/>
            <a:ext cx="8272536" cy="1323439"/>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8000" b="1" smtClean="0">
                <a:ln w="11430"/>
                <a:effectLst>
                  <a:outerShdw blurRad="50800" dist="39000" dir="5460000" algn="tl">
                    <a:srgbClr val="000000">
                      <a:alpha val="38000"/>
                    </a:srgbClr>
                  </a:outerShdw>
                </a:effectLst>
                <a:latin typeface="Baskerville Old Face" pitchFamily="18" charset="0"/>
              </a:rPr>
              <a:t>Người thu gió</a:t>
            </a:r>
            <a:endParaRPr lang="en-US" sz="8000" b="1" cap="none" spc="0">
              <a:ln w="11430"/>
              <a:effectLst>
                <a:outerShdw blurRad="50800" dist="39000" dir="5460000" algn="tl">
                  <a:srgbClr val="000000">
                    <a:alpha val="38000"/>
                  </a:srgbClr>
                </a:outerShdw>
              </a:effectLst>
              <a:latin typeface="Baskerville Old Face" pitchFamily="18" charset="0"/>
            </a:endParaRPr>
          </a:p>
        </p:txBody>
      </p:sp>
      <p:cxnSp>
        <p:nvCxnSpPr>
          <p:cNvPr id="6" name="Straight Connector 5"/>
          <p:cNvCxnSpPr/>
          <p:nvPr/>
        </p:nvCxnSpPr>
        <p:spPr>
          <a:xfrm flipH="1">
            <a:off x="9036496" y="2304167"/>
            <a:ext cx="72008" cy="404753"/>
          </a:xfrm>
          <a:prstGeom prst="line">
            <a:avLst/>
          </a:prstGeom>
          <a:ln>
            <a:solidFill>
              <a:srgbClr val="FF0000"/>
            </a:solidFill>
          </a:ln>
        </p:spPr>
        <p:style>
          <a:lnRef idx="1">
            <a:schemeClr val="accent6"/>
          </a:lnRef>
          <a:fillRef idx="0">
            <a:schemeClr val="accent6"/>
          </a:fillRef>
          <a:effectRef idx="0">
            <a:schemeClr val="accent6"/>
          </a:effectRef>
          <a:fontRef idx="minor">
            <a:schemeClr val="tx1"/>
          </a:fontRef>
        </p:style>
      </p:cxnSp>
      <p:cxnSp>
        <p:nvCxnSpPr>
          <p:cNvPr id="7" name="Straight Connector 6"/>
          <p:cNvCxnSpPr/>
          <p:nvPr/>
        </p:nvCxnSpPr>
        <p:spPr>
          <a:xfrm flipH="1">
            <a:off x="3995936" y="2780928"/>
            <a:ext cx="72008" cy="404753"/>
          </a:xfrm>
          <a:prstGeom prst="line">
            <a:avLst/>
          </a:prstGeom>
          <a:ln>
            <a:solidFill>
              <a:srgbClr val="FF0000"/>
            </a:solidFill>
          </a:ln>
        </p:spPr>
        <p:style>
          <a:lnRef idx="1">
            <a:schemeClr val="accent6"/>
          </a:lnRef>
          <a:fillRef idx="0">
            <a:schemeClr val="accent6"/>
          </a:fillRef>
          <a:effectRef idx="0">
            <a:schemeClr val="accent6"/>
          </a:effectRef>
          <a:fontRef idx="minor">
            <a:schemeClr val="tx1"/>
          </a:fontRef>
        </p:style>
      </p:cxnSp>
      <p:cxnSp>
        <p:nvCxnSpPr>
          <p:cNvPr id="8" name="Straight Connector 7"/>
          <p:cNvCxnSpPr/>
          <p:nvPr/>
        </p:nvCxnSpPr>
        <p:spPr>
          <a:xfrm flipH="1">
            <a:off x="7308304" y="2780928"/>
            <a:ext cx="72008" cy="404753"/>
          </a:xfrm>
          <a:prstGeom prst="line">
            <a:avLst/>
          </a:prstGeom>
          <a:ln>
            <a:solidFill>
              <a:srgbClr val="FF0000"/>
            </a:solidFill>
          </a:ln>
        </p:spPr>
        <p:style>
          <a:lnRef idx="1">
            <a:schemeClr val="accent6"/>
          </a:lnRef>
          <a:fillRef idx="0">
            <a:schemeClr val="accent6"/>
          </a:fillRef>
          <a:effectRef idx="0">
            <a:schemeClr val="accent6"/>
          </a:effectRef>
          <a:fontRef idx="minor">
            <a:schemeClr val="tx1"/>
          </a:fontRef>
        </p:style>
      </p:cxnSp>
      <p:cxnSp>
        <p:nvCxnSpPr>
          <p:cNvPr id="9" name="Straight Connector 8"/>
          <p:cNvCxnSpPr/>
          <p:nvPr/>
        </p:nvCxnSpPr>
        <p:spPr>
          <a:xfrm flipH="1">
            <a:off x="2411760" y="3240271"/>
            <a:ext cx="72008" cy="404753"/>
          </a:xfrm>
          <a:prstGeom prst="line">
            <a:avLst/>
          </a:prstGeom>
          <a:ln>
            <a:solidFill>
              <a:srgbClr val="FF0000"/>
            </a:solidFill>
          </a:ln>
        </p:spPr>
        <p:style>
          <a:lnRef idx="1">
            <a:schemeClr val="accent6"/>
          </a:lnRef>
          <a:fillRef idx="0">
            <a:schemeClr val="accent6"/>
          </a:fillRef>
          <a:effectRef idx="0">
            <a:schemeClr val="accent6"/>
          </a:effectRef>
          <a:fontRef idx="minor">
            <a:schemeClr val="tx1"/>
          </a:fontRef>
        </p:style>
      </p:cxnSp>
      <p:cxnSp>
        <p:nvCxnSpPr>
          <p:cNvPr id="10" name="Straight Connector 9"/>
          <p:cNvCxnSpPr/>
          <p:nvPr/>
        </p:nvCxnSpPr>
        <p:spPr>
          <a:xfrm flipH="1">
            <a:off x="5940152" y="3240271"/>
            <a:ext cx="72008" cy="404753"/>
          </a:xfrm>
          <a:prstGeom prst="line">
            <a:avLst/>
          </a:prstGeom>
          <a:ln>
            <a:solidFill>
              <a:srgbClr val="FF0000"/>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47960057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1000" fill="hold"/>
                                        <p:tgtEl>
                                          <p:spTgt spid="16"/>
                                        </p:tgtEl>
                                        <p:attrNameLst>
                                          <p:attrName>ppt_w</p:attrName>
                                        </p:attrNameLst>
                                      </p:cBhvr>
                                      <p:tavLst>
                                        <p:tav tm="0">
                                          <p:val>
                                            <p:fltVal val="0"/>
                                          </p:val>
                                        </p:tav>
                                        <p:tav tm="100000">
                                          <p:val>
                                            <p:strVal val="#ppt_w"/>
                                          </p:val>
                                        </p:tav>
                                      </p:tavLst>
                                    </p:anim>
                                    <p:anim calcmode="lin" valueType="num">
                                      <p:cBhvr>
                                        <p:cTn id="15" dur="1000" fill="hold"/>
                                        <p:tgtEl>
                                          <p:spTgt spid="16"/>
                                        </p:tgtEl>
                                        <p:attrNameLst>
                                          <p:attrName>ppt_h</p:attrName>
                                        </p:attrNameLst>
                                      </p:cBhvr>
                                      <p:tavLst>
                                        <p:tav tm="0">
                                          <p:val>
                                            <p:fltVal val="0"/>
                                          </p:val>
                                        </p:tav>
                                        <p:tav tm="100000">
                                          <p:val>
                                            <p:strVal val="#ppt_h"/>
                                          </p:val>
                                        </p:tav>
                                      </p:tavLst>
                                    </p:anim>
                                    <p:anim calcmode="lin" valueType="num">
                                      <p:cBhvr>
                                        <p:cTn id="16" dur="1000" fill="hold"/>
                                        <p:tgtEl>
                                          <p:spTgt spid="16"/>
                                        </p:tgtEl>
                                        <p:attrNameLst>
                                          <p:attrName>style.rotation</p:attrName>
                                        </p:attrNameLst>
                                      </p:cBhvr>
                                      <p:tavLst>
                                        <p:tav tm="0">
                                          <p:val>
                                            <p:fltVal val="90"/>
                                          </p:val>
                                        </p:tav>
                                        <p:tav tm="100000">
                                          <p:val>
                                            <p:fltVal val="0"/>
                                          </p:val>
                                        </p:tav>
                                      </p:tavLst>
                                    </p:anim>
                                    <p:animEffect transition="in" filter="fade">
                                      <p:cBhvr>
                                        <p:cTn id="17" dur="10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240342"/>
            <a:ext cx="8928992" cy="1323439"/>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8000" b="1" smtClean="0">
                <a:ln w="11430"/>
                <a:solidFill>
                  <a:srgbClr val="00B0F0"/>
                </a:solidFill>
                <a:effectLst>
                  <a:outerShdw blurRad="50800" dist="39000" dir="5460000" algn="tl">
                    <a:srgbClr val="000000">
                      <a:alpha val="38000"/>
                    </a:srgbClr>
                  </a:outerShdw>
                </a:effectLst>
                <a:latin typeface="Baskerville Old Face" pitchFamily="18" charset="0"/>
              </a:rPr>
              <a:t>Luyện đọc đoạn</a:t>
            </a:r>
            <a:endParaRPr lang="en-US" sz="8000" b="1" cap="none" spc="0">
              <a:ln w="11430"/>
              <a:solidFill>
                <a:srgbClr val="00B0F0"/>
              </a:solidFill>
              <a:effectLst>
                <a:outerShdw blurRad="50800" dist="39000" dir="5460000" algn="tl">
                  <a:srgbClr val="000000">
                    <a:alpha val="38000"/>
                  </a:srgbClr>
                </a:outerShdw>
              </a:effectLst>
              <a:latin typeface="Baskerville Old Face" pitchFamily="18" charset="0"/>
            </a:endParaRPr>
          </a:p>
        </p:txBody>
      </p:sp>
      <p:sp>
        <p:nvSpPr>
          <p:cNvPr id="12" name="Oval 11"/>
          <p:cNvSpPr/>
          <p:nvPr/>
        </p:nvSpPr>
        <p:spPr>
          <a:xfrm>
            <a:off x="35496" y="3415745"/>
            <a:ext cx="576063" cy="589319"/>
          </a:xfrm>
          <a:prstGeom prst="ellipse">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dirty="0">
                <a:solidFill>
                  <a:schemeClr val="tx1"/>
                </a:solidFill>
                <a:latin typeface="Arial" panose="020B0604020202020204" pitchFamily="34" charset="0"/>
                <a:cs typeface="Arial" panose="020B0604020202020204" pitchFamily="34" charset="0"/>
              </a:rPr>
              <a:t>3</a:t>
            </a:r>
          </a:p>
        </p:txBody>
      </p:sp>
      <p:sp>
        <p:nvSpPr>
          <p:cNvPr id="16" name="TextBox 15"/>
          <p:cNvSpPr txBox="1"/>
          <p:nvPr/>
        </p:nvSpPr>
        <p:spPr>
          <a:xfrm>
            <a:off x="683568" y="2194986"/>
            <a:ext cx="8460432" cy="3000821"/>
          </a:xfrm>
          <a:prstGeom prst="rect">
            <a:avLst/>
          </a:prstGeom>
          <a:noFill/>
        </p:spPr>
        <p:txBody>
          <a:bodyPr wrap="square" rtlCol="0">
            <a:spAutoFit/>
          </a:bodyPr>
          <a:lstStyle/>
          <a:p>
            <a:pPr algn="just">
              <a:lnSpc>
                <a:spcPct val="150000"/>
              </a:lnSpc>
            </a:pPr>
            <a:r>
              <a:rPr lang="vi-VN" sz="2100" smtClean="0">
                <a:latin typeface="Arial" panose="020B0604020202020204" pitchFamily="34" charset="0"/>
                <a:cs typeface="Arial" panose="020B0604020202020204" pitchFamily="34" charset="0"/>
              </a:rPr>
              <a:t>	Mày mò mãi, cuối cùng, Uy-li-am cũng tạo ra được một máy điện gió thô sơ cung cấp đủ điện cho bốn chiếc đèn.</a:t>
            </a:r>
            <a:r>
              <a:rPr lang="vi-VN" sz="2100" b="1" i="1" smtClean="0">
                <a:latin typeface="Arial" panose="020B0604020202020204" pitchFamily="34" charset="0"/>
                <a:cs typeface="Arial" panose="020B0604020202020204" pitchFamily="34" charset="0"/>
              </a:rPr>
              <a:t> </a:t>
            </a:r>
            <a:r>
              <a:rPr lang="vi-VN" sz="2100" i="1" smtClean="0">
                <a:latin typeface="Arial" panose="020B0604020202020204" pitchFamily="34" charset="0"/>
                <a:cs typeface="Arial" panose="020B0604020202020204" pitchFamily="34" charset="0"/>
              </a:rPr>
              <a:t>Chiếc máy điện gió thứ hai giúp cậu dùng máy bơm nước để cung cấp nước tưới cho cánh đồng ngô, thuốc lá của gia đình.</a:t>
            </a:r>
            <a:r>
              <a:rPr lang="vi-VN" sz="2100" b="1" i="1" smtClean="0">
                <a:latin typeface="Arial" panose="020B0604020202020204" pitchFamily="34" charset="0"/>
                <a:cs typeface="Arial" panose="020B0604020202020204" pitchFamily="34" charset="0"/>
              </a:rPr>
              <a:t> </a:t>
            </a:r>
            <a:r>
              <a:rPr lang="vi-VN" sz="2100" smtClean="0">
                <a:latin typeface="Arial" panose="020B0604020202020204" pitchFamily="34" charset="0"/>
                <a:cs typeface="Arial" panose="020B0604020202020204" pitchFamily="34" charset="0"/>
              </a:rPr>
              <a:t>Rồi cậu chế ra ba chiếc máy điện gió, đủ để bơm nước cho các cánh đồng trong làng và phục vụ sinh hoạt hằng ngày của các hộ dân.</a:t>
            </a:r>
            <a:endParaRPr lang="en-US" sz="2100" dirty="0">
              <a:latin typeface="Arial" panose="020B0604020202020204" pitchFamily="34" charset="0"/>
              <a:cs typeface="Arial" panose="020B0604020202020204" pitchFamily="34" charset="0"/>
            </a:endParaRPr>
          </a:p>
        </p:txBody>
      </p:sp>
      <p:sp>
        <p:nvSpPr>
          <p:cNvPr id="17" name="Rectangle 16"/>
          <p:cNvSpPr/>
          <p:nvPr/>
        </p:nvSpPr>
        <p:spPr>
          <a:xfrm>
            <a:off x="475928" y="980728"/>
            <a:ext cx="8272536" cy="1323439"/>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8000" b="1" smtClean="0">
                <a:ln w="11430"/>
                <a:effectLst>
                  <a:outerShdw blurRad="50800" dist="39000" dir="5460000" algn="tl">
                    <a:srgbClr val="000000">
                      <a:alpha val="38000"/>
                    </a:srgbClr>
                  </a:outerShdw>
                </a:effectLst>
                <a:latin typeface="Baskerville Old Face" pitchFamily="18" charset="0"/>
              </a:rPr>
              <a:t>Người thu gió</a:t>
            </a:r>
            <a:endParaRPr lang="en-US" sz="8000" b="1" cap="none" spc="0">
              <a:ln w="11430"/>
              <a:effectLst>
                <a:outerShdw blurRad="50800" dist="39000" dir="5460000" algn="tl">
                  <a:srgbClr val="000000">
                    <a:alpha val="38000"/>
                  </a:srgbClr>
                </a:outerShdw>
              </a:effectLst>
              <a:latin typeface="Baskerville Old Face" pitchFamily="18" charset="0"/>
            </a:endParaRPr>
          </a:p>
        </p:txBody>
      </p:sp>
      <p:cxnSp>
        <p:nvCxnSpPr>
          <p:cNvPr id="4" name="Straight Connector 3"/>
          <p:cNvCxnSpPr/>
          <p:nvPr/>
        </p:nvCxnSpPr>
        <p:spPr>
          <a:xfrm flipH="1">
            <a:off x="2051720" y="3306620"/>
            <a:ext cx="72008" cy="338404"/>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3" name="Straight Connector 12"/>
          <p:cNvCxnSpPr/>
          <p:nvPr/>
        </p:nvCxnSpPr>
        <p:spPr>
          <a:xfrm flipH="1">
            <a:off x="3131840" y="3306620"/>
            <a:ext cx="72008" cy="338404"/>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4" name="Straight Connector 13"/>
          <p:cNvCxnSpPr/>
          <p:nvPr/>
        </p:nvCxnSpPr>
        <p:spPr>
          <a:xfrm flipH="1">
            <a:off x="5724128" y="3306620"/>
            <a:ext cx="72008" cy="338404"/>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5" name="Straight Connector 14"/>
          <p:cNvCxnSpPr/>
          <p:nvPr/>
        </p:nvCxnSpPr>
        <p:spPr>
          <a:xfrm flipH="1">
            <a:off x="2627784" y="3750622"/>
            <a:ext cx="72008" cy="338404"/>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24295733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1000" fill="hold"/>
                                        <p:tgtEl>
                                          <p:spTgt spid="16"/>
                                        </p:tgtEl>
                                        <p:attrNameLst>
                                          <p:attrName>ppt_w</p:attrName>
                                        </p:attrNameLst>
                                      </p:cBhvr>
                                      <p:tavLst>
                                        <p:tav tm="0">
                                          <p:val>
                                            <p:fltVal val="0"/>
                                          </p:val>
                                        </p:tav>
                                        <p:tav tm="100000">
                                          <p:val>
                                            <p:strVal val="#ppt_w"/>
                                          </p:val>
                                        </p:tav>
                                      </p:tavLst>
                                    </p:anim>
                                    <p:anim calcmode="lin" valueType="num">
                                      <p:cBhvr>
                                        <p:cTn id="15" dur="1000" fill="hold"/>
                                        <p:tgtEl>
                                          <p:spTgt spid="16"/>
                                        </p:tgtEl>
                                        <p:attrNameLst>
                                          <p:attrName>ppt_h</p:attrName>
                                        </p:attrNameLst>
                                      </p:cBhvr>
                                      <p:tavLst>
                                        <p:tav tm="0">
                                          <p:val>
                                            <p:fltVal val="0"/>
                                          </p:val>
                                        </p:tav>
                                        <p:tav tm="100000">
                                          <p:val>
                                            <p:strVal val="#ppt_h"/>
                                          </p:val>
                                        </p:tav>
                                      </p:tavLst>
                                    </p:anim>
                                    <p:anim calcmode="lin" valueType="num">
                                      <p:cBhvr>
                                        <p:cTn id="16" dur="1000" fill="hold"/>
                                        <p:tgtEl>
                                          <p:spTgt spid="16"/>
                                        </p:tgtEl>
                                        <p:attrNameLst>
                                          <p:attrName>style.rotation</p:attrName>
                                        </p:attrNameLst>
                                      </p:cBhvr>
                                      <p:tavLst>
                                        <p:tav tm="0">
                                          <p:val>
                                            <p:fltVal val="90"/>
                                          </p:val>
                                        </p:tav>
                                        <p:tav tm="100000">
                                          <p:val>
                                            <p:fltVal val="0"/>
                                          </p:val>
                                        </p:tav>
                                      </p:tavLst>
                                    </p:anim>
                                    <p:animEffect transition="in" filter="fade">
                                      <p:cBhvr>
                                        <p:cTn id="17" dur="10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circle(in)">
                                      <p:cBhvr>
                                        <p:cTn id="32" dur="20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240342"/>
            <a:ext cx="8928992" cy="1323439"/>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8000" b="1" smtClean="0">
                <a:ln w="11430"/>
                <a:solidFill>
                  <a:srgbClr val="00B0F0"/>
                </a:solidFill>
                <a:effectLst>
                  <a:outerShdw blurRad="50800" dist="39000" dir="5460000" algn="tl">
                    <a:srgbClr val="000000">
                      <a:alpha val="38000"/>
                    </a:srgbClr>
                  </a:outerShdw>
                </a:effectLst>
                <a:latin typeface="Baskerville Old Face" pitchFamily="18" charset="0"/>
              </a:rPr>
              <a:t>Luyện đọc đoạn</a:t>
            </a:r>
            <a:endParaRPr lang="en-US" sz="8000" b="1" cap="none" spc="0">
              <a:ln w="11430"/>
              <a:solidFill>
                <a:srgbClr val="00B0F0"/>
              </a:solidFill>
              <a:effectLst>
                <a:outerShdw blurRad="50800" dist="39000" dir="5460000" algn="tl">
                  <a:srgbClr val="000000">
                    <a:alpha val="38000"/>
                  </a:srgbClr>
                </a:outerShdw>
              </a:effectLst>
              <a:latin typeface="Baskerville Old Face" pitchFamily="18" charset="0"/>
            </a:endParaRPr>
          </a:p>
        </p:txBody>
      </p:sp>
      <p:sp>
        <p:nvSpPr>
          <p:cNvPr id="12" name="Oval 11"/>
          <p:cNvSpPr/>
          <p:nvPr/>
        </p:nvSpPr>
        <p:spPr>
          <a:xfrm>
            <a:off x="35496" y="3415745"/>
            <a:ext cx="576063" cy="589319"/>
          </a:xfrm>
          <a:prstGeom prst="ellipse">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dirty="0" smtClean="0">
                <a:solidFill>
                  <a:schemeClr val="tx1"/>
                </a:solidFill>
                <a:latin typeface="Arial" panose="020B0604020202020204" pitchFamily="34" charset="0"/>
                <a:cs typeface="Arial" panose="020B0604020202020204" pitchFamily="34" charset="0"/>
              </a:rPr>
              <a:t>4</a:t>
            </a:r>
            <a:endParaRPr lang="en-US" sz="3800" b="1" dirty="0">
              <a:solidFill>
                <a:schemeClr val="tx1"/>
              </a:solidFill>
              <a:latin typeface="Arial" panose="020B0604020202020204" pitchFamily="34" charset="0"/>
              <a:cs typeface="Arial" panose="020B0604020202020204" pitchFamily="34" charset="0"/>
            </a:endParaRPr>
          </a:p>
        </p:txBody>
      </p:sp>
      <p:sp>
        <p:nvSpPr>
          <p:cNvPr id="16" name="TextBox 15"/>
          <p:cNvSpPr txBox="1"/>
          <p:nvPr/>
        </p:nvSpPr>
        <p:spPr>
          <a:xfrm>
            <a:off x="695443" y="2169286"/>
            <a:ext cx="8460432" cy="3970318"/>
          </a:xfrm>
          <a:prstGeom prst="rect">
            <a:avLst/>
          </a:prstGeom>
          <a:noFill/>
        </p:spPr>
        <p:txBody>
          <a:bodyPr wrap="square" rtlCol="0">
            <a:spAutoFit/>
          </a:bodyPr>
          <a:lstStyle/>
          <a:p>
            <a:pPr algn="just">
              <a:lnSpc>
                <a:spcPct val="150000"/>
              </a:lnSpc>
            </a:pPr>
            <a:r>
              <a:rPr lang="vi-VN" sz="2100" smtClean="0">
                <a:latin typeface="Arial" panose="020B0604020202020204" pitchFamily="34" charset="0"/>
                <a:cs typeface="Arial" panose="020B0604020202020204" pitchFamily="34" charset="0"/>
              </a:rPr>
              <a:t>	Câu chuyện chế tạo máy điện gió của Uy-li-am nhanh chóng vượt ra khỏi phạm vi của ngôi làng. </a:t>
            </a:r>
            <a:r>
              <a:rPr lang="vi-VN" sz="2100" i="1" smtClean="0">
                <a:latin typeface="Arial" panose="020B0604020202020204" pitchFamily="34" charset="0"/>
                <a:cs typeface="Arial" panose="020B0604020202020204" pitchFamily="34" charset="0"/>
              </a:rPr>
              <a:t>Năm 2013, Uy-li-am được một tạp chí quốc tế có uy tín đưa vào danh sách những người dưới ba mươi tuổi thay đổi thế giới.</a:t>
            </a:r>
          </a:p>
          <a:p>
            <a:pPr algn="just">
              <a:lnSpc>
                <a:spcPct val="150000"/>
              </a:lnSpc>
            </a:pPr>
            <a:r>
              <a:rPr lang="vi-VN" sz="2100" smtClean="0">
                <a:latin typeface="Arial" panose="020B0604020202020204" pitchFamily="34" charset="0"/>
                <a:cs typeface="Arial" panose="020B0604020202020204" pitchFamily="34" charset="0"/>
              </a:rPr>
              <a:t>Cuốn sách </a:t>
            </a:r>
            <a:r>
              <a:rPr lang="vi-VN" sz="2100" smtClean="0">
                <a:latin typeface="HP001"/>
                <a:ea typeface="HP001"/>
                <a:cs typeface="Arial" panose="020B0604020202020204" pitchFamily="34" charset="0"/>
              </a:rPr>
              <a:t>«</a:t>
            </a:r>
            <a:r>
              <a:rPr lang="vi-VN" sz="2100" smtClean="0">
                <a:latin typeface="Arial" panose="020B0604020202020204" pitchFamily="34" charset="0"/>
                <a:cs typeface="Arial" panose="020B0604020202020204" pitchFamily="34" charset="0"/>
              </a:rPr>
              <a:t>Người thu gió» viết về cậu được nhiều trường đại học của Mỹ đưa vào danh mục sách cần đọc cho tất cả sinh viên mới vào trường. Cuốn sách nổi tiếng này đã được dịch sang tiếng Việt năm 2020.</a:t>
            </a:r>
            <a:endParaRPr lang="en-US" sz="2100" dirty="0">
              <a:latin typeface="Arial" panose="020B0604020202020204" pitchFamily="34" charset="0"/>
              <a:cs typeface="Arial" panose="020B0604020202020204" pitchFamily="34" charset="0"/>
            </a:endParaRPr>
          </a:p>
        </p:txBody>
      </p:sp>
      <p:sp>
        <p:nvSpPr>
          <p:cNvPr id="17" name="Rectangle 16"/>
          <p:cNvSpPr/>
          <p:nvPr/>
        </p:nvSpPr>
        <p:spPr>
          <a:xfrm>
            <a:off x="475928" y="980728"/>
            <a:ext cx="8272536" cy="1323439"/>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8000" b="1" smtClean="0">
                <a:ln w="11430"/>
                <a:effectLst>
                  <a:outerShdw blurRad="50800" dist="39000" dir="5460000" algn="tl">
                    <a:srgbClr val="000000">
                      <a:alpha val="38000"/>
                    </a:srgbClr>
                  </a:outerShdw>
                </a:effectLst>
                <a:latin typeface="Baskerville Old Face" pitchFamily="18" charset="0"/>
              </a:rPr>
              <a:t>Người thu gió</a:t>
            </a:r>
            <a:endParaRPr lang="en-US" sz="8000" b="1" cap="none" spc="0">
              <a:ln w="11430"/>
              <a:effectLst>
                <a:outerShdw blurRad="50800" dist="39000" dir="5460000" algn="tl">
                  <a:srgbClr val="000000">
                    <a:alpha val="38000"/>
                  </a:srgbClr>
                </a:outerShdw>
              </a:effectLst>
              <a:latin typeface="Baskerville Old Face" pitchFamily="18" charset="0"/>
            </a:endParaRPr>
          </a:p>
        </p:txBody>
      </p:sp>
      <p:cxnSp>
        <p:nvCxnSpPr>
          <p:cNvPr id="6" name="Straight Connector 5"/>
          <p:cNvCxnSpPr/>
          <p:nvPr/>
        </p:nvCxnSpPr>
        <p:spPr>
          <a:xfrm flipH="1">
            <a:off x="6300192" y="2808223"/>
            <a:ext cx="72008" cy="404753"/>
          </a:xfrm>
          <a:prstGeom prst="line">
            <a:avLst/>
          </a:prstGeom>
          <a:ln>
            <a:solidFill>
              <a:srgbClr val="FF0000"/>
            </a:solidFill>
          </a:ln>
        </p:spPr>
        <p:style>
          <a:lnRef idx="1">
            <a:schemeClr val="accent6"/>
          </a:lnRef>
          <a:fillRef idx="0">
            <a:schemeClr val="accent6"/>
          </a:fillRef>
          <a:effectRef idx="0">
            <a:schemeClr val="accent6"/>
          </a:effectRef>
          <a:fontRef idx="minor">
            <a:schemeClr val="tx1"/>
          </a:fontRef>
        </p:style>
      </p:cxnSp>
      <p:cxnSp>
        <p:nvCxnSpPr>
          <p:cNvPr id="7" name="Straight Connector 6"/>
          <p:cNvCxnSpPr/>
          <p:nvPr/>
        </p:nvCxnSpPr>
        <p:spPr>
          <a:xfrm flipH="1">
            <a:off x="3275856" y="3240271"/>
            <a:ext cx="72008" cy="404753"/>
          </a:xfrm>
          <a:prstGeom prst="line">
            <a:avLst/>
          </a:prstGeom>
          <a:ln>
            <a:solidFill>
              <a:srgbClr val="FF0000"/>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56021697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1000" fill="hold"/>
                                        <p:tgtEl>
                                          <p:spTgt spid="16"/>
                                        </p:tgtEl>
                                        <p:attrNameLst>
                                          <p:attrName>ppt_w</p:attrName>
                                        </p:attrNameLst>
                                      </p:cBhvr>
                                      <p:tavLst>
                                        <p:tav tm="0">
                                          <p:val>
                                            <p:fltVal val="0"/>
                                          </p:val>
                                        </p:tav>
                                        <p:tav tm="100000">
                                          <p:val>
                                            <p:strVal val="#ppt_w"/>
                                          </p:val>
                                        </p:tav>
                                      </p:tavLst>
                                    </p:anim>
                                    <p:anim calcmode="lin" valueType="num">
                                      <p:cBhvr>
                                        <p:cTn id="15" dur="1000" fill="hold"/>
                                        <p:tgtEl>
                                          <p:spTgt spid="16"/>
                                        </p:tgtEl>
                                        <p:attrNameLst>
                                          <p:attrName>ppt_h</p:attrName>
                                        </p:attrNameLst>
                                      </p:cBhvr>
                                      <p:tavLst>
                                        <p:tav tm="0">
                                          <p:val>
                                            <p:fltVal val="0"/>
                                          </p:val>
                                        </p:tav>
                                        <p:tav tm="100000">
                                          <p:val>
                                            <p:strVal val="#ppt_h"/>
                                          </p:val>
                                        </p:tav>
                                      </p:tavLst>
                                    </p:anim>
                                    <p:anim calcmode="lin" valueType="num">
                                      <p:cBhvr>
                                        <p:cTn id="16" dur="1000" fill="hold"/>
                                        <p:tgtEl>
                                          <p:spTgt spid="16"/>
                                        </p:tgtEl>
                                        <p:attrNameLst>
                                          <p:attrName>style.rotation</p:attrName>
                                        </p:attrNameLst>
                                      </p:cBhvr>
                                      <p:tavLst>
                                        <p:tav tm="0">
                                          <p:val>
                                            <p:fltVal val="90"/>
                                          </p:val>
                                        </p:tav>
                                        <p:tav tm="100000">
                                          <p:val>
                                            <p:fltVal val="0"/>
                                          </p:val>
                                        </p:tav>
                                      </p:tavLst>
                                    </p:anim>
                                    <p:animEffect transition="in" filter="fade">
                                      <p:cBhvr>
                                        <p:cTn id="17" dur="10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240342"/>
            <a:ext cx="8928992" cy="1323439"/>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8000" b="1" smtClean="0">
                <a:ln w="11430"/>
                <a:solidFill>
                  <a:srgbClr val="00B0F0"/>
                </a:solidFill>
                <a:effectLst>
                  <a:outerShdw blurRad="50800" dist="39000" dir="5460000" algn="tl">
                    <a:srgbClr val="000000">
                      <a:alpha val="38000"/>
                    </a:srgbClr>
                  </a:outerShdw>
                </a:effectLst>
                <a:latin typeface="Baskerville Old Face" pitchFamily="18" charset="0"/>
              </a:rPr>
              <a:t>Luyện đọc toàn bài</a:t>
            </a:r>
            <a:endParaRPr lang="en-US" sz="8000" b="1" cap="none" spc="0">
              <a:ln w="11430"/>
              <a:solidFill>
                <a:srgbClr val="00B0F0"/>
              </a:solidFill>
              <a:effectLst>
                <a:outerShdw blurRad="50800" dist="39000" dir="5460000" algn="tl">
                  <a:srgbClr val="000000">
                    <a:alpha val="38000"/>
                  </a:srgbClr>
                </a:outerShdw>
              </a:effectLst>
              <a:latin typeface="Baskerville Old Face" pitchFamily="18" charset="0"/>
            </a:endParaRPr>
          </a:p>
        </p:txBody>
      </p:sp>
      <p:pic>
        <p:nvPicPr>
          <p:cNvPr id="6" name="Picture 2" descr="C:\Users\Admin\Downloads\imag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71" y="1083097"/>
            <a:ext cx="9164071" cy="5774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692159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ownloads\z4626609805602_ce14af4de70d85bc06336c0c9afbc99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444688" y="1215479"/>
            <a:ext cx="4038600" cy="1077218"/>
          </a:xfrm>
          <a:prstGeom prst="rect">
            <a:avLst/>
          </a:prstGeom>
          <a:noFill/>
        </p:spPr>
        <p:txBody>
          <a:bodyPr wrap="square" rtlCol="0">
            <a:spAutoFit/>
          </a:bodyPr>
          <a:lstStyle/>
          <a:p>
            <a:pPr algn="ctr"/>
            <a:r>
              <a:rPr lang="en-US" sz="6400" b="1" i="1" dirty="0" err="1" smtClean="0">
                <a:latin typeface="Arial" panose="020B0604020202020204" pitchFamily="34" charset="0"/>
                <a:cs typeface="Arial" panose="020B0604020202020204" pitchFamily="34" charset="0"/>
              </a:rPr>
              <a:t>Bài</a:t>
            </a:r>
            <a:r>
              <a:rPr lang="en-US" sz="6400" b="1" i="1" dirty="0" smtClean="0">
                <a:latin typeface="Arial" panose="020B0604020202020204" pitchFamily="34" charset="0"/>
                <a:cs typeface="Arial" panose="020B0604020202020204" pitchFamily="34" charset="0"/>
              </a:rPr>
              <a:t> </a:t>
            </a:r>
            <a:r>
              <a:rPr lang="en-US" sz="6400" b="1" i="1" err="1" smtClean="0">
                <a:latin typeface="Arial" panose="020B0604020202020204" pitchFamily="34" charset="0"/>
                <a:cs typeface="Arial" panose="020B0604020202020204" pitchFamily="34" charset="0"/>
              </a:rPr>
              <a:t>đọc</a:t>
            </a:r>
            <a:r>
              <a:rPr lang="en-US" sz="6400" b="1" i="1" smtClean="0">
                <a:latin typeface="Arial" panose="020B0604020202020204" pitchFamily="34" charset="0"/>
                <a:cs typeface="Arial" panose="020B0604020202020204" pitchFamily="34" charset="0"/>
              </a:rPr>
              <a:t> 3</a:t>
            </a:r>
            <a:endParaRPr lang="en-US" sz="6400" b="1" i="1" dirty="0">
              <a:latin typeface="Arial" panose="020B0604020202020204" pitchFamily="34" charset="0"/>
              <a:cs typeface="Arial" panose="020B0604020202020204" pitchFamily="34" charset="0"/>
            </a:endParaRPr>
          </a:p>
        </p:txBody>
      </p:sp>
      <p:sp>
        <p:nvSpPr>
          <p:cNvPr id="5" name="TextBox 15"/>
          <p:cNvSpPr txBox="1"/>
          <p:nvPr/>
        </p:nvSpPr>
        <p:spPr>
          <a:xfrm>
            <a:off x="107504" y="2132856"/>
            <a:ext cx="8712968" cy="2539157"/>
          </a:xfrm>
          <a:prstGeom prst="rect">
            <a:avLst/>
          </a:prstGeom>
        </p:spPr>
        <p:txBody>
          <a:bodyPr wrap="square" lIns="0" tIns="0" rIns="0" bIns="0" rtlCol="0" anchor="t">
            <a:spAutoFit/>
          </a:bodyPr>
          <a:lstStyle/>
          <a:p>
            <a:pPr marL="0" lvl="0" indent="0" algn="ctr">
              <a:lnSpc>
                <a:spcPts val="9900"/>
              </a:lnSpc>
            </a:pPr>
            <a:r>
              <a:rPr lang="en-US" sz="6000" b="1" smtClean="0">
                <a:solidFill>
                  <a:srgbClr val="3A92CF"/>
                </a:solidFill>
                <a:latin typeface="Arial" panose="020B0604020202020204" pitchFamily="34" charset="0"/>
                <a:cs typeface="Arial" panose="020B0604020202020204" pitchFamily="34" charset="0"/>
              </a:rPr>
              <a:t>Người thu gió</a:t>
            </a:r>
          </a:p>
          <a:p>
            <a:pPr marL="0" lvl="0" indent="0" algn="ctr">
              <a:lnSpc>
                <a:spcPts val="9900"/>
              </a:lnSpc>
            </a:pPr>
            <a:r>
              <a:rPr lang="en-US" sz="6000" b="1" smtClean="0">
                <a:solidFill>
                  <a:srgbClr val="3A92CF"/>
                </a:solidFill>
                <a:latin typeface="Arial" panose="020B0604020202020204" pitchFamily="34" charset="0"/>
                <a:cs typeface="Arial" panose="020B0604020202020204" pitchFamily="34" charset="0"/>
              </a:rPr>
              <a:t>( TIẾT 2)</a:t>
            </a:r>
            <a:endParaRPr lang="en-US" sz="6000" b="1" u="none" dirty="0">
              <a:solidFill>
                <a:srgbClr val="3A92C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761447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ownloads\z4626609805602_ce14af4de70d85bc06336c0c9afbc99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896"/>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3"/>
          <p:cNvSpPr txBox="1"/>
          <p:nvPr/>
        </p:nvSpPr>
        <p:spPr>
          <a:xfrm>
            <a:off x="1768675" y="1314450"/>
            <a:ext cx="5606649" cy="1269578"/>
          </a:xfrm>
          <a:prstGeom prst="rect">
            <a:avLst/>
          </a:prstGeom>
        </p:spPr>
        <p:txBody>
          <a:bodyPr wrap="square" lIns="0" tIns="0" rIns="0" bIns="0" rtlCol="0" anchor="t">
            <a:spAutoFit/>
          </a:bodyPr>
          <a:lstStyle/>
          <a:p>
            <a:pPr marL="0" lvl="0" indent="0" algn="ctr">
              <a:lnSpc>
                <a:spcPts val="9900"/>
              </a:lnSpc>
            </a:pPr>
            <a:r>
              <a:rPr lang="en-US" sz="8600" b="1" dirty="0" smtClean="0">
                <a:solidFill>
                  <a:srgbClr val="242538"/>
                </a:solidFill>
                <a:latin typeface="Arial" panose="020B0604020202020204" pitchFamily="34" charset="0"/>
                <a:cs typeface="Arial" panose="020B0604020202020204" pitchFamily="34" charset="0"/>
              </a:rPr>
              <a:t>ĐỌC HIỂU</a:t>
            </a:r>
            <a:endParaRPr lang="en-US" sz="8600" b="1" dirty="0">
              <a:solidFill>
                <a:srgbClr val="242538"/>
              </a:solidFill>
              <a:latin typeface="Arial" panose="020B0604020202020204" pitchFamily="34" charset="0"/>
              <a:cs typeface="Arial" panose="020B0604020202020204" pitchFamily="34" charset="0"/>
            </a:endParaRPr>
          </a:p>
        </p:txBody>
      </p:sp>
      <p:pic>
        <p:nvPicPr>
          <p:cNvPr id="4"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3417168"/>
            <a:ext cx="3018872" cy="3018872"/>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76056" y="3294828"/>
            <a:ext cx="3789209" cy="3263551"/>
          </a:xfrm>
          <a:prstGeom prst="rect">
            <a:avLst/>
          </a:prstGeom>
        </p:spPr>
      </p:pic>
    </p:spTree>
    <p:extLst>
      <p:ext uri="{BB962C8B-B14F-4D97-AF65-F5344CB8AC3E}">
        <p14:creationId xmlns:p14="http://schemas.microsoft.com/office/powerpoint/2010/main" val="75040045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ownloads\image (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896"/>
            <a:ext cx="9144000" cy="6832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351761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ownloads\màn hình p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96" y="0"/>
            <a:ext cx="9118104"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5896" y="2852936"/>
            <a:ext cx="8964488" cy="3046988"/>
          </a:xfrm>
          <a:prstGeom prst="rect">
            <a:avLst/>
          </a:prstGeom>
          <a:noFill/>
        </p:spPr>
        <p:txBody>
          <a:bodyPr wrap="square" rtlCol="0">
            <a:spAutoFit/>
          </a:bodyPr>
          <a:lstStyle/>
          <a:p>
            <a:pPr algn="just"/>
            <a:r>
              <a:rPr lang="vi-VN" sz="4800"/>
              <a:t>	</a:t>
            </a:r>
            <a:r>
              <a:rPr lang="vi-VN" sz="4800" smtClean="0"/>
              <a:t>Gia </a:t>
            </a:r>
            <a:r>
              <a:rPr lang="vi-VN" sz="4800"/>
              <a:t>đình và làng quê của Uy-li-am rất nghèo, lại bị hạn hán nặng, lâm vào cảnh đói kém.</a:t>
            </a:r>
          </a:p>
        </p:txBody>
      </p:sp>
      <p:sp>
        <p:nvSpPr>
          <p:cNvPr id="5" name="TextBox 10"/>
          <p:cNvSpPr txBox="1"/>
          <p:nvPr/>
        </p:nvSpPr>
        <p:spPr>
          <a:xfrm>
            <a:off x="0" y="0"/>
            <a:ext cx="8964488" cy="2215991"/>
          </a:xfrm>
          <a:prstGeom prst="rect">
            <a:avLst/>
          </a:prstGeom>
        </p:spPr>
        <p:txBody>
          <a:bodyPr wrap="square" lIns="0" tIns="0" rIns="0" bIns="0" rtlCol="0" anchor="t">
            <a:spAutoFit/>
          </a:bodyPr>
          <a:lstStyle/>
          <a:p>
            <a:pPr marL="0" lvl="0" indent="0" algn="just"/>
            <a:r>
              <a:rPr lang="en-US" sz="4800" b="1" i="1" u="none" dirty="0" smtClean="0">
                <a:solidFill>
                  <a:srgbClr val="242538"/>
                </a:solidFill>
                <a:latin typeface="Arial" panose="020B0604020202020204" pitchFamily="34" charset="0"/>
                <a:cs typeface="Arial" panose="020B0604020202020204" pitchFamily="34" charset="0"/>
              </a:rPr>
              <a:t>1</a:t>
            </a:r>
            <a:r>
              <a:rPr lang="en-US" sz="4800" b="1" i="1" u="none" smtClean="0">
                <a:solidFill>
                  <a:srgbClr val="242538"/>
                </a:solidFill>
                <a:latin typeface="Arial" panose="020B0604020202020204" pitchFamily="34" charset="0"/>
                <a:cs typeface="Arial" panose="020B0604020202020204" pitchFamily="34" charset="0"/>
              </a:rPr>
              <a:t>. </a:t>
            </a:r>
            <a:r>
              <a:rPr lang="vi-VN" sz="4800" b="1" i="1" u="none" smtClean="0">
                <a:solidFill>
                  <a:srgbClr val="242538"/>
                </a:solidFill>
                <a:latin typeface="Arial" panose="020B0604020202020204" pitchFamily="34" charset="0"/>
                <a:cs typeface="Arial" panose="020B0604020202020204" pitchFamily="34" charset="0"/>
              </a:rPr>
              <a:t>Hoàn cảnh gia đình và làng quê Uy-li-am khó khăn thế nào?</a:t>
            </a:r>
            <a:endParaRPr lang="en-US" sz="4800" b="1" i="1" u="none" dirty="0">
              <a:solidFill>
                <a:srgbClr val="24253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0217703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ownloads\màn hình p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96" y="0"/>
            <a:ext cx="9118104"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02704" y="2348880"/>
            <a:ext cx="8964488" cy="3785652"/>
          </a:xfrm>
          <a:prstGeom prst="rect">
            <a:avLst/>
          </a:prstGeom>
          <a:noFill/>
        </p:spPr>
        <p:txBody>
          <a:bodyPr wrap="square" rtlCol="0">
            <a:spAutoFit/>
          </a:bodyPr>
          <a:lstStyle/>
          <a:p>
            <a:pPr algn="just"/>
            <a:r>
              <a:rPr lang="vi-VN" sz="4800"/>
              <a:t>	Uy-li-am đọc được hai cuốn sách tiếng Anh dạy cách làm ra điện và đã áp dụng những điều đọc được, mày mò, làm ra máy điện gió.</a:t>
            </a:r>
          </a:p>
        </p:txBody>
      </p:sp>
      <p:sp>
        <p:nvSpPr>
          <p:cNvPr id="5" name="TextBox 10"/>
          <p:cNvSpPr txBox="1"/>
          <p:nvPr/>
        </p:nvSpPr>
        <p:spPr>
          <a:xfrm>
            <a:off x="32380" y="332656"/>
            <a:ext cx="8964488" cy="1477328"/>
          </a:xfrm>
          <a:prstGeom prst="rect">
            <a:avLst/>
          </a:prstGeom>
        </p:spPr>
        <p:txBody>
          <a:bodyPr wrap="square" lIns="0" tIns="0" rIns="0" bIns="0" rtlCol="0" anchor="t">
            <a:spAutoFit/>
          </a:bodyPr>
          <a:lstStyle/>
          <a:p>
            <a:pPr marL="0" lvl="0" indent="0" algn="just"/>
            <a:r>
              <a:rPr lang="en-US" sz="4800" b="1" i="1">
                <a:solidFill>
                  <a:srgbClr val="242538"/>
                </a:solidFill>
                <a:latin typeface="Arial" panose="020B0604020202020204" pitchFamily="34" charset="0"/>
                <a:cs typeface="Arial" panose="020B0604020202020204" pitchFamily="34" charset="0"/>
              </a:rPr>
              <a:t>2</a:t>
            </a:r>
            <a:r>
              <a:rPr lang="en-US" sz="4800" b="1" i="1" u="none" smtClean="0">
                <a:solidFill>
                  <a:srgbClr val="242538"/>
                </a:solidFill>
                <a:latin typeface="Arial" panose="020B0604020202020204" pitchFamily="34" charset="0"/>
                <a:cs typeface="Arial" panose="020B0604020202020204" pitchFamily="34" charset="0"/>
              </a:rPr>
              <a:t>.</a:t>
            </a:r>
            <a:r>
              <a:rPr lang="vi-VN" sz="4800" b="1" i="1" u="none" smtClean="0">
                <a:solidFill>
                  <a:srgbClr val="242538"/>
                </a:solidFill>
                <a:latin typeface="Arial" panose="020B0604020202020204" pitchFamily="34" charset="0"/>
                <a:cs typeface="Arial" panose="020B0604020202020204" pitchFamily="34" charset="0"/>
              </a:rPr>
              <a:t>Uy-li-am đã đọc và ứng dụng được điều gì trong sách?</a:t>
            </a:r>
            <a:endParaRPr lang="en-US" sz="4800" b="1" i="1" u="none" dirty="0">
              <a:solidFill>
                <a:srgbClr val="24253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257883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ownloads\màn hình p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96" y="0"/>
            <a:ext cx="9118104"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08520" y="2564904"/>
            <a:ext cx="9144000" cy="4524315"/>
          </a:xfrm>
          <a:prstGeom prst="rect">
            <a:avLst/>
          </a:prstGeom>
          <a:noFill/>
        </p:spPr>
        <p:txBody>
          <a:bodyPr wrap="square" rtlCol="0">
            <a:spAutoFit/>
          </a:bodyPr>
          <a:lstStyle/>
          <a:p>
            <a:pPr algn="just"/>
            <a:r>
              <a:rPr lang="vi-VN" sz="4700"/>
              <a:t>	</a:t>
            </a:r>
            <a:r>
              <a:rPr lang="en-US" sz="4700"/>
              <a:t>Chiếc máy điện gió đầu tiên giúp gia đình Uy-li-am có điện để thắp sáng bốn bóng đèn. Những chiếc máy tiếp theo giúp gia đình anh và dân làng có đủ nước tưới cho cánh đồng và phục </a:t>
            </a:r>
            <a:r>
              <a:rPr lang="en-US" sz="4700" smtClean="0"/>
              <a:t>vụ. </a:t>
            </a:r>
            <a:endParaRPr lang="vi-VN" sz="4700"/>
          </a:p>
        </p:txBody>
      </p:sp>
      <p:sp>
        <p:nvSpPr>
          <p:cNvPr id="5" name="TextBox 10"/>
          <p:cNvSpPr txBox="1"/>
          <p:nvPr/>
        </p:nvSpPr>
        <p:spPr>
          <a:xfrm>
            <a:off x="25896" y="-29711"/>
            <a:ext cx="8964488" cy="2954655"/>
          </a:xfrm>
          <a:prstGeom prst="rect">
            <a:avLst/>
          </a:prstGeom>
        </p:spPr>
        <p:txBody>
          <a:bodyPr wrap="square" lIns="0" tIns="0" rIns="0" bIns="0" rtlCol="0" anchor="t">
            <a:spAutoFit/>
          </a:bodyPr>
          <a:lstStyle/>
          <a:p>
            <a:pPr lvl="0" algn="just"/>
            <a:r>
              <a:rPr lang="en-US" sz="4800" b="1" i="1" smtClean="0">
                <a:solidFill>
                  <a:srgbClr val="242538"/>
                </a:solidFill>
                <a:latin typeface="Arial" panose="020B0604020202020204" pitchFamily="34" charset="0"/>
                <a:cs typeface="Arial" panose="020B0604020202020204" pitchFamily="34" charset="0"/>
              </a:rPr>
              <a:t>3</a:t>
            </a:r>
            <a:r>
              <a:rPr lang="en-US" sz="4800" b="1" i="1" u="none" smtClean="0">
                <a:solidFill>
                  <a:srgbClr val="242538"/>
                </a:solidFill>
                <a:latin typeface="Arial" panose="020B0604020202020204" pitchFamily="34" charset="0"/>
                <a:cs typeface="Arial" panose="020B0604020202020204" pitchFamily="34" charset="0"/>
              </a:rPr>
              <a:t>.</a:t>
            </a:r>
            <a:r>
              <a:rPr lang="vi-VN" sz="4800" b="1" i="1" u="none" smtClean="0">
                <a:solidFill>
                  <a:srgbClr val="242538"/>
                </a:solidFill>
                <a:latin typeface="Arial" panose="020B0604020202020204" pitchFamily="34" charset="0"/>
                <a:cs typeface="Arial" panose="020B0604020202020204" pitchFamily="34" charset="0"/>
              </a:rPr>
              <a:t> </a:t>
            </a:r>
            <a:r>
              <a:rPr lang="vi-VN" sz="4800" b="1" i="1" smtClean="0">
                <a:solidFill>
                  <a:srgbClr val="242538"/>
                </a:solidFill>
                <a:latin typeface="Arial" panose="020B0604020202020204" pitchFamily="34" charset="0"/>
                <a:cs typeface="Arial" panose="020B0604020202020204" pitchFamily="34" charset="0"/>
              </a:rPr>
              <a:t>Những </a:t>
            </a:r>
            <a:r>
              <a:rPr lang="vi-VN" sz="4800" b="1" i="1">
                <a:solidFill>
                  <a:srgbClr val="242538"/>
                </a:solidFill>
                <a:latin typeface="Arial" panose="020B0604020202020204" pitchFamily="34" charset="0"/>
                <a:cs typeface="Arial" panose="020B0604020202020204" pitchFamily="34" charset="0"/>
              </a:rPr>
              <a:t>chiếc máy của Uy-li-am đã đổi thay cuộc sống của gia đình và quê hương như thế </a:t>
            </a:r>
            <a:r>
              <a:rPr lang="vi-VN" sz="4800" b="1" i="1" smtClean="0">
                <a:solidFill>
                  <a:srgbClr val="242538"/>
                </a:solidFill>
                <a:latin typeface="Arial" panose="020B0604020202020204" pitchFamily="34" charset="0"/>
                <a:cs typeface="Arial" panose="020B0604020202020204" pitchFamily="34" charset="0"/>
              </a:rPr>
              <a:t>nào?</a:t>
            </a:r>
            <a:endParaRPr lang="en-US" sz="4800" b="1" i="1" u="none" dirty="0">
              <a:solidFill>
                <a:srgbClr val="24253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21854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dmin\Downloads\màn hình p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960"/>
            <a:ext cx="9144000" cy="687896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0220" y="2082180"/>
            <a:ext cx="7103273" cy="468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038" y="-675456"/>
            <a:ext cx="2592288" cy="3024336"/>
          </a:xfrm>
          <a:prstGeom prst="rect">
            <a:avLst/>
          </a:prstGeom>
        </p:spPr>
      </p:pic>
    </p:spTree>
    <p:extLst>
      <p:ext uri="{BB962C8B-B14F-4D97-AF65-F5344CB8AC3E}">
        <p14:creationId xmlns:p14="http://schemas.microsoft.com/office/powerpoint/2010/main" val="207675861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fade">
                                      <p:cBhvr>
                                        <p:cTn id="14" dur="1000"/>
                                        <p:tgtEl>
                                          <p:spTgt spid="2050"/>
                                        </p:tgtEl>
                                      </p:cBhvr>
                                    </p:animEffect>
                                    <p:anim calcmode="lin" valueType="num">
                                      <p:cBhvr>
                                        <p:cTn id="15" dur="1000" fill="hold"/>
                                        <p:tgtEl>
                                          <p:spTgt spid="2050"/>
                                        </p:tgtEl>
                                        <p:attrNameLst>
                                          <p:attrName>ppt_x</p:attrName>
                                        </p:attrNameLst>
                                      </p:cBhvr>
                                      <p:tavLst>
                                        <p:tav tm="0">
                                          <p:val>
                                            <p:strVal val="#ppt_x"/>
                                          </p:val>
                                        </p:tav>
                                        <p:tav tm="100000">
                                          <p:val>
                                            <p:strVal val="#ppt_x"/>
                                          </p:val>
                                        </p:tav>
                                      </p:tavLst>
                                    </p:anim>
                                    <p:anim calcmode="lin" valueType="num">
                                      <p:cBhvr>
                                        <p:cTn id="16"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ownloads\màn hình p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96" y="0"/>
            <a:ext cx="9118104"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1330" y="3672066"/>
            <a:ext cx="8949054" cy="2262158"/>
          </a:xfrm>
          <a:prstGeom prst="rect">
            <a:avLst/>
          </a:prstGeom>
          <a:noFill/>
        </p:spPr>
        <p:txBody>
          <a:bodyPr wrap="square" rtlCol="0">
            <a:spAutoFit/>
          </a:bodyPr>
          <a:lstStyle/>
          <a:p>
            <a:pPr algn="just"/>
            <a:r>
              <a:rPr lang="vi-VN" sz="4700"/>
              <a:t>	Vì anh đã thay đổi được cả cuộc sống ở một vùng quê nghèo. </a:t>
            </a:r>
          </a:p>
        </p:txBody>
      </p:sp>
      <p:sp>
        <p:nvSpPr>
          <p:cNvPr id="5" name="TextBox 10"/>
          <p:cNvSpPr txBox="1"/>
          <p:nvPr/>
        </p:nvSpPr>
        <p:spPr>
          <a:xfrm>
            <a:off x="25896" y="42297"/>
            <a:ext cx="8964488" cy="2954655"/>
          </a:xfrm>
          <a:prstGeom prst="rect">
            <a:avLst/>
          </a:prstGeom>
        </p:spPr>
        <p:txBody>
          <a:bodyPr wrap="square" lIns="0" tIns="0" rIns="0" bIns="0" rtlCol="0" anchor="t">
            <a:spAutoFit/>
          </a:bodyPr>
          <a:lstStyle/>
          <a:p>
            <a:pPr lvl="0" algn="just"/>
            <a:r>
              <a:rPr lang="en-US" sz="4800" b="1" i="1">
                <a:solidFill>
                  <a:srgbClr val="242538"/>
                </a:solidFill>
                <a:latin typeface="Arial" panose="020B0604020202020204" pitchFamily="34" charset="0"/>
                <a:cs typeface="Arial" panose="020B0604020202020204" pitchFamily="34" charset="0"/>
              </a:rPr>
              <a:t>4</a:t>
            </a:r>
            <a:r>
              <a:rPr lang="en-US" sz="4800" b="1" i="1" u="none" smtClean="0">
                <a:solidFill>
                  <a:srgbClr val="242538"/>
                </a:solidFill>
                <a:latin typeface="Arial" panose="020B0604020202020204" pitchFamily="34" charset="0"/>
                <a:cs typeface="Arial" panose="020B0604020202020204" pitchFamily="34" charset="0"/>
              </a:rPr>
              <a:t>.</a:t>
            </a:r>
            <a:r>
              <a:rPr lang="vi-VN" sz="4800" b="1" i="1" u="none" smtClean="0">
                <a:solidFill>
                  <a:srgbClr val="242538"/>
                </a:solidFill>
                <a:latin typeface="Arial" panose="020B0604020202020204" pitchFamily="34" charset="0"/>
                <a:cs typeface="Arial" panose="020B0604020202020204" pitchFamily="34" charset="0"/>
              </a:rPr>
              <a:t> </a:t>
            </a:r>
            <a:r>
              <a:rPr lang="vi-VN" sz="4800" b="1" i="1">
                <a:solidFill>
                  <a:srgbClr val="242538"/>
                </a:solidFill>
                <a:latin typeface="Arial" panose="020B0604020202020204" pitchFamily="34" charset="0"/>
                <a:cs typeface="Arial" panose="020B0604020202020204" pitchFamily="34" charset="0"/>
              </a:rPr>
              <a:t>Vì sao Uy-li-am được xếp vào danh sách những người dưới ba mươi tuổi thay đổi thế giới?</a:t>
            </a:r>
            <a:endParaRPr lang="en-US" sz="4800" b="1" i="1" u="none" dirty="0">
              <a:solidFill>
                <a:srgbClr val="24253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776987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ownloads\màn hình p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51" y="0"/>
            <a:ext cx="916775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10420" y="2492896"/>
            <a:ext cx="9033579" cy="4339650"/>
          </a:xfrm>
          <a:prstGeom prst="rect">
            <a:avLst/>
          </a:prstGeom>
          <a:noFill/>
        </p:spPr>
        <p:txBody>
          <a:bodyPr wrap="square" rtlCol="0">
            <a:spAutoFit/>
          </a:bodyPr>
          <a:lstStyle/>
          <a:p>
            <a:pPr algn="just"/>
            <a:r>
              <a:rPr lang="vi-VN" sz="4600" smtClean="0"/>
              <a:t>Vì Uy-li-am </a:t>
            </a:r>
            <a:r>
              <a:rPr lang="vi-VN" sz="4600"/>
              <a:t>là </a:t>
            </a:r>
            <a:r>
              <a:rPr lang="vi-VN" sz="4600" smtClean="0"/>
              <a:t>một gương </a:t>
            </a:r>
            <a:r>
              <a:rPr lang="vi-VN" sz="4600"/>
              <a:t>sáng về nhiều mặt cho sinh viên và tuổi </a:t>
            </a:r>
            <a:r>
              <a:rPr lang="vi-VN" sz="4600" smtClean="0"/>
              <a:t>trẻ:sự </a:t>
            </a:r>
            <a:r>
              <a:rPr lang="vi-VN" sz="4600"/>
              <a:t>ham học, khả năng tự học, đầu óc sáng tạo và quyết tâm áp dụng những điều đã học, làm cho cuộc sống ngày càng tốt đẹp hơn.</a:t>
            </a:r>
          </a:p>
        </p:txBody>
      </p:sp>
      <p:sp>
        <p:nvSpPr>
          <p:cNvPr id="5" name="TextBox 10"/>
          <p:cNvSpPr txBox="1"/>
          <p:nvPr/>
        </p:nvSpPr>
        <p:spPr>
          <a:xfrm>
            <a:off x="16290" y="42297"/>
            <a:ext cx="9092214" cy="2169825"/>
          </a:xfrm>
          <a:prstGeom prst="rect">
            <a:avLst/>
          </a:prstGeom>
        </p:spPr>
        <p:txBody>
          <a:bodyPr wrap="square" lIns="0" tIns="0" rIns="0" bIns="0" rtlCol="0" anchor="t">
            <a:spAutoFit/>
          </a:bodyPr>
          <a:lstStyle/>
          <a:p>
            <a:pPr lvl="0" algn="just"/>
            <a:r>
              <a:rPr lang="en-US" sz="4700" b="1" i="1" smtClean="0">
                <a:solidFill>
                  <a:srgbClr val="242538"/>
                </a:solidFill>
                <a:latin typeface="Arial" panose="020B0604020202020204" pitchFamily="34" charset="0"/>
                <a:cs typeface="Arial" panose="020B0604020202020204" pitchFamily="34" charset="0"/>
              </a:rPr>
              <a:t>5</a:t>
            </a:r>
            <a:r>
              <a:rPr lang="en-US" sz="4700" b="1" i="1" u="none" smtClean="0">
                <a:solidFill>
                  <a:srgbClr val="242538"/>
                </a:solidFill>
                <a:latin typeface="Arial" panose="020B0604020202020204" pitchFamily="34" charset="0"/>
                <a:cs typeface="Arial" panose="020B0604020202020204" pitchFamily="34" charset="0"/>
              </a:rPr>
              <a:t>.</a:t>
            </a:r>
            <a:r>
              <a:rPr lang="vi-VN" sz="4700" b="1" i="1" smtClean="0">
                <a:solidFill>
                  <a:srgbClr val="242538"/>
                </a:solidFill>
                <a:latin typeface="Arial" panose="020B0604020202020204" pitchFamily="34" charset="0"/>
                <a:cs typeface="Arial" panose="020B0604020202020204" pitchFamily="34" charset="0"/>
              </a:rPr>
              <a:t>Vì </a:t>
            </a:r>
            <a:r>
              <a:rPr lang="vi-VN" sz="4700" b="1" i="1">
                <a:solidFill>
                  <a:srgbClr val="242538"/>
                </a:solidFill>
                <a:latin typeface="Arial" panose="020B0604020202020204" pitchFamily="34" charset="0"/>
                <a:cs typeface="Arial" panose="020B0604020202020204" pitchFamily="34" charset="0"/>
              </a:rPr>
              <a:t>sao nhiều trường đại học của Mỹ khuyến khích sinh viên đọc cuốn sách viết về Uy-li-am? </a:t>
            </a:r>
            <a:endParaRPr lang="en-US" sz="4700" b="1" i="1" u="none" dirty="0">
              <a:solidFill>
                <a:srgbClr val="24253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039121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Admin\Downloads\z4626609805602_ce14af4de70d85bc06336c0c9afbc99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p:nvPr/>
        </p:nvPicPr>
        <p:blipFill>
          <a:blip r:embed="rId3"/>
          <a:stretch>
            <a:fillRect/>
          </a:stretch>
        </p:blipFill>
        <p:spPr>
          <a:xfrm>
            <a:off x="0" y="0"/>
            <a:ext cx="9143999" cy="3717032"/>
          </a:xfrm>
          <a:prstGeom prst="rect">
            <a:avLst/>
          </a:prstGeom>
        </p:spPr>
      </p:pic>
      <p:sp>
        <p:nvSpPr>
          <p:cNvPr id="5" name="TextBox 10"/>
          <p:cNvSpPr txBox="1"/>
          <p:nvPr/>
        </p:nvSpPr>
        <p:spPr>
          <a:xfrm>
            <a:off x="-11875" y="3534013"/>
            <a:ext cx="9084158" cy="3323987"/>
          </a:xfrm>
          <a:prstGeom prst="rect">
            <a:avLst/>
          </a:prstGeom>
        </p:spPr>
        <p:txBody>
          <a:bodyPr wrap="square" lIns="0" tIns="0" rIns="0" bIns="0" rtlCol="0" anchor="t">
            <a:spAutoFit/>
          </a:bodyPr>
          <a:lstStyle/>
          <a:p>
            <a:pPr lvl="0" algn="just"/>
            <a:r>
              <a:rPr lang="vi-VN" sz="3600" b="1" i="1" u="none" smtClean="0">
                <a:solidFill>
                  <a:srgbClr val="242538"/>
                </a:solidFill>
                <a:latin typeface="Arial" panose="020B0604020202020204" pitchFamily="34" charset="0"/>
                <a:cs typeface="Arial" panose="020B0604020202020204" pitchFamily="34" charset="0"/>
              </a:rPr>
              <a:t> </a:t>
            </a:r>
            <a:r>
              <a:rPr lang="vi-VN" sz="3600" b="1" i="1">
                <a:solidFill>
                  <a:srgbClr val="242538"/>
                </a:solidFill>
                <a:latin typeface="Arial" panose="020B0604020202020204" pitchFamily="34" charset="0"/>
                <a:cs typeface="Arial" panose="020B0604020202020204" pitchFamily="34" charset="0"/>
              </a:rPr>
              <a:t>Bài </a:t>
            </a:r>
            <a:r>
              <a:rPr lang="vi-VN" sz="3600" b="1" i="1" smtClean="0">
                <a:solidFill>
                  <a:srgbClr val="242538"/>
                </a:solidFill>
                <a:latin typeface="Arial" panose="020B0604020202020204" pitchFamily="34" charset="0"/>
                <a:cs typeface="Arial" panose="020B0604020202020204" pitchFamily="34" charset="0"/>
              </a:rPr>
              <a:t>đọc ca ngợi </a:t>
            </a:r>
            <a:r>
              <a:rPr lang="vi-VN" sz="3600" b="1" i="1">
                <a:solidFill>
                  <a:srgbClr val="242538"/>
                </a:solidFill>
                <a:latin typeface="Arial" panose="020B0604020202020204" pitchFamily="34" charset="0"/>
                <a:cs typeface="Arial" panose="020B0604020202020204" pitchFamily="34" charset="0"/>
              </a:rPr>
              <a:t>Uy-li-am là một gương sáng về nhiều mặt cho sinh viên và tuổi trẻ nói chung: sự ham học, khả năng tự học, đầu óc sáng tạo và quyết tâm áp dụng những điều đã học, làm cho cuộc sống ngày càng tốt đẹp hơn.</a:t>
            </a:r>
          </a:p>
        </p:txBody>
      </p:sp>
    </p:spTree>
    <p:extLst>
      <p:ext uri="{BB962C8B-B14F-4D97-AF65-F5344CB8AC3E}">
        <p14:creationId xmlns:p14="http://schemas.microsoft.com/office/powerpoint/2010/main" val="271260824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ownloads\z4626609805602_ce14af4de70d85bc06336c0c9afbc99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896"/>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3"/>
          <p:cNvSpPr txBox="1"/>
          <p:nvPr/>
        </p:nvSpPr>
        <p:spPr>
          <a:xfrm>
            <a:off x="107504" y="1314450"/>
            <a:ext cx="9036495" cy="1269578"/>
          </a:xfrm>
          <a:prstGeom prst="rect">
            <a:avLst/>
          </a:prstGeom>
        </p:spPr>
        <p:txBody>
          <a:bodyPr wrap="square" lIns="0" tIns="0" rIns="0" bIns="0" rtlCol="0" anchor="t">
            <a:spAutoFit/>
          </a:bodyPr>
          <a:lstStyle/>
          <a:p>
            <a:pPr marL="0" lvl="0" indent="0" algn="ctr">
              <a:lnSpc>
                <a:spcPts val="9900"/>
              </a:lnSpc>
            </a:pPr>
            <a:r>
              <a:rPr lang="en-US" sz="8600" b="1" smtClean="0">
                <a:solidFill>
                  <a:srgbClr val="242538"/>
                </a:solidFill>
                <a:latin typeface="Arial" panose="020B0604020202020204" pitchFamily="34" charset="0"/>
                <a:cs typeface="Arial" panose="020B0604020202020204" pitchFamily="34" charset="0"/>
              </a:rPr>
              <a:t>ĐỌC NÂNG CAO</a:t>
            </a:r>
            <a:endParaRPr lang="en-US" sz="8600" b="1" dirty="0">
              <a:solidFill>
                <a:srgbClr val="242538"/>
              </a:solidFill>
              <a:latin typeface="Arial" panose="020B0604020202020204" pitchFamily="34" charset="0"/>
              <a:cs typeface="Arial" panose="020B0604020202020204" pitchFamily="34" charset="0"/>
            </a:endParaRPr>
          </a:p>
        </p:txBody>
      </p:sp>
      <p:pic>
        <p:nvPicPr>
          <p:cNvPr id="4"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3417168"/>
            <a:ext cx="3018872" cy="3018872"/>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76056" y="3294828"/>
            <a:ext cx="3789209" cy="3263551"/>
          </a:xfrm>
          <a:prstGeom prst="rect">
            <a:avLst/>
          </a:prstGeom>
        </p:spPr>
      </p:pic>
    </p:spTree>
    <p:extLst>
      <p:ext uri="{BB962C8B-B14F-4D97-AF65-F5344CB8AC3E}">
        <p14:creationId xmlns:p14="http://schemas.microsoft.com/office/powerpoint/2010/main" val="107885600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Admin\Downloads\z4626609805602_ce14af4de70d85bc06336c0c9afbc99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57"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10"/>
          <p:cNvSpPr txBox="1"/>
          <p:nvPr/>
        </p:nvSpPr>
        <p:spPr>
          <a:xfrm>
            <a:off x="899592" y="620688"/>
            <a:ext cx="9084158" cy="553998"/>
          </a:xfrm>
          <a:prstGeom prst="rect">
            <a:avLst/>
          </a:prstGeom>
        </p:spPr>
        <p:txBody>
          <a:bodyPr wrap="square" lIns="0" tIns="0" rIns="0" bIns="0" rtlCol="0" anchor="t">
            <a:spAutoFit/>
          </a:bodyPr>
          <a:lstStyle/>
          <a:p>
            <a:pPr algn="just"/>
            <a:r>
              <a:rPr lang="vi-VN" sz="3600" b="1" i="1" u="none" smtClean="0">
                <a:solidFill>
                  <a:srgbClr val="242538"/>
                </a:solidFill>
                <a:latin typeface="Arial" panose="020B0604020202020204" pitchFamily="34" charset="0"/>
                <a:cs typeface="Arial" panose="020B0604020202020204" pitchFamily="34" charset="0"/>
              </a:rPr>
              <a:t> </a:t>
            </a:r>
            <a:r>
              <a:rPr lang="vi-VN" sz="3600" b="1" i="1" smtClean="0">
                <a:solidFill>
                  <a:srgbClr val="242538"/>
                </a:solidFill>
                <a:latin typeface="Arial" panose="020B0604020202020204" pitchFamily="34" charset="0"/>
                <a:cs typeface="Arial" panose="020B0604020202020204" pitchFamily="34" charset="0"/>
              </a:rPr>
              <a:t>LƯU Ý: GIỌNG ĐỌCTỪNG ĐOẠN</a:t>
            </a:r>
            <a:endParaRPr lang="vi-VN" sz="3600" b="1" i="1">
              <a:solidFill>
                <a:srgbClr val="242538"/>
              </a:solidFill>
              <a:latin typeface="Arial" panose="020B0604020202020204" pitchFamily="34" charset="0"/>
              <a:cs typeface="Arial" panose="020B0604020202020204" pitchFamily="34" charset="0"/>
            </a:endParaRPr>
          </a:p>
        </p:txBody>
      </p:sp>
      <p:sp>
        <p:nvSpPr>
          <p:cNvPr id="6" name="TextBox 10"/>
          <p:cNvSpPr txBox="1"/>
          <p:nvPr/>
        </p:nvSpPr>
        <p:spPr>
          <a:xfrm>
            <a:off x="-19658" y="1767006"/>
            <a:ext cx="9144001" cy="4924425"/>
          </a:xfrm>
          <a:prstGeom prst="rect">
            <a:avLst/>
          </a:prstGeom>
        </p:spPr>
        <p:txBody>
          <a:bodyPr wrap="square" lIns="0" tIns="0" rIns="0" bIns="0" rtlCol="0" anchor="t">
            <a:spAutoFit/>
          </a:bodyPr>
          <a:lstStyle/>
          <a:p>
            <a:pPr algn="just"/>
            <a:r>
              <a:rPr lang="vi-VN" sz="4000" b="1" i="1" smtClean="0">
                <a:solidFill>
                  <a:srgbClr val="242538"/>
                </a:solidFill>
                <a:latin typeface="Arial" panose="020B0604020202020204" pitchFamily="34" charset="0"/>
                <a:cs typeface="Arial" panose="020B0604020202020204" pitchFamily="34" charset="0"/>
              </a:rPr>
              <a:t>+ </a:t>
            </a:r>
            <a:r>
              <a:rPr lang="vi-VN" sz="4000" b="1" i="1">
                <a:solidFill>
                  <a:srgbClr val="242538"/>
                </a:solidFill>
                <a:latin typeface="Arial" panose="020B0604020202020204" pitchFamily="34" charset="0"/>
                <a:cs typeface="Arial" panose="020B0604020202020204" pitchFamily="34" charset="0"/>
              </a:rPr>
              <a:t>Đoạn 1: Giọng đọc thể hiện nỗi buồn. </a:t>
            </a:r>
          </a:p>
          <a:p>
            <a:pPr algn="just"/>
            <a:r>
              <a:rPr lang="vi-VN" sz="4000" b="1" i="1">
                <a:solidFill>
                  <a:srgbClr val="242538"/>
                </a:solidFill>
                <a:latin typeface="Arial" panose="020B0604020202020204" pitchFamily="34" charset="0"/>
                <a:cs typeface="Arial" panose="020B0604020202020204" pitchFamily="34" charset="0"/>
              </a:rPr>
              <a:t>+ Đoạn 2: Giọng đọc thể hiện sự hăm hở, nhiệt tình của nhân vật.</a:t>
            </a:r>
          </a:p>
          <a:p>
            <a:pPr algn="just"/>
            <a:r>
              <a:rPr lang="vi-VN" sz="4000" b="1" i="1">
                <a:solidFill>
                  <a:srgbClr val="242538"/>
                </a:solidFill>
                <a:latin typeface="Arial" panose="020B0604020202020204" pitchFamily="34" charset="0"/>
                <a:cs typeface="Arial" panose="020B0604020202020204" pitchFamily="34" charset="0"/>
              </a:rPr>
              <a:t>+ Đoạn 3 : Giọng đọc thể hiện niềm vui</a:t>
            </a:r>
          </a:p>
          <a:p>
            <a:pPr algn="just"/>
            <a:r>
              <a:rPr lang="vi-VN" sz="4000" b="1" i="1">
                <a:solidFill>
                  <a:srgbClr val="242538"/>
                </a:solidFill>
                <a:latin typeface="Arial" panose="020B0604020202020204" pitchFamily="34" charset="0"/>
                <a:cs typeface="Arial" panose="020B0604020202020204" pitchFamily="34" charset="0"/>
              </a:rPr>
              <a:t>+ Đoạn 4 : Giọng đọc thể hiện niềm tự hào.</a:t>
            </a:r>
          </a:p>
        </p:txBody>
      </p:sp>
    </p:spTree>
    <p:extLst>
      <p:ext uri="{BB962C8B-B14F-4D97-AF65-F5344CB8AC3E}">
        <p14:creationId xmlns:p14="http://schemas.microsoft.com/office/powerpoint/2010/main" val="141931503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ownloads\z4626609805602_ce14af4de70d85bc06336c0c9afbc99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4562"/>
            <a:ext cx="9144000" cy="698477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2191" y="4312494"/>
            <a:ext cx="2123545" cy="2123545"/>
          </a:xfrm>
          <a:prstGeom prst="rect">
            <a:avLst/>
          </a:prstGeom>
        </p:spPr>
      </p:pic>
      <p:pic>
        <p:nvPicPr>
          <p:cNvPr id="7" name="Picture 6"/>
          <p:cNvPicPr/>
          <p:nvPr/>
        </p:nvPicPr>
        <p:blipFill>
          <a:blip r:embed="rId6">
            <a:extLst>
              <a:ext uri="{BEBA8EAE-BF5A-486C-A8C5-ECC9F3942E4B}">
                <a14:imgProps xmlns:a14="http://schemas.microsoft.com/office/drawing/2010/main">
                  <a14:imgLayer r:embed="rId7">
                    <a14:imgEffect>
                      <a14:backgroundRemoval t="1905" b="100000" l="0" r="100000"/>
                    </a14:imgEffect>
                  </a14:imgLayer>
                </a14:imgProps>
              </a:ext>
            </a:extLst>
          </a:blip>
          <a:stretch>
            <a:fillRect/>
          </a:stretch>
        </p:blipFill>
        <p:spPr>
          <a:xfrm>
            <a:off x="1547664" y="-26406"/>
            <a:ext cx="6264696" cy="4437112"/>
          </a:xfrm>
          <a:prstGeom prst="rect">
            <a:avLst/>
          </a:prstGeom>
        </p:spPr>
      </p:pic>
      <p:sp>
        <p:nvSpPr>
          <p:cNvPr id="8" name="TextBox 3"/>
          <p:cNvSpPr txBox="1"/>
          <p:nvPr/>
        </p:nvSpPr>
        <p:spPr>
          <a:xfrm>
            <a:off x="2411760" y="1916832"/>
            <a:ext cx="4320480" cy="1615827"/>
          </a:xfrm>
          <a:prstGeom prst="rect">
            <a:avLst/>
          </a:prstGeom>
        </p:spPr>
        <p:txBody>
          <a:bodyPr wrap="square" lIns="0" tIns="0" rIns="0" bIns="0" rtlCol="0" anchor="t">
            <a:spAutoFit/>
          </a:bodyPr>
          <a:lstStyle/>
          <a:p>
            <a:pPr marL="0" lvl="0" indent="0" algn="ctr">
              <a:lnSpc>
                <a:spcPct val="150000"/>
              </a:lnSpc>
            </a:pPr>
            <a:r>
              <a:rPr lang="en-US" sz="3500" b="1" smtClean="0">
                <a:solidFill>
                  <a:srgbClr val="242538"/>
                </a:solidFill>
                <a:latin typeface="Arial" panose="020B0604020202020204" pitchFamily="34" charset="0"/>
                <a:cs typeface="Arial" panose="020B0604020202020204" pitchFamily="34" charset="0"/>
              </a:rPr>
              <a:t>LUYỆN ĐỌC THEO NHÓM</a:t>
            </a:r>
            <a:endParaRPr lang="en-US" sz="3500" b="1" dirty="0">
              <a:solidFill>
                <a:srgbClr val="242538"/>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68144" y="4072442"/>
            <a:ext cx="3384377" cy="2914879"/>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3091643" y="4072441"/>
            <a:ext cx="2960713" cy="2914879"/>
          </a:xfrm>
          <a:prstGeom prst="rect">
            <a:avLst/>
          </a:prstGeom>
        </p:spPr>
      </p:pic>
    </p:spTree>
    <p:extLst>
      <p:ext uri="{BB962C8B-B14F-4D97-AF65-F5344CB8AC3E}">
        <p14:creationId xmlns:p14="http://schemas.microsoft.com/office/powerpoint/2010/main" val="273766738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a:blip r:embed="rId2">
            <a:extLst>
              <a:ext uri="{BEBA8EAE-BF5A-486C-A8C5-ECC9F3942E4B}">
                <a14:imgProps xmlns:a14="http://schemas.microsoft.com/office/drawing/2010/main">
                  <a14:imgLayer r:embed="rId3">
                    <a14:imgEffect>
                      <a14:backgroundRemoval t="1905" b="100000" l="0" r="100000"/>
                    </a14:imgEffect>
                  </a14:imgLayer>
                </a14:imgProps>
              </a:ext>
            </a:extLst>
          </a:blip>
          <a:stretch>
            <a:fillRect/>
          </a:stretch>
        </p:blipFill>
        <p:spPr>
          <a:xfrm>
            <a:off x="-145032" y="0"/>
            <a:ext cx="9289032" cy="6858000"/>
          </a:xfrm>
          <a:prstGeom prst="rect">
            <a:avLst/>
          </a:prstGeom>
        </p:spPr>
      </p:pic>
      <p:sp>
        <p:nvSpPr>
          <p:cNvPr id="10" name="TextBox 3"/>
          <p:cNvSpPr txBox="1"/>
          <p:nvPr/>
        </p:nvSpPr>
        <p:spPr>
          <a:xfrm>
            <a:off x="1331640" y="3140968"/>
            <a:ext cx="6264696" cy="1846659"/>
          </a:xfrm>
          <a:prstGeom prst="rect">
            <a:avLst/>
          </a:prstGeom>
        </p:spPr>
        <p:txBody>
          <a:bodyPr wrap="square" lIns="0" tIns="0" rIns="0" bIns="0" rtlCol="0" anchor="t">
            <a:spAutoFit/>
          </a:bodyPr>
          <a:lstStyle/>
          <a:p>
            <a:pPr marL="0" lvl="0" indent="0" algn="ctr">
              <a:lnSpc>
                <a:spcPct val="150000"/>
              </a:lnSpc>
            </a:pPr>
            <a:r>
              <a:rPr lang="en-US" sz="4000" b="1" smtClean="0">
                <a:solidFill>
                  <a:srgbClr val="242538"/>
                </a:solidFill>
                <a:latin typeface="Arial" panose="020B0604020202020204" pitchFamily="34" charset="0"/>
                <a:cs typeface="Arial" panose="020B0604020202020204" pitchFamily="34" charset="0"/>
              </a:rPr>
              <a:t>CHÚNG MÌNH CÙNG THI ĐỌC NHÉ!</a:t>
            </a:r>
            <a:endParaRPr lang="en-US" sz="4000" b="1" dirty="0">
              <a:solidFill>
                <a:srgbClr val="24253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086101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ownloads\z4626609805602_ce14af4de70d85bc06336c0c9afbc99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4562"/>
            <a:ext cx="9144000" cy="698477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2191" y="4312494"/>
            <a:ext cx="2123545" cy="2123545"/>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68144" y="4072442"/>
            <a:ext cx="3384377" cy="2914879"/>
          </a:xfrm>
          <a:prstGeom prst="rect">
            <a:avLst/>
          </a:prstGeom>
        </p:spPr>
      </p:pic>
      <p:sp>
        <p:nvSpPr>
          <p:cNvPr id="11" name="TextBox 10"/>
          <p:cNvSpPr txBox="1"/>
          <p:nvPr/>
        </p:nvSpPr>
        <p:spPr>
          <a:xfrm>
            <a:off x="2411760" y="-101533"/>
            <a:ext cx="4320480" cy="708079"/>
          </a:xfrm>
          <a:prstGeom prst="rect">
            <a:avLst/>
          </a:prstGeom>
        </p:spPr>
        <p:txBody>
          <a:bodyPr wrap="square" lIns="0" tIns="0" rIns="0" bIns="0" rtlCol="0" anchor="t">
            <a:spAutoFit/>
          </a:bodyPr>
          <a:lstStyle/>
          <a:p>
            <a:pPr marL="0" lvl="0" indent="0" algn="ctr">
              <a:lnSpc>
                <a:spcPct val="150000"/>
              </a:lnSpc>
            </a:pPr>
            <a:r>
              <a:rPr lang="en-US" sz="3500" b="1" smtClean="0">
                <a:solidFill>
                  <a:srgbClr val="242538"/>
                </a:solidFill>
                <a:latin typeface="Arial" panose="020B0604020202020204" pitchFamily="34" charset="0"/>
                <a:cs typeface="Arial" panose="020B0604020202020204" pitchFamily="34" charset="0"/>
              </a:rPr>
              <a:t>TIÊU CHÍ</a:t>
            </a:r>
            <a:endParaRPr lang="en-US" sz="3500" b="1" dirty="0">
              <a:solidFill>
                <a:srgbClr val="242538"/>
              </a:solidFill>
              <a:latin typeface="Arial" panose="020B0604020202020204" pitchFamily="34" charset="0"/>
              <a:cs typeface="Arial" panose="020B0604020202020204" pitchFamily="34" charset="0"/>
            </a:endParaRPr>
          </a:p>
        </p:txBody>
      </p:sp>
      <p:sp>
        <p:nvSpPr>
          <p:cNvPr id="8" name="TextBox 7"/>
          <p:cNvSpPr txBox="1"/>
          <p:nvPr/>
        </p:nvSpPr>
        <p:spPr>
          <a:xfrm>
            <a:off x="0" y="548680"/>
            <a:ext cx="9144000" cy="6463308"/>
          </a:xfrm>
          <a:prstGeom prst="rect">
            <a:avLst/>
          </a:prstGeom>
        </p:spPr>
        <p:txBody>
          <a:bodyPr wrap="square" lIns="0" tIns="0" rIns="0" bIns="0" rtlCol="0" anchor="t">
            <a:spAutoFit/>
          </a:bodyPr>
          <a:lstStyle/>
          <a:p>
            <a:pPr lvl="0" algn="just">
              <a:lnSpc>
                <a:spcPct val="150000"/>
              </a:lnSpc>
            </a:pPr>
            <a:r>
              <a:rPr lang="vi-VN" sz="3500" b="1">
                <a:solidFill>
                  <a:srgbClr val="242538"/>
                </a:solidFill>
                <a:latin typeface="Arial" panose="020B0604020202020204" pitchFamily="34" charset="0"/>
                <a:cs typeface="Arial" panose="020B0604020202020204" pitchFamily="34" charset="0"/>
              </a:rPr>
              <a:t> </a:t>
            </a:r>
            <a:r>
              <a:rPr lang="vi-VN" sz="3500" b="1" smtClean="0">
                <a:solidFill>
                  <a:srgbClr val="242538"/>
                </a:solidFill>
                <a:latin typeface="Arial" panose="020B0604020202020204" pitchFamily="34" charset="0"/>
                <a:cs typeface="Arial" panose="020B0604020202020204" pitchFamily="34" charset="0"/>
              </a:rPr>
              <a:t>    -  </a:t>
            </a:r>
            <a:r>
              <a:rPr lang="vi-VN" sz="3500" b="1">
                <a:solidFill>
                  <a:srgbClr val="242538"/>
                </a:solidFill>
                <a:latin typeface="Arial" panose="020B0604020202020204" pitchFamily="34" charset="0"/>
                <a:cs typeface="Arial" panose="020B0604020202020204" pitchFamily="34" charset="0"/>
              </a:rPr>
              <a:t>Đọc thành tiếng trôi chảy toàn bài. </a:t>
            </a:r>
          </a:p>
          <a:p>
            <a:pPr lvl="0" algn="just">
              <a:lnSpc>
                <a:spcPct val="150000"/>
              </a:lnSpc>
            </a:pPr>
            <a:r>
              <a:rPr lang="vi-VN" sz="3500" b="1" smtClean="0">
                <a:solidFill>
                  <a:srgbClr val="242538"/>
                </a:solidFill>
                <a:latin typeface="Arial" panose="020B0604020202020204" pitchFamily="34" charset="0"/>
                <a:cs typeface="Arial" panose="020B0604020202020204" pitchFamily="34" charset="0"/>
              </a:rPr>
              <a:t>     - Phát </a:t>
            </a:r>
            <a:r>
              <a:rPr lang="vi-VN" sz="3500" b="1">
                <a:solidFill>
                  <a:srgbClr val="242538"/>
                </a:solidFill>
                <a:latin typeface="Arial" panose="020B0604020202020204" pitchFamily="34" charset="0"/>
                <a:cs typeface="Arial" panose="020B0604020202020204" pitchFamily="34" charset="0"/>
              </a:rPr>
              <a:t>âm đúng các từ ngữ có âm, vần, thanh mà HS địa phương dễ viết sai</a:t>
            </a:r>
            <a:r>
              <a:rPr lang="vi-VN" sz="3500" b="1" smtClean="0">
                <a:solidFill>
                  <a:srgbClr val="242538"/>
                </a:solidFill>
                <a:latin typeface="Arial" panose="020B0604020202020204" pitchFamily="34" charset="0"/>
                <a:cs typeface="Arial" panose="020B0604020202020204" pitchFamily="34" charset="0"/>
              </a:rPr>
              <a:t>.</a:t>
            </a:r>
          </a:p>
          <a:p>
            <a:pPr lvl="0" algn="just">
              <a:lnSpc>
                <a:spcPct val="150000"/>
              </a:lnSpc>
            </a:pPr>
            <a:r>
              <a:rPr lang="vi-VN" sz="3500" b="1">
                <a:solidFill>
                  <a:srgbClr val="242538"/>
                </a:solidFill>
                <a:latin typeface="Arial" panose="020B0604020202020204" pitchFamily="34" charset="0"/>
                <a:cs typeface="Arial" panose="020B0604020202020204" pitchFamily="34" charset="0"/>
              </a:rPr>
              <a:t> </a:t>
            </a:r>
            <a:r>
              <a:rPr lang="vi-VN" sz="3500" b="1" smtClean="0">
                <a:solidFill>
                  <a:srgbClr val="242538"/>
                </a:solidFill>
                <a:latin typeface="Arial" panose="020B0604020202020204" pitchFamily="34" charset="0"/>
                <a:cs typeface="Arial" panose="020B0604020202020204" pitchFamily="34" charset="0"/>
              </a:rPr>
              <a:t>     - Ngắt </a:t>
            </a:r>
            <a:r>
              <a:rPr lang="vi-VN" sz="3500" b="1">
                <a:solidFill>
                  <a:srgbClr val="242538"/>
                </a:solidFill>
                <a:latin typeface="Arial" panose="020B0604020202020204" pitchFamily="34" charset="0"/>
                <a:cs typeface="Arial" panose="020B0604020202020204" pitchFamily="34" charset="0"/>
              </a:rPr>
              <a:t>nghỉ hơi đúng. Thể hiện được tình cảm, cảm xúc phù hợp với nội dung bài đọc. </a:t>
            </a:r>
            <a:endParaRPr lang="vi-VN" sz="3500" b="1" smtClean="0">
              <a:solidFill>
                <a:srgbClr val="242538"/>
              </a:solidFill>
              <a:latin typeface="Arial" panose="020B0604020202020204" pitchFamily="34" charset="0"/>
              <a:cs typeface="Arial" panose="020B0604020202020204" pitchFamily="34" charset="0"/>
            </a:endParaRPr>
          </a:p>
          <a:p>
            <a:pPr lvl="0" algn="just">
              <a:lnSpc>
                <a:spcPct val="150000"/>
              </a:lnSpc>
            </a:pPr>
            <a:r>
              <a:rPr lang="vi-VN" sz="3500" b="1">
                <a:solidFill>
                  <a:srgbClr val="242538"/>
                </a:solidFill>
                <a:latin typeface="Arial" panose="020B0604020202020204" pitchFamily="34" charset="0"/>
                <a:cs typeface="Arial" panose="020B0604020202020204" pitchFamily="34" charset="0"/>
              </a:rPr>
              <a:t> </a:t>
            </a:r>
            <a:r>
              <a:rPr lang="vi-VN" sz="3500" b="1" smtClean="0">
                <a:solidFill>
                  <a:srgbClr val="242538"/>
                </a:solidFill>
                <a:latin typeface="Arial" panose="020B0604020202020204" pitchFamily="34" charset="0"/>
                <a:cs typeface="Arial" panose="020B0604020202020204" pitchFamily="34" charset="0"/>
              </a:rPr>
              <a:t>     - Tốc </a:t>
            </a:r>
            <a:r>
              <a:rPr lang="vi-VN" sz="3500" b="1">
                <a:solidFill>
                  <a:srgbClr val="242538"/>
                </a:solidFill>
                <a:latin typeface="Arial" panose="020B0604020202020204" pitchFamily="34" charset="0"/>
                <a:cs typeface="Arial" panose="020B0604020202020204" pitchFamily="34" charset="0"/>
              </a:rPr>
              <a:t>độ đọc khoảng 80 – 85 </a:t>
            </a:r>
            <a:r>
              <a:rPr lang="vi-VN" sz="3500" b="1" smtClean="0">
                <a:solidFill>
                  <a:srgbClr val="242538"/>
                </a:solidFill>
                <a:latin typeface="Arial" panose="020B0604020202020204" pitchFamily="34" charset="0"/>
                <a:cs typeface="Arial" panose="020B0604020202020204" pitchFamily="34" charset="0"/>
              </a:rPr>
              <a:t>tiếng/ </a:t>
            </a:r>
            <a:r>
              <a:rPr lang="vi-VN" sz="3500" b="1">
                <a:solidFill>
                  <a:srgbClr val="242538"/>
                </a:solidFill>
                <a:latin typeface="Arial" panose="020B0604020202020204" pitchFamily="34" charset="0"/>
                <a:cs typeface="Arial" panose="020B0604020202020204" pitchFamily="34" charset="0"/>
              </a:rPr>
              <a:t>phút. </a:t>
            </a:r>
            <a:endParaRPr lang="vi-VN" sz="3500" b="1" dirty="0">
              <a:solidFill>
                <a:srgbClr val="24253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167470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ownloads\z4626609805602_ce14af4de70d85bc06336c0c9afbc99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384"/>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3"/>
          <p:cNvSpPr txBox="1"/>
          <p:nvPr/>
        </p:nvSpPr>
        <p:spPr>
          <a:xfrm>
            <a:off x="251520" y="260648"/>
            <a:ext cx="9036495" cy="1269578"/>
          </a:xfrm>
          <a:prstGeom prst="rect">
            <a:avLst/>
          </a:prstGeom>
        </p:spPr>
        <p:txBody>
          <a:bodyPr wrap="square" lIns="0" tIns="0" rIns="0" bIns="0" rtlCol="0" anchor="t">
            <a:spAutoFit/>
          </a:bodyPr>
          <a:lstStyle/>
          <a:p>
            <a:pPr marL="0" lvl="0" indent="0" algn="ctr">
              <a:lnSpc>
                <a:spcPts val="9900"/>
              </a:lnSpc>
            </a:pPr>
            <a:r>
              <a:rPr lang="en-US" sz="8600" b="1">
                <a:solidFill>
                  <a:srgbClr val="242538"/>
                </a:solidFill>
                <a:latin typeface="Arial" panose="020B0604020202020204" pitchFamily="34" charset="0"/>
                <a:cs typeface="Arial" panose="020B0604020202020204" pitchFamily="34" charset="0"/>
              </a:rPr>
              <a:t>V</a:t>
            </a:r>
            <a:r>
              <a:rPr lang="en-US" sz="8600" b="1" smtClean="0">
                <a:solidFill>
                  <a:srgbClr val="242538"/>
                </a:solidFill>
                <a:latin typeface="Arial" panose="020B0604020202020204" pitchFamily="34" charset="0"/>
                <a:cs typeface="Arial" panose="020B0604020202020204" pitchFamily="34" charset="0"/>
              </a:rPr>
              <a:t>ẬN DỤNG</a:t>
            </a:r>
            <a:endParaRPr lang="en-US" sz="8600" b="1">
              <a:solidFill>
                <a:srgbClr val="242538"/>
              </a:solidFill>
              <a:latin typeface="Arial" panose="020B0604020202020204" pitchFamily="34" charset="0"/>
              <a:cs typeface="Arial" panose="020B0604020202020204" pitchFamily="34" charset="0"/>
            </a:endParaRPr>
          </a:p>
        </p:txBody>
      </p:sp>
      <p:sp>
        <p:nvSpPr>
          <p:cNvPr id="8" name="TextBox 3"/>
          <p:cNvSpPr txBox="1"/>
          <p:nvPr/>
        </p:nvSpPr>
        <p:spPr>
          <a:xfrm>
            <a:off x="1" y="2420888"/>
            <a:ext cx="8892480" cy="2031325"/>
          </a:xfrm>
          <a:prstGeom prst="rect">
            <a:avLst/>
          </a:prstGeom>
        </p:spPr>
        <p:txBody>
          <a:bodyPr wrap="square" lIns="0" tIns="0" rIns="0" bIns="0" rtlCol="0" anchor="t">
            <a:spAutoFit/>
          </a:bodyPr>
          <a:lstStyle/>
          <a:p>
            <a:pPr lvl="0" algn="ctr"/>
            <a:r>
              <a:rPr lang="en-US" sz="4400" b="1" smtClean="0">
                <a:solidFill>
                  <a:srgbClr val="242538"/>
                </a:solidFill>
                <a:latin typeface="Arial" panose="020B0604020202020204" pitchFamily="34" charset="0"/>
                <a:cs typeface="Arial" panose="020B0604020202020204" pitchFamily="34" charset="0"/>
              </a:rPr>
              <a:t>Các </a:t>
            </a:r>
            <a:r>
              <a:rPr lang="en-US" sz="4400" b="1">
                <a:solidFill>
                  <a:srgbClr val="242538"/>
                </a:solidFill>
                <a:latin typeface="Arial" panose="020B0604020202020204" pitchFamily="34" charset="0"/>
                <a:cs typeface="Arial" panose="020B0604020202020204" pitchFamily="34" charset="0"/>
              </a:rPr>
              <a:t>phát minh của các nhà khoa học trẻ tuổi ở Việt </a:t>
            </a:r>
            <a:r>
              <a:rPr lang="en-US" sz="4400" b="1" smtClean="0">
                <a:solidFill>
                  <a:srgbClr val="242538"/>
                </a:solidFill>
                <a:latin typeface="Arial" panose="020B0604020202020204" pitchFamily="34" charset="0"/>
                <a:cs typeface="Arial" panose="020B0604020202020204" pitchFamily="34" charset="0"/>
              </a:rPr>
              <a:t>Nam và trên thế giới </a:t>
            </a:r>
            <a:endParaRPr lang="en-US" sz="4400" b="1">
              <a:solidFill>
                <a:srgbClr val="24253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644859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Admin\Downloads\z4626609805602_ce14af4de70d85bc06336c0c9afbc99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9847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Admin\Downloads\Nhung-phat-minh-dang-nguong-mo-cua-gioi-tr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641265"/>
            <a:ext cx="9144000" cy="535597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14824" y="0"/>
            <a:ext cx="8880605" cy="1569660"/>
          </a:xfrm>
          <a:prstGeom prst="rect">
            <a:avLst/>
          </a:prstGeom>
        </p:spPr>
        <p:txBody>
          <a:bodyPr wrap="square">
            <a:spAutoFit/>
          </a:bodyPr>
          <a:lstStyle/>
          <a:p>
            <a:pPr algn="ctr"/>
            <a:r>
              <a:rPr lang="vi-VN" sz="4800"/>
              <a:t>Các phát minh của các nhà khoa học trẻ tuổi ở Việt Nam </a:t>
            </a:r>
          </a:p>
        </p:txBody>
      </p:sp>
      <p:pic>
        <p:nvPicPr>
          <p:cNvPr id="6" name="0.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92696" y="332656"/>
            <a:ext cx="609600" cy="609600"/>
          </a:xfrm>
          <a:prstGeom prst="rect">
            <a:avLst/>
          </a:prstGeom>
        </p:spPr>
      </p:pic>
    </p:spTree>
    <p:extLst>
      <p:ext uri="{BB962C8B-B14F-4D97-AF65-F5344CB8AC3E}">
        <p14:creationId xmlns:p14="http://schemas.microsoft.com/office/powerpoint/2010/main" val="912276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9184" fill="hold"/>
                                        <p:tgtEl>
                                          <p:spTgt spid="6"/>
                                        </p:tgtEl>
                                      </p:cBhvr>
                                    </p:cmd>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p:cTn id="17" dur="1000" fill="hold"/>
                                        <p:tgtEl>
                                          <p:spTgt spid="1026"/>
                                        </p:tgtEl>
                                        <p:attrNameLst>
                                          <p:attrName>ppt_w</p:attrName>
                                        </p:attrNameLst>
                                      </p:cBhvr>
                                      <p:tavLst>
                                        <p:tav tm="0">
                                          <p:val>
                                            <p:fltVal val="0"/>
                                          </p:val>
                                        </p:tav>
                                        <p:tav tm="100000">
                                          <p:val>
                                            <p:strVal val="#ppt_w"/>
                                          </p:val>
                                        </p:tav>
                                      </p:tavLst>
                                    </p:anim>
                                    <p:anim calcmode="lin" valueType="num">
                                      <p:cBhvr>
                                        <p:cTn id="18" dur="1000" fill="hold"/>
                                        <p:tgtEl>
                                          <p:spTgt spid="1026"/>
                                        </p:tgtEl>
                                        <p:attrNameLst>
                                          <p:attrName>ppt_h</p:attrName>
                                        </p:attrNameLst>
                                      </p:cBhvr>
                                      <p:tavLst>
                                        <p:tav tm="0">
                                          <p:val>
                                            <p:fltVal val="0"/>
                                          </p:val>
                                        </p:tav>
                                        <p:tav tm="100000">
                                          <p:val>
                                            <p:strVal val="#ppt_h"/>
                                          </p:val>
                                        </p:tav>
                                      </p:tavLst>
                                    </p:anim>
                                    <p:anim calcmode="lin" valueType="num">
                                      <p:cBhvr>
                                        <p:cTn id="19" dur="1000" fill="hold"/>
                                        <p:tgtEl>
                                          <p:spTgt spid="1026"/>
                                        </p:tgtEl>
                                        <p:attrNameLst>
                                          <p:attrName>style.rotation</p:attrName>
                                        </p:attrNameLst>
                                      </p:cBhvr>
                                      <p:tavLst>
                                        <p:tav tm="0">
                                          <p:val>
                                            <p:fltVal val="90"/>
                                          </p:val>
                                        </p:tav>
                                        <p:tav tm="100000">
                                          <p:val>
                                            <p:fltVal val="0"/>
                                          </p:val>
                                        </p:tav>
                                      </p:tavLst>
                                    </p:anim>
                                    <p:animEffect transition="in" filter="fade">
                                      <p:cBhvr>
                                        <p:cTn id="20"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6"/>
                </p:tgtEl>
              </p:cMediaNode>
            </p:audio>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e-lam-phi-cong-do-re-mi-ns-thu-huong-nhac-thieu-nhi_2403202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552950" y="3414713"/>
            <a:ext cx="38100" cy="28575"/>
          </a:xfrm>
          <a:prstGeom prst="rect">
            <a:avLst/>
          </a:prstGeom>
        </p:spPr>
      </p:pic>
      <p:pic>
        <p:nvPicPr>
          <p:cNvPr id="4" name="be-lam-phi-cong-do-re-mi-ns-thu-huong-nhac-thieu-nhi_2403202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552950" y="3414713"/>
            <a:ext cx="38100" cy="28575"/>
          </a:xfrm>
          <a:prstGeom prst="rect">
            <a:avLst/>
          </a:prstGeom>
        </p:spPr>
      </p:pic>
      <p:pic>
        <p:nvPicPr>
          <p:cNvPr id="5" name="be-lam-phi-cong-do-re-mi-ns-thu-huong-nhac-thieu-nhi_2403202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552950" y="3414713"/>
            <a:ext cx="38100" cy="28575"/>
          </a:xfrm>
          <a:prstGeom prst="rect">
            <a:avLst/>
          </a:prstGeom>
        </p:spPr>
      </p:pic>
      <p:pic>
        <p:nvPicPr>
          <p:cNvPr id="6" name="be-lam-phi-cong-do-re-mi-ns-thu-huong-nhac-thieu-nhi_2403202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552950" y="3414713"/>
            <a:ext cx="38100" cy="28575"/>
          </a:xfrm>
          <a:prstGeom prst="rect">
            <a:avLst/>
          </a:prstGeom>
        </p:spPr>
      </p:pic>
      <p:pic>
        <p:nvPicPr>
          <p:cNvPr id="8" name="be-lam-phi-cong-do-re-mi-ns-thu-huong-nhac-thieu-nhi_2403202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rot="10800000" flipH="1" flipV="1">
            <a:off x="0" y="0"/>
            <a:ext cx="9144000" cy="6972371"/>
          </a:xfrm>
          <a:prstGeom prst="rect">
            <a:avLst/>
          </a:prstGeom>
        </p:spPr>
      </p:pic>
    </p:spTree>
    <p:extLst>
      <p:ext uri="{BB962C8B-B14F-4D97-AF65-F5344CB8AC3E}">
        <p14:creationId xmlns:p14="http://schemas.microsoft.com/office/powerpoint/2010/main" val="277822550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4"/>
                                        </p:tgtEl>
                                      </p:cBhvr>
                                    </p:cmd>
                                  </p:childTnLst>
                                </p:cTn>
                              </p:par>
                            </p:childTnLst>
                          </p:cTn>
                        </p:par>
                      </p:childTnLst>
                    </p:cTn>
                  </p:par>
                </p:childTnLst>
              </p:cTn>
              <p:nextCondLst>
                <p:cond evt="onClick" delay="0">
                  <p:tgtEl>
                    <p:spTgt spid="4"/>
                  </p:tgtEl>
                </p:cond>
              </p:nextCondLst>
            </p:seq>
            <p:video>
              <p:cMediaNode vol="80000">
                <p:cTn id="18" fill="hold" display="0">
                  <p:stCondLst>
                    <p:cond delay="indefinite"/>
                  </p:stCondLst>
                </p:cTn>
                <p:tgtEl>
                  <p:spTgt spid="4"/>
                </p:tgtEl>
              </p:cMediaNode>
            </p:video>
            <p:seq concurrent="1" nextAc="seek">
              <p:cTn id="19" restart="whenNotActive" fill="hold" evtFilter="cancelBubble" nodeType="interactiveSeq">
                <p:stCondLst>
                  <p:cond evt="onClick" delay="0">
                    <p:tgtEl>
                      <p:spTgt spid="5"/>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5"/>
                                        </p:tgtEl>
                                      </p:cBhvr>
                                    </p:cmd>
                                  </p:childTnLst>
                                </p:cTn>
                              </p:par>
                            </p:childTnLst>
                          </p:cTn>
                        </p:par>
                      </p:childTnLst>
                    </p:cTn>
                  </p:par>
                </p:childTnLst>
              </p:cTn>
              <p:nextCondLst>
                <p:cond evt="onClick" delay="0">
                  <p:tgtEl>
                    <p:spTgt spid="5"/>
                  </p:tgtEl>
                </p:cond>
              </p:nextCondLst>
            </p:seq>
            <p:video>
              <p:cMediaNode vol="80000">
                <p:cTn id="24" fill="hold" display="0">
                  <p:stCondLst>
                    <p:cond delay="indefinite"/>
                  </p:stCondLst>
                </p:cTn>
                <p:tgtEl>
                  <p:spTgt spid="5"/>
                </p:tgtEl>
              </p:cMediaNode>
            </p:video>
            <p:seq concurrent="1" nextAc="seek">
              <p:cTn id="25" restart="whenNotActive" fill="hold" evtFilter="cancelBubble" nodeType="interactiveSeq">
                <p:stCondLst>
                  <p:cond evt="onClick" delay="0">
                    <p:tgtEl>
                      <p:spTgt spid="6"/>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6"/>
                                        </p:tgtEl>
                                      </p:cBhvr>
                                    </p:cmd>
                                  </p:childTnLst>
                                </p:cTn>
                              </p:par>
                            </p:childTnLst>
                          </p:cTn>
                        </p:par>
                      </p:childTnLst>
                    </p:cTn>
                  </p:par>
                </p:childTnLst>
              </p:cTn>
              <p:nextCondLst>
                <p:cond evt="onClick" delay="0">
                  <p:tgtEl>
                    <p:spTgt spid="6"/>
                  </p:tgtEl>
                </p:cond>
              </p:nextCondLst>
            </p:seq>
            <p:video>
              <p:cMediaNode vol="80000">
                <p:cTn id="30" fill="hold" display="0">
                  <p:stCondLst>
                    <p:cond delay="indefinite"/>
                  </p:stCondLst>
                </p:cTn>
                <p:tgtEl>
                  <p:spTgt spid="6"/>
                </p:tgtEl>
              </p:cMediaNode>
            </p:video>
            <p:video>
              <p:cMediaNode vol="80000">
                <p:cTn id="31" fill="hold" display="0">
                  <p:stCondLst>
                    <p:cond delay="indefinite"/>
                  </p:stCondLst>
                </p:cTn>
                <p:tgtEl>
                  <p:spTgt spid="8"/>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Admin\Downloads\z4626609805602_ce14af4de70d85bc06336c0c9afbc99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9847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Admin\Downloads\Nhung-phat-minh-dang-nguong-mo-cua-gioi-tre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12" y="1680433"/>
            <a:ext cx="9180512" cy="534896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14824" y="0"/>
            <a:ext cx="8880605" cy="1569660"/>
          </a:xfrm>
          <a:prstGeom prst="rect">
            <a:avLst/>
          </a:prstGeom>
        </p:spPr>
        <p:txBody>
          <a:bodyPr wrap="square">
            <a:spAutoFit/>
          </a:bodyPr>
          <a:lstStyle/>
          <a:p>
            <a:pPr algn="ctr"/>
            <a:r>
              <a:rPr lang="vi-VN" sz="4800"/>
              <a:t>Các phát minh của các nhà khoa học trẻ tuổi ở Việt Nam </a:t>
            </a:r>
          </a:p>
        </p:txBody>
      </p:sp>
      <p:pic>
        <p:nvPicPr>
          <p:cNvPr id="2" name="1.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60648" y="779593"/>
            <a:ext cx="609600" cy="609600"/>
          </a:xfrm>
          <a:prstGeom prst="rect">
            <a:avLst/>
          </a:prstGeom>
        </p:spPr>
      </p:pic>
    </p:spTree>
    <p:extLst>
      <p:ext uri="{BB962C8B-B14F-4D97-AF65-F5344CB8AC3E}">
        <p14:creationId xmlns:p14="http://schemas.microsoft.com/office/powerpoint/2010/main" val="41364294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256"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ppt_w</p:attrName>
                                        </p:attrNameLst>
                                      </p:cBhvr>
                                      <p:tavLst>
                                        <p:tav tm="0">
                                          <p:val>
                                            <p:fltVal val="0"/>
                                          </p:val>
                                        </p:tav>
                                        <p:tav tm="100000">
                                          <p:val>
                                            <p:strVal val="#ppt_w"/>
                                          </p:val>
                                        </p:tav>
                                      </p:tavLst>
                                    </p:anim>
                                    <p:anim calcmode="lin" valueType="num">
                                      <p:cBhvr>
                                        <p:cTn id="12" dur="1000" fill="hold"/>
                                        <p:tgtEl>
                                          <p:spTgt spid="8"/>
                                        </p:tgtEl>
                                        <p:attrNameLst>
                                          <p:attrName>ppt_h</p:attrName>
                                        </p:attrNameLst>
                                      </p:cBhvr>
                                      <p:tavLst>
                                        <p:tav tm="0">
                                          <p:val>
                                            <p:fltVal val="0"/>
                                          </p:val>
                                        </p:tav>
                                        <p:tav tm="100000">
                                          <p:val>
                                            <p:strVal val="#ppt_h"/>
                                          </p:val>
                                        </p:tav>
                                      </p:tavLst>
                                    </p:anim>
                                    <p:anim calcmode="lin" valueType="num">
                                      <p:cBhvr>
                                        <p:cTn id="13" dur="1000" fill="hold"/>
                                        <p:tgtEl>
                                          <p:spTgt spid="8"/>
                                        </p:tgtEl>
                                        <p:attrNameLst>
                                          <p:attrName>style.rotation</p:attrName>
                                        </p:attrNameLst>
                                      </p:cBhvr>
                                      <p:tavLst>
                                        <p:tav tm="0">
                                          <p:val>
                                            <p:fltVal val="90"/>
                                          </p:val>
                                        </p:tav>
                                        <p:tav tm="100000">
                                          <p:val>
                                            <p:fltVal val="0"/>
                                          </p:val>
                                        </p:tav>
                                      </p:tavLst>
                                    </p:anim>
                                    <p:animEffect transition="in" filter="fade">
                                      <p:cBhvr>
                                        <p:cTn id="1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Admin\Downloads\z4626609805602_ce14af4de70d85bc06336c0c9afbc99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85" y="-94432"/>
            <a:ext cx="9144000" cy="698477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Admin\Downloads\ipiccy-image-jpeg-3409-167128527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12" y="1711135"/>
            <a:ext cx="9144000" cy="5174249"/>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214824" y="0"/>
            <a:ext cx="8880605" cy="1569660"/>
          </a:xfrm>
          <a:prstGeom prst="rect">
            <a:avLst/>
          </a:prstGeom>
        </p:spPr>
        <p:txBody>
          <a:bodyPr wrap="square">
            <a:spAutoFit/>
          </a:bodyPr>
          <a:lstStyle/>
          <a:p>
            <a:pPr algn="ctr"/>
            <a:r>
              <a:rPr lang="vi-VN" sz="4800"/>
              <a:t>Các phát minh của các nhà khoa học trẻ tuổi ở Việt Nam </a:t>
            </a:r>
          </a:p>
        </p:txBody>
      </p:sp>
      <p:pic>
        <p:nvPicPr>
          <p:cNvPr id="11" name="Recording_13.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0734" y="859259"/>
            <a:ext cx="609600" cy="609600"/>
          </a:xfrm>
          <a:prstGeom prst="rect">
            <a:avLst/>
          </a:prstGeom>
        </p:spPr>
      </p:pic>
      <p:sp>
        <p:nvSpPr>
          <p:cNvPr id="12" name="TextBox 11"/>
          <p:cNvSpPr txBox="1"/>
          <p:nvPr/>
        </p:nvSpPr>
        <p:spPr>
          <a:xfrm>
            <a:off x="-324544" y="5805264"/>
            <a:ext cx="3600400" cy="1077218"/>
          </a:xfrm>
          <a:prstGeom prst="rect">
            <a:avLst/>
          </a:prstGeom>
          <a:noFill/>
        </p:spPr>
        <p:txBody>
          <a:bodyPr wrap="square" rtlCol="0">
            <a:spAutoFit/>
          </a:bodyPr>
          <a:lstStyle/>
          <a:p>
            <a:pPr algn="ctr"/>
            <a:r>
              <a:rPr lang="vi-VN" sz="3200" smtClean="0">
                <a:solidFill>
                  <a:srgbClr val="FF0000"/>
                </a:solidFill>
              </a:rPr>
              <a:t>PGS</a:t>
            </a:r>
          </a:p>
          <a:p>
            <a:pPr algn="ctr"/>
            <a:r>
              <a:rPr lang="vi-VN" sz="3200" smtClean="0">
                <a:solidFill>
                  <a:srgbClr val="FF0000"/>
                </a:solidFill>
              </a:rPr>
              <a:t>Trần Xuân Bách</a:t>
            </a:r>
            <a:endParaRPr lang="vi-VN" sz="3200">
              <a:solidFill>
                <a:srgbClr val="FF0000"/>
              </a:solidFill>
            </a:endParaRPr>
          </a:p>
        </p:txBody>
      </p:sp>
      <p:sp>
        <p:nvSpPr>
          <p:cNvPr id="16" name="TextBox 15"/>
          <p:cNvSpPr txBox="1"/>
          <p:nvPr/>
        </p:nvSpPr>
        <p:spPr>
          <a:xfrm>
            <a:off x="2771800" y="5808166"/>
            <a:ext cx="3600400" cy="1077218"/>
          </a:xfrm>
          <a:prstGeom prst="rect">
            <a:avLst/>
          </a:prstGeom>
          <a:noFill/>
        </p:spPr>
        <p:txBody>
          <a:bodyPr wrap="square" rtlCol="0">
            <a:spAutoFit/>
          </a:bodyPr>
          <a:lstStyle/>
          <a:p>
            <a:pPr algn="ctr"/>
            <a:r>
              <a:rPr lang="vi-VN" sz="3200" smtClean="0">
                <a:solidFill>
                  <a:srgbClr val="FFFF00"/>
                </a:solidFill>
              </a:rPr>
              <a:t>PGS.TS</a:t>
            </a:r>
          </a:p>
          <a:p>
            <a:pPr algn="ctr"/>
            <a:r>
              <a:rPr lang="vi-VN" sz="3200" smtClean="0">
                <a:solidFill>
                  <a:srgbClr val="FFFF00"/>
                </a:solidFill>
              </a:rPr>
              <a:t>Lê Hoàng Sơn</a:t>
            </a:r>
            <a:endParaRPr lang="vi-VN" sz="3200">
              <a:solidFill>
                <a:srgbClr val="FFFF00"/>
              </a:solidFill>
            </a:endParaRPr>
          </a:p>
        </p:txBody>
      </p:sp>
      <p:sp>
        <p:nvSpPr>
          <p:cNvPr id="17" name="TextBox 16"/>
          <p:cNvSpPr txBox="1"/>
          <p:nvPr/>
        </p:nvSpPr>
        <p:spPr>
          <a:xfrm>
            <a:off x="5868144" y="5805264"/>
            <a:ext cx="3600400" cy="1077218"/>
          </a:xfrm>
          <a:prstGeom prst="rect">
            <a:avLst/>
          </a:prstGeom>
          <a:noFill/>
        </p:spPr>
        <p:txBody>
          <a:bodyPr wrap="square" rtlCol="0">
            <a:spAutoFit/>
          </a:bodyPr>
          <a:lstStyle/>
          <a:p>
            <a:pPr algn="ctr"/>
            <a:r>
              <a:rPr lang="vi-VN" sz="3200" smtClean="0">
                <a:solidFill>
                  <a:srgbClr val="240AE6"/>
                </a:solidFill>
              </a:rPr>
              <a:t>TS.</a:t>
            </a:r>
          </a:p>
          <a:p>
            <a:pPr algn="ctr"/>
            <a:r>
              <a:rPr lang="vi-VN" sz="3200" smtClean="0">
                <a:solidFill>
                  <a:srgbClr val="240AE6"/>
                </a:solidFill>
              </a:rPr>
              <a:t>Phùng Văn Phúc</a:t>
            </a:r>
            <a:endParaRPr lang="vi-VN" sz="3200">
              <a:solidFill>
                <a:srgbClr val="240AE6"/>
              </a:solidFill>
            </a:endParaRPr>
          </a:p>
        </p:txBody>
      </p:sp>
    </p:spTree>
    <p:extLst>
      <p:ext uri="{BB962C8B-B14F-4D97-AF65-F5344CB8AC3E}">
        <p14:creationId xmlns:p14="http://schemas.microsoft.com/office/powerpoint/2010/main" val="339460798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0272" fill="hold"/>
                                        <p:tgtEl>
                                          <p:spTgt spid="11"/>
                                        </p:tgtEl>
                                      </p:cBhvr>
                                    </p:cmd>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p:cTn id="33" dur="1000" fill="hold"/>
                                        <p:tgtEl>
                                          <p:spTgt spid="17"/>
                                        </p:tgtEl>
                                        <p:attrNameLst>
                                          <p:attrName>ppt_w</p:attrName>
                                        </p:attrNameLst>
                                      </p:cBhvr>
                                      <p:tavLst>
                                        <p:tav tm="0">
                                          <p:val>
                                            <p:fltVal val="0"/>
                                          </p:val>
                                        </p:tav>
                                        <p:tav tm="100000">
                                          <p:val>
                                            <p:strVal val="#ppt_w"/>
                                          </p:val>
                                        </p:tav>
                                      </p:tavLst>
                                    </p:anim>
                                    <p:anim calcmode="lin" valueType="num">
                                      <p:cBhvr>
                                        <p:cTn id="34" dur="1000" fill="hold"/>
                                        <p:tgtEl>
                                          <p:spTgt spid="17"/>
                                        </p:tgtEl>
                                        <p:attrNameLst>
                                          <p:attrName>ppt_h</p:attrName>
                                        </p:attrNameLst>
                                      </p:cBhvr>
                                      <p:tavLst>
                                        <p:tav tm="0">
                                          <p:val>
                                            <p:fltVal val="0"/>
                                          </p:val>
                                        </p:tav>
                                        <p:tav tm="100000">
                                          <p:val>
                                            <p:strVal val="#ppt_h"/>
                                          </p:val>
                                        </p:tav>
                                      </p:tavLst>
                                    </p:anim>
                                    <p:anim calcmode="lin" valueType="num">
                                      <p:cBhvr>
                                        <p:cTn id="35" dur="1000" fill="hold"/>
                                        <p:tgtEl>
                                          <p:spTgt spid="17"/>
                                        </p:tgtEl>
                                        <p:attrNameLst>
                                          <p:attrName>style.rotation</p:attrName>
                                        </p:attrNameLst>
                                      </p:cBhvr>
                                      <p:tavLst>
                                        <p:tav tm="0">
                                          <p:val>
                                            <p:fltVal val="90"/>
                                          </p:val>
                                        </p:tav>
                                        <p:tav tm="100000">
                                          <p:val>
                                            <p:fltVal val="0"/>
                                          </p:val>
                                        </p:tav>
                                      </p:tavLst>
                                    </p:anim>
                                    <p:animEffect transition="in" filter="fade">
                                      <p:cBhvr>
                                        <p:cTn id="36"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11"/>
                </p:tgtEl>
              </p:cMediaNode>
            </p:audio>
          </p:childTnLst>
        </p:cTn>
      </p:par>
    </p:tnLst>
    <p:bldLst>
      <p:bldP spid="12" grpId="0"/>
      <p:bldP spid="16" grpId="0"/>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Admin\Downloads\z4626609805602_ce14af4de70d85bc06336c0c9afbc99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12" y="0"/>
            <a:ext cx="9217024" cy="698477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14824" y="0"/>
            <a:ext cx="8880605" cy="1569660"/>
          </a:xfrm>
          <a:prstGeom prst="rect">
            <a:avLst/>
          </a:prstGeom>
        </p:spPr>
        <p:txBody>
          <a:bodyPr wrap="square">
            <a:spAutoFit/>
          </a:bodyPr>
          <a:lstStyle/>
          <a:p>
            <a:pPr algn="ctr"/>
            <a:r>
              <a:rPr lang="vi-VN" sz="4800"/>
              <a:t>Các phát minh của các nhà khoa học trẻ tuổi </a:t>
            </a:r>
            <a:r>
              <a:rPr lang="vi-VN" sz="4800" smtClean="0"/>
              <a:t>trên thế giới</a:t>
            </a:r>
            <a:endParaRPr lang="vi-VN" sz="4800"/>
          </a:p>
        </p:txBody>
      </p:sp>
      <p:pic>
        <p:nvPicPr>
          <p:cNvPr id="4099" name="Picture 3" descr="C:\Users\Admin\Downloads\7-phat-minh-cua-nhung-dua-tre-chua-day-18-tuoi-lam-thay-doi-the-gioi-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12" y="1585192"/>
            <a:ext cx="4691638" cy="539958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Admin\Downloads\7-phat-minh-cua-nhung-dua-tre-chua-day-18-tuoi-lam-thay-doi-the-gioi-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1585192"/>
            <a:ext cx="4608512" cy="5399584"/>
          </a:xfrm>
          <a:prstGeom prst="rect">
            <a:avLst/>
          </a:prstGeom>
          <a:noFill/>
          <a:extLst>
            <a:ext uri="{909E8E84-426E-40DD-AFC4-6F175D3DCCD1}">
              <a14:hiddenFill xmlns:a14="http://schemas.microsoft.com/office/drawing/2010/main">
                <a:solidFill>
                  <a:srgbClr val="FFFFFF"/>
                </a:solidFill>
              </a14:hiddenFill>
            </a:ext>
          </a:extLst>
        </p:spPr>
      </p:pic>
      <p:pic>
        <p:nvPicPr>
          <p:cNvPr id="12" name="Recording_28.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00608" y="2708920"/>
            <a:ext cx="609600" cy="609600"/>
          </a:xfrm>
          <a:prstGeom prst="rect">
            <a:avLst/>
          </a:prstGeom>
        </p:spPr>
      </p:pic>
    </p:spTree>
    <p:extLst>
      <p:ext uri="{BB962C8B-B14F-4D97-AF65-F5344CB8AC3E}">
        <p14:creationId xmlns:p14="http://schemas.microsoft.com/office/powerpoint/2010/main" val="31645624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00"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4099"/>
                                        </p:tgtEl>
                                        <p:attrNameLst>
                                          <p:attrName>style.visibility</p:attrName>
                                        </p:attrNameLst>
                                      </p:cBhvr>
                                      <p:to>
                                        <p:strVal val="visible"/>
                                      </p:to>
                                    </p:set>
                                    <p:anim calcmode="lin" valueType="num">
                                      <p:cBhvr>
                                        <p:cTn id="11" dur="1000" fill="hold"/>
                                        <p:tgtEl>
                                          <p:spTgt spid="4099"/>
                                        </p:tgtEl>
                                        <p:attrNameLst>
                                          <p:attrName>ppt_w</p:attrName>
                                        </p:attrNameLst>
                                      </p:cBhvr>
                                      <p:tavLst>
                                        <p:tav tm="0">
                                          <p:val>
                                            <p:fltVal val="0"/>
                                          </p:val>
                                        </p:tav>
                                        <p:tav tm="100000">
                                          <p:val>
                                            <p:strVal val="#ppt_w"/>
                                          </p:val>
                                        </p:tav>
                                      </p:tavLst>
                                    </p:anim>
                                    <p:anim calcmode="lin" valueType="num">
                                      <p:cBhvr>
                                        <p:cTn id="12" dur="1000" fill="hold"/>
                                        <p:tgtEl>
                                          <p:spTgt spid="4099"/>
                                        </p:tgtEl>
                                        <p:attrNameLst>
                                          <p:attrName>ppt_h</p:attrName>
                                        </p:attrNameLst>
                                      </p:cBhvr>
                                      <p:tavLst>
                                        <p:tav tm="0">
                                          <p:val>
                                            <p:fltVal val="0"/>
                                          </p:val>
                                        </p:tav>
                                        <p:tav tm="100000">
                                          <p:val>
                                            <p:strVal val="#ppt_h"/>
                                          </p:val>
                                        </p:tav>
                                      </p:tavLst>
                                    </p:anim>
                                    <p:anim calcmode="lin" valueType="num">
                                      <p:cBhvr>
                                        <p:cTn id="13" dur="1000" fill="hold"/>
                                        <p:tgtEl>
                                          <p:spTgt spid="4099"/>
                                        </p:tgtEl>
                                        <p:attrNameLst>
                                          <p:attrName>style.rotation</p:attrName>
                                        </p:attrNameLst>
                                      </p:cBhvr>
                                      <p:tavLst>
                                        <p:tav tm="0">
                                          <p:val>
                                            <p:fltVal val="90"/>
                                          </p:val>
                                        </p:tav>
                                        <p:tav tm="100000">
                                          <p:val>
                                            <p:fltVal val="0"/>
                                          </p:val>
                                        </p:tav>
                                      </p:tavLst>
                                    </p:anim>
                                    <p:animEffect transition="in" filter="fade">
                                      <p:cBhvr>
                                        <p:cTn id="14" dur="1000"/>
                                        <p:tgtEl>
                                          <p:spTgt spid="4099"/>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4100"/>
                                        </p:tgtEl>
                                        <p:attrNameLst>
                                          <p:attrName>style.visibility</p:attrName>
                                        </p:attrNameLst>
                                      </p:cBhvr>
                                      <p:to>
                                        <p:strVal val="visible"/>
                                      </p:to>
                                    </p:set>
                                    <p:anim calcmode="lin" valueType="num">
                                      <p:cBhvr>
                                        <p:cTn id="19" dur="1000" fill="hold"/>
                                        <p:tgtEl>
                                          <p:spTgt spid="4100"/>
                                        </p:tgtEl>
                                        <p:attrNameLst>
                                          <p:attrName>ppt_w</p:attrName>
                                        </p:attrNameLst>
                                      </p:cBhvr>
                                      <p:tavLst>
                                        <p:tav tm="0">
                                          <p:val>
                                            <p:fltVal val="0"/>
                                          </p:val>
                                        </p:tav>
                                        <p:tav tm="100000">
                                          <p:val>
                                            <p:strVal val="#ppt_w"/>
                                          </p:val>
                                        </p:tav>
                                      </p:tavLst>
                                    </p:anim>
                                    <p:anim calcmode="lin" valueType="num">
                                      <p:cBhvr>
                                        <p:cTn id="20" dur="1000" fill="hold"/>
                                        <p:tgtEl>
                                          <p:spTgt spid="4100"/>
                                        </p:tgtEl>
                                        <p:attrNameLst>
                                          <p:attrName>ppt_h</p:attrName>
                                        </p:attrNameLst>
                                      </p:cBhvr>
                                      <p:tavLst>
                                        <p:tav tm="0">
                                          <p:val>
                                            <p:fltVal val="0"/>
                                          </p:val>
                                        </p:tav>
                                        <p:tav tm="100000">
                                          <p:val>
                                            <p:strVal val="#ppt_h"/>
                                          </p:val>
                                        </p:tav>
                                      </p:tavLst>
                                    </p:anim>
                                    <p:anim calcmode="lin" valueType="num">
                                      <p:cBhvr>
                                        <p:cTn id="21" dur="1000" fill="hold"/>
                                        <p:tgtEl>
                                          <p:spTgt spid="4100"/>
                                        </p:tgtEl>
                                        <p:attrNameLst>
                                          <p:attrName>style.rotation</p:attrName>
                                        </p:attrNameLst>
                                      </p:cBhvr>
                                      <p:tavLst>
                                        <p:tav tm="0">
                                          <p:val>
                                            <p:fltVal val="90"/>
                                          </p:val>
                                        </p:tav>
                                        <p:tav tm="100000">
                                          <p:val>
                                            <p:fltVal val="0"/>
                                          </p:val>
                                        </p:tav>
                                      </p:tavLst>
                                    </p:anim>
                                    <p:animEffect transition="in" filter="fade">
                                      <p:cBhvr>
                                        <p:cTn id="22" dur="10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Admin\Downloads\z4626609805602_ce14af4de70d85bc06336c0c9afbc99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12" y="0"/>
            <a:ext cx="9217024" cy="698477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14824" y="0"/>
            <a:ext cx="8880605" cy="1569660"/>
          </a:xfrm>
          <a:prstGeom prst="rect">
            <a:avLst/>
          </a:prstGeom>
        </p:spPr>
        <p:txBody>
          <a:bodyPr wrap="square">
            <a:spAutoFit/>
          </a:bodyPr>
          <a:lstStyle/>
          <a:p>
            <a:pPr algn="ctr"/>
            <a:r>
              <a:rPr lang="vi-VN" sz="4800"/>
              <a:t>Các phát minh của các nhà khoa học trẻ tuổi </a:t>
            </a:r>
            <a:r>
              <a:rPr lang="vi-VN" sz="4800" smtClean="0"/>
              <a:t>trên thế giới</a:t>
            </a:r>
            <a:endParaRPr lang="vi-VN" sz="4800"/>
          </a:p>
        </p:txBody>
      </p:sp>
      <p:pic>
        <p:nvPicPr>
          <p:cNvPr id="5122" name="Picture 2" descr="C:\Users\Admin\Downloads\7-phat-minh-cua-nhung-dua-tre-chua-day-18-tuoi-lam-thay-doi-the-gioi-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12" y="1943098"/>
            <a:ext cx="9217024" cy="5041677"/>
          </a:xfrm>
          <a:prstGeom prst="rect">
            <a:avLst/>
          </a:prstGeom>
          <a:noFill/>
          <a:extLst>
            <a:ext uri="{909E8E84-426E-40DD-AFC4-6F175D3DCCD1}">
              <a14:hiddenFill xmlns:a14="http://schemas.microsoft.com/office/drawing/2010/main">
                <a:solidFill>
                  <a:srgbClr val="FFFFFF"/>
                </a:solidFill>
              </a14:hiddenFill>
            </a:ext>
          </a:extLst>
        </p:spPr>
      </p:pic>
      <p:pic>
        <p:nvPicPr>
          <p:cNvPr id="3" name="Recording_31.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60648" y="2636912"/>
            <a:ext cx="609600" cy="609600"/>
          </a:xfrm>
          <a:prstGeom prst="rect">
            <a:avLst/>
          </a:prstGeom>
        </p:spPr>
      </p:pic>
    </p:spTree>
    <p:extLst>
      <p:ext uri="{BB962C8B-B14F-4D97-AF65-F5344CB8AC3E}">
        <p14:creationId xmlns:p14="http://schemas.microsoft.com/office/powerpoint/2010/main" val="218488005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6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5122"/>
                                        </p:tgtEl>
                                        <p:attrNameLst>
                                          <p:attrName>style.visibility</p:attrName>
                                        </p:attrNameLst>
                                      </p:cBhvr>
                                      <p:to>
                                        <p:strVal val="visible"/>
                                      </p:to>
                                    </p:set>
                                    <p:anim calcmode="lin" valueType="num">
                                      <p:cBhvr>
                                        <p:cTn id="11" dur="1000" fill="hold"/>
                                        <p:tgtEl>
                                          <p:spTgt spid="5122"/>
                                        </p:tgtEl>
                                        <p:attrNameLst>
                                          <p:attrName>ppt_w</p:attrName>
                                        </p:attrNameLst>
                                      </p:cBhvr>
                                      <p:tavLst>
                                        <p:tav tm="0">
                                          <p:val>
                                            <p:fltVal val="0"/>
                                          </p:val>
                                        </p:tav>
                                        <p:tav tm="100000">
                                          <p:val>
                                            <p:strVal val="#ppt_w"/>
                                          </p:val>
                                        </p:tav>
                                      </p:tavLst>
                                    </p:anim>
                                    <p:anim calcmode="lin" valueType="num">
                                      <p:cBhvr>
                                        <p:cTn id="12" dur="1000" fill="hold"/>
                                        <p:tgtEl>
                                          <p:spTgt spid="5122"/>
                                        </p:tgtEl>
                                        <p:attrNameLst>
                                          <p:attrName>ppt_h</p:attrName>
                                        </p:attrNameLst>
                                      </p:cBhvr>
                                      <p:tavLst>
                                        <p:tav tm="0">
                                          <p:val>
                                            <p:fltVal val="0"/>
                                          </p:val>
                                        </p:tav>
                                        <p:tav tm="100000">
                                          <p:val>
                                            <p:strVal val="#ppt_h"/>
                                          </p:val>
                                        </p:tav>
                                      </p:tavLst>
                                    </p:anim>
                                    <p:anim calcmode="lin" valueType="num">
                                      <p:cBhvr>
                                        <p:cTn id="13" dur="1000" fill="hold"/>
                                        <p:tgtEl>
                                          <p:spTgt spid="5122"/>
                                        </p:tgtEl>
                                        <p:attrNameLst>
                                          <p:attrName>style.rotation</p:attrName>
                                        </p:attrNameLst>
                                      </p:cBhvr>
                                      <p:tavLst>
                                        <p:tav tm="0">
                                          <p:val>
                                            <p:fltVal val="90"/>
                                          </p:val>
                                        </p:tav>
                                        <p:tav tm="100000">
                                          <p:val>
                                            <p:fltVal val="0"/>
                                          </p:val>
                                        </p:tav>
                                      </p:tavLst>
                                    </p:anim>
                                    <p:animEffect transition="in" filter="fade">
                                      <p:cBhvr>
                                        <p:cTn id="14" dur="1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Admin\Downloads\z4626609805602_ce14af4de70d85bc06336c0c9afbc99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0"/>
            <a:ext cx="9217024" cy="6984776"/>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1408514" y="3625522"/>
            <a:ext cx="5520688" cy="3123407"/>
            <a:chOff x="-974031" y="3756352"/>
            <a:chExt cx="5520688" cy="3123407"/>
          </a:xfrm>
        </p:grpSpPr>
        <p:pic>
          <p:nvPicPr>
            <p:cNvPr id="6146" name="Picture 2" descr="C:\Users\Admin\Downloads\images.pn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8008" l="498" r="98010"/>
                      </a14:imgEffect>
                    </a14:imgLayer>
                  </a14:imgProps>
                </a:ext>
                <a:ext uri="{28A0092B-C50C-407E-A947-70E740481C1C}">
                  <a14:useLocalDpi xmlns:a14="http://schemas.microsoft.com/office/drawing/2010/main" val="0"/>
                </a:ext>
              </a:extLst>
            </a:blip>
            <a:srcRect/>
            <a:stretch>
              <a:fillRect/>
            </a:stretch>
          </p:blipFill>
          <p:spPr bwMode="auto">
            <a:xfrm>
              <a:off x="1933201" y="3756352"/>
              <a:ext cx="2613456" cy="2711495"/>
            </a:xfrm>
            <a:prstGeom prst="rect">
              <a:avLst/>
            </a:prstGeom>
            <a:noFill/>
            <a:extLst>
              <a:ext uri="{909E8E84-426E-40DD-AFC4-6F175D3DCCD1}">
                <a14:hiddenFill xmlns:a14="http://schemas.microsoft.com/office/drawing/2010/main">
                  <a:solidFill>
                    <a:srgbClr val="FFFFFF"/>
                  </a:solidFill>
                </a14:hiddenFill>
              </a:ext>
            </a:extLst>
          </p:spPr>
        </p:pic>
        <p:pic>
          <p:nvPicPr>
            <p:cNvPr id="6151" name="Picture 7" descr="C:\Users\Admin\Downloads\images.jfif"/>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8618" l="461" r="100000"/>
                      </a14:imgEffect>
                    </a14:imgLayer>
                  </a14:imgProps>
                </a:ext>
                <a:ext uri="{28A0092B-C50C-407E-A947-70E740481C1C}">
                  <a14:useLocalDpi xmlns:a14="http://schemas.microsoft.com/office/drawing/2010/main" val="0"/>
                </a:ext>
              </a:extLst>
            </a:blip>
            <a:srcRect/>
            <a:stretch>
              <a:fillRect/>
            </a:stretch>
          </p:blipFill>
          <p:spPr bwMode="auto">
            <a:xfrm>
              <a:off x="-974031" y="4029183"/>
              <a:ext cx="5279576" cy="2850576"/>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Cloud Callout 3"/>
          <p:cNvSpPr/>
          <p:nvPr/>
        </p:nvSpPr>
        <p:spPr>
          <a:xfrm>
            <a:off x="0" y="857148"/>
            <a:ext cx="6408712" cy="2664296"/>
          </a:xfrm>
          <a:prstGeom prst="cloudCallou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vi-VN" b="1"/>
          </a:p>
        </p:txBody>
      </p:sp>
      <p:sp>
        <p:nvSpPr>
          <p:cNvPr id="7" name="TextBox 6"/>
          <p:cNvSpPr txBox="1"/>
          <p:nvPr/>
        </p:nvSpPr>
        <p:spPr>
          <a:xfrm>
            <a:off x="447588" y="1527576"/>
            <a:ext cx="5832140" cy="1323439"/>
          </a:xfrm>
          <a:prstGeom prst="rect">
            <a:avLst/>
          </a:prstGeom>
          <a:noFill/>
        </p:spPr>
        <p:txBody>
          <a:bodyPr wrap="square" rtlCol="0">
            <a:spAutoFit/>
          </a:bodyPr>
          <a:lstStyle/>
          <a:p>
            <a:r>
              <a:rPr lang="vi-VN" sz="4000"/>
              <a:t>Nêu các phát minh mà em vừa xem được? </a:t>
            </a:r>
          </a:p>
        </p:txBody>
      </p:sp>
      <p:sp>
        <p:nvSpPr>
          <p:cNvPr id="20" name="Cloud Callout 19"/>
          <p:cNvSpPr/>
          <p:nvPr/>
        </p:nvSpPr>
        <p:spPr>
          <a:xfrm>
            <a:off x="0" y="831279"/>
            <a:ext cx="6408712" cy="2664296"/>
          </a:xfrm>
          <a:prstGeom prst="cloudCallou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vi-VN"/>
          </a:p>
        </p:txBody>
      </p:sp>
      <p:sp>
        <p:nvSpPr>
          <p:cNvPr id="21" name="TextBox 20"/>
          <p:cNvSpPr txBox="1"/>
          <p:nvPr/>
        </p:nvSpPr>
        <p:spPr>
          <a:xfrm>
            <a:off x="624412" y="1265183"/>
            <a:ext cx="5472608" cy="1938992"/>
          </a:xfrm>
          <a:prstGeom prst="rect">
            <a:avLst/>
          </a:prstGeom>
          <a:noFill/>
        </p:spPr>
        <p:txBody>
          <a:bodyPr wrap="square" rtlCol="0">
            <a:spAutoFit/>
          </a:bodyPr>
          <a:lstStyle/>
          <a:p>
            <a:r>
              <a:rPr lang="vi-VN" sz="4000" smtClean="0"/>
              <a:t> </a:t>
            </a:r>
            <a:r>
              <a:rPr lang="vi-VN" sz="4000"/>
              <a:t>Các phát minh đó đem lại lợi ích gì cho cuộc sống của con người?</a:t>
            </a:r>
          </a:p>
        </p:txBody>
      </p:sp>
      <p:sp>
        <p:nvSpPr>
          <p:cNvPr id="22" name="Cloud Callout 21"/>
          <p:cNvSpPr/>
          <p:nvPr/>
        </p:nvSpPr>
        <p:spPr>
          <a:xfrm>
            <a:off x="0" y="857148"/>
            <a:ext cx="6408712" cy="2664296"/>
          </a:xfrm>
          <a:prstGeom prst="cloudCallou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vi-VN"/>
          </a:p>
        </p:txBody>
      </p:sp>
      <p:sp>
        <p:nvSpPr>
          <p:cNvPr id="23" name="TextBox 22"/>
          <p:cNvSpPr txBox="1"/>
          <p:nvPr/>
        </p:nvSpPr>
        <p:spPr>
          <a:xfrm>
            <a:off x="686071" y="1381816"/>
            <a:ext cx="5355174" cy="1323439"/>
          </a:xfrm>
          <a:prstGeom prst="rect">
            <a:avLst/>
          </a:prstGeom>
          <a:noFill/>
        </p:spPr>
        <p:txBody>
          <a:bodyPr wrap="square" rtlCol="0">
            <a:spAutoFit/>
          </a:bodyPr>
          <a:lstStyle/>
          <a:p>
            <a:r>
              <a:rPr lang="nl-NL" sz="4000"/>
              <a:t>Em có mơ ước gì trong tương lai?</a:t>
            </a:r>
            <a:endParaRPr lang="vi-VN" sz="4000"/>
          </a:p>
        </p:txBody>
      </p:sp>
      <p:pic>
        <p:nvPicPr>
          <p:cNvPr id="14" name="Picture 13"/>
          <p:cNvPicPr/>
          <p:nvPr/>
        </p:nvPicPr>
        <p:blipFill>
          <a:blip r:embed="rId7" cstate="print">
            <a:extLst>
              <a:ext uri="{28A0092B-C50C-407E-A947-70E740481C1C}">
                <a14:useLocalDpi xmlns:a14="http://schemas.microsoft.com/office/drawing/2010/main" val="0"/>
              </a:ext>
            </a:extLst>
          </a:blip>
          <a:stretch>
            <a:fillRect/>
          </a:stretch>
        </p:blipFill>
        <p:spPr>
          <a:xfrm>
            <a:off x="6408712" y="986161"/>
            <a:ext cx="2555776" cy="2298823"/>
          </a:xfrm>
          <a:prstGeom prst="rect">
            <a:avLst/>
          </a:prstGeom>
        </p:spPr>
      </p:pic>
    </p:spTree>
    <p:extLst>
      <p:ext uri="{BB962C8B-B14F-4D97-AF65-F5344CB8AC3E}">
        <p14:creationId xmlns:p14="http://schemas.microsoft.com/office/powerpoint/2010/main" val="362001562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fltVal val="0"/>
                                          </p:val>
                                        </p:tav>
                                        <p:tav tm="100000">
                                          <p:val>
                                            <p:strVal val="#ppt_w"/>
                                          </p:val>
                                        </p:tav>
                                      </p:tavLst>
                                    </p:anim>
                                    <p:anim calcmode="lin" valueType="num">
                                      <p:cBhvr>
                                        <p:cTn id="15" dur="1000" fill="hold"/>
                                        <p:tgtEl>
                                          <p:spTgt spid="4"/>
                                        </p:tgtEl>
                                        <p:attrNameLst>
                                          <p:attrName>ppt_h</p:attrName>
                                        </p:attrNameLst>
                                      </p:cBhvr>
                                      <p:tavLst>
                                        <p:tav tm="0">
                                          <p:val>
                                            <p:fltVal val="0"/>
                                          </p:val>
                                        </p:tav>
                                        <p:tav tm="100000">
                                          <p:val>
                                            <p:strVal val="#ppt_h"/>
                                          </p:val>
                                        </p:tav>
                                      </p:tavLst>
                                    </p:anim>
                                    <p:anim calcmode="lin" valueType="num">
                                      <p:cBhvr>
                                        <p:cTn id="16" dur="1000" fill="hold"/>
                                        <p:tgtEl>
                                          <p:spTgt spid="4"/>
                                        </p:tgtEl>
                                        <p:attrNameLst>
                                          <p:attrName>style.rotation</p:attrName>
                                        </p:attrNameLst>
                                      </p:cBhvr>
                                      <p:tavLst>
                                        <p:tav tm="0">
                                          <p:val>
                                            <p:fltVal val="90"/>
                                          </p:val>
                                        </p:tav>
                                        <p:tav tm="100000">
                                          <p:val>
                                            <p:fltVal val="0"/>
                                          </p:val>
                                        </p:tav>
                                      </p:tavLst>
                                    </p:anim>
                                    <p:animEffect transition="in" filter="fade">
                                      <p:cBhvr>
                                        <p:cTn id="17" dur="1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p:cTn id="28" dur="1000" fill="hold"/>
                                        <p:tgtEl>
                                          <p:spTgt spid="20"/>
                                        </p:tgtEl>
                                        <p:attrNameLst>
                                          <p:attrName>ppt_w</p:attrName>
                                        </p:attrNameLst>
                                      </p:cBhvr>
                                      <p:tavLst>
                                        <p:tav tm="0">
                                          <p:val>
                                            <p:fltVal val="0"/>
                                          </p:val>
                                        </p:tav>
                                        <p:tav tm="100000">
                                          <p:val>
                                            <p:strVal val="#ppt_w"/>
                                          </p:val>
                                        </p:tav>
                                      </p:tavLst>
                                    </p:anim>
                                    <p:anim calcmode="lin" valueType="num">
                                      <p:cBhvr>
                                        <p:cTn id="29" dur="1000" fill="hold"/>
                                        <p:tgtEl>
                                          <p:spTgt spid="20"/>
                                        </p:tgtEl>
                                        <p:attrNameLst>
                                          <p:attrName>ppt_h</p:attrName>
                                        </p:attrNameLst>
                                      </p:cBhvr>
                                      <p:tavLst>
                                        <p:tav tm="0">
                                          <p:val>
                                            <p:fltVal val="0"/>
                                          </p:val>
                                        </p:tav>
                                        <p:tav tm="100000">
                                          <p:val>
                                            <p:strVal val="#ppt_h"/>
                                          </p:val>
                                        </p:tav>
                                      </p:tavLst>
                                    </p:anim>
                                    <p:anim calcmode="lin" valueType="num">
                                      <p:cBhvr>
                                        <p:cTn id="30" dur="1000" fill="hold"/>
                                        <p:tgtEl>
                                          <p:spTgt spid="20"/>
                                        </p:tgtEl>
                                        <p:attrNameLst>
                                          <p:attrName>style.rotation</p:attrName>
                                        </p:attrNameLst>
                                      </p:cBhvr>
                                      <p:tavLst>
                                        <p:tav tm="0">
                                          <p:val>
                                            <p:fltVal val="90"/>
                                          </p:val>
                                        </p:tav>
                                        <p:tav tm="100000">
                                          <p:val>
                                            <p:fltVal val="0"/>
                                          </p:val>
                                        </p:tav>
                                      </p:tavLst>
                                    </p:anim>
                                    <p:animEffect transition="in" filter="fade">
                                      <p:cBhvr>
                                        <p:cTn id="31" dur="10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additive="base">
                                        <p:cTn id="36" dur="500" fill="hold"/>
                                        <p:tgtEl>
                                          <p:spTgt spid="21"/>
                                        </p:tgtEl>
                                        <p:attrNameLst>
                                          <p:attrName>ppt_x</p:attrName>
                                        </p:attrNameLst>
                                      </p:cBhvr>
                                      <p:tavLst>
                                        <p:tav tm="0">
                                          <p:val>
                                            <p:strVal val="#ppt_x"/>
                                          </p:val>
                                        </p:tav>
                                        <p:tav tm="100000">
                                          <p:val>
                                            <p:strVal val="#ppt_x"/>
                                          </p:val>
                                        </p:tav>
                                      </p:tavLst>
                                    </p:anim>
                                    <p:anim calcmode="lin" valueType="num">
                                      <p:cBhvr additive="base">
                                        <p:cTn id="3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31" presetClass="entr" presetSubtype="0"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p:cTn id="42" dur="1000" fill="hold"/>
                                        <p:tgtEl>
                                          <p:spTgt spid="22"/>
                                        </p:tgtEl>
                                        <p:attrNameLst>
                                          <p:attrName>ppt_w</p:attrName>
                                        </p:attrNameLst>
                                      </p:cBhvr>
                                      <p:tavLst>
                                        <p:tav tm="0">
                                          <p:val>
                                            <p:fltVal val="0"/>
                                          </p:val>
                                        </p:tav>
                                        <p:tav tm="100000">
                                          <p:val>
                                            <p:strVal val="#ppt_w"/>
                                          </p:val>
                                        </p:tav>
                                      </p:tavLst>
                                    </p:anim>
                                    <p:anim calcmode="lin" valueType="num">
                                      <p:cBhvr>
                                        <p:cTn id="43" dur="1000" fill="hold"/>
                                        <p:tgtEl>
                                          <p:spTgt spid="22"/>
                                        </p:tgtEl>
                                        <p:attrNameLst>
                                          <p:attrName>ppt_h</p:attrName>
                                        </p:attrNameLst>
                                      </p:cBhvr>
                                      <p:tavLst>
                                        <p:tav tm="0">
                                          <p:val>
                                            <p:fltVal val="0"/>
                                          </p:val>
                                        </p:tav>
                                        <p:tav tm="100000">
                                          <p:val>
                                            <p:strVal val="#ppt_h"/>
                                          </p:val>
                                        </p:tav>
                                      </p:tavLst>
                                    </p:anim>
                                    <p:anim calcmode="lin" valueType="num">
                                      <p:cBhvr>
                                        <p:cTn id="44" dur="1000" fill="hold"/>
                                        <p:tgtEl>
                                          <p:spTgt spid="22"/>
                                        </p:tgtEl>
                                        <p:attrNameLst>
                                          <p:attrName>style.rotation</p:attrName>
                                        </p:attrNameLst>
                                      </p:cBhvr>
                                      <p:tavLst>
                                        <p:tav tm="0">
                                          <p:val>
                                            <p:fltVal val="90"/>
                                          </p:val>
                                        </p:tav>
                                        <p:tav tm="100000">
                                          <p:val>
                                            <p:fltVal val="0"/>
                                          </p:val>
                                        </p:tav>
                                      </p:tavLst>
                                    </p:anim>
                                    <p:animEffect transition="in" filter="fade">
                                      <p:cBhvr>
                                        <p:cTn id="45" dur="1000"/>
                                        <p:tgtEl>
                                          <p:spTgt spid="22"/>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23"/>
                                        </p:tgtEl>
                                        <p:attrNameLst>
                                          <p:attrName>style.visibility</p:attrName>
                                        </p:attrNameLst>
                                      </p:cBhvr>
                                      <p:to>
                                        <p:strVal val="visible"/>
                                      </p:to>
                                    </p:set>
                                    <p:anim calcmode="lin" valueType="num">
                                      <p:cBhvr additive="base">
                                        <p:cTn id="50" dur="500" fill="hold"/>
                                        <p:tgtEl>
                                          <p:spTgt spid="23"/>
                                        </p:tgtEl>
                                        <p:attrNameLst>
                                          <p:attrName>ppt_x</p:attrName>
                                        </p:attrNameLst>
                                      </p:cBhvr>
                                      <p:tavLst>
                                        <p:tav tm="0">
                                          <p:val>
                                            <p:strVal val="#ppt_x"/>
                                          </p:val>
                                        </p:tav>
                                        <p:tav tm="100000">
                                          <p:val>
                                            <p:strVal val="#ppt_x"/>
                                          </p:val>
                                        </p:tav>
                                      </p:tavLst>
                                    </p:anim>
                                    <p:anim calcmode="lin" valueType="num">
                                      <p:cBhvr additive="base">
                                        <p:cTn id="51"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20" grpId="0" animBg="1"/>
      <p:bldP spid="21" grpId="0"/>
      <p:bldP spid="22" grpId="0" animBg="1"/>
      <p:bldP spid="2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ownloads\màn hình p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59532" y="889844"/>
            <a:ext cx="8424936" cy="5078313"/>
          </a:xfrm>
          <a:prstGeom prst="rect">
            <a:avLst/>
          </a:prstGeom>
          <a:noFill/>
        </p:spPr>
        <p:txBody>
          <a:bodyPr wrap="square" rtlCol="0">
            <a:spAutoFit/>
          </a:bodyPr>
          <a:lstStyle/>
          <a:p>
            <a:pPr algn="ctr">
              <a:lnSpc>
                <a:spcPct val="150000"/>
              </a:lnSpc>
            </a:pPr>
            <a:r>
              <a:rPr lang="en-US" sz="7200" b="1" smtClean="0">
                <a:solidFill>
                  <a:srgbClr val="FF0000"/>
                </a:solidFill>
                <a:latin typeface="Arial" panose="020B0604020202020204" pitchFamily="34" charset="0"/>
                <a:cs typeface="Arial" panose="020B0604020202020204" pitchFamily="34" charset="0"/>
              </a:rPr>
              <a:t>HẸN GẶP LẠI CÁC EM TRONG TIẾT HỌC SAU</a:t>
            </a:r>
            <a:endParaRPr lang="en-US" sz="7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70886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200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ownloads\màn hình p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1920" y="2220986"/>
            <a:ext cx="4605064" cy="3966227"/>
          </a:xfrm>
          <a:prstGeom prst="rect">
            <a:avLst/>
          </a:prstGeom>
        </p:spPr>
      </p:pic>
      <p:pic>
        <p:nvPicPr>
          <p:cNvPr id="5"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80528" y="3933056"/>
            <a:ext cx="2254157" cy="2254157"/>
          </a:xfrm>
          <a:prstGeom prst="rect">
            <a:avLst/>
          </a:prstGeom>
        </p:spPr>
      </p:pic>
      <p:sp>
        <p:nvSpPr>
          <p:cNvPr id="2" name="Rectangle 1"/>
          <p:cNvSpPr/>
          <p:nvPr/>
        </p:nvSpPr>
        <p:spPr>
          <a:xfrm>
            <a:off x="-1089911" y="-27384"/>
            <a:ext cx="11494559" cy="156966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9600" b="1" smtClean="0">
                <a:ln w="11430"/>
                <a:solidFill>
                  <a:srgbClr val="FF0000"/>
                </a:solidFill>
                <a:effectLst>
                  <a:outerShdw blurRad="50800" dist="39000" dir="5460000" algn="tl">
                    <a:srgbClr val="000000">
                      <a:alpha val="38000"/>
                    </a:srgbClr>
                  </a:outerShdw>
                </a:effectLst>
                <a:latin typeface="Baskerville Old Face" pitchFamily="18" charset="0"/>
              </a:rPr>
              <a:t>KHÁM PHÁ</a:t>
            </a:r>
            <a:endParaRPr lang="en-US" sz="9600" b="1" cap="none" spc="0">
              <a:ln w="11430"/>
              <a:solidFill>
                <a:srgbClr val="FF0000"/>
              </a:solidFill>
              <a:effectLst>
                <a:outerShdw blurRad="50800" dist="39000" dir="5460000" algn="tl">
                  <a:srgbClr val="000000">
                    <a:alpha val="38000"/>
                  </a:srgbClr>
                </a:outerShdw>
              </a:effectLst>
              <a:latin typeface="Baskerville Old Face" pitchFamily="18" charset="0"/>
            </a:endParaRPr>
          </a:p>
        </p:txBody>
      </p:sp>
    </p:spTree>
    <p:extLst>
      <p:ext uri="{BB962C8B-B14F-4D97-AF65-F5344CB8AC3E}">
        <p14:creationId xmlns:p14="http://schemas.microsoft.com/office/powerpoint/2010/main" val="78992500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Admin\Downloads\z4626609800544_55db688c39556250fd751f1ed87bf96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566"/>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051720" y="1055638"/>
            <a:ext cx="4038600" cy="1077218"/>
          </a:xfrm>
          <a:prstGeom prst="rect">
            <a:avLst/>
          </a:prstGeom>
          <a:noFill/>
        </p:spPr>
        <p:txBody>
          <a:bodyPr wrap="square" rtlCol="0">
            <a:spAutoFit/>
          </a:bodyPr>
          <a:lstStyle/>
          <a:p>
            <a:pPr algn="ctr"/>
            <a:r>
              <a:rPr lang="en-US" sz="6400" b="1" i="1" dirty="0" err="1" smtClean="0">
                <a:latin typeface="Arial" panose="020B0604020202020204" pitchFamily="34" charset="0"/>
                <a:cs typeface="Arial" panose="020B0604020202020204" pitchFamily="34" charset="0"/>
              </a:rPr>
              <a:t>Bài</a:t>
            </a:r>
            <a:r>
              <a:rPr lang="en-US" sz="6400" b="1" i="1" dirty="0" smtClean="0">
                <a:latin typeface="Arial" panose="020B0604020202020204" pitchFamily="34" charset="0"/>
                <a:cs typeface="Arial" panose="020B0604020202020204" pitchFamily="34" charset="0"/>
              </a:rPr>
              <a:t> </a:t>
            </a:r>
            <a:r>
              <a:rPr lang="en-US" sz="6400" b="1" i="1" err="1" smtClean="0">
                <a:latin typeface="Arial" panose="020B0604020202020204" pitchFamily="34" charset="0"/>
                <a:cs typeface="Arial" panose="020B0604020202020204" pitchFamily="34" charset="0"/>
              </a:rPr>
              <a:t>đọc</a:t>
            </a:r>
            <a:r>
              <a:rPr lang="en-US" sz="6400" b="1" i="1" smtClean="0">
                <a:latin typeface="Arial" panose="020B0604020202020204" pitchFamily="34" charset="0"/>
                <a:cs typeface="Arial" panose="020B0604020202020204" pitchFamily="34" charset="0"/>
              </a:rPr>
              <a:t> 3</a:t>
            </a:r>
            <a:endParaRPr lang="en-US" sz="6400" b="1" i="1" dirty="0">
              <a:latin typeface="Arial" panose="020B0604020202020204" pitchFamily="34" charset="0"/>
              <a:cs typeface="Arial" panose="020B0604020202020204" pitchFamily="34" charset="0"/>
            </a:endParaRPr>
          </a:p>
        </p:txBody>
      </p:sp>
      <p:sp>
        <p:nvSpPr>
          <p:cNvPr id="5" name="TextBox 15"/>
          <p:cNvSpPr txBox="1"/>
          <p:nvPr/>
        </p:nvSpPr>
        <p:spPr>
          <a:xfrm>
            <a:off x="107504" y="2132856"/>
            <a:ext cx="8712968" cy="2539157"/>
          </a:xfrm>
          <a:prstGeom prst="rect">
            <a:avLst/>
          </a:prstGeom>
        </p:spPr>
        <p:txBody>
          <a:bodyPr wrap="square" lIns="0" tIns="0" rIns="0" bIns="0" rtlCol="0" anchor="t">
            <a:spAutoFit/>
          </a:bodyPr>
          <a:lstStyle/>
          <a:p>
            <a:pPr marL="0" lvl="0" indent="0" algn="ctr">
              <a:lnSpc>
                <a:spcPts val="9900"/>
              </a:lnSpc>
            </a:pPr>
            <a:r>
              <a:rPr lang="en-US" sz="6000" b="1" smtClean="0">
                <a:solidFill>
                  <a:srgbClr val="3A92CF"/>
                </a:solidFill>
                <a:latin typeface="Arial" panose="020B0604020202020204" pitchFamily="34" charset="0"/>
                <a:cs typeface="Arial" panose="020B0604020202020204" pitchFamily="34" charset="0"/>
              </a:rPr>
              <a:t>Người thu gió</a:t>
            </a:r>
          </a:p>
          <a:p>
            <a:pPr marL="0" lvl="0" indent="0" algn="ctr">
              <a:lnSpc>
                <a:spcPts val="9900"/>
              </a:lnSpc>
            </a:pPr>
            <a:r>
              <a:rPr lang="en-US" sz="6000" b="1" smtClean="0">
                <a:solidFill>
                  <a:srgbClr val="3A92CF"/>
                </a:solidFill>
                <a:latin typeface="Arial" panose="020B0604020202020204" pitchFamily="34" charset="0"/>
                <a:cs typeface="Arial" panose="020B0604020202020204" pitchFamily="34" charset="0"/>
              </a:rPr>
              <a:t>( TIẾT 1)</a:t>
            </a:r>
            <a:endParaRPr lang="en-US" sz="6000" b="1" u="none" dirty="0">
              <a:solidFill>
                <a:srgbClr val="3A92C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902252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Admin\Downloads\imag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71" y="-44623"/>
            <a:ext cx="9164071"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678467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500" fill="hold"/>
                                        <p:tgtEl>
                                          <p:spTgt spid="5122"/>
                                        </p:tgtEl>
                                        <p:attrNameLst>
                                          <p:attrName>ppt_w</p:attrName>
                                        </p:attrNameLst>
                                      </p:cBhvr>
                                      <p:tavLst>
                                        <p:tav tm="0">
                                          <p:val>
                                            <p:fltVal val="0"/>
                                          </p:val>
                                        </p:tav>
                                        <p:tav tm="100000">
                                          <p:val>
                                            <p:strVal val="#ppt_w"/>
                                          </p:val>
                                        </p:tav>
                                      </p:tavLst>
                                    </p:anim>
                                    <p:anim calcmode="lin" valueType="num">
                                      <p:cBhvr>
                                        <p:cTn id="8" dur="500" fill="hold"/>
                                        <p:tgtEl>
                                          <p:spTgt spid="5122"/>
                                        </p:tgtEl>
                                        <p:attrNameLst>
                                          <p:attrName>ppt_h</p:attrName>
                                        </p:attrNameLst>
                                      </p:cBhvr>
                                      <p:tavLst>
                                        <p:tav tm="0">
                                          <p:val>
                                            <p:fltVal val="0"/>
                                          </p:val>
                                        </p:tav>
                                        <p:tav tm="100000">
                                          <p:val>
                                            <p:strVal val="#ppt_h"/>
                                          </p:val>
                                        </p:tav>
                                      </p:tavLst>
                                    </p:anim>
                                    <p:animEffect transition="in" filter="fade">
                                      <p:cBhvr>
                                        <p:cTn id="9"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dmin\Downloads\z4626609800544_55db688c39556250fd751f1ed87bf96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76" y="-35844"/>
            <a:ext cx="11049000" cy="73914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06725" y="-240342"/>
            <a:ext cx="9831253" cy="156966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9600" b="1" smtClean="0">
                <a:ln w="11430"/>
                <a:solidFill>
                  <a:srgbClr val="00B0F0"/>
                </a:solidFill>
                <a:effectLst>
                  <a:outerShdw blurRad="50800" dist="39000" dir="5460000" algn="tl">
                    <a:srgbClr val="000000">
                      <a:alpha val="38000"/>
                    </a:srgbClr>
                  </a:outerShdw>
                </a:effectLst>
                <a:latin typeface="Baskerville Old Face" pitchFamily="18" charset="0"/>
              </a:rPr>
              <a:t>Chú thích</a:t>
            </a:r>
            <a:endParaRPr lang="en-US" sz="9600" b="1" cap="none" spc="0">
              <a:ln w="11430"/>
              <a:solidFill>
                <a:srgbClr val="00B0F0"/>
              </a:solidFill>
              <a:effectLst>
                <a:outerShdw blurRad="50800" dist="39000" dir="5460000" algn="tl">
                  <a:srgbClr val="000000">
                    <a:alpha val="38000"/>
                  </a:srgbClr>
                </a:outerShdw>
              </a:effectLst>
              <a:latin typeface="Baskerville Old Face" pitchFamily="18" charset="0"/>
            </a:endParaRPr>
          </a:p>
        </p:txBody>
      </p:sp>
      <p:pic>
        <p:nvPicPr>
          <p:cNvPr id="1026" name="Picture 2" descr="C:\Users\Admin\Downloads\hình-anh-cối-xay-gió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1370654"/>
            <a:ext cx="7299652" cy="457840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15"/>
          <p:cNvSpPr txBox="1"/>
          <p:nvPr/>
        </p:nvSpPr>
        <p:spPr>
          <a:xfrm>
            <a:off x="1359287" y="5687240"/>
            <a:ext cx="8136904" cy="1092287"/>
          </a:xfrm>
          <a:prstGeom prst="rect">
            <a:avLst/>
          </a:prstGeom>
        </p:spPr>
        <p:txBody>
          <a:bodyPr wrap="square" lIns="0" tIns="0" rIns="0" bIns="0" rtlCol="0" anchor="t">
            <a:spAutoFit/>
          </a:bodyPr>
          <a:lstStyle/>
          <a:p>
            <a:pPr marL="0" lvl="0" indent="0" algn="ctr">
              <a:lnSpc>
                <a:spcPts val="9900"/>
              </a:lnSpc>
            </a:pPr>
            <a:r>
              <a:rPr lang="en-US" sz="4800" b="1" smtClean="0">
                <a:latin typeface="Arial" panose="020B0604020202020204" pitchFamily="34" charset="0"/>
                <a:cs typeface="Arial" panose="020B0604020202020204" pitchFamily="34" charset="0"/>
              </a:rPr>
              <a:t>Máy điện gió</a:t>
            </a:r>
            <a:endParaRPr lang="en-US" sz="4800" b="1" u="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236359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31"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 calcmode="lin" valueType="num">
                                      <p:cBhvr>
                                        <p:cTn id="10" dur="1000" fill="hold"/>
                                        <p:tgtEl>
                                          <p:spTgt spid="1026"/>
                                        </p:tgtEl>
                                        <p:attrNameLst>
                                          <p:attrName>ppt_w</p:attrName>
                                        </p:attrNameLst>
                                      </p:cBhvr>
                                      <p:tavLst>
                                        <p:tav tm="0">
                                          <p:val>
                                            <p:fltVal val="0"/>
                                          </p:val>
                                        </p:tav>
                                        <p:tav tm="100000">
                                          <p:val>
                                            <p:strVal val="#ppt_w"/>
                                          </p:val>
                                        </p:tav>
                                      </p:tavLst>
                                    </p:anim>
                                    <p:anim calcmode="lin" valueType="num">
                                      <p:cBhvr>
                                        <p:cTn id="11" dur="1000" fill="hold"/>
                                        <p:tgtEl>
                                          <p:spTgt spid="1026"/>
                                        </p:tgtEl>
                                        <p:attrNameLst>
                                          <p:attrName>ppt_h</p:attrName>
                                        </p:attrNameLst>
                                      </p:cBhvr>
                                      <p:tavLst>
                                        <p:tav tm="0">
                                          <p:val>
                                            <p:fltVal val="0"/>
                                          </p:val>
                                        </p:tav>
                                        <p:tav tm="100000">
                                          <p:val>
                                            <p:strVal val="#ppt_h"/>
                                          </p:val>
                                        </p:tav>
                                      </p:tavLst>
                                    </p:anim>
                                    <p:anim calcmode="lin" valueType="num">
                                      <p:cBhvr>
                                        <p:cTn id="12" dur="1000" fill="hold"/>
                                        <p:tgtEl>
                                          <p:spTgt spid="1026"/>
                                        </p:tgtEl>
                                        <p:attrNameLst>
                                          <p:attrName>style.rotation</p:attrName>
                                        </p:attrNameLst>
                                      </p:cBhvr>
                                      <p:tavLst>
                                        <p:tav tm="0">
                                          <p:val>
                                            <p:fltVal val="90"/>
                                          </p:val>
                                        </p:tav>
                                        <p:tav tm="100000">
                                          <p:val>
                                            <p:fltVal val="0"/>
                                          </p:val>
                                        </p:tav>
                                      </p:tavLst>
                                    </p:anim>
                                    <p:animEffect transition="in" filter="fade">
                                      <p:cBhvr>
                                        <p:cTn id="13" dur="1000"/>
                                        <p:tgtEl>
                                          <p:spTgt spid="1026"/>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1)">
                                      <p:cBhvr>
                                        <p:cTn id="1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240342"/>
            <a:ext cx="8928992" cy="1323439"/>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8000" b="1" smtClean="0">
                <a:ln w="11430"/>
                <a:solidFill>
                  <a:srgbClr val="00B0F0"/>
                </a:solidFill>
                <a:effectLst>
                  <a:outerShdw blurRad="50800" dist="39000" dir="5460000" algn="tl">
                    <a:srgbClr val="000000">
                      <a:alpha val="38000"/>
                    </a:srgbClr>
                  </a:outerShdw>
                </a:effectLst>
                <a:latin typeface="Baskerville Old Face" pitchFamily="18" charset="0"/>
              </a:rPr>
              <a:t>Chia đoạn</a:t>
            </a:r>
            <a:endParaRPr lang="en-US" sz="8000" b="1" cap="none" spc="0">
              <a:ln w="11430"/>
              <a:solidFill>
                <a:srgbClr val="00B0F0"/>
              </a:solidFill>
              <a:effectLst>
                <a:outerShdw blurRad="50800" dist="39000" dir="5460000" algn="tl">
                  <a:srgbClr val="000000">
                    <a:alpha val="38000"/>
                  </a:srgbClr>
                </a:outerShdw>
              </a:effectLst>
              <a:latin typeface="Baskerville Old Face" pitchFamily="18" charset="0"/>
            </a:endParaRPr>
          </a:p>
        </p:txBody>
      </p:sp>
      <p:pic>
        <p:nvPicPr>
          <p:cNvPr id="3" name="Picture 2" descr="C:\Users\Admin\Downloads\imag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536" y="908720"/>
            <a:ext cx="9144000" cy="5890169"/>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p:nvPr/>
        </p:nvCxnSpPr>
        <p:spPr>
          <a:xfrm flipH="1">
            <a:off x="754912" y="1628800"/>
            <a:ext cx="664" cy="1401479"/>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7" name="Straight Connector 6"/>
          <p:cNvCxnSpPr/>
          <p:nvPr/>
        </p:nvCxnSpPr>
        <p:spPr>
          <a:xfrm>
            <a:off x="8388424" y="2852936"/>
            <a:ext cx="0" cy="1008112"/>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9" name="Straight Connector 8"/>
          <p:cNvCxnSpPr/>
          <p:nvPr/>
        </p:nvCxnSpPr>
        <p:spPr>
          <a:xfrm>
            <a:off x="8388424" y="4077072"/>
            <a:ext cx="0" cy="1296144"/>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0" name="Straight Connector 9"/>
          <p:cNvCxnSpPr/>
          <p:nvPr/>
        </p:nvCxnSpPr>
        <p:spPr>
          <a:xfrm>
            <a:off x="791478" y="5517232"/>
            <a:ext cx="0" cy="1008112"/>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
        <p:nvSpPr>
          <p:cNvPr id="12" name="Oval 11"/>
          <p:cNvSpPr/>
          <p:nvPr/>
        </p:nvSpPr>
        <p:spPr>
          <a:xfrm>
            <a:off x="35496" y="2060848"/>
            <a:ext cx="576063" cy="589319"/>
          </a:xfrm>
          <a:prstGeom prst="ellipse">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dirty="0" smtClean="0">
                <a:solidFill>
                  <a:schemeClr val="tx1"/>
                </a:solidFill>
                <a:latin typeface="Arial" panose="020B0604020202020204" pitchFamily="34" charset="0"/>
                <a:cs typeface="Arial" panose="020B0604020202020204" pitchFamily="34" charset="0"/>
              </a:rPr>
              <a:t>1</a:t>
            </a:r>
            <a:endParaRPr lang="en-US" sz="3800" b="1" dirty="0">
              <a:solidFill>
                <a:schemeClr val="tx1"/>
              </a:solidFill>
              <a:latin typeface="Arial" panose="020B0604020202020204" pitchFamily="34" charset="0"/>
              <a:cs typeface="Arial" panose="020B0604020202020204" pitchFamily="34" charset="0"/>
            </a:endParaRPr>
          </a:p>
        </p:txBody>
      </p:sp>
      <p:sp>
        <p:nvSpPr>
          <p:cNvPr id="13" name="Oval 12"/>
          <p:cNvSpPr/>
          <p:nvPr/>
        </p:nvSpPr>
        <p:spPr>
          <a:xfrm>
            <a:off x="8460432" y="3055705"/>
            <a:ext cx="576063" cy="589319"/>
          </a:xfrm>
          <a:prstGeom prst="ellipse">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dirty="0">
                <a:solidFill>
                  <a:schemeClr val="tx1"/>
                </a:solidFill>
                <a:latin typeface="Arial" panose="020B0604020202020204" pitchFamily="34" charset="0"/>
                <a:cs typeface="Arial" panose="020B0604020202020204" pitchFamily="34" charset="0"/>
              </a:rPr>
              <a:t>2</a:t>
            </a:r>
          </a:p>
        </p:txBody>
      </p:sp>
      <p:sp>
        <p:nvSpPr>
          <p:cNvPr id="14" name="Oval 13"/>
          <p:cNvSpPr/>
          <p:nvPr/>
        </p:nvSpPr>
        <p:spPr>
          <a:xfrm>
            <a:off x="8460433" y="4351849"/>
            <a:ext cx="576063" cy="589319"/>
          </a:xfrm>
          <a:prstGeom prst="ellipse">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dirty="0">
                <a:solidFill>
                  <a:schemeClr val="tx1"/>
                </a:solidFill>
                <a:latin typeface="Arial" panose="020B0604020202020204" pitchFamily="34" charset="0"/>
                <a:cs typeface="Arial" panose="020B0604020202020204" pitchFamily="34" charset="0"/>
              </a:rPr>
              <a:t>3</a:t>
            </a:r>
          </a:p>
        </p:txBody>
      </p:sp>
      <p:sp>
        <p:nvSpPr>
          <p:cNvPr id="15" name="Oval 14"/>
          <p:cNvSpPr/>
          <p:nvPr/>
        </p:nvSpPr>
        <p:spPr>
          <a:xfrm>
            <a:off x="107505" y="5792009"/>
            <a:ext cx="576063" cy="589319"/>
          </a:xfrm>
          <a:prstGeom prst="ellipse">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dirty="0">
                <a:solidFill>
                  <a:schemeClr val="tx1"/>
                </a:solidFill>
                <a:latin typeface="Arial" panose="020B0604020202020204" pitchFamily="34" charset="0"/>
                <a:cs typeface="Arial" panose="020B0604020202020204" pitchFamily="34" charset="0"/>
              </a:rPr>
              <a:t>4</a:t>
            </a:r>
          </a:p>
        </p:txBody>
      </p:sp>
    </p:spTree>
    <p:extLst>
      <p:ext uri="{BB962C8B-B14F-4D97-AF65-F5344CB8AC3E}">
        <p14:creationId xmlns:p14="http://schemas.microsoft.com/office/powerpoint/2010/main" val="373740466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2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2000"/>
                                        <p:tgtEl>
                                          <p:spTgt spid="3"/>
                                        </p:tgtEl>
                                      </p:cBhvr>
                                    </p:animEffect>
                                    <p:anim calcmode="lin" valueType="num">
                                      <p:cBhvr>
                                        <p:cTn id="15" dur="2000" fill="hold"/>
                                        <p:tgtEl>
                                          <p:spTgt spid="3"/>
                                        </p:tgtEl>
                                        <p:attrNameLst>
                                          <p:attrName>ppt_x</p:attrName>
                                        </p:attrNameLst>
                                      </p:cBhvr>
                                      <p:tavLst>
                                        <p:tav tm="0">
                                          <p:val>
                                            <p:strVal val="#ppt_x"/>
                                          </p:val>
                                        </p:tav>
                                        <p:tav tm="100000">
                                          <p:val>
                                            <p:strVal val="#ppt_x"/>
                                          </p:val>
                                        </p:tav>
                                      </p:tavLst>
                                    </p:anim>
                                    <p:anim calcmode="lin" valueType="num">
                                      <p:cBhvr>
                                        <p:cTn id="16" dur="2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heel(1)">
                                      <p:cBhvr>
                                        <p:cTn id="21" dur="2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ppt_x"/>
                                          </p:val>
                                        </p:tav>
                                        <p:tav tm="100000">
                                          <p:val>
                                            <p:strVal val="#ppt_x"/>
                                          </p:val>
                                        </p:tav>
                                      </p:tavLst>
                                    </p:anim>
                                    <p:anim calcmode="lin" valueType="num">
                                      <p:cBhvr additive="base">
                                        <p:cTn id="2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heel(1)">
                                      <p:cBhvr>
                                        <p:cTn id="32" dur="20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heel(1)">
                                      <p:cBhvr>
                                        <p:cTn id="43" dur="20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cBhvr additive="base">
                                        <p:cTn id="48" dur="500" fill="hold"/>
                                        <p:tgtEl>
                                          <p:spTgt spid="14"/>
                                        </p:tgtEl>
                                        <p:attrNameLst>
                                          <p:attrName>ppt_x</p:attrName>
                                        </p:attrNameLst>
                                      </p:cBhvr>
                                      <p:tavLst>
                                        <p:tav tm="0">
                                          <p:val>
                                            <p:strVal val="#ppt_x"/>
                                          </p:val>
                                        </p:tav>
                                        <p:tav tm="100000">
                                          <p:val>
                                            <p:strVal val="#ppt_x"/>
                                          </p:val>
                                        </p:tav>
                                      </p:tavLst>
                                    </p:anim>
                                    <p:anim calcmode="lin" valueType="num">
                                      <p:cBhvr additive="base">
                                        <p:cTn id="49" dur="500" fill="hold"/>
                                        <p:tgtEl>
                                          <p:spTgt spid="14"/>
                                        </p:tgtEl>
                                        <p:attrNameLst>
                                          <p:attrName>ppt_y</p:attrName>
                                        </p:attrNameLst>
                                      </p:cBhvr>
                                      <p:tavLst>
                                        <p:tav tm="0">
                                          <p:val>
                                            <p:strVal val="1+#ppt_h/2"/>
                                          </p:val>
                                        </p:tav>
                                        <p:tav tm="100000">
                                          <p:val>
                                            <p:strVal val="#ppt_y"/>
                                          </p:val>
                                        </p:tav>
                                      </p:tavLst>
                                    </p:anim>
                                  </p:childTnLst>
                                </p:cTn>
                              </p:par>
                              <p:par>
                                <p:cTn id="50" presetID="21" presetClass="entr" presetSubtype="1" fill="hold" nodeType="withEffect">
                                  <p:stCondLst>
                                    <p:cond delay="4000"/>
                                  </p:stCondLst>
                                  <p:childTnLst>
                                    <p:set>
                                      <p:cBhvr>
                                        <p:cTn id="51" dur="1" fill="hold">
                                          <p:stCondLst>
                                            <p:cond delay="0"/>
                                          </p:stCondLst>
                                        </p:cTn>
                                        <p:tgtEl>
                                          <p:spTgt spid="10"/>
                                        </p:tgtEl>
                                        <p:attrNameLst>
                                          <p:attrName>style.visibility</p:attrName>
                                        </p:attrNameLst>
                                      </p:cBhvr>
                                      <p:to>
                                        <p:strVal val="visible"/>
                                      </p:to>
                                    </p:set>
                                    <p:animEffect transition="in" filter="wheel(1)">
                                      <p:cBhvr>
                                        <p:cTn id="52" dur="20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 calcmode="lin" valueType="num">
                                      <p:cBhvr additive="base">
                                        <p:cTn id="57" dur="500" fill="hold"/>
                                        <p:tgtEl>
                                          <p:spTgt spid="15"/>
                                        </p:tgtEl>
                                        <p:attrNameLst>
                                          <p:attrName>ppt_x</p:attrName>
                                        </p:attrNameLst>
                                      </p:cBhvr>
                                      <p:tavLst>
                                        <p:tav tm="0">
                                          <p:val>
                                            <p:strVal val="#ppt_x"/>
                                          </p:val>
                                        </p:tav>
                                        <p:tav tm="100000">
                                          <p:val>
                                            <p:strVal val="#ppt_x"/>
                                          </p:val>
                                        </p:tav>
                                      </p:tavLst>
                                    </p:anim>
                                    <p:anim calcmode="lin" valueType="num">
                                      <p:cBhvr additive="base">
                                        <p:cTn id="5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3" grpId="0" animBg="1"/>
      <p:bldP spid="1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240342"/>
            <a:ext cx="8928992" cy="1323439"/>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8000" b="1" smtClean="0">
                <a:ln w="11430"/>
                <a:solidFill>
                  <a:srgbClr val="00B0F0"/>
                </a:solidFill>
                <a:effectLst>
                  <a:outerShdw blurRad="50800" dist="39000" dir="5460000" algn="tl">
                    <a:srgbClr val="000000">
                      <a:alpha val="38000"/>
                    </a:srgbClr>
                  </a:outerShdw>
                </a:effectLst>
                <a:latin typeface="Baskerville Old Face" pitchFamily="18" charset="0"/>
              </a:rPr>
              <a:t>Luyện đọc đoạn</a:t>
            </a:r>
            <a:endParaRPr lang="en-US" sz="8000" b="1" cap="none" spc="0">
              <a:ln w="11430"/>
              <a:solidFill>
                <a:srgbClr val="00B0F0"/>
              </a:solidFill>
              <a:effectLst>
                <a:outerShdw blurRad="50800" dist="39000" dir="5460000" algn="tl">
                  <a:srgbClr val="000000">
                    <a:alpha val="38000"/>
                  </a:srgbClr>
                </a:outerShdw>
              </a:effectLst>
              <a:latin typeface="Baskerville Old Face" pitchFamily="18" charset="0"/>
            </a:endParaRPr>
          </a:p>
        </p:txBody>
      </p:sp>
      <p:sp>
        <p:nvSpPr>
          <p:cNvPr id="12" name="Oval 11"/>
          <p:cNvSpPr/>
          <p:nvPr/>
        </p:nvSpPr>
        <p:spPr>
          <a:xfrm>
            <a:off x="35496" y="3415745"/>
            <a:ext cx="576063" cy="589319"/>
          </a:xfrm>
          <a:prstGeom prst="ellipse">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dirty="0" smtClean="0">
                <a:solidFill>
                  <a:schemeClr val="tx1"/>
                </a:solidFill>
                <a:latin typeface="Arial" panose="020B0604020202020204" pitchFamily="34" charset="0"/>
                <a:cs typeface="Arial" panose="020B0604020202020204" pitchFamily="34" charset="0"/>
              </a:rPr>
              <a:t>1</a:t>
            </a:r>
            <a:endParaRPr lang="en-US" sz="3800" b="1" dirty="0">
              <a:solidFill>
                <a:schemeClr val="tx1"/>
              </a:solidFill>
              <a:latin typeface="Arial" panose="020B0604020202020204" pitchFamily="34" charset="0"/>
              <a:cs typeface="Arial" panose="020B0604020202020204" pitchFamily="34" charset="0"/>
            </a:endParaRPr>
          </a:p>
        </p:txBody>
      </p:sp>
      <p:sp>
        <p:nvSpPr>
          <p:cNvPr id="16" name="TextBox 15"/>
          <p:cNvSpPr txBox="1"/>
          <p:nvPr/>
        </p:nvSpPr>
        <p:spPr>
          <a:xfrm>
            <a:off x="683568" y="2194986"/>
            <a:ext cx="8460432" cy="3000821"/>
          </a:xfrm>
          <a:prstGeom prst="rect">
            <a:avLst/>
          </a:prstGeom>
          <a:noFill/>
        </p:spPr>
        <p:txBody>
          <a:bodyPr wrap="square" rtlCol="0">
            <a:spAutoFit/>
          </a:bodyPr>
          <a:lstStyle/>
          <a:p>
            <a:pPr algn="just">
              <a:lnSpc>
                <a:spcPct val="150000"/>
              </a:lnSpc>
            </a:pPr>
            <a:r>
              <a:rPr lang="vi-VN" sz="2100" dirty="0" smtClean="0">
                <a:latin typeface="Arial" panose="020B0604020202020204" pitchFamily="34" charset="0"/>
                <a:cs typeface="Arial" panose="020B0604020202020204" pitchFamily="34" charset="0"/>
              </a:rPr>
              <a:t>	</a:t>
            </a:r>
            <a:r>
              <a:rPr lang="vi-VN" sz="2100" i="1" dirty="0" smtClean="0">
                <a:latin typeface="Arial" panose="020B0604020202020204" pitchFamily="34" charset="0"/>
                <a:cs typeface="Arial" panose="020B0604020202020204" pitchFamily="34" charset="0"/>
              </a:rPr>
              <a:t>Cậu bé Uy-li-am sống ở một làng quê nghèo của châu Phi</a:t>
            </a:r>
            <a:r>
              <a:rPr lang="vi-VN" sz="2100" dirty="0" smtClean="0">
                <a:latin typeface="Arial" panose="020B0604020202020204" pitchFamily="34" charset="0"/>
                <a:cs typeface="Arial" panose="020B0604020202020204" pitchFamily="34" charset="0"/>
              </a:rPr>
              <a:t>. Năm mười bốn tuổi, cậu phải bỏ học vì không có tiền đóng học phí. Rồi hạn hán xảy ra khiến gia đình cậu và dân làng rơi vào cảnh đói kém. Nhiều </a:t>
            </a:r>
            <a:r>
              <a:rPr lang="vi-VN" sz="2100" dirty="0" smtClean="0">
                <a:latin typeface="Arial" panose="020B0604020202020204" pitchFamily="34" charset="0"/>
                <a:cs typeface="Arial" panose="020B0604020202020204" pitchFamily="34" charset="0"/>
              </a:rPr>
              <a:t>ngư</a:t>
            </a:r>
            <a:r>
              <a:rPr lang="en-US" sz="2100" dirty="0" smtClean="0">
                <a:latin typeface="Arial" panose="020B0604020202020204" pitchFamily="34" charset="0"/>
                <a:cs typeface="Arial" panose="020B0604020202020204" pitchFamily="34" charset="0"/>
              </a:rPr>
              <a:t>ờ</a:t>
            </a:r>
            <a:r>
              <a:rPr lang="vi-VN" sz="2100" dirty="0" smtClean="0">
                <a:latin typeface="Arial" panose="020B0604020202020204" pitchFamily="34" charset="0"/>
                <a:cs typeface="Arial" panose="020B0604020202020204" pitchFamily="34" charset="0"/>
              </a:rPr>
              <a:t>i </a:t>
            </a:r>
            <a:r>
              <a:rPr lang="vi-VN" sz="2100" dirty="0" smtClean="0">
                <a:latin typeface="Arial" panose="020B0604020202020204" pitchFamily="34" charset="0"/>
                <a:cs typeface="Arial" panose="020B0604020202020204" pitchFamily="34" charset="0"/>
              </a:rPr>
              <a:t>trong đó có bạn bè của cậu, phải bỏ mạng vì không còn thực phẩm để sống. Những cơn mưa mùa vụ tiếp theo giúp các cánh đồng dần xanh tươi trở lại, nhưng Uy-li-am vẫn phải nghỉ học. </a:t>
            </a:r>
            <a:endParaRPr lang="en-US" sz="2100" dirty="0">
              <a:latin typeface="Arial" panose="020B0604020202020204" pitchFamily="34" charset="0"/>
              <a:cs typeface="Arial" panose="020B0604020202020204" pitchFamily="34" charset="0"/>
            </a:endParaRPr>
          </a:p>
        </p:txBody>
      </p:sp>
      <p:sp>
        <p:nvSpPr>
          <p:cNvPr id="17" name="Rectangle 16"/>
          <p:cNvSpPr/>
          <p:nvPr/>
        </p:nvSpPr>
        <p:spPr>
          <a:xfrm>
            <a:off x="475928" y="980728"/>
            <a:ext cx="8272536" cy="1323439"/>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8000" b="1" smtClean="0">
                <a:ln w="11430"/>
                <a:effectLst>
                  <a:outerShdw blurRad="50800" dist="39000" dir="5460000" algn="tl">
                    <a:srgbClr val="000000">
                      <a:alpha val="38000"/>
                    </a:srgbClr>
                  </a:outerShdw>
                </a:effectLst>
                <a:latin typeface="Baskerville Old Face" pitchFamily="18" charset="0"/>
              </a:rPr>
              <a:t>Người thu gió</a:t>
            </a:r>
            <a:endParaRPr lang="en-US" sz="8000" b="1" cap="none" spc="0">
              <a:ln w="11430"/>
              <a:effectLst>
                <a:outerShdw blurRad="50800" dist="39000" dir="5460000" algn="tl">
                  <a:srgbClr val="000000">
                    <a:alpha val="38000"/>
                  </a:srgbClr>
                </a:outerShdw>
              </a:effectLst>
              <a:latin typeface="Baskerville Old Face" pitchFamily="18" charset="0"/>
            </a:endParaRPr>
          </a:p>
        </p:txBody>
      </p:sp>
      <p:cxnSp>
        <p:nvCxnSpPr>
          <p:cNvPr id="8" name="Straight Connector 7"/>
          <p:cNvCxnSpPr/>
          <p:nvPr/>
        </p:nvCxnSpPr>
        <p:spPr>
          <a:xfrm>
            <a:off x="2771800" y="2708920"/>
            <a:ext cx="1008112"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8" name="Straight Connector 17"/>
          <p:cNvCxnSpPr/>
          <p:nvPr/>
        </p:nvCxnSpPr>
        <p:spPr>
          <a:xfrm>
            <a:off x="2299556" y="3645024"/>
            <a:ext cx="97630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4" name="Straight Connector 3"/>
          <p:cNvCxnSpPr/>
          <p:nvPr/>
        </p:nvCxnSpPr>
        <p:spPr>
          <a:xfrm flipH="1">
            <a:off x="3743530" y="2304167"/>
            <a:ext cx="72008" cy="404753"/>
          </a:xfrm>
          <a:prstGeom prst="line">
            <a:avLst/>
          </a:prstGeom>
          <a:ln>
            <a:solidFill>
              <a:srgbClr val="FF0000"/>
            </a:solidFill>
          </a:ln>
        </p:spPr>
        <p:style>
          <a:lnRef idx="1">
            <a:schemeClr val="accent6"/>
          </a:lnRef>
          <a:fillRef idx="0">
            <a:schemeClr val="accent6"/>
          </a:fillRef>
          <a:effectRef idx="0">
            <a:schemeClr val="accent6"/>
          </a:effectRef>
          <a:fontRef idx="minor">
            <a:schemeClr val="tx1"/>
          </a:fontRef>
        </p:style>
      </p:cxnSp>
      <p:cxnSp>
        <p:nvCxnSpPr>
          <p:cNvPr id="11" name="Straight Connector 10"/>
          <p:cNvCxnSpPr/>
          <p:nvPr/>
        </p:nvCxnSpPr>
        <p:spPr>
          <a:xfrm flipH="1">
            <a:off x="7236296" y="2276872"/>
            <a:ext cx="72008" cy="404753"/>
          </a:xfrm>
          <a:prstGeom prst="line">
            <a:avLst/>
          </a:prstGeom>
          <a:ln>
            <a:solidFill>
              <a:srgbClr val="FF0000"/>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08134383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circle(in)">
                                      <p:cBhvr>
                                        <p:cTn id="14" dur="20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1000" fill="hold"/>
                                        <p:tgtEl>
                                          <p:spTgt spid="16"/>
                                        </p:tgtEl>
                                        <p:attrNameLst>
                                          <p:attrName>ppt_w</p:attrName>
                                        </p:attrNameLst>
                                      </p:cBhvr>
                                      <p:tavLst>
                                        <p:tav tm="0">
                                          <p:val>
                                            <p:fltVal val="0"/>
                                          </p:val>
                                        </p:tav>
                                        <p:tav tm="100000">
                                          <p:val>
                                            <p:strVal val="#ppt_w"/>
                                          </p:val>
                                        </p:tav>
                                      </p:tavLst>
                                    </p:anim>
                                    <p:anim calcmode="lin" valueType="num">
                                      <p:cBhvr>
                                        <p:cTn id="27" dur="1000" fill="hold"/>
                                        <p:tgtEl>
                                          <p:spTgt spid="16"/>
                                        </p:tgtEl>
                                        <p:attrNameLst>
                                          <p:attrName>ppt_h</p:attrName>
                                        </p:attrNameLst>
                                      </p:cBhvr>
                                      <p:tavLst>
                                        <p:tav tm="0">
                                          <p:val>
                                            <p:fltVal val="0"/>
                                          </p:val>
                                        </p:tav>
                                        <p:tav tm="100000">
                                          <p:val>
                                            <p:strVal val="#ppt_h"/>
                                          </p:val>
                                        </p:tav>
                                      </p:tavLst>
                                    </p:anim>
                                    <p:anim calcmode="lin" valueType="num">
                                      <p:cBhvr>
                                        <p:cTn id="28" dur="1000" fill="hold"/>
                                        <p:tgtEl>
                                          <p:spTgt spid="16"/>
                                        </p:tgtEl>
                                        <p:attrNameLst>
                                          <p:attrName>style.rotation</p:attrName>
                                        </p:attrNameLst>
                                      </p:cBhvr>
                                      <p:tavLst>
                                        <p:tav tm="0">
                                          <p:val>
                                            <p:fltVal val="90"/>
                                          </p:val>
                                        </p:tav>
                                        <p:tav tm="100000">
                                          <p:val>
                                            <p:fltVal val="0"/>
                                          </p:val>
                                        </p:tav>
                                      </p:tavLst>
                                    </p:anim>
                                    <p:animEffect transition="in" filter="fade">
                                      <p:cBhvr>
                                        <p:cTn id="29" dur="10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arn(inVertical)">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barn(inVertical)">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barn(inVertical)">
                                      <p:cBhvr>
                                        <p:cTn id="44" dur="500"/>
                                        <p:tgtEl>
                                          <p:spTgt spid="4"/>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barn(inVertical)">
                                      <p:cBhvr>
                                        <p:cTn id="4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6" grpId="0"/>
      <p:bldP spid="1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277</TotalTime>
  <Words>557</Words>
  <Application>Microsoft Office PowerPoint</Application>
  <PresentationFormat>On-screen Show (4:3)</PresentationFormat>
  <Paragraphs>76</Paragraphs>
  <Slides>35</Slides>
  <Notes>1</Notes>
  <HiddenSlides>0</HiddenSlides>
  <MMClips>10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Hi</cp:lastModifiedBy>
  <cp:revision>32</cp:revision>
  <dcterms:created xsi:type="dcterms:W3CDTF">2023-08-24T22:08:33Z</dcterms:created>
  <dcterms:modified xsi:type="dcterms:W3CDTF">2023-10-22T13:06:53Z</dcterms:modified>
</cp:coreProperties>
</file>