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Lst>
  <p:sldIdLst>
    <p:sldId id="261" r:id="rId5"/>
    <p:sldId id="11693" r:id="rId6"/>
    <p:sldId id="11694" r:id="rId7"/>
    <p:sldId id="11695" r:id="rId8"/>
    <p:sldId id="500" r:id="rId9"/>
    <p:sldId id="272" r:id="rId10"/>
    <p:sldId id="11710" r:id="rId11"/>
    <p:sldId id="259" r:id="rId12"/>
    <p:sldId id="258" r:id="rId13"/>
    <p:sldId id="11705" r:id="rId14"/>
    <p:sldId id="505" r:id="rId15"/>
    <p:sldId id="11696" r:id="rId16"/>
    <p:sldId id="11697" r:id="rId17"/>
    <p:sldId id="501" r:id="rId18"/>
    <p:sldId id="11706" r:id="rId19"/>
    <p:sldId id="11707" r:id="rId20"/>
    <p:sldId id="11699" r:id="rId21"/>
    <p:sldId id="11701" r:id="rId22"/>
    <p:sldId id="11708" r:id="rId23"/>
    <p:sldId id="260" r:id="rId24"/>
    <p:sldId id="11709" r:id="rId25"/>
    <p:sldId id="262" r:id="rId26"/>
    <p:sldId id="508" r:id="rId27"/>
  </p:sldIdLst>
  <p:sldSz cx="12192000" cy="6858000"/>
  <p:notesSz cx="6858000" cy="9144000"/>
  <p:embeddedFontLst>
    <p:embeddedFont>
      <p:font typeface="Calibri Light" pitchFamily="34" charset="0"/>
      <p:regular r:id="rId28"/>
      <p:italic r:id="rId29"/>
    </p:embeddedFont>
    <p:embeddedFont>
      <p:font typeface="宋体" pitchFamily="2" charset="-122"/>
      <p:regular r:id="rId30"/>
    </p:embeddedFont>
    <p:embeddedFont>
      <p:font typeface="Cambria" pitchFamily="18" charset="0"/>
      <p:regular r:id="rId31"/>
      <p:bold r:id="rId32"/>
      <p:italic r:id="rId33"/>
      <p:boldItalic r:id="rId34"/>
    </p:embeddedFont>
    <p:embeddedFont>
      <p:font typeface="Calibri" pitchFamily="34" charset="0"/>
      <p:regular r:id="rId35"/>
      <p:bold r:id="rId36"/>
      <p:italic r:id="rId37"/>
      <p:boldItalic r:id="rId38"/>
    </p:embeddedFont>
    <p:embeddedFont>
      <p:font typeface=".VnBlack" pitchFamily="3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003300"/>
    <a:srgbClr val="FECC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81" d="100"/>
          <a:sy n="81" d="100"/>
        </p:scale>
        <p:origin x="-300" y="21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C81C43-8C97-4787-9E67-6FEE1D84B47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8585F07-951E-439A-A7DB-15EAAACEFB8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EF62ED7-EB9D-47A9-BF9F-E8FBF1E305B5}"/>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5" name="Footer Placeholder 4">
            <a:extLst>
              <a:ext uri="{FF2B5EF4-FFF2-40B4-BE49-F238E27FC236}">
                <a16:creationId xmlns:a16="http://schemas.microsoft.com/office/drawing/2014/main" xmlns="" id="{E934A0AA-8FD5-4C86-8F31-3D31ABD0C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A3F7E8D-06E8-4965-9227-B2B540DF3C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777085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962CCB-63AE-4BC5-882D-1818C3CE31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11D9169F-AF3E-40B1-BC18-85A4C7B106B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C11AE00-ACD7-4A15-B185-BC11A1F04849}"/>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5" name="Footer Placeholder 4">
            <a:extLst>
              <a:ext uri="{FF2B5EF4-FFF2-40B4-BE49-F238E27FC236}">
                <a16:creationId xmlns:a16="http://schemas.microsoft.com/office/drawing/2014/main" xmlns="" id="{CA037F78-7CCD-411A-9584-8030271C4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9E8F386-8401-4BD2-A118-F02C56B887F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006741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14702B4-D98D-4F11-BE96-F1FF275EA9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4D53901C-0C8D-4F10-9997-6AE651BBC8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B6520DE-DAA5-40CC-A3CE-E592942F43FB}"/>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5" name="Footer Placeholder 4">
            <a:extLst>
              <a:ext uri="{FF2B5EF4-FFF2-40B4-BE49-F238E27FC236}">
                <a16:creationId xmlns:a16="http://schemas.microsoft.com/office/drawing/2014/main" xmlns="" id="{8667F7B6-A811-4FA8-B655-68D93BFD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ABD84E9-52C2-4612-8A21-06EFD27EAC46}"/>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18793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898140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537382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0868052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303425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458115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16473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828817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951219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3CF411-3DEF-46D1-B675-C48FED3905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3C91509-E546-43FB-98D6-6B6565906F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FB402C0-5D64-4FA8-B7A1-2DC509FE273B}"/>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5" name="Footer Placeholder 4">
            <a:extLst>
              <a:ext uri="{FF2B5EF4-FFF2-40B4-BE49-F238E27FC236}">
                <a16:creationId xmlns:a16="http://schemas.microsoft.com/office/drawing/2014/main" xmlns="" id="{5A69DC95-C7B6-475F-8785-3B9FAAAC70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8BDFA22-6D49-4339-B627-2EBBCC0B6E3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30759685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24104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002309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098188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835558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987613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2876114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2500104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8549339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91825547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8909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347905-26D5-4AAD-B9AA-0768E6AC45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2004625-889A-4B5E-91DF-886F4BF9A1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02DD92D-CB11-4825-A48A-651A8410EE3A}"/>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5" name="Footer Placeholder 4">
            <a:extLst>
              <a:ext uri="{FF2B5EF4-FFF2-40B4-BE49-F238E27FC236}">
                <a16:creationId xmlns:a16="http://schemas.microsoft.com/office/drawing/2014/main" xmlns="" id="{C2B2DDC4-A3D2-4682-8945-C0DA250DA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978F52F-B27B-49CB-A3E9-CD723026A9E5}"/>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071088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078530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92162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531831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1/10/2025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4581747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81114EA-2BFD-C250-0730-E07EDEF5BA37}"/>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5" name="Footer Placeholder 4">
            <a:extLst>
              <a:ext uri="{FF2B5EF4-FFF2-40B4-BE49-F238E27FC236}">
                <a16:creationId xmlns:a16="http://schemas.microsoft.com/office/drawing/2014/main" xmlns=""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746650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961E80-6D76-3338-5136-CB22E874C382}"/>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5" name="Footer Placeholder 4">
            <a:extLst>
              <a:ext uri="{FF2B5EF4-FFF2-40B4-BE49-F238E27FC236}">
                <a16:creationId xmlns:a16="http://schemas.microsoft.com/office/drawing/2014/main" xmlns=""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34732396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F4A56C-CEC9-85CA-75F0-2E2CAA660CB7}"/>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5" name="Footer Placeholder 4">
            <a:extLst>
              <a:ext uri="{FF2B5EF4-FFF2-40B4-BE49-F238E27FC236}">
                <a16:creationId xmlns:a16="http://schemas.microsoft.com/office/drawing/2014/main" xmlns=""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30015401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40343FB-5657-B1AA-F47D-0085B7D21E77}"/>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6" name="Footer Placeholder 5">
            <a:extLst>
              <a:ext uri="{FF2B5EF4-FFF2-40B4-BE49-F238E27FC236}">
                <a16:creationId xmlns:a16="http://schemas.microsoft.com/office/drawing/2014/main" xmlns=""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80951064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4587FCC-4356-491A-25EB-0C211667F431}"/>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8" name="Footer Placeholder 7">
            <a:extLst>
              <a:ext uri="{FF2B5EF4-FFF2-40B4-BE49-F238E27FC236}">
                <a16:creationId xmlns:a16="http://schemas.microsoft.com/office/drawing/2014/main" xmlns=""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2003184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92BE328-2506-D9EF-183D-273632F4014A}"/>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4" name="Footer Placeholder 3">
            <a:extLst>
              <a:ext uri="{FF2B5EF4-FFF2-40B4-BE49-F238E27FC236}">
                <a16:creationId xmlns:a16="http://schemas.microsoft.com/office/drawing/2014/main" xmlns=""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5600006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FD51D3-81D0-47D0-AFBB-001ADDD333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CBC757-CD1E-4576-A47C-CB261696FB3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88A03A0-58CF-4752-9C67-37DF396D574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238A83D-B1BD-46AF-9B04-690C8CE8E267}"/>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6" name="Footer Placeholder 5">
            <a:extLst>
              <a:ext uri="{FF2B5EF4-FFF2-40B4-BE49-F238E27FC236}">
                <a16:creationId xmlns:a16="http://schemas.microsoft.com/office/drawing/2014/main" xmlns="" id="{68369FEE-1515-4398-953A-3B8604E0B6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5AF395-FE11-4E4D-8D74-BFCA29B70917}"/>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55175588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C867FE-F657-DAF3-D1B1-6A23B364017E}"/>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3" name="Footer Placeholder 2">
            <a:extLst>
              <a:ext uri="{FF2B5EF4-FFF2-40B4-BE49-F238E27FC236}">
                <a16:creationId xmlns:a16="http://schemas.microsoft.com/office/drawing/2014/main" xmlns=""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35272242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DCFFC5-2027-88A2-9A10-215E959CEAF9}"/>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6" name="Footer Placeholder 5">
            <a:extLst>
              <a:ext uri="{FF2B5EF4-FFF2-40B4-BE49-F238E27FC236}">
                <a16:creationId xmlns:a16="http://schemas.microsoft.com/office/drawing/2014/main" xmlns=""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414329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B0DD96-C944-9A4E-C502-72F0AFDD3C04}"/>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6" name="Footer Placeholder 5">
            <a:extLst>
              <a:ext uri="{FF2B5EF4-FFF2-40B4-BE49-F238E27FC236}">
                <a16:creationId xmlns:a16="http://schemas.microsoft.com/office/drawing/2014/main" xmlns=""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742215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092BB8-75D8-42D3-935A-44782537AE71}"/>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5" name="Footer Placeholder 4">
            <a:extLst>
              <a:ext uri="{FF2B5EF4-FFF2-40B4-BE49-F238E27FC236}">
                <a16:creationId xmlns:a16="http://schemas.microsoft.com/office/drawing/2014/main" xmlns=""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32844901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3856614-7C10-D73C-64B2-AFB2BE5A7AFA}"/>
              </a:ext>
            </a:extLst>
          </p:cNvPr>
          <p:cNvSpPr>
            <a:spLocks noGrp="1"/>
          </p:cNvSpPr>
          <p:nvPr>
            <p:ph type="dt" sz="half" idx="10"/>
          </p:nvPr>
        </p:nvSpPr>
        <p:spPr/>
        <p:txBody>
          <a:bodyPr/>
          <a:lstStyle/>
          <a:p>
            <a:fld id="{6C4BC141-367A-4BCE-BD6F-4C0607B3BD2C}" type="datetimeFigureOut">
              <a:rPr lang="vi-VN" smtClean="0"/>
              <a:t>10/01/2025</a:t>
            </a:fld>
            <a:endParaRPr lang="vi-VN"/>
          </a:p>
        </p:txBody>
      </p:sp>
      <p:sp>
        <p:nvSpPr>
          <p:cNvPr id="5" name="Footer Placeholder 4">
            <a:extLst>
              <a:ext uri="{FF2B5EF4-FFF2-40B4-BE49-F238E27FC236}">
                <a16:creationId xmlns:a16="http://schemas.microsoft.com/office/drawing/2014/main" xmlns=""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141685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658389-E235-40B6-936E-696FC89440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14DAA47-EFF5-4C2F-9FDC-F931255CB52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2C21C54-9AE0-411F-9D51-FEFD85BFDA1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50FFB7A6-68BD-4C89-BA50-7D80DB075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0EDE108A-A856-441A-966E-3E2BB718821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E5D45AB-AD0C-43BD-9C71-577057BE2CC5}"/>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8" name="Footer Placeholder 7">
            <a:extLst>
              <a:ext uri="{FF2B5EF4-FFF2-40B4-BE49-F238E27FC236}">
                <a16:creationId xmlns:a16="http://schemas.microsoft.com/office/drawing/2014/main" xmlns="" id="{D1C994C8-55A9-4DE7-A292-E46EFB6164C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0AFCDF-7718-40FD-9C0C-F867AE621CFA}"/>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113244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EA30F2-0C34-4AAF-BD4B-54C04629B3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7E8AC8DE-6E65-40FA-970C-7DD78403A350}"/>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4" name="Footer Placeholder 3">
            <a:extLst>
              <a:ext uri="{FF2B5EF4-FFF2-40B4-BE49-F238E27FC236}">
                <a16:creationId xmlns:a16="http://schemas.microsoft.com/office/drawing/2014/main" xmlns="" id="{F96379B1-A738-45D1-9C4D-7A96F3D6F1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7E3EE0E8-8B6F-4941-AE51-E8A78DF2CDB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4054143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C7FD9B6-FCA8-493A-8121-06350FF8D4C4}"/>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3" name="Footer Placeholder 2">
            <a:extLst>
              <a:ext uri="{FF2B5EF4-FFF2-40B4-BE49-F238E27FC236}">
                <a16:creationId xmlns:a16="http://schemas.microsoft.com/office/drawing/2014/main" xmlns="" id="{06BAF242-37ED-4A7C-8CB1-E0E053739C2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E786D51-30FA-4C5E-AA2C-4F456027D5F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03421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A13A2-0F07-409B-831B-72D749F7D2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75E48B1-9887-47FC-8B33-EFB79175461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A22928A-5C9B-4E0E-ACA5-DAC8E8FE679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100497BF-46D2-4ED7-92A6-A0DF26DB8C02}"/>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6" name="Footer Placeholder 5">
            <a:extLst>
              <a:ext uri="{FF2B5EF4-FFF2-40B4-BE49-F238E27FC236}">
                <a16:creationId xmlns:a16="http://schemas.microsoft.com/office/drawing/2014/main" xmlns="" id="{9FC497B6-F20A-41CF-BF5E-E84D9A71A7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30B5738-71BB-4769-8CEA-5E666A5EBF21}"/>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16989404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5FE272-8DF8-4794-AC33-8E0DC53546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B5D5AD1-1ACC-41B3-9D01-029208B9BC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1274EE8-8D24-4E30-85CE-3EAE8BCBF0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286C8062-9A78-4204-B41B-1281F0529629}"/>
              </a:ext>
            </a:extLst>
          </p:cNvPr>
          <p:cNvSpPr>
            <a:spLocks noGrp="1"/>
          </p:cNvSpPr>
          <p:nvPr>
            <p:ph type="dt" sz="half" idx="10"/>
          </p:nvPr>
        </p:nvSpPr>
        <p:spPr/>
        <p:txBody>
          <a:bodyPr/>
          <a:lstStyle/>
          <a:p>
            <a:fld id="{2BFA6248-9075-44F6-BABA-ACCDFFA54742}" type="datetimeFigureOut">
              <a:rPr lang="en-US" smtClean="0"/>
              <a:t>1/10/2025</a:t>
            </a:fld>
            <a:endParaRPr lang="en-US"/>
          </a:p>
        </p:txBody>
      </p:sp>
      <p:sp>
        <p:nvSpPr>
          <p:cNvPr id="6" name="Footer Placeholder 5">
            <a:extLst>
              <a:ext uri="{FF2B5EF4-FFF2-40B4-BE49-F238E27FC236}">
                <a16:creationId xmlns:a16="http://schemas.microsoft.com/office/drawing/2014/main" xmlns="" id="{AB8CE470-79B5-4EC6-A8D6-3CDD3BC8D0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023C154-4DC8-4458-89AB-A8E9B3F9139C}"/>
              </a:ext>
            </a:extLst>
          </p:cNvPr>
          <p:cNvSpPr>
            <a:spLocks noGrp="1"/>
          </p:cNvSpPr>
          <p:nvPr>
            <p:ph type="sldNum" sz="quarter" idx="12"/>
          </p:nvPr>
        </p:nvSpPr>
        <p:spPr/>
        <p:txBody>
          <a:bodyPr/>
          <a:lstStyle/>
          <a:p>
            <a:fld id="{AFD0A7C2-3364-4B6C-B187-A7ABF31AEE8C}" type="slidenum">
              <a:rPr lang="en-US" smtClean="0"/>
              <a:t>‹#›</a:t>
            </a:fld>
            <a:endParaRPr lang="en-US"/>
          </a:p>
        </p:txBody>
      </p:sp>
    </p:spTree>
    <p:extLst>
      <p:ext uri="{BB962C8B-B14F-4D97-AF65-F5344CB8AC3E}">
        <p14:creationId xmlns:p14="http://schemas.microsoft.com/office/powerpoint/2010/main" val="25638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A2E02D-E0E2-4A80-8F57-8FE31FB5D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EE03057-A137-4B19-865C-2FC72969C7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0EFA37F-7CDF-4AA6-93AE-94B3FA4F4A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FA6248-9075-44F6-BABA-ACCDFFA54742}" type="datetimeFigureOut">
              <a:rPr lang="en-US" smtClean="0"/>
              <a:t>1/10/2025</a:t>
            </a:fld>
            <a:endParaRPr lang="en-US"/>
          </a:p>
        </p:txBody>
      </p:sp>
      <p:sp>
        <p:nvSpPr>
          <p:cNvPr id="5" name="Footer Placeholder 4">
            <a:extLst>
              <a:ext uri="{FF2B5EF4-FFF2-40B4-BE49-F238E27FC236}">
                <a16:creationId xmlns:a16="http://schemas.microsoft.com/office/drawing/2014/main" xmlns="" id="{391D6ECB-C279-47B4-8FA3-DE1ADCE7081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248301-85C3-4A8E-BC22-25CE7E8FE5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0A7C2-3364-4B6C-B187-A7ABF31AEE8C}" type="slidenum">
              <a:rPr lang="en-US" smtClean="0"/>
              <a:t>‹#›</a:t>
            </a:fld>
            <a:endParaRPr lang="en-US"/>
          </a:p>
        </p:txBody>
      </p:sp>
    </p:spTree>
    <p:extLst>
      <p:ext uri="{BB962C8B-B14F-4D97-AF65-F5344CB8AC3E}">
        <p14:creationId xmlns:p14="http://schemas.microsoft.com/office/powerpoint/2010/main" val="4233515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12587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xmlns=""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90203067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10/01/2025</a:t>
            </a:fld>
            <a:endParaRPr lang="vi-VN"/>
          </a:p>
        </p:txBody>
      </p:sp>
      <p:sp>
        <p:nvSpPr>
          <p:cNvPr id="5" name="Footer Placeholder 4">
            <a:extLst>
              <a:ext uri="{FF2B5EF4-FFF2-40B4-BE49-F238E27FC236}">
                <a16:creationId xmlns:a16="http://schemas.microsoft.com/office/drawing/2014/main" xmlns=""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xmlns=""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58383422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0.jp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slide" Target="slide22.xml"/><Relationship Id="rId18" Type="http://schemas.openxmlformats.org/officeDocument/2006/relationships/image" Target="../media/image52.gif"/><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7.png"/><Relationship Id="rId17" Type="http://schemas.openxmlformats.org/officeDocument/2006/relationships/image" Target="../media/image51.gif"/><Relationship Id="rId2" Type="http://schemas.openxmlformats.org/officeDocument/2006/relationships/audio" Target="../media/audio1.wav"/><Relationship Id="rId16"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slide" Target="slide21.xml"/><Relationship Id="rId5" Type="http://schemas.openxmlformats.org/officeDocument/2006/relationships/image" Target="../media/image42.png"/><Relationship Id="rId15" Type="http://schemas.openxmlformats.org/officeDocument/2006/relationships/image" Target="../media/image49.gif"/><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slide" Target="slide20.xml"/><Relationship Id="rId1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4.jpg"/><Relationship Id="rId4" Type="http://schemas.openxmlformats.org/officeDocument/2006/relationships/image" Target="../media/image10.pn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8.jpg"/><Relationship Id="rId1" Type="http://schemas.openxmlformats.org/officeDocument/2006/relationships/slideLayout" Target="../slideLayouts/slideLayout29.xml"/><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9.png"/><Relationship Id="rId7" Type="http://schemas.microsoft.com/office/2007/relationships/hdphoto" Target="../media/hdphoto2.wdp"/><Relationship Id="rId2" Type="http://schemas.openxmlformats.org/officeDocument/2006/relationships/image" Target="../media/image8.jpg"/><Relationship Id="rId1" Type="http://schemas.openxmlformats.org/officeDocument/2006/relationships/slideLayout" Target="../slideLayouts/slideLayout18.xml"/><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8.jpg"/><Relationship Id="rId4" Type="http://schemas.openxmlformats.org/officeDocument/2006/relationships/image" Target="../media/image10.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g"/><Relationship Id="rId1" Type="http://schemas.openxmlformats.org/officeDocument/2006/relationships/slideLayout" Target="../slideLayouts/slideLayout29.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2.png"/><Relationship Id="rId1" Type="http://schemas.openxmlformats.org/officeDocument/2006/relationships/slideLayout" Target="../slideLayouts/slideLayout35.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1B45B9A-8D98-4448-B437-DD0C696D76A2}"/>
              </a:ext>
            </a:extLst>
          </p:cNvPr>
          <p:cNvSpPr>
            <a:spLocks noGrp="1"/>
          </p:cNvSpPr>
          <p:nvPr>
            <p:ph idx="1"/>
          </p:nvPr>
        </p:nvSpPr>
        <p:spPr>
          <a:xfrm>
            <a:off x="1125415" y="772257"/>
            <a:ext cx="9445283" cy="1730620"/>
          </a:xfrm>
        </p:spPr>
        <p:txBody>
          <a:bodyPr>
            <a:normAutofit/>
          </a:bodyPr>
          <a:lstStyle/>
          <a:p>
            <a:pPr marL="0" indent="0" algn="ctr">
              <a:buNone/>
            </a:pPr>
            <a:r>
              <a:rPr lang="en-US" sz="5400" b="1" dirty="0">
                <a:ln w="6600">
                  <a:solidFill>
                    <a:schemeClr val="accent2"/>
                  </a:solidFill>
                  <a:prstDash val="solid"/>
                </a:ln>
                <a:solidFill>
                  <a:srgbClr val="FF0000"/>
                </a:solidFill>
                <a:effectLst>
                  <a:outerShdw dist="38100" dir="2700000" algn="tl" rotWithShape="0">
                    <a:schemeClr val="accent2"/>
                  </a:outerShdw>
                </a:effectLst>
              </a:rPr>
              <a:t>PHÂN MÔN: LUYỆN TỪ VÀ </a:t>
            </a:r>
            <a:r>
              <a:rPr lang="en-US" sz="5400" b="1" dirty="0" smtClean="0">
                <a:ln w="6600">
                  <a:solidFill>
                    <a:schemeClr val="accent2"/>
                  </a:solidFill>
                  <a:prstDash val="solid"/>
                </a:ln>
                <a:solidFill>
                  <a:srgbClr val="FF0000"/>
                </a:solidFill>
                <a:effectLst>
                  <a:outerShdw dist="38100" dir="2700000" algn="tl" rotWithShape="0">
                    <a:schemeClr val="accent2"/>
                  </a:outerShdw>
                </a:effectLst>
              </a:rPr>
              <a:t>CÂU</a:t>
            </a:r>
            <a:endParaRPr lang="en-US" sz="5400" b="1" dirty="0">
              <a:ln w="6600">
                <a:solidFill>
                  <a:schemeClr val="accent2"/>
                </a:solidFill>
                <a:prstDash val="solid"/>
              </a:ln>
              <a:solidFill>
                <a:srgbClr val="FF0000"/>
              </a:solidFill>
              <a:effectLst>
                <a:outerShdw dist="38100" dir="2700000" algn="tl" rotWithShape="0">
                  <a:schemeClr val="accent2"/>
                </a:outerShdw>
              </a:effectLst>
            </a:endParaRPr>
          </a:p>
        </p:txBody>
      </p:sp>
      <p:sp>
        <p:nvSpPr>
          <p:cNvPr id="5" name="Rectangle: Rounded Corners 4">
            <a:extLst>
              <a:ext uri="{FF2B5EF4-FFF2-40B4-BE49-F238E27FC236}">
                <a16:creationId xmlns:a16="http://schemas.microsoft.com/office/drawing/2014/main" xmlns="" id="{1A8E6C55-87AC-41E2-988B-4033CA0F803E}"/>
              </a:ext>
            </a:extLst>
          </p:cNvPr>
          <p:cNvSpPr/>
          <p:nvPr/>
        </p:nvSpPr>
        <p:spPr>
          <a:xfrm>
            <a:off x="1125415" y="1983545"/>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767861" y="1631217"/>
            <a:ext cx="10515600" cy="1325563"/>
          </a:xfrm>
        </p:spPr>
        <p:txBody>
          <a:bodyPr/>
          <a:lstStyle/>
          <a:p>
            <a:endParaRPr lang="en-US" dirty="0"/>
          </a:p>
        </p:txBody>
      </p:sp>
    </p:spTree>
    <p:extLst>
      <p:ext uri="{BB962C8B-B14F-4D97-AF65-F5344CB8AC3E}">
        <p14:creationId xmlns:p14="http://schemas.microsoft.com/office/powerpoint/2010/main" val="113378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xmlns=""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xmlns=""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1" y="-105608"/>
            <a:ext cx="12432258" cy="7252366"/>
          </a:xfrm>
          <a:prstGeom prst="rect">
            <a:avLst/>
          </a:prstGeom>
        </p:spPr>
      </p:pic>
      <p:sp>
        <p:nvSpPr>
          <p:cNvPr id="2" name="Rectangle 1">
            <a:extLst>
              <a:ext uri="{FF2B5EF4-FFF2-40B4-BE49-F238E27FC236}">
                <a16:creationId xmlns:a16="http://schemas.microsoft.com/office/drawing/2014/main" xmlns="" id="{7CF57D14-67A9-48F9-A34D-ABCCDE799E46}"/>
              </a:ext>
            </a:extLst>
          </p:cNvPr>
          <p:cNvSpPr/>
          <p:nvPr/>
        </p:nvSpPr>
        <p:spPr>
          <a:xfrm>
            <a:off x="371060" y="335845"/>
            <a:ext cx="11820939" cy="569386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I.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Nhận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xét</a:t>
            </a:r>
            <a:endPar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Câu 1:</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Đọc đoạn văn sau và tìm các câu mở đoạn, kết đoạn: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endParaRPr lang="en-US"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vi-VN" sz="2800" b="1" i="1" u="none" strike="noStrike" kern="1200" cap="none" spc="0" normalizeH="0" baseline="0" noProof="0" dirty="0">
                <a:ln>
                  <a:noFill/>
                </a:ln>
                <a:solidFill>
                  <a:srgbClr val="E7E6E6"/>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Câu chuyện kể về một cậu bé nghèo đã trả lại chiếc ví nhặt được của nhà từ thiện và chỉ xin ông một đô la. Lúc đầu nhà từ thiện ngạc nhiên, sau đó rất xúc động. Hoá ra cậu bé không có cả một đô la để gọi điện thoại báo cho ông đến nhận ví mà phải vay tiền người khác. Cậu bé xin một đô la, vừa bằng đúng số tiền cậu đã vay và cần phải trả. Mặc dù nghèo khó, cậu bé không tham lam. Cậu rất trung thực và biết giữ lời hứa. Một điều thú vị nữa là sự thay đổi của người trợ lí trong chuyện. Lúc đầu, anh ta có những ý nghĩ xấu về cậu bé nghẻo. Nhưng khi chứng kiến hành động của cậu bé, anh cảm thấy xấu hổ vì đã có những ý nghĩ sai. </a:t>
            </a:r>
          </a:p>
        </p:txBody>
      </p:sp>
      <p:sp>
        <p:nvSpPr>
          <p:cNvPr id="3" name="Rectangle 2">
            <a:extLst>
              <a:ext uri="{FF2B5EF4-FFF2-40B4-BE49-F238E27FC236}">
                <a16:creationId xmlns:a16="http://schemas.microsoft.com/office/drawing/2014/main" xmlns="" id="{DEDEFB4A-C599-4E7E-9EE5-F577D3066BFD}"/>
              </a:ext>
            </a:extLst>
          </p:cNvPr>
          <p:cNvSpPr/>
          <p:nvPr/>
        </p:nvSpPr>
        <p:spPr>
          <a:xfrm>
            <a:off x="157309" y="1625864"/>
            <a:ext cx="12034690" cy="954107"/>
          </a:xfrm>
          <a:prstGeom prst="rect">
            <a:avLst/>
          </a:prstGeom>
        </p:spPr>
        <p:txBody>
          <a:bodyPr wrap="square">
            <a:spAutoFit/>
          </a:bodyPr>
          <a:lstStyle/>
          <a:p>
            <a:r>
              <a:rPr lang="vi-VN" sz="2800" b="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"Chiếc ví" là câu chuyện mà em rất thích, vì nội dung thú vị và có ý nghĩa sâu sắc. </a:t>
            </a:r>
            <a:endParaRPr lang="en-US" sz="2800" dirty="0"/>
          </a:p>
        </p:txBody>
      </p:sp>
      <p:sp>
        <p:nvSpPr>
          <p:cNvPr id="4" name="Rectangle 3">
            <a:extLst>
              <a:ext uri="{FF2B5EF4-FFF2-40B4-BE49-F238E27FC236}">
                <a16:creationId xmlns:a16="http://schemas.microsoft.com/office/drawing/2014/main" xmlns="" id="{D15D99EE-0C9D-4496-BE13-2B96C78746C4}"/>
              </a:ext>
            </a:extLst>
          </p:cNvPr>
          <p:cNvSpPr/>
          <p:nvPr/>
        </p:nvSpPr>
        <p:spPr>
          <a:xfrm>
            <a:off x="305659" y="5451203"/>
            <a:ext cx="12126598" cy="1384995"/>
          </a:xfrm>
          <a:prstGeom prst="rect">
            <a:avLst/>
          </a:prstGeom>
        </p:spPr>
        <p:txBody>
          <a:bodyPr wrap="square">
            <a:spAutoFit/>
          </a:bodyPr>
          <a:lstStyle/>
          <a:p>
            <a:r>
              <a:rPr lang="en-US"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i="1" dirty="0">
                <a:solidFill>
                  <a:srgbClr val="E7E6E6"/>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Qua câu chuyện, em hiểu rằng trung thực là phẩm chất rất đáng quý và không nên đánh giá người khác qua vẻ bề ngoài của họ.</a:t>
            </a:r>
            <a:endParaRPr lang="en-US" sz="2800" dirty="0"/>
          </a:p>
        </p:txBody>
      </p:sp>
    </p:spTree>
    <p:extLst>
      <p:ext uri="{BB962C8B-B14F-4D97-AF65-F5344CB8AC3E}">
        <p14:creationId xmlns:p14="http://schemas.microsoft.com/office/powerpoint/2010/main" val="3760483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gtEl>
                                        <p:attrNameLst>
                                          <p:attrName>style.color</p:attrName>
                                        </p:attrNameLst>
                                      </p:cBhvr>
                                      <p:to>
                                        <a:srgbClr val="C00000"/>
                                      </p:to>
                                    </p:animClr>
                                  </p:childTnLst>
                                </p:cTn>
                              </p:par>
                            </p:childTnLst>
                          </p:cTn>
                        </p:par>
                      </p:childTnLst>
                    </p:cTn>
                  </p:par>
                  <p:par>
                    <p:cTn id="7" fill="hold">
                      <p:stCondLst>
                        <p:cond delay="indefinite"/>
                      </p:stCondLst>
                      <p:childTnLst>
                        <p:par>
                          <p:cTn id="8" fill="hold">
                            <p:stCondLst>
                              <p:cond delay="0"/>
                            </p:stCondLst>
                            <p:childTnLst>
                              <p:par>
                                <p:cTn id="9" presetID="3" presetClass="emph" presetSubtype="2" fill="hold" grpId="0" nodeType="clickEffect">
                                  <p:stCondLst>
                                    <p:cond delay="0"/>
                                  </p:stCondLst>
                                  <p:childTnLst>
                                    <p:animClr clrSpc="rgb" dir="cw">
                                      <p:cBhvr override="childStyle">
                                        <p:cTn id="10" dur="2000" fill="hold"/>
                                        <p:tgtEl>
                                          <p:spTgt spid="4"/>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xmlns=""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xmlns=""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xmlns=""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276399"/>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4">
            <a:extLst>
              <a:ext uri="{FF2B5EF4-FFF2-40B4-BE49-F238E27FC236}">
                <a16:creationId xmlns:a16="http://schemas.microsoft.com/office/drawing/2014/main" xmlns="" id="{294C0BE7-9925-07B0-7C6D-91094A5BE435}"/>
              </a:ext>
            </a:extLst>
          </p:cNvPr>
          <p:cNvSpPr txBox="1"/>
          <p:nvPr/>
        </p:nvSpPr>
        <p:spPr>
          <a:xfrm>
            <a:off x="5895904" y="1293546"/>
            <a:ext cx="4603127" cy="1323439"/>
          </a:xfrm>
          <a:prstGeom prst="rect">
            <a:avLst/>
          </a:prstGeom>
          <a:noFill/>
        </p:spPr>
        <p:txBody>
          <a:bodyPr wrap="square" rtlCol="0">
            <a:spAutoFit/>
          </a:bodyPr>
          <a:lstStyle/>
          <a:p>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có tác dụng gì?</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xmlns="" id="{EC1D378D-8682-10B0-E960-4F6CA155C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7756" y="126601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xmlns="" id="{85E031F1-B138-3261-6E37-73D65D0553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600" y="266429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xmlns="" id="{B385C3DE-3465-F593-11B0-EE28D21A8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6216" y="399930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xmlns="" id="{3A6E196C-3BC3-4320-B42C-D6F15E42D7B8}"/>
              </a:ext>
            </a:extLst>
          </p:cNvPr>
          <p:cNvGrpSpPr/>
          <p:nvPr/>
        </p:nvGrpSpPr>
        <p:grpSpPr>
          <a:xfrm>
            <a:off x="1424303" y="1203190"/>
            <a:ext cx="3684814" cy="813483"/>
            <a:chOff x="713015" y="309923"/>
            <a:chExt cx="4001042" cy="1022488"/>
          </a:xfrm>
        </p:grpSpPr>
        <p:sp>
          <p:nvSpPr>
            <p:cNvPr id="15" name="Rectangle: Rounded Corners 14">
              <a:extLst>
                <a:ext uri="{FF2B5EF4-FFF2-40B4-BE49-F238E27FC236}">
                  <a16:creationId xmlns:a16="http://schemas.microsoft.com/office/drawing/2014/main" xmlns="" id="{A0F0390E-D96B-4B3A-ABDC-D57E15A0F08F}"/>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xmlns="" id="{208FEC65-BA25-4663-8F1A-1FF90D07F77A}"/>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17" name="Picture 16" descr="A picture containing toy&#10;&#10;Description automatically generated">
            <a:extLst>
              <a:ext uri="{FF2B5EF4-FFF2-40B4-BE49-F238E27FC236}">
                <a16:creationId xmlns:a16="http://schemas.microsoft.com/office/drawing/2014/main" xmlns="" id="{CCB7A023-D340-4B7B-8882-6AA1517D8C5F}"/>
              </a:ext>
            </a:extLst>
          </p:cNvPr>
          <p:cNvPicPr>
            <a:picLocks noChangeAspect="1"/>
          </p:cNvPicPr>
          <p:nvPr/>
        </p:nvPicPr>
        <p:blipFill rotWithShape="1">
          <a:blip r:embed="rId6">
            <a:extLst>
              <a:ext uri="{28A0092B-C50C-407E-A947-70E740481C1C}">
                <a14:useLocalDpi xmlns:a14="http://schemas.microsoft.com/office/drawing/2010/main" val="0"/>
              </a:ext>
            </a:extLst>
          </a:blip>
          <a:srcRect l="4656" t="13143" r="50366" b="11809"/>
          <a:stretch/>
        </p:blipFill>
        <p:spPr>
          <a:xfrm>
            <a:off x="1073428" y="1921750"/>
            <a:ext cx="4464522" cy="4190225"/>
          </a:xfrm>
          <a:prstGeom prst="rect">
            <a:avLst/>
          </a:prstGeom>
        </p:spPr>
      </p:pic>
      <p:sp>
        <p:nvSpPr>
          <p:cNvPr id="18" name="文本框 14">
            <a:extLst>
              <a:ext uri="{FF2B5EF4-FFF2-40B4-BE49-F238E27FC236}">
                <a16:creationId xmlns:a16="http://schemas.microsoft.com/office/drawing/2014/main" xmlns="" id="{E297BF19-2225-49A5-BFA7-90B4277FB5DC}"/>
              </a:ext>
            </a:extLst>
          </p:cNvPr>
          <p:cNvSpPr txBox="1"/>
          <p:nvPr/>
        </p:nvSpPr>
        <p:spPr>
          <a:xfrm>
            <a:off x="5975304" y="2759677"/>
            <a:ext cx="4603127" cy="1323439"/>
          </a:xfrm>
          <a:prstGeom prst="rect">
            <a:avLst/>
          </a:prstGeom>
          <a:noFill/>
        </p:spPr>
        <p:txBody>
          <a:bodyPr wrap="square" rtlCol="0">
            <a:spAutoFit/>
          </a:bodyPr>
          <a:lstStyle/>
          <a:p>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a:t>
            </a:r>
            <a:r>
              <a:rPr lang="en-US" sz="4000"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kết</a:t>
            </a:r>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đoạn có tác dụng gì?</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9" name="文本框 14">
            <a:extLst>
              <a:ext uri="{FF2B5EF4-FFF2-40B4-BE49-F238E27FC236}">
                <a16:creationId xmlns:a16="http://schemas.microsoft.com/office/drawing/2014/main" xmlns="" id="{D6FACE6E-AAA2-42AF-989C-153097DCA73E}"/>
              </a:ext>
            </a:extLst>
          </p:cNvPr>
          <p:cNvSpPr txBox="1"/>
          <p:nvPr/>
        </p:nvSpPr>
        <p:spPr>
          <a:xfrm>
            <a:off x="5976730" y="4161183"/>
            <a:ext cx="5356188" cy="1938992"/>
          </a:xfrm>
          <a:prstGeom prst="rect">
            <a:avLst/>
          </a:prstGeom>
          <a:noFill/>
        </p:spPr>
        <p:txBody>
          <a:bodyPr wrap="square" rtlCol="0">
            <a:spAutoFit/>
          </a:bodyPr>
          <a:lstStyle/>
          <a:p>
            <a:r>
              <a:rPr lang="en-US"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a:t>
            </a:r>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Nội dung câu mở đoạn và câu kết đoạn có điểm gì giống và khác nhau?</a:t>
            </a:r>
            <a:endParaRPr lang="en-US"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625748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49" presetClass="entr" presetSubtype="0" decel="10000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250" fill="hold"/>
                                        <p:tgtEl>
                                          <p:spTgt spid="26"/>
                                        </p:tgtEl>
                                        <p:attrNameLst>
                                          <p:attrName>ppt_w</p:attrName>
                                        </p:attrNameLst>
                                      </p:cBhvr>
                                      <p:tavLst>
                                        <p:tav tm="0">
                                          <p:val>
                                            <p:fltVal val="0"/>
                                          </p:val>
                                        </p:tav>
                                        <p:tav tm="100000">
                                          <p:val>
                                            <p:strVal val="#ppt_w"/>
                                          </p:val>
                                        </p:tav>
                                      </p:tavLst>
                                    </p:anim>
                                    <p:anim calcmode="lin" valueType="num">
                                      <p:cBhvr>
                                        <p:cTn id="26" dur="250" fill="hold"/>
                                        <p:tgtEl>
                                          <p:spTgt spid="26"/>
                                        </p:tgtEl>
                                        <p:attrNameLst>
                                          <p:attrName>ppt_h</p:attrName>
                                        </p:attrNameLst>
                                      </p:cBhvr>
                                      <p:tavLst>
                                        <p:tav tm="0">
                                          <p:val>
                                            <p:fltVal val="0"/>
                                          </p:val>
                                        </p:tav>
                                        <p:tav tm="100000">
                                          <p:val>
                                            <p:strVal val="#ppt_h"/>
                                          </p:val>
                                        </p:tav>
                                      </p:tavLst>
                                    </p:anim>
                                    <p:anim calcmode="lin" valueType="num">
                                      <p:cBhvr>
                                        <p:cTn id="27" dur="250" fill="hold"/>
                                        <p:tgtEl>
                                          <p:spTgt spid="26"/>
                                        </p:tgtEl>
                                        <p:attrNameLst>
                                          <p:attrName>style.rotation</p:attrName>
                                        </p:attrNameLst>
                                      </p:cBhvr>
                                      <p:tavLst>
                                        <p:tav tm="0">
                                          <p:val>
                                            <p:fltVal val="360"/>
                                          </p:val>
                                        </p:tav>
                                        <p:tav tm="100000">
                                          <p:val>
                                            <p:fltVal val="0"/>
                                          </p:val>
                                        </p:tav>
                                      </p:tavLst>
                                    </p:anim>
                                    <p:animEffect transition="in" filter="fade">
                                      <p:cBhvr>
                                        <p:cTn id="28" dur="25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dissolve">
                                      <p:cBhvr>
                                        <p:cTn id="36" dur="500"/>
                                        <p:tgtEl>
                                          <p:spTgt spid="17"/>
                                        </p:tgtEl>
                                      </p:cBhvr>
                                    </p:animEffect>
                                  </p:childTnLst>
                                </p:cTn>
                              </p:par>
                            </p:childTnLst>
                          </p:cTn>
                        </p:par>
                        <p:par>
                          <p:cTn id="37" fill="hold">
                            <p:stCondLst>
                              <p:cond delay="500"/>
                            </p:stCondLst>
                            <p:childTnLst>
                              <p:par>
                                <p:cTn id="38" presetID="14" presetClass="entr" presetSubtype="10" fill="hold" grpId="0"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randombar(horizontal)">
                                      <p:cBhvr>
                                        <p:cTn id="40" dur="250"/>
                                        <p:tgtEl>
                                          <p:spTgt spid="18"/>
                                        </p:tgtEl>
                                      </p:cBhvr>
                                    </p:animEffect>
                                  </p:childTnLst>
                                </p:cTn>
                              </p:par>
                            </p:childTnLst>
                          </p:cTn>
                        </p:par>
                        <p:par>
                          <p:cTn id="41" fill="hold">
                            <p:stCondLst>
                              <p:cond delay="750"/>
                            </p:stCondLst>
                            <p:childTnLst>
                              <p:par>
                                <p:cTn id="42" presetID="14" presetClass="entr" presetSubtype="10" fill="hold" grpId="0"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randombar(horizontal)">
                                      <p:cBhvr>
                                        <p:cTn id="44"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8454D53-901B-4B84-917E-814B9C8A36F9}"/>
              </a:ext>
            </a:extLst>
          </p:cNvPr>
          <p:cNvGrpSpPr/>
          <p:nvPr/>
        </p:nvGrpSpPr>
        <p:grpSpPr>
          <a:xfrm>
            <a:off x="3773403" y="50251"/>
            <a:ext cx="4645194" cy="1533324"/>
            <a:chOff x="713015" y="309923"/>
            <a:chExt cx="4001042" cy="1927275"/>
          </a:xfrm>
        </p:grpSpPr>
        <p:sp>
          <p:nvSpPr>
            <p:cNvPr id="3" name="Rectangle: Rounded Corners 2">
              <a:extLst>
                <a:ext uri="{FF2B5EF4-FFF2-40B4-BE49-F238E27FC236}">
                  <a16:creationId xmlns:a16="http://schemas.microsoft.com/office/drawing/2014/main" xmlns="" id="{1FFEA08D-A5A1-4EE5-8DFC-D480A16D3973}"/>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TextBox 3">
              <a:extLst>
                <a:ext uri="{FF2B5EF4-FFF2-40B4-BE49-F238E27FC236}">
                  <a16:creationId xmlns:a16="http://schemas.microsoft.com/office/drawing/2014/main" xmlns="" id="{BD3D78A9-1115-407C-B822-0BBD93055B1A}"/>
                </a:ext>
              </a:extLst>
            </p:cNvPr>
            <p:cNvSpPr txBox="1"/>
            <p:nvPr/>
          </p:nvSpPr>
          <p:spPr>
            <a:xfrm>
              <a:off x="713015" y="418992"/>
              <a:ext cx="4001042" cy="181820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err="1">
                  <a:solidFill>
                    <a:prstClr val="white"/>
                  </a:solidFill>
                  <a:latin typeface="UTM Duepuntozero" panose="02040603050506020204" pitchFamily="18" charset="0"/>
                </a:rPr>
                <a:t>Kết</a:t>
              </a:r>
              <a:r>
                <a:rPr lang="en-US" sz="4400" dirty="0">
                  <a:solidFill>
                    <a:prstClr val="white"/>
                  </a:solidFill>
                  <a:latin typeface="UTM Duepuntozero" panose="02040603050506020204" pitchFamily="18" charset="0"/>
                </a:rPr>
                <a:t> </a:t>
              </a:r>
              <a:r>
                <a:rPr lang="en-US" sz="4400" dirty="0" err="1">
                  <a:solidFill>
                    <a:prstClr val="white"/>
                  </a:solidFill>
                  <a:latin typeface="UTM Duepuntozero" panose="02040603050506020204" pitchFamily="18" charset="0"/>
                </a:rPr>
                <a:t>quả</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thảo</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 name="Picture 2" descr="Cat Cartoon clipart - Cat, Emoticon, Illustration, transparent clip art">
            <a:extLst>
              <a:ext uri="{FF2B5EF4-FFF2-40B4-BE49-F238E27FC236}">
                <a16:creationId xmlns:a16="http://schemas.microsoft.com/office/drawing/2014/main" xmlns="" id="{2664611C-2EED-4DE8-8FF0-DB265A16C6F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285" y="812499"/>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文本框 14">
            <a:extLst>
              <a:ext uri="{FF2B5EF4-FFF2-40B4-BE49-F238E27FC236}">
                <a16:creationId xmlns:a16="http://schemas.microsoft.com/office/drawing/2014/main" xmlns="" id="{264CAE3C-22F0-4244-B2E9-847215FA854D}"/>
              </a:ext>
            </a:extLst>
          </p:cNvPr>
          <p:cNvSpPr txBox="1"/>
          <p:nvPr/>
        </p:nvSpPr>
        <p:spPr>
          <a:xfrm>
            <a:off x="1178685" y="915756"/>
            <a:ext cx="9343541" cy="769441"/>
          </a:xfrm>
          <a:prstGeom prst="rect">
            <a:avLst/>
          </a:prstGeom>
          <a:noFill/>
        </p:spPr>
        <p:txBody>
          <a:bodyPr wrap="square" rtlCol="0">
            <a:spAutoFit/>
          </a:bodyPr>
          <a:lstStyle/>
          <a:p>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có tác dụng gì?</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8" name="Picture 2" descr="Cat Cartoon clipart - Cat, Emoticon, Illustration, transparent clip art">
            <a:extLst>
              <a:ext uri="{FF2B5EF4-FFF2-40B4-BE49-F238E27FC236}">
                <a16:creationId xmlns:a16="http://schemas.microsoft.com/office/drawing/2014/main" xmlns="" id="{13B42B45-3E56-4E9C-92CF-2753BC73B6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17" y="366834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14">
            <a:extLst>
              <a:ext uri="{FF2B5EF4-FFF2-40B4-BE49-F238E27FC236}">
                <a16:creationId xmlns:a16="http://schemas.microsoft.com/office/drawing/2014/main" xmlns="" id="{D9E0EAE5-142E-42E7-A890-E790F2731E1F}"/>
              </a:ext>
            </a:extLst>
          </p:cNvPr>
          <p:cNvSpPr txBox="1"/>
          <p:nvPr/>
        </p:nvSpPr>
        <p:spPr>
          <a:xfrm>
            <a:off x="1211817" y="3771602"/>
            <a:ext cx="9343541" cy="769441"/>
          </a:xfrm>
          <a:prstGeom prst="rect">
            <a:avLst/>
          </a:prstGeom>
          <a:noFill/>
        </p:spPr>
        <p:txBody>
          <a:bodyPr wrap="square" rtlCol="0">
            <a:spAutoFit/>
          </a:bodyPr>
          <a:lstStyle/>
          <a:p>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a:t>
            </a:r>
            <a:r>
              <a:rPr lang="en-US" sz="4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kết</a:t>
            </a:r>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đoạn có tác dụng gì?</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5" name="Scroll: Horizontal 4">
            <a:extLst>
              <a:ext uri="{FF2B5EF4-FFF2-40B4-BE49-F238E27FC236}">
                <a16:creationId xmlns:a16="http://schemas.microsoft.com/office/drawing/2014/main" xmlns="" id="{5A0F93AB-F9F4-4537-BA74-CCF3A0EFB472}"/>
              </a:ext>
            </a:extLst>
          </p:cNvPr>
          <p:cNvSpPr/>
          <p:nvPr/>
        </p:nvSpPr>
        <p:spPr>
          <a:xfrm>
            <a:off x="622852" y="1726899"/>
            <a:ext cx="10707757" cy="1941446"/>
          </a:xfrm>
          <a:prstGeom prst="horizontalScroll">
            <a:avLst/>
          </a:prstGeom>
          <a:ln w="381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gn="ct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nêu ý chính của đoạn văn</a:t>
            </a:r>
            <a:endParaRPr lang="en-US" sz="4400" b="1" dirty="0">
              <a:solidFill>
                <a:srgbClr val="FF0000"/>
              </a:solidFill>
              <a:effectLst>
                <a:outerShdw blurRad="38100" dist="38100" dir="2700000" algn="tl">
                  <a:srgbClr val="000000">
                    <a:alpha val="43137"/>
                  </a:srgbClr>
                </a:outerShdw>
              </a:effectLst>
            </a:endParaRPr>
          </a:p>
        </p:txBody>
      </p:sp>
      <p:sp>
        <p:nvSpPr>
          <p:cNvPr id="10" name="Scroll: Horizontal 9">
            <a:extLst>
              <a:ext uri="{FF2B5EF4-FFF2-40B4-BE49-F238E27FC236}">
                <a16:creationId xmlns:a16="http://schemas.microsoft.com/office/drawing/2014/main" xmlns="" id="{B4E823A7-35FF-426B-B7C9-B6D7A3CC607A}"/>
              </a:ext>
            </a:extLst>
          </p:cNvPr>
          <p:cNvSpPr/>
          <p:nvPr/>
        </p:nvSpPr>
        <p:spPr>
          <a:xfrm>
            <a:off x="616228" y="4476727"/>
            <a:ext cx="10707757" cy="1941446"/>
          </a:xfrm>
          <a:prstGeom prst="horizontalScroll">
            <a:avLst/>
          </a:prstGeom>
          <a:ln w="38100">
            <a:solidFill>
              <a:srgbClr val="FFC000"/>
            </a:solidFill>
          </a:ln>
        </p:spPr>
        <p:style>
          <a:lnRef idx="2">
            <a:schemeClr val="dk1"/>
          </a:lnRef>
          <a:fillRef idx="1">
            <a:schemeClr val="lt1"/>
          </a:fillRef>
          <a:effectRef idx="0">
            <a:schemeClr val="dk1"/>
          </a:effectRef>
          <a:fontRef idx="minor">
            <a:schemeClr val="dk1"/>
          </a:fontRef>
        </p:style>
        <p:txBody>
          <a:bodyPr rtlCol="0" anchor="ctr"/>
          <a:lstStyle/>
          <a:p>
            <a:pPr>
              <a:lnSpc>
                <a:spcPct val="107000"/>
              </a:lnSpc>
              <a:spcAft>
                <a:spcPts val="800"/>
              </a:spcAft>
              <a:tabLst>
                <a:tab pos="1628775" algn="l"/>
              </a:tabLst>
            </a:pPr>
            <a:r>
              <a:rPr lang="vi-VN" sz="4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 kết đoạn nhắc lại chủ đề đoạn văn và nâng cao ý đã nhắc đến ở câu mở đoạn.</a:t>
            </a:r>
            <a:endPar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94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250" fill="hold"/>
                                        <p:tgtEl>
                                          <p:spTgt spid="6"/>
                                        </p:tgtEl>
                                        <p:attrNameLst>
                                          <p:attrName>ppt_w</p:attrName>
                                        </p:attrNameLst>
                                      </p:cBhvr>
                                      <p:tavLst>
                                        <p:tav tm="0">
                                          <p:val>
                                            <p:fltVal val="0"/>
                                          </p:val>
                                        </p:tav>
                                        <p:tav tm="100000">
                                          <p:val>
                                            <p:strVal val="#ppt_w"/>
                                          </p:val>
                                        </p:tav>
                                      </p:tavLst>
                                    </p:anim>
                                    <p:anim calcmode="lin" valueType="num">
                                      <p:cBhvr>
                                        <p:cTn id="12" dur="250" fill="hold"/>
                                        <p:tgtEl>
                                          <p:spTgt spid="6"/>
                                        </p:tgtEl>
                                        <p:attrNameLst>
                                          <p:attrName>ppt_h</p:attrName>
                                        </p:attrNameLst>
                                      </p:cBhvr>
                                      <p:tavLst>
                                        <p:tav tm="0">
                                          <p:val>
                                            <p:fltVal val="0"/>
                                          </p:val>
                                        </p:tav>
                                        <p:tav tm="100000">
                                          <p:val>
                                            <p:strVal val="#ppt_h"/>
                                          </p:val>
                                        </p:tav>
                                      </p:tavLst>
                                    </p:anim>
                                    <p:anim calcmode="lin" valueType="num">
                                      <p:cBhvr>
                                        <p:cTn id="13" dur="250" fill="hold"/>
                                        <p:tgtEl>
                                          <p:spTgt spid="6"/>
                                        </p:tgtEl>
                                        <p:attrNameLst>
                                          <p:attrName>style.rotation</p:attrName>
                                        </p:attrNameLst>
                                      </p:cBhvr>
                                      <p:tavLst>
                                        <p:tav tm="0">
                                          <p:val>
                                            <p:fltVal val="360"/>
                                          </p:val>
                                        </p:tav>
                                        <p:tav tm="100000">
                                          <p:val>
                                            <p:fltVal val="0"/>
                                          </p:val>
                                        </p:tav>
                                      </p:tavLst>
                                    </p:anim>
                                    <p:animEffect transition="in" filter="fade">
                                      <p:cBhvr>
                                        <p:cTn id="14" dur="250"/>
                                        <p:tgtEl>
                                          <p:spTgt spid="6"/>
                                        </p:tgtEl>
                                      </p:cBhvr>
                                    </p:animEffect>
                                  </p:childTnLst>
                                </p:cTn>
                              </p:par>
                            </p:childTnLst>
                          </p:cTn>
                        </p:par>
                        <p:par>
                          <p:cTn id="15" fill="hold">
                            <p:stCondLst>
                              <p:cond delay="750"/>
                            </p:stCondLst>
                            <p:childTnLst>
                              <p:par>
                                <p:cTn id="16" presetID="14" presetClass="entr" presetSubtype="1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250"/>
                                        <p:tgtEl>
                                          <p:spTgt spid="7"/>
                                        </p:tgtEl>
                                      </p:cBhvr>
                                    </p:animEffect>
                                  </p:childTnLst>
                                </p:cTn>
                              </p:par>
                            </p:childTnLst>
                          </p:cTn>
                        </p:par>
                        <p:par>
                          <p:cTn id="19" fill="hold">
                            <p:stCondLst>
                              <p:cond delay="1000"/>
                            </p:stCondLst>
                            <p:childTnLst>
                              <p:par>
                                <p:cTn id="20" presetID="49" presetClass="entr" presetSubtype="0" decel="10000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250" fill="hold"/>
                                        <p:tgtEl>
                                          <p:spTgt spid="8"/>
                                        </p:tgtEl>
                                        <p:attrNameLst>
                                          <p:attrName>ppt_w</p:attrName>
                                        </p:attrNameLst>
                                      </p:cBhvr>
                                      <p:tavLst>
                                        <p:tav tm="0">
                                          <p:val>
                                            <p:fltVal val="0"/>
                                          </p:val>
                                        </p:tav>
                                        <p:tav tm="100000">
                                          <p:val>
                                            <p:strVal val="#ppt_w"/>
                                          </p:val>
                                        </p:tav>
                                      </p:tavLst>
                                    </p:anim>
                                    <p:anim calcmode="lin" valueType="num">
                                      <p:cBhvr>
                                        <p:cTn id="23" dur="250" fill="hold"/>
                                        <p:tgtEl>
                                          <p:spTgt spid="8"/>
                                        </p:tgtEl>
                                        <p:attrNameLst>
                                          <p:attrName>ppt_h</p:attrName>
                                        </p:attrNameLst>
                                      </p:cBhvr>
                                      <p:tavLst>
                                        <p:tav tm="0">
                                          <p:val>
                                            <p:fltVal val="0"/>
                                          </p:val>
                                        </p:tav>
                                        <p:tav tm="100000">
                                          <p:val>
                                            <p:strVal val="#ppt_h"/>
                                          </p:val>
                                        </p:tav>
                                      </p:tavLst>
                                    </p:anim>
                                    <p:anim calcmode="lin" valueType="num">
                                      <p:cBhvr>
                                        <p:cTn id="24" dur="250" fill="hold"/>
                                        <p:tgtEl>
                                          <p:spTgt spid="8"/>
                                        </p:tgtEl>
                                        <p:attrNameLst>
                                          <p:attrName>style.rotation</p:attrName>
                                        </p:attrNameLst>
                                      </p:cBhvr>
                                      <p:tavLst>
                                        <p:tav tm="0">
                                          <p:val>
                                            <p:fltVal val="360"/>
                                          </p:val>
                                        </p:tav>
                                        <p:tav tm="100000">
                                          <p:val>
                                            <p:fltVal val="0"/>
                                          </p:val>
                                        </p:tav>
                                      </p:tavLst>
                                    </p:anim>
                                    <p:animEffect transition="in" filter="fade">
                                      <p:cBhvr>
                                        <p:cTn id="25" dur="250"/>
                                        <p:tgtEl>
                                          <p:spTgt spid="8"/>
                                        </p:tgtEl>
                                      </p:cBhvr>
                                    </p:animEffect>
                                  </p:childTnLst>
                                </p:cTn>
                              </p:par>
                            </p:childTnLst>
                          </p:cTn>
                        </p:par>
                        <p:par>
                          <p:cTn id="26" fill="hold">
                            <p:stCondLst>
                              <p:cond delay="1250"/>
                            </p:stCondLst>
                            <p:childTnLst>
                              <p:par>
                                <p:cTn id="27" presetID="14" presetClass="entr" presetSubtype="1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randombar(horizontal)">
                                      <p:cBhvr>
                                        <p:cTn id="29" dur="25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4" name="Picture 2" descr="Cat Cartoon clipart - Cat, Emoticon, Illustration, transparent clip art">
            <a:extLst>
              <a:ext uri="{FF2B5EF4-FFF2-40B4-BE49-F238E27FC236}">
                <a16:creationId xmlns:a16="http://schemas.microsoft.com/office/drawing/2014/main" xmlns="" id="{7D5E76E9-A781-44C8-82A8-DCAA6C64C0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417" y="686602"/>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14">
            <a:extLst>
              <a:ext uri="{FF2B5EF4-FFF2-40B4-BE49-F238E27FC236}">
                <a16:creationId xmlns:a16="http://schemas.microsoft.com/office/drawing/2014/main" xmlns="" id="{101AEC4A-9ABA-4FBB-BCC0-DE8D75039F12}"/>
              </a:ext>
            </a:extLst>
          </p:cNvPr>
          <p:cNvSpPr txBox="1"/>
          <p:nvPr/>
        </p:nvSpPr>
        <p:spPr>
          <a:xfrm>
            <a:off x="1211817" y="789859"/>
            <a:ext cx="10118792" cy="1446550"/>
          </a:xfrm>
          <a:prstGeom prst="rect">
            <a:avLst/>
          </a:prstGeom>
          <a:noFill/>
        </p:spPr>
        <p:txBody>
          <a:bodyPr wrap="square" rtlCol="0">
            <a:spAutoFit/>
          </a:bodyPr>
          <a:lstStyle/>
          <a:p>
            <a:r>
              <a:rPr lang="en-US" sz="4400" b="1" dirty="0" err="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en-US"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2: </a:t>
            </a:r>
            <a:r>
              <a:rPr lang="vi-VN" sz="44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Nội dung câu mở đoạn và câu kết đoạn có điểm gì giống và khác nhau?</a:t>
            </a:r>
            <a:endParaRPr lang="en-US" sz="44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graphicFrame>
        <p:nvGraphicFramePr>
          <p:cNvPr id="7" name="Table 6">
            <a:extLst>
              <a:ext uri="{FF2B5EF4-FFF2-40B4-BE49-F238E27FC236}">
                <a16:creationId xmlns:a16="http://schemas.microsoft.com/office/drawing/2014/main" xmlns="" id="{CDDF6065-5A90-45D5-A28C-B4906EE9EF30}"/>
              </a:ext>
            </a:extLst>
          </p:cNvPr>
          <p:cNvGraphicFramePr>
            <a:graphicFrameLocks noGrp="1"/>
          </p:cNvGraphicFramePr>
          <p:nvPr>
            <p:extLst>
              <p:ext uri="{D42A27DB-BD31-4B8C-83A1-F6EECF244321}">
                <p14:modId xmlns:p14="http://schemas.microsoft.com/office/powerpoint/2010/main" val="4219845540"/>
              </p:ext>
            </p:extLst>
          </p:nvPr>
        </p:nvGraphicFramePr>
        <p:xfrm>
          <a:off x="993913" y="2557670"/>
          <a:ext cx="10336698" cy="2926080"/>
        </p:xfrm>
        <a:graphic>
          <a:graphicData uri="http://schemas.openxmlformats.org/drawingml/2006/table">
            <a:tbl>
              <a:tblPr firstRow="1" bandRow="1">
                <a:tableStyleId>{5A111915-BE36-4E01-A7E5-04B1672EAD32}</a:tableStyleId>
              </a:tblPr>
              <a:tblGrid>
                <a:gridCol w="5168349">
                  <a:extLst>
                    <a:ext uri="{9D8B030D-6E8A-4147-A177-3AD203B41FA5}">
                      <a16:colId xmlns:a16="http://schemas.microsoft.com/office/drawing/2014/main" xmlns="" val="1028236464"/>
                    </a:ext>
                  </a:extLst>
                </a:gridCol>
                <a:gridCol w="5168349">
                  <a:extLst>
                    <a:ext uri="{9D8B030D-6E8A-4147-A177-3AD203B41FA5}">
                      <a16:colId xmlns:a16="http://schemas.microsoft.com/office/drawing/2014/main" xmlns="" val="2482903298"/>
                    </a:ext>
                  </a:extLst>
                </a:gridCol>
              </a:tblGrid>
              <a:tr h="634282">
                <a:tc>
                  <a:txBody>
                    <a:bodyP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Giống</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Khác</a:t>
                      </a:r>
                      <a:r>
                        <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nhau</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143808127"/>
                  </a:ext>
                </a:extLst>
              </a:tr>
              <a:tr h="2265295">
                <a:tc>
                  <a:txBody>
                    <a:bodyPr/>
                    <a:lstStyle/>
                    <a:p>
                      <a:pPr algn="just">
                        <a:lnSpc>
                          <a:spcPct val="107000"/>
                        </a:lnSpc>
                        <a:spcAft>
                          <a:spcPts val="800"/>
                        </a:spcAft>
                        <a:tabLst>
                          <a:tab pos="1628775" algn="l"/>
                        </a:tabLst>
                      </a:pPr>
                      <a:r>
                        <a:rPr lang="vi-VN" sz="40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Đều nói về chủ đề trong đoạn văn.</a:t>
                      </a:r>
                      <a:endParaRPr lang="en-US"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vi-VN" sz="3600"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mở đoạn nêu chủ đề đoạn văn, câu kết đoạn nhắc lại và nâng cao chủ đề đoạn văn.</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23112723"/>
                  </a:ext>
                </a:extLst>
              </a:tr>
            </a:tbl>
          </a:graphicData>
        </a:graphic>
      </p:graphicFrame>
    </p:spTree>
    <p:extLst>
      <p:ext uri="{BB962C8B-B14F-4D97-AF65-F5344CB8AC3E}">
        <p14:creationId xmlns:p14="http://schemas.microsoft.com/office/powerpoint/2010/main" val="292263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50" fill="hold"/>
                                        <p:tgtEl>
                                          <p:spTgt spid="4"/>
                                        </p:tgtEl>
                                        <p:attrNameLst>
                                          <p:attrName>ppt_w</p:attrName>
                                        </p:attrNameLst>
                                      </p:cBhvr>
                                      <p:tavLst>
                                        <p:tav tm="0">
                                          <p:val>
                                            <p:fltVal val="0"/>
                                          </p:val>
                                        </p:tav>
                                        <p:tav tm="100000">
                                          <p:val>
                                            <p:strVal val="#ppt_w"/>
                                          </p:val>
                                        </p:tav>
                                      </p:tavLst>
                                    </p:anim>
                                    <p:anim calcmode="lin" valueType="num">
                                      <p:cBhvr>
                                        <p:cTn id="8" dur="250" fill="hold"/>
                                        <p:tgtEl>
                                          <p:spTgt spid="4"/>
                                        </p:tgtEl>
                                        <p:attrNameLst>
                                          <p:attrName>ppt_h</p:attrName>
                                        </p:attrNameLst>
                                      </p:cBhvr>
                                      <p:tavLst>
                                        <p:tav tm="0">
                                          <p:val>
                                            <p:fltVal val="0"/>
                                          </p:val>
                                        </p:tav>
                                        <p:tav tm="100000">
                                          <p:val>
                                            <p:strVal val="#ppt_h"/>
                                          </p:val>
                                        </p:tav>
                                      </p:tavLst>
                                    </p:anim>
                                    <p:anim calcmode="lin" valueType="num">
                                      <p:cBhvr>
                                        <p:cTn id="9" dur="250" fill="hold"/>
                                        <p:tgtEl>
                                          <p:spTgt spid="4"/>
                                        </p:tgtEl>
                                        <p:attrNameLst>
                                          <p:attrName>style.rotation</p:attrName>
                                        </p:attrNameLst>
                                      </p:cBhvr>
                                      <p:tavLst>
                                        <p:tav tm="0">
                                          <p:val>
                                            <p:fltVal val="360"/>
                                          </p:val>
                                        </p:tav>
                                        <p:tav tm="100000">
                                          <p:val>
                                            <p:fltVal val="0"/>
                                          </p:val>
                                        </p:tav>
                                      </p:tavLst>
                                    </p:anim>
                                    <p:animEffect transition="in" filter="fade">
                                      <p:cBhvr>
                                        <p:cTn id="10" dur="250"/>
                                        <p:tgtEl>
                                          <p:spTgt spid="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xmlns=""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sp>
        <p:nvSpPr>
          <p:cNvPr id="3" name="Rectangle: Diagonal Corners Rounded 2">
            <a:extLst>
              <a:ext uri="{FF2B5EF4-FFF2-40B4-BE49-F238E27FC236}">
                <a16:creationId xmlns:a16="http://schemas.microsoft.com/office/drawing/2014/main" xmlns="" id="{E84438EE-3A9D-405E-840C-5CCB4D170B33}"/>
              </a:ext>
            </a:extLst>
          </p:cNvPr>
          <p:cNvSpPr/>
          <p:nvPr/>
        </p:nvSpPr>
        <p:spPr>
          <a:xfrm>
            <a:off x="2345638" y="79023"/>
            <a:ext cx="7553739" cy="707262"/>
          </a:xfrm>
          <a:prstGeom prst="round2Diag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1. </a:t>
            </a:r>
            <a:r>
              <a:rPr lang="vi-VN"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chủ đề thường là câu như thế nào?</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13517C5E-C3CA-4B7B-9BFF-0260D66F59AE}"/>
              </a:ext>
            </a:extLst>
          </p:cNvPr>
          <p:cNvSpPr/>
          <p:nvPr/>
        </p:nvSpPr>
        <p:spPr>
          <a:xfrm>
            <a:off x="3145198" y="888883"/>
            <a:ext cx="6771860" cy="2308324"/>
          </a:xfrm>
          <a:prstGeom prst="rect">
            <a:avLst/>
          </a:prstGeom>
        </p:spPr>
        <p:txBody>
          <a:bodyPr wrap="square">
            <a:spAutoFit/>
          </a:bodyPr>
          <a:lstStyle/>
          <a:p>
            <a:pPr>
              <a:spcAft>
                <a:spcPts val="800"/>
              </a:spcAft>
              <a:tabLst>
                <a:tab pos="1628775" algn="l"/>
              </a:tabLst>
            </a:pPr>
            <a:r>
              <a:rPr lang="vi-VN" sz="48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Câu chủ đề thường là câu mở đoạn, nêu ý chính của đoạn văn.</a:t>
            </a:r>
            <a:endParaRPr lang="en-US" sz="48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88804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xmlns=""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sp>
        <p:nvSpPr>
          <p:cNvPr id="3" name="Rectangle: Diagonal Corners Rounded 2">
            <a:extLst>
              <a:ext uri="{FF2B5EF4-FFF2-40B4-BE49-F238E27FC236}">
                <a16:creationId xmlns:a16="http://schemas.microsoft.com/office/drawing/2014/main" xmlns="" id="{E84438EE-3A9D-405E-840C-5CCB4D170B33}"/>
              </a:ext>
            </a:extLst>
          </p:cNvPr>
          <p:cNvSpPr/>
          <p:nvPr/>
        </p:nvSpPr>
        <p:spPr>
          <a:xfrm>
            <a:off x="991144" y="79023"/>
            <a:ext cx="10159075" cy="707262"/>
          </a:xfrm>
          <a:prstGeom prst="round2Diag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n-US"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2. </a:t>
            </a:r>
            <a:r>
              <a:rPr lang="vi-VN" sz="3200" b="1" dirty="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chủ đề của đoạn văn có được nhắc lại hay không?</a:t>
            </a:r>
            <a:endParaRPr lang="en-US" sz="3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A652D8CE-3F92-46DA-823A-CF5F9B12BE48}"/>
              </a:ext>
            </a:extLst>
          </p:cNvPr>
          <p:cNvSpPr/>
          <p:nvPr/>
        </p:nvSpPr>
        <p:spPr>
          <a:xfrm>
            <a:off x="2780171" y="963856"/>
            <a:ext cx="6718671" cy="2123658"/>
          </a:xfrm>
          <a:prstGeom prst="rect">
            <a:avLst/>
          </a:prstGeom>
        </p:spPr>
        <p:txBody>
          <a:bodyPr wrap="square">
            <a:spAutoFit/>
          </a:bodyPr>
          <a:lstStyle/>
          <a:p>
            <a:r>
              <a:rPr lang="vi-VN" sz="44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Chủ đề của đoạn văn có thể được nhắc lại v</a:t>
            </a:r>
            <a:r>
              <a:rPr lang="en-US" sz="44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à</a:t>
            </a:r>
            <a:r>
              <a:rPr lang="vi-VN" sz="4400" b="1" dirty="0">
                <a:solidFill>
                  <a:srgbClr val="FFC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nâng cao ở câu kết đoạn.</a:t>
            </a:r>
            <a:endParaRPr lang="en-US" sz="6000"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510185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xmlns=""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xmlns="" id="{E76AA3CA-97C9-F69A-8C77-540E28CD0391}"/>
              </a:ext>
            </a:extLst>
          </p:cNvPr>
          <p:cNvPicPr>
            <a:picLocks noChangeAspect="1"/>
          </p:cNvPicPr>
          <p:nvPr/>
        </p:nvPicPr>
        <p:blipFill>
          <a:blip r:embed="rId3"/>
          <a:stretch>
            <a:fillRect/>
          </a:stretch>
        </p:blipFill>
        <p:spPr>
          <a:xfrm>
            <a:off x="5028592" y="301095"/>
            <a:ext cx="4218798" cy="2554445"/>
          </a:xfrm>
          <a:prstGeom prst="rect">
            <a:avLst/>
          </a:prstGeom>
        </p:spPr>
      </p:pic>
      <p:sp>
        <p:nvSpPr>
          <p:cNvPr id="8" name="TextBox 7">
            <a:extLst>
              <a:ext uri="{FF2B5EF4-FFF2-40B4-BE49-F238E27FC236}">
                <a16:creationId xmlns:a16="http://schemas.microsoft.com/office/drawing/2014/main" xmlns="" id="{8F8346C6-3043-E72A-69B4-9E249C24EF11}"/>
              </a:ext>
            </a:extLst>
          </p:cNvPr>
          <p:cNvSpPr txBox="1"/>
          <p:nvPr/>
        </p:nvSpPr>
        <p:spPr>
          <a:xfrm>
            <a:off x="3615070" y="2225134"/>
            <a:ext cx="7857460" cy="4154984"/>
          </a:xfrm>
          <a:prstGeom prst="rect">
            <a:avLst/>
          </a:prstGeom>
          <a:noFill/>
        </p:spPr>
        <p:txBody>
          <a:bodyPr wrap="square" rtlCol="0">
            <a:spAutoFit/>
          </a:bodyPr>
          <a:lstStyle/>
          <a:p>
            <a:pPr marL="514350" indent="-514350" algn="just">
              <a:buAutoNum type="arabicPeriod"/>
            </a:pP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nêu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ý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chính</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514350" indent="-514350" algn="just">
              <a:buAutoNum type="arabicPeriod"/>
            </a:pP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có</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thể</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được</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nhắc</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lại</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nâng</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cao</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ở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957690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xmlns="" id="{7FEB77F0-F1DF-4855-AB46-4276606AE8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95939"/>
            <a:ext cx="12192000" cy="4826966"/>
          </a:xfrm>
        </p:spPr>
      </p:pic>
      <p:pic>
        <p:nvPicPr>
          <p:cNvPr id="17" name="Picture 16">
            <a:extLst>
              <a:ext uri="{FF2B5EF4-FFF2-40B4-BE49-F238E27FC236}">
                <a16:creationId xmlns:a16="http://schemas.microsoft.com/office/drawing/2014/main" xmlns="" id="{57B95895-ADB3-4841-BD59-01D413E4B7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774" y="4837044"/>
            <a:ext cx="12046226" cy="2020956"/>
          </a:xfrm>
          <a:prstGeom prst="rect">
            <a:avLst/>
          </a:prstGeom>
        </p:spPr>
      </p:pic>
      <p:cxnSp>
        <p:nvCxnSpPr>
          <p:cNvPr id="18" name="Straight Connector 17">
            <a:extLst>
              <a:ext uri="{FF2B5EF4-FFF2-40B4-BE49-F238E27FC236}">
                <a16:creationId xmlns:a16="http://schemas.microsoft.com/office/drawing/2014/main" xmlns="" id="{FA69D243-A9C0-42B4-81C8-5FA407F04F8E}"/>
              </a:ext>
            </a:extLst>
          </p:cNvPr>
          <p:cNvCxnSpPr>
            <a:cxnSpLocks/>
          </p:cNvCxnSpPr>
          <p:nvPr/>
        </p:nvCxnSpPr>
        <p:spPr>
          <a:xfrm>
            <a:off x="1398106" y="682486"/>
            <a:ext cx="200770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ABB18F6D-2358-47A9-AC98-8EE380BFE1C7}"/>
              </a:ext>
            </a:extLst>
          </p:cNvPr>
          <p:cNvCxnSpPr>
            <a:cxnSpLocks/>
          </p:cNvCxnSpPr>
          <p:nvPr/>
        </p:nvCxnSpPr>
        <p:spPr>
          <a:xfrm>
            <a:off x="2232993" y="1053547"/>
            <a:ext cx="386300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EB2FBD6B-D8E3-4804-8556-89A4CD1BB5D5}"/>
              </a:ext>
            </a:extLst>
          </p:cNvPr>
          <p:cNvCxnSpPr>
            <a:cxnSpLocks/>
          </p:cNvCxnSpPr>
          <p:nvPr/>
        </p:nvCxnSpPr>
        <p:spPr>
          <a:xfrm>
            <a:off x="1398106" y="1331845"/>
            <a:ext cx="46978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C6D2DE35-04E5-4C66-B765-92E3CF021704}"/>
              </a:ext>
            </a:extLst>
          </p:cNvPr>
          <p:cNvCxnSpPr>
            <a:cxnSpLocks/>
          </p:cNvCxnSpPr>
          <p:nvPr/>
        </p:nvCxnSpPr>
        <p:spPr>
          <a:xfrm>
            <a:off x="1424611" y="1649895"/>
            <a:ext cx="46978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12FB1BC7-07B4-446A-AA10-3FE90ED8DA8D}"/>
              </a:ext>
            </a:extLst>
          </p:cNvPr>
          <p:cNvCxnSpPr>
            <a:cxnSpLocks/>
          </p:cNvCxnSpPr>
          <p:nvPr/>
        </p:nvCxnSpPr>
        <p:spPr>
          <a:xfrm>
            <a:off x="1424611" y="1967947"/>
            <a:ext cx="296185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964F1308-704E-4D65-8F1F-1D92CFC5D6A0}"/>
              </a:ext>
            </a:extLst>
          </p:cNvPr>
          <p:cNvCxnSpPr>
            <a:cxnSpLocks/>
          </p:cNvCxnSpPr>
          <p:nvPr/>
        </p:nvCxnSpPr>
        <p:spPr>
          <a:xfrm>
            <a:off x="2401957" y="5307494"/>
            <a:ext cx="393258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709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par>
                                <p:cTn id="18" presetID="22" presetClass="entr" presetSubtype="8"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left)">
                                      <p:cBhvr>
                                        <p:cTn id="20" dur="500"/>
                                        <p:tgtEl>
                                          <p:spTgt spid="20"/>
                                        </p:tgtEl>
                                      </p:cBhvr>
                                    </p:animEffect>
                                  </p:childTnLst>
                                </p:cTn>
                              </p:par>
                              <p:par>
                                <p:cTn id="21" presetID="22" presetClass="entr" presetSubtype="8"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left)">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left)">
                                      <p:cBhvr>
                                        <p:cTn id="3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CA70F594-FC57-4BED-B59A-28BCCF755114}"/>
              </a:ext>
            </a:extLst>
          </p:cNvPr>
          <p:cNvSpPr/>
          <p:nvPr/>
        </p:nvSpPr>
        <p:spPr>
          <a:xfrm>
            <a:off x="1" y="202812"/>
            <a:ext cx="9183756" cy="6494085"/>
          </a:xfrm>
          <a:prstGeom prst="rect">
            <a:avLst/>
          </a:prstGeom>
        </p:spPr>
        <p:txBody>
          <a:bodyPr wrap="square">
            <a:spAutoFit/>
          </a:bodyPr>
          <a:lstStyle/>
          <a:p>
            <a:pPr algn="just"/>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phù</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200" dirty="0" err="1">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 ……………………………………………</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just"/>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Nghe tin quân Nguyên xâm lược đất Việt, ông xin nhà vua cho ra trận chỉ với vũ khí là búa và dùi sắt để giết giặc. Một lần, khi đục thuyền giặc, ông bị chúng bắt. Ông nhanh trí vờ dẫn địch đi bắt người đục thuyền, rồi nhân lúc chúng sơ ý, ông nhảy xuống biển sâu trốn thoát.</a:t>
            </a:r>
            <a:r>
              <a:rPr lang="vi-VN" dirty="0"/>
              <a:t> </a:t>
            </a:r>
            <a:endParaRPr lang="en-US" dirty="0"/>
          </a:p>
          <a:p>
            <a:pPr algn="just"/>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pPr algn="just"/>
            <a:r>
              <a:rPr lang="en-US"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3200" dirty="0">
                <a:solidFill>
                  <a:srgbClr val="0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 Tinh có thể dùng phép bốc từng quả đồi, dời từng dãy núi, dựng thành luỹ đất, ngăn chặn dòng lũ. Thuỷ Tinh có thể hô mưa gọi gió, làm thành dông bão rung chuyển cả bầu trời.</a:t>
            </a:r>
          </a:p>
        </p:txBody>
      </p:sp>
      <p:pic>
        <p:nvPicPr>
          <p:cNvPr id="6" name="Picture 5">
            <a:extLst>
              <a:ext uri="{FF2B5EF4-FFF2-40B4-BE49-F238E27FC236}">
                <a16:creationId xmlns:a16="http://schemas.microsoft.com/office/drawing/2014/main" xmlns="" id="{6C795967-FBC5-41AC-898B-BF708B6A4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83757" y="1152938"/>
            <a:ext cx="3008242" cy="2478157"/>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xmlns="" id="{311A280D-1748-4D47-BC1B-449863B9E5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2783" y="3909393"/>
            <a:ext cx="2849216" cy="2835966"/>
          </a:xfrm>
          <a:prstGeom prst="rect">
            <a:avLst/>
          </a:prstGeom>
          <a:ln>
            <a:noFill/>
          </a:ln>
          <a:effectLst>
            <a:outerShdw blurRad="292100" dist="139700" dir="2700000" algn="tl" rotWithShape="0">
              <a:srgbClr val="333333">
                <a:alpha val="65000"/>
              </a:srgbClr>
            </a:outerShdw>
          </a:effectLst>
        </p:spPr>
      </p:pic>
      <p:cxnSp>
        <p:nvCxnSpPr>
          <p:cNvPr id="9" name="Straight Connector 8">
            <a:extLst>
              <a:ext uri="{FF2B5EF4-FFF2-40B4-BE49-F238E27FC236}">
                <a16:creationId xmlns:a16="http://schemas.microsoft.com/office/drawing/2014/main" xmlns="" id="{724D46DE-2CAD-41AA-95E9-944EEFF47FB7}"/>
              </a:ext>
            </a:extLst>
          </p:cNvPr>
          <p:cNvCxnSpPr>
            <a:cxnSpLocks/>
          </p:cNvCxnSpPr>
          <p:nvPr/>
        </p:nvCxnSpPr>
        <p:spPr>
          <a:xfrm>
            <a:off x="523462" y="695737"/>
            <a:ext cx="48304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xmlns="" id="{A216F3CE-79BC-4741-87C7-756512B00001}"/>
              </a:ext>
            </a:extLst>
          </p:cNvPr>
          <p:cNvSpPr/>
          <p:nvPr/>
        </p:nvSpPr>
        <p:spPr>
          <a:xfrm>
            <a:off x="357808" y="637021"/>
            <a:ext cx="9541565" cy="584775"/>
          </a:xfrm>
          <a:prstGeom prst="rect">
            <a:avLst/>
          </a:prstGeom>
        </p:spPr>
        <p:txBody>
          <a:bodyPr wrap="square">
            <a:spAutoFit/>
          </a:bodyPr>
          <a:lstStyle/>
          <a:p>
            <a:r>
              <a:rPr lang="vi-VN" sz="3200" dirty="0">
                <a:solidFill>
                  <a:srgbClr val="FF0000"/>
                </a:solidFill>
                <a:effectLst>
                  <a:outerShdw blurRad="38100" dist="38100" dir="2700000" algn="tl">
                    <a:srgbClr val="000000">
                      <a:alpha val="43137"/>
                    </a:srgbClr>
                  </a:outerShdw>
                </a:effectLst>
                <a:latin typeface="+mj-lt"/>
              </a:rPr>
              <a:t>Yết Kiêu là người có tài bơi lặn và có trí thông minh cao.</a:t>
            </a:r>
            <a:endParaRPr lang="en-US" sz="3200" dirty="0">
              <a:solidFill>
                <a:srgbClr val="FF0000"/>
              </a:solidFill>
              <a:effectLst>
                <a:outerShdw blurRad="38100" dist="38100" dir="2700000" algn="tl">
                  <a:srgbClr val="000000">
                    <a:alpha val="43137"/>
                  </a:srgbClr>
                </a:outerShdw>
              </a:effectLst>
              <a:latin typeface="+mj-lt"/>
            </a:endParaRPr>
          </a:p>
        </p:txBody>
      </p:sp>
      <p:sp>
        <p:nvSpPr>
          <p:cNvPr id="12" name="Rectangle 11">
            <a:extLst>
              <a:ext uri="{FF2B5EF4-FFF2-40B4-BE49-F238E27FC236}">
                <a16:creationId xmlns:a16="http://schemas.microsoft.com/office/drawing/2014/main" xmlns="" id="{3EA5BA0A-95ED-45D9-A417-17A52B82453C}"/>
              </a:ext>
            </a:extLst>
          </p:cNvPr>
          <p:cNvSpPr/>
          <p:nvPr/>
        </p:nvSpPr>
        <p:spPr>
          <a:xfrm>
            <a:off x="357807" y="4049455"/>
            <a:ext cx="9541565" cy="584775"/>
          </a:xfrm>
          <a:prstGeom prst="rect">
            <a:avLst/>
          </a:prstGeom>
        </p:spPr>
        <p:txBody>
          <a:bodyPr wrap="square">
            <a:spAutoFit/>
          </a:bodyPr>
          <a:lstStyle/>
          <a:p>
            <a:endParaRPr lang="en-US" sz="3200" dirty="0">
              <a:solidFill>
                <a:srgbClr val="FF0000"/>
              </a:solidFill>
              <a:effectLst>
                <a:outerShdw blurRad="38100" dist="38100" dir="2700000" algn="tl">
                  <a:srgbClr val="000000">
                    <a:alpha val="43137"/>
                  </a:srgbClr>
                </a:outerShdw>
              </a:effectLst>
              <a:latin typeface="+mj-lt"/>
            </a:endParaRPr>
          </a:p>
        </p:txBody>
      </p:sp>
      <p:sp>
        <p:nvSpPr>
          <p:cNvPr id="13" name="Rectangle 12">
            <a:extLst>
              <a:ext uri="{FF2B5EF4-FFF2-40B4-BE49-F238E27FC236}">
                <a16:creationId xmlns:a16="http://schemas.microsoft.com/office/drawing/2014/main" xmlns="" id="{18D223AD-7D5D-47CD-9A78-2170196F2ABB}"/>
              </a:ext>
            </a:extLst>
          </p:cNvPr>
          <p:cNvSpPr/>
          <p:nvPr/>
        </p:nvSpPr>
        <p:spPr>
          <a:xfrm>
            <a:off x="357809" y="4067126"/>
            <a:ext cx="9183756" cy="1569660"/>
          </a:xfrm>
          <a:prstGeom prst="rect">
            <a:avLst/>
          </a:prstGeom>
        </p:spPr>
        <p:txBody>
          <a:bodyPr wrap="square">
            <a:spAutoFit/>
          </a:bodyPr>
          <a:lstStyle/>
          <a:p>
            <a:r>
              <a:rPr lang="vi-VN" sz="3200" dirty="0">
                <a:solidFill>
                  <a:srgbClr val="FF0000"/>
                </a:solidFill>
                <a:effectLst>
                  <a:outerShdw blurRad="38100" dist="38100" dir="2700000" algn="tl">
                    <a:srgbClr val="000000">
                      <a:alpha val="43137"/>
                    </a:srgbClr>
                  </a:outerShdw>
                </a:effectLst>
                <a:latin typeface="+mj-lt"/>
              </a:rPr>
              <a:t>Sơn Tinh và Thủy Tinh là những người có phép có thể làm thay đổi đất trời.</a:t>
            </a:r>
            <a:br>
              <a:rPr lang="vi-VN" sz="3200" dirty="0">
                <a:solidFill>
                  <a:srgbClr val="FF0000"/>
                </a:solidFill>
                <a:effectLst>
                  <a:outerShdw blurRad="38100" dist="38100" dir="2700000" algn="tl">
                    <a:srgbClr val="000000">
                      <a:alpha val="43137"/>
                    </a:srgbClr>
                  </a:outerShdw>
                </a:effectLst>
                <a:latin typeface="+mj-lt"/>
              </a:rPr>
            </a:br>
            <a:endParaRPr lang="en-US" sz="3200" dirty="0">
              <a:solidFill>
                <a:srgbClr val="FF0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45198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E763278-C313-4EDF-987E-F22E218375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 y="602"/>
            <a:ext cx="12191995" cy="6856793"/>
          </a:xfrm>
          <a:prstGeom prst="rect">
            <a:avLst/>
          </a:prstGeom>
        </p:spPr>
      </p:pic>
      <p:pic>
        <p:nvPicPr>
          <p:cNvPr id="32" name="1b" descr="A close up of a logo&#10;&#10;Description generated with high confidence">
            <a:extLst>
              <a:ext uri="{FF2B5EF4-FFF2-40B4-BE49-F238E27FC236}">
                <a16:creationId xmlns:a16="http://schemas.microsoft.com/office/drawing/2014/main" xmlns="" id="{BB610790-D290-419E-AF66-8F78EE25E91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7817" y="1099333"/>
            <a:ext cx="3218967" cy="2243522"/>
          </a:xfrm>
          <a:prstGeom prst="rect">
            <a:avLst/>
          </a:prstGeom>
        </p:spPr>
      </p:pic>
      <p:pic>
        <p:nvPicPr>
          <p:cNvPr id="34" name="2b">
            <a:extLst>
              <a:ext uri="{FF2B5EF4-FFF2-40B4-BE49-F238E27FC236}">
                <a16:creationId xmlns:a16="http://schemas.microsoft.com/office/drawing/2014/main" xmlns="" id="{D91F0E31-F505-45CC-A500-C8C2CBDA9A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5165" y="1099333"/>
            <a:ext cx="3212870" cy="2255716"/>
          </a:xfrm>
          <a:prstGeom prst="rect">
            <a:avLst/>
          </a:prstGeom>
        </p:spPr>
      </p:pic>
      <p:pic>
        <p:nvPicPr>
          <p:cNvPr id="36" name="3b">
            <a:extLst>
              <a:ext uri="{FF2B5EF4-FFF2-40B4-BE49-F238E27FC236}">
                <a16:creationId xmlns:a16="http://schemas.microsoft.com/office/drawing/2014/main" xmlns="" id="{014C4854-1F24-4C12-B5D7-588DEDA035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95063" y="3417188"/>
            <a:ext cx="3194581" cy="2225233"/>
          </a:xfrm>
          <a:prstGeom prst="rect">
            <a:avLst/>
          </a:prstGeom>
        </p:spPr>
      </p:pic>
      <p:pic>
        <p:nvPicPr>
          <p:cNvPr id="38" name="4b" descr="A close up of a logo&#10;&#10;Description generated with high confidence">
            <a:extLst>
              <a:ext uri="{FF2B5EF4-FFF2-40B4-BE49-F238E27FC236}">
                <a16:creationId xmlns:a16="http://schemas.microsoft.com/office/drawing/2014/main" xmlns="" id="{CC6EF77F-72C1-432E-A9A4-5E262484B35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91264" y="3438230"/>
            <a:ext cx="3176291" cy="2225233"/>
          </a:xfrm>
          <a:prstGeom prst="rect">
            <a:avLst/>
          </a:prstGeom>
        </p:spPr>
      </p:pic>
      <p:pic>
        <p:nvPicPr>
          <p:cNvPr id="40" name="1a">
            <a:hlinkClick r:id="rId9" action="ppaction://hlinksldjump"/>
            <a:extLst>
              <a:ext uri="{FF2B5EF4-FFF2-40B4-BE49-F238E27FC236}">
                <a16:creationId xmlns:a16="http://schemas.microsoft.com/office/drawing/2014/main" xmlns="" id="{8AF76E6A-287A-4FCE-9172-43EA65468B4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3914" y="1093575"/>
            <a:ext cx="3212870" cy="2312293"/>
          </a:xfrm>
          <a:prstGeom prst="rect">
            <a:avLst/>
          </a:prstGeom>
        </p:spPr>
      </p:pic>
      <p:pic>
        <p:nvPicPr>
          <p:cNvPr id="41" name="2a">
            <a:hlinkClick r:id="rId11" action="ppaction://hlinksldjump"/>
            <a:extLst>
              <a:ext uri="{FF2B5EF4-FFF2-40B4-BE49-F238E27FC236}">
                <a16:creationId xmlns:a16="http://schemas.microsoft.com/office/drawing/2014/main" xmlns="" id="{DD20E236-853F-4DAB-9F1C-A4D9EDB1362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2832" y="1095540"/>
            <a:ext cx="3205203" cy="2305071"/>
          </a:xfrm>
          <a:prstGeom prst="rect">
            <a:avLst/>
          </a:prstGeom>
        </p:spPr>
      </p:pic>
      <p:pic>
        <p:nvPicPr>
          <p:cNvPr id="42" name="3a">
            <a:hlinkClick r:id="rId13" action="ppaction://hlinksldjump"/>
            <a:extLst>
              <a:ext uri="{FF2B5EF4-FFF2-40B4-BE49-F238E27FC236}">
                <a16:creationId xmlns:a16="http://schemas.microsoft.com/office/drawing/2014/main" xmlns="" id="{6958605E-82BB-4633-BA1A-5FE3B2AF2D1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47817" y="3423056"/>
            <a:ext cx="6619738" cy="2291294"/>
          </a:xfrm>
          <a:prstGeom prst="rect">
            <a:avLst/>
          </a:prstGeom>
        </p:spPr>
      </p:pic>
      <p:pic>
        <p:nvPicPr>
          <p:cNvPr id="53" name="Picture 52" descr="A close up of a logo&#10;&#10;Description generated with very high confidence">
            <a:extLst>
              <a:ext uri="{FF2B5EF4-FFF2-40B4-BE49-F238E27FC236}">
                <a16:creationId xmlns:a16="http://schemas.microsoft.com/office/drawing/2014/main" xmlns="" id="{069B54F1-CC45-43F6-97AD-194D52974AA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259008">
            <a:off x="11579833" y="2857144"/>
            <a:ext cx="241845" cy="196196"/>
          </a:xfrm>
          <a:prstGeom prst="rect">
            <a:avLst/>
          </a:prstGeom>
        </p:spPr>
      </p:pic>
      <p:pic>
        <p:nvPicPr>
          <p:cNvPr id="57" name="buom" descr="A insect on the ground&#10;&#10;Description generated with high confidence">
            <a:extLst>
              <a:ext uri="{FF2B5EF4-FFF2-40B4-BE49-F238E27FC236}">
                <a16:creationId xmlns:a16="http://schemas.microsoft.com/office/drawing/2014/main" xmlns="" id="{633BA60B-A834-4BA0-9477-2FB9465B37F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770510">
            <a:off x="1835381" y="2493526"/>
            <a:ext cx="963915" cy="923430"/>
          </a:xfrm>
          <a:prstGeom prst="rect">
            <a:avLst/>
          </a:prstGeom>
        </p:spPr>
      </p:pic>
      <p:pic>
        <p:nvPicPr>
          <p:cNvPr id="3" name="Picture 2">
            <a:extLst>
              <a:ext uri="{FF2B5EF4-FFF2-40B4-BE49-F238E27FC236}">
                <a16:creationId xmlns:a16="http://schemas.microsoft.com/office/drawing/2014/main" xmlns="" id="{3269E7C5-4EA5-4C44-AA00-1B2105BB828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543426" y="4934926"/>
            <a:ext cx="506290" cy="506290"/>
          </a:xfrm>
          <a:prstGeom prst="rect">
            <a:avLst/>
          </a:prstGeom>
        </p:spPr>
      </p:pic>
      <p:pic>
        <p:nvPicPr>
          <p:cNvPr id="6" name="Picture 5">
            <a:extLst>
              <a:ext uri="{FF2B5EF4-FFF2-40B4-BE49-F238E27FC236}">
                <a16:creationId xmlns:a16="http://schemas.microsoft.com/office/drawing/2014/main" xmlns="" id="{2534BD2E-90FC-49F3-AC62-E2293F519BB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181073" y="144615"/>
            <a:ext cx="868643" cy="644243"/>
          </a:xfrm>
          <a:prstGeom prst="rect">
            <a:avLst/>
          </a:prstGeom>
        </p:spPr>
      </p:pic>
      <p:sp>
        <p:nvSpPr>
          <p:cNvPr id="2" name="Action Button: Go Home 1">
            <a:hlinkClick r:id="" action="ppaction://hlinkshowjump?jump=lastslide" highlightClick="1"/>
            <a:extLst>
              <a:ext uri="{FF2B5EF4-FFF2-40B4-BE49-F238E27FC236}">
                <a16:creationId xmlns:a16="http://schemas.microsoft.com/office/drawing/2014/main" xmlns="" id="{8B976B69-3CF1-4597-8A42-D9021B7F389F}"/>
              </a:ext>
            </a:extLst>
          </p:cNvPr>
          <p:cNvSpPr/>
          <p:nvPr/>
        </p:nvSpPr>
        <p:spPr>
          <a:xfrm>
            <a:off x="11444406" y="6213152"/>
            <a:ext cx="768626" cy="644243"/>
          </a:xfrm>
          <a:prstGeom prst="actionButtonHom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53400265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2"/>
                                        </p:tgtEl>
                                      </p:cBhvr>
                                    </p:animEffect>
                                    <p:set>
                                      <p:cBhvr>
                                        <p:cTn id="7" dur="1" fill="hold">
                                          <p:stCondLst>
                                            <p:cond delay="499"/>
                                          </p:stCondLst>
                                        </p:cTn>
                                        <p:tgtEl>
                                          <p:spTgt spid="3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2"/>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6"/>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6"/>
                                        </p:tgtEl>
                                      </p:cBhvr>
                                    </p:animEffect>
                                    <p:set>
                                      <p:cBhvr>
                                        <p:cTn id="19" dur="1" fill="hold">
                                          <p:stCondLst>
                                            <p:cond delay="499"/>
                                          </p:stCondLst>
                                        </p:cTn>
                                        <p:tgtEl>
                                          <p:spTgt spid="36"/>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6"/>
                  </p:tgtEl>
                </p:cond>
              </p:nextCondLst>
            </p:seq>
            <p:seq concurrent="1" nextAc="seek">
              <p:cTn id="20" restart="whenNotActive" fill="hold" evtFilter="cancelBubble" nodeType="interactiveSeq">
                <p:stCondLst>
                  <p:cond evt="onClick" delay="0">
                    <p:tgtEl>
                      <p:spTgt spid="38"/>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38"/>
                                        </p:tgtEl>
                                      </p:cBhvr>
                                    </p:animEffect>
                                    <p:set>
                                      <p:cBhvr>
                                        <p:cTn id="25" dur="1" fill="hold">
                                          <p:stCondLst>
                                            <p:cond delay="499"/>
                                          </p:stCondLst>
                                        </p:cTn>
                                        <p:tgtEl>
                                          <p:spTgt spid="38"/>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38"/>
                  </p:tgtEl>
                </p:cond>
              </p:nextCondLst>
            </p:seq>
            <p:seq concurrent="1" nextAc="seek">
              <p:cTn id="26" restart="whenNotActive" fill="hold" evtFilter="cancelBubble" nodeType="interactiveSeq">
                <p:stCondLst>
                  <p:cond evt="onClick" delay="0">
                    <p:tgtEl>
                      <p:spTgt spid="4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40"/>
                                        </p:tgtEl>
                                      </p:cBhvr>
                                    </p:animEffect>
                                    <p:set>
                                      <p:cBhvr>
                                        <p:cTn id="31"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2" restart="whenNotActive" fill="hold" evtFilter="cancelBubble" nodeType="interactiveSeq">
                <p:stCondLst>
                  <p:cond evt="onClick" delay="0">
                    <p:tgtEl>
                      <p:spTgt spid="4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41"/>
                                        </p:tgtEl>
                                      </p:cBhvr>
                                    </p:animEffect>
                                    <p:set>
                                      <p:cBhvr>
                                        <p:cTn id="37"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44" restart="whenNotActive" fill="hold" evtFilter="cancelBubble" nodeType="interactiveSeq">
                <p:stCondLst>
                  <p:cond evt="onClick" delay="0">
                    <p:tgtEl>
                      <p:spTgt spid="5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32"/>
                                        </p:tgtEl>
                                      </p:cBhvr>
                                    </p:animEffect>
                                    <p:set>
                                      <p:cBhvr>
                                        <p:cTn id="52" dur="1" fill="hold">
                                          <p:stCondLst>
                                            <p:cond delay="499"/>
                                          </p:stCondLst>
                                        </p:cTn>
                                        <p:tgtEl>
                                          <p:spTgt spid="32"/>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34"/>
                                        </p:tgtEl>
                                      </p:cBhvr>
                                    </p:animEffect>
                                    <p:set>
                                      <p:cBhvr>
                                        <p:cTn id="55" dur="1" fill="hold">
                                          <p:stCondLst>
                                            <p:cond delay="499"/>
                                          </p:stCondLst>
                                        </p:cTn>
                                        <p:tgtEl>
                                          <p:spTgt spid="34"/>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36"/>
                                        </p:tgtEl>
                                      </p:cBhvr>
                                    </p:animEffect>
                                    <p:set>
                                      <p:cBhvr>
                                        <p:cTn id="58" dur="1" fill="hold">
                                          <p:stCondLst>
                                            <p:cond delay="499"/>
                                          </p:stCondLst>
                                        </p:cTn>
                                        <p:tgtEl>
                                          <p:spTgt spid="36"/>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38"/>
                                        </p:tgtEl>
                                      </p:cBhvr>
                                    </p:animEffect>
                                    <p:set>
                                      <p:cBhvr>
                                        <p:cTn id="61"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5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xmlns=""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xmlns=""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xmlns=""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xmlns=""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xmlns="" id="{3E04F571-FE28-420C-7A9E-E7BB4708E0A2}"/>
              </a:ext>
            </a:extLst>
          </p:cNvPr>
          <p:cNvGrpSpPr/>
          <p:nvPr/>
        </p:nvGrpSpPr>
        <p:grpSpPr>
          <a:xfrm>
            <a:off x="3759999" y="139117"/>
            <a:ext cx="7660913" cy="1309548"/>
            <a:chOff x="74342" y="1538752"/>
            <a:chExt cx="9069658" cy="3323063"/>
          </a:xfrm>
        </p:grpSpPr>
        <p:sp>
          <p:nvSpPr>
            <p:cNvPr id="13" name="Rounded Rectangle 13">
              <a:extLst>
                <a:ext uri="{FF2B5EF4-FFF2-40B4-BE49-F238E27FC236}">
                  <a16:creationId xmlns:a16="http://schemas.microsoft.com/office/drawing/2014/main" xmlns=""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xmlns=""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7">
            <a:extLst>
              <a:ext uri="{FF2B5EF4-FFF2-40B4-BE49-F238E27FC236}">
                <a16:creationId xmlns:a16="http://schemas.microsoft.com/office/drawing/2014/main" xmlns="" id="{61C5F40A-AE60-4706-B1CE-AFBFEBE6695C}"/>
              </a:ext>
            </a:extLst>
          </p:cNvPr>
          <p:cNvSpPr txBox="1"/>
          <p:nvPr/>
        </p:nvSpPr>
        <p:spPr>
          <a:xfrm>
            <a:off x="3903772" y="383668"/>
            <a:ext cx="8288228" cy="830997"/>
          </a:xfrm>
          <a:prstGeom prst="rect">
            <a:avLst/>
          </a:prstGeom>
        </p:spPr>
        <p:txBody>
          <a:bodyPr wrap="square" lIns="0" tIns="0" rIns="0" bIns="0" rtlCol="0" anchor="t">
            <a:spAutoFit/>
          </a:bodyPr>
          <a:lstStyle/>
          <a:p>
            <a:pPr marL="256811" marR="0" lvl="1" algn="just" defTabSz="914377" rtl="0" eaLnBrk="1" fontAlgn="auto" latinLnBrk="0" hangingPunct="1">
              <a:lnSpc>
                <a:spcPct val="100000"/>
              </a:lnSpc>
              <a:spcBef>
                <a:spcPts val="0"/>
              </a:spcBef>
              <a:spcAft>
                <a:spcPts val="0"/>
              </a:spcAft>
              <a:buClrTx/>
              <a:buSzTx/>
              <a:tabLst/>
              <a:defRPr/>
            </a:pP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Đây</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là</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câu</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chuyện</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 </a:t>
            </a:r>
            <a:r>
              <a:rPr lang="en-US" sz="5400" b="1" noProof="0" dirty="0" err="1">
                <a:solidFill>
                  <a:srgbClr val="002060"/>
                </a:solidFill>
                <a:latin typeface="Times New Roman" panose="02020603050405020304" pitchFamily="18" charset="0"/>
                <a:ea typeface="Cambria" panose="02040503050406030204" pitchFamily="18" charset="0"/>
                <a:cs typeface="Times New Roman" panose="02020603050405020304" pitchFamily="18" charset="0"/>
              </a:rPr>
              <a:t>nào</a:t>
            </a:r>
            <a:r>
              <a:rPr lang="en-US" sz="5400" b="1" noProof="0" dirty="0">
                <a:solidFill>
                  <a:srgbClr val="00206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xmlns="" id="{B5FBAD5F-3E16-4840-AD98-990A105C6022}"/>
              </a:ext>
            </a:extLst>
          </p:cNvPr>
          <p:cNvPicPr>
            <a:picLocks noChangeAspect="1"/>
          </p:cNvPicPr>
          <p:nvPr/>
        </p:nvPicPr>
        <p:blipFill rotWithShape="1">
          <a:blip r:embed="rId9">
            <a:extLst>
              <a:ext uri="{28A0092B-C50C-407E-A947-70E740481C1C}">
                <a14:useLocalDpi xmlns:a14="http://schemas.microsoft.com/office/drawing/2010/main" val="0"/>
              </a:ext>
            </a:extLst>
          </a:blip>
          <a:srcRect t="6571" r="1239" b="9568"/>
          <a:stretch/>
        </p:blipFill>
        <p:spPr>
          <a:xfrm>
            <a:off x="4666960" y="1755677"/>
            <a:ext cx="3737390" cy="3653659"/>
          </a:xfrm>
          <a:prstGeom prst="rect">
            <a:avLst/>
          </a:prstGeom>
          <a:ln>
            <a:noFill/>
          </a:ln>
          <a:effectLst>
            <a:softEdge rad="112500"/>
          </a:effectLst>
        </p:spPr>
      </p:pic>
      <p:pic>
        <p:nvPicPr>
          <p:cNvPr id="5" name="Picture 4">
            <a:extLst>
              <a:ext uri="{FF2B5EF4-FFF2-40B4-BE49-F238E27FC236}">
                <a16:creationId xmlns:a16="http://schemas.microsoft.com/office/drawing/2014/main" xmlns="" id="{A5FC413D-A2F4-4028-907A-0647C08A89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612761" y="1813169"/>
            <a:ext cx="3437297" cy="3596167"/>
          </a:xfrm>
          <a:prstGeom prst="rect">
            <a:avLst/>
          </a:prstGeom>
          <a:ln>
            <a:noFill/>
          </a:ln>
          <a:effectLst>
            <a:softEdge rad="112500"/>
          </a:effectLst>
        </p:spPr>
      </p:pic>
      <p:sp>
        <p:nvSpPr>
          <p:cNvPr id="9" name="TextBox 8">
            <a:extLst>
              <a:ext uri="{FF2B5EF4-FFF2-40B4-BE49-F238E27FC236}">
                <a16:creationId xmlns:a16="http://schemas.microsoft.com/office/drawing/2014/main" xmlns="" id="{489D34E4-7EFC-4693-80F9-25F905089B01}"/>
              </a:ext>
            </a:extLst>
          </p:cNvPr>
          <p:cNvSpPr txBox="1"/>
          <p:nvPr/>
        </p:nvSpPr>
        <p:spPr>
          <a:xfrm>
            <a:off x="703060" y="677518"/>
            <a:ext cx="2724210" cy="1754326"/>
          </a:xfrm>
          <a:prstGeom prst="rect">
            <a:avLst/>
          </a:prstGeom>
          <a:noFill/>
        </p:spPr>
        <p:txBody>
          <a:bodyPr wrap="square" rtlCol="0">
            <a:spAutoFit/>
          </a:bodyPr>
          <a:lstStyle/>
          <a:p>
            <a:pPr algn="ct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hay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tốt</a:t>
            </a:r>
            <a:endPar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hlinkClick r:id="rId3" action="ppaction://hlinksldjump"/>
            <a:extLst>
              <a:ext uri="{FF2B5EF4-FFF2-40B4-BE49-F238E27FC236}">
                <a16:creationId xmlns:a16="http://schemas.microsoft.com/office/drawing/2014/main" xmlns="" id="{51610815-90AC-4463-A02A-2631C4B67A8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xmlns="" id="{115EF1AB-B4D0-4F5F-8B39-FAE257D613F7}"/>
              </a:ext>
            </a:extLst>
          </p:cNvPr>
          <p:cNvSpPr txBox="1"/>
          <p:nvPr/>
        </p:nvSpPr>
        <p:spPr>
          <a:xfrm>
            <a:off x="1409092" y="877160"/>
            <a:ext cx="10093795"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Câu</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chủ</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thường</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đứng</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ở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vị</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trí</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nào</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trong</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đoạn</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a:t>
            </a:r>
            <a:endParaRPr kumimoji="0" lang="en-US" sz="4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sp>
        <p:nvSpPr>
          <p:cNvPr id="7" name="TextBox 6">
            <a:extLst>
              <a:ext uri="{FF2B5EF4-FFF2-40B4-BE49-F238E27FC236}">
                <a16:creationId xmlns:a16="http://schemas.microsoft.com/office/drawing/2014/main" xmlns="" id="{CB29C377-1663-4A93-951F-A769749FB432}"/>
              </a:ext>
            </a:extLst>
          </p:cNvPr>
          <p:cNvSpPr txBox="1"/>
          <p:nvPr/>
        </p:nvSpPr>
        <p:spPr>
          <a:xfrm>
            <a:off x="1709530" y="2822713"/>
            <a:ext cx="3458818" cy="707886"/>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0"/>
              </a:spcBef>
              <a:spcAft>
                <a:spcPts val="0"/>
              </a:spcAft>
              <a:buClrTx/>
              <a:buSzTx/>
              <a:buFontTx/>
              <a:buAutoNum type="alphaUcPeriod"/>
              <a:tabLst/>
              <a:defRPr/>
            </a:pP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Đầu</a:t>
            </a: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1B2071B7-230C-4404-9C08-5B837B2E5279}"/>
              </a:ext>
            </a:extLst>
          </p:cNvPr>
          <p:cNvSpPr txBox="1"/>
          <p:nvPr/>
        </p:nvSpPr>
        <p:spPr>
          <a:xfrm>
            <a:off x="1709530" y="3741919"/>
            <a:ext cx="3458818"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Giữa</a:t>
            </a: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xmlns="" id="{EB1E2E95-8FDC-44FF-A068-7648AE8E85BE}"/>
              </a:ext>
            </a:extLst>
          </p:cNvPr>
          <p:cNvSpPr txBox="1"/>
          <p:nvPr/>
        </p:nvSpPr>
        <p:spPr>
          <a:xfrm>
            <a:off x="1762538" y="4638261"/>
            <a:ext cx="3458818" cy="707886"/>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Cuối</a:t>
            </a:r>
            <a:r>
              <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dirty="0" err="1">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endParaRPr lang="en-US" sz="4000"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 name="Oval 1">
            <a:extLst>
              <a:ext uri="{FF2B5EF4-FFF2-40B4-BE49-F238E27FC236}">
                <a16:creationId xmlns:a16="http://schemas.microsoft.com/office/drawing/2014/main" xmlns="" id="{6A7617D4-EF23-4CD5-B607-C97FD13D39EF}"/>
              </a:ext>
            </a:extLst>
          </p:cNvPr>
          <p:cNvSpPr/>
          <p:nvPr/>
        </p:nvSpPr>
        <p:spPr>
          <a:xfrm>
            <a:off x="1603513" y="2822713"/>
            <a:ext cx="808383" cy="730750"/>
          </a:xfrm>
          <a:prstGeom prst="ellipse">
            <a:avLst/>
          </a:prstGeom>
          <a:noFill/>
          <a:ln w="38100">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49663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BAC73DBC-8EDB-4C1D-ADC5-59A21F8A3FC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xmlns="" id="{3EA82275-6D40-4F37-8744-587E7F2F6C71}"/>
              </a:ext>
            </a:extLst>
          </p:cNvPr>
          <p:cNvSpPr/>
          <p:nvPr/>
        </p:nvSpPr>
        <p:spPr>
          <a:xfrm>
            <a:off x="861392" y="472613"/>
            <a:ext cx="10416208" cy="5632311"/>
          </a:xfrm>
          <a:prstGeom prst="rect">
            <a:avLst/>
          </a:prstGeom>
        </p:spPr>
        <p:txBody>
          <a:bodyPr wrap="square">
            <a:spAutoFit/>
          </a:bodyPr>
          <a:lstStyle/>
          <a:p>
            <a:r>
              <a:rPr lang="vi-VN" sz="3600" dirty="0">
                <a:solidFill>
                  <a:schemeClr val="bg1"/>
                </a:solidFill>
                <a:effectLst>
                  <a:outerShdw blurRad="38100" dist="38100" dir="2700000" algn="tl">
                    <a:srgbClr val="000000">
                      <a:alpha val="43137"/>
                    </a:srgbClr>
                  </a:outerShdw>
                </a:effectLst>
                <a:latin typeface="+mj-lt"/>
              </a:rPr>
              <a:t>"Dế Mèn phiêu lưu kí" kể lại những cuộc phiêu lưu lí thú, đầy sóng gió của chàng Dế Mèn. Không cam chịu cảnh sống tù túng, quanh quẩn, nhạt nhẽo, tầm thường, Dế Mèn cất bước đi tìm ý nghĩa thật của cuộc đời. Gặp biết bao khó khăn, trải qua những vấp váp sai lầm, thậm chí có lúc thất bại đau đớn, nhưng Dế Mèn không nản lòng, không chịu lùi bước và cuối cùng đã đạt được ước mơ của mình. "Đi một ngày đàng, học một sàng khôn”, qua mỗi chặng đường, tầm mắt của Dế Mèn được mở rộng,</a:t>
            </a:r>
            <a:endParaRPr lang="en-US" sz="3600" dirty="0">
              <a:solidFill>
                <a:schemeClr val="bg1"/>
              </a:solidFill>
              <a:effectLst>
                <a:outerShdw blurRad="38100" dist="38100" dir="2700000" algn="tl">
                  <a:srgbClr val="000000">
                    <a:alpha val="43137"/>
                  </a:srgbClr>
                </a:outerShdw>
              </a:effectLst>
              <a:latin typeface="+mj-lt"/>
            </a:endParaRPr>
          </a:p>
        </p:txBody>
      </p:sp>
      <p:sp>
        <p:nvSpPr>
          <p:cNvPr id="4" name="Rectangle: Diagonal Corners Rounded 3">
            <a:extLst>
              <a:ext uri="{FF2B5EF4-FFF2-40B4-BE49-F238E27FC236}">
                <a16:creationId xmlns:a16="http://schemas.microsoft.com/office/drawing/2014/main" xmlns="" id="{B2233B06-0D8A-4806-AF05-4E1711AB41E4}"/>
              </a:ext>
            </a:extLst>
          </p:cNvPr>
          <p:cNvSpPr/>
          <p:nvPr/>
        </p:nvSpPr>
        <p:spPr>
          <a:xfrm>
            <a:off x="1179443" y="39755"/>
            <a:ext cx="9090992" cy="47261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trong</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này</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p>
        </p:txBody>
      </p:sp>
      <p:cxnSp>
        <p:nvCxnSpPr>
          <p:cNvPr id="7" name="Straight Connector 6">
            <a:extLst>
              <a:ext uri="{FF2B5EF4-FFF2-40B4-BE49-F238E27FC236}">
                <a16:creationId xmlns:a16="http://schemas.microsoft.com/office/drawing/2014/main" xmlns="" id="{F76696DB-F299-45DF-A07E-B562F78D04D1}"/>
              </a:ext>
            </a:extLst>
          </p:cNvPr>
          <p:cNvCxnSpPr>
            <a:cxnSpLocks/>
          </p:cNvCxnSpPr>
          <p:nvPr/>
        </p:nvCxnSpPr>
        <p:spPr>
          <a:xfrm>
            <a:off x="1179443" y="1013790"/>
            <a:ext cx="9594574"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D12F126-D6D6-42FE-93E0-0DC9A2F9DAC8}"/>
              </a:ext>
            </a:extLst>
          </p:cNvPr>
          <p:cNvCxnSpPr>
            <a:cxnSpLocks/>
          </p:cNvCxnSpPr>
          <p:nvPr/>
        </p:nvCxnSpPr>
        <p:spPr>
          <a:xfrm>
            <a:off x="1013794" y="1623390"/>
            <a:ext cx="6672467"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379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hlinkClick r:id="rId3" action="ppaction://hlinksldjump"/>
            <a:extLst>
              <a:ext uri="{FF2B5EF4-FFF2-40B4-BE49-F238E27FC236}">
                <a16:creationId xmlns:a16="http://schemas.microsoft.com/office/drawing/2014/main" xmlns="" id="{E8A3D8D8-1DFA-4A8B-9290-10ED9F0F074D}"/>
              </a:ext>
            </a:extLst>
          </p:cNvPr>
          <p:cNvSpPr/>
          <p:nvPr/>
        </p:nvSpPr>
        <p:spPr>
          <a:xfrm>
            <a:off x="6979920" y="6050280"/>
            <a:ext cx="2164080" cy="6400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xmlns="" id="{F1D4D35A-7B61-4BE8-8F3F-0C5962BAD417}"/>
              </a:ext>
            </a:extLst>
          </p:cNvPr>
          <p:cNvSpPr/>
          <p:nvPr/>
        </p:nvSpPr>
        <p:spPr>
          <a:xfrm>
            <a:off x="834887" y="1202964"/>
            <a:ext cx="10933044" cy="4401205"/>
          </a:xfrm>
          <a:prstGeom prst="rect">
            <a:avLst/>
          </a:prstGeom>
        </p:spPr>
        <p:txBody>
          <a:bodyPr wrap="square">
            <a:spAutoFit/>
          </a:bodyPr>
          <a:lstStyle/>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a:p>
            <a:r>
              <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Cậu sẵn sàng dũng cảm nói ra sự thật, không ngại nguy hiểm, không ngại khó khăn. Cậu dám thừa nhận những lỗi lầm về mình. Cuối cùng, cậu bé đã được nhường lại ngôi vua nhờ lòng trung thực và sự gan dạ đáng quý của mình.</a:t>
            </a:r>
            <a:endParaRPr lang="en-US" sz="40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 name="Rectangle: Diagonal Corners Rounded 5">
            <a:extLst>
              <a:ext uri="{FF2B5EF4-FFF2-40B4-BE49-F238E27FC236}">
                <a16:creationId xmlns:a16="http://schemas.microsoft.com/office/drawing/2014/main" xmlns="" id="{1D16241C-A68D-493D-9F79-74A233CB5089}"/>
              </a:ext>
            </a:extLst>
          </p:cNvPr>
          <p:cNvSpPr/>
          <p:nvPr/>
        </p:nvSpPr>
        <p:spPr>
          <a:xfrm>
            <a:off x="622852" y="39755"/>
            <a:ext cx="10933044" cy="472613"/>
          </a:xfrm>
          <a:prstGeom prst="round2Diag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Viết</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thêm</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phù</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hợp</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vào</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sau</a:t>
            </a: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17CCDC05-6CE7-4767-A36A-E6B3A292ED6C}"/>
              </a:ext>
            </a:extLst>
          </p:cNvPr>
          <p:cNvSpPr/>
          <p:nvPr/>
        </p:nvSpPr>
        <p:spPr>
          <a:xfrm>
            <a:off x="715619" y="1202964"/>
            <a:ext cx="10323443" cy="1846659"/>
          </a:xfrm>
          <a:prstGeom prst="rect">
            <a:avLst/>
          </a:prstGeom>
        </p:spPr>
        <p:txBody>
          <a:bodyPr wrap="square">
            <a:spAutoFit/>
          </a:bodyPr>
          <a:lstStyle/>
          <a:p>
            <a:r>
              <a:rPr lang="vi-VN" sz="3800" b="1" dirty="0">
                <a:solidFill>
                  <a:srgbClr val="FFFF00"/>
                </a:solidFill>
                <a:effectLst>
                  <a:outerShdw blurRad="38100" dist="38100" dir="2700000" algn="tl">
                    <a:srgbClr val="000000">
                      <a:alpha val="43137"/>
                    </a:srgbClr>
                  </a:outerShdw>
                </a:effectLst>
                <a:latin typeface="+mj-lt"/>
              </a:rPr>
              <a:t>Qua câu chuyện về Những hạt thóc giống, em cảm thấy rất ngưỡng mộ sự trung thực của cậu bé. </a:t>
            </a:r>
            <a:endParaRPr lang="en-US" sz="3800" b="1" dirty="0">
              <a:solidFill>
                <a:srgbClr val="FFFF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0021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xmlns=""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xmlns=""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xmlns=""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xmlns=""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xmlns=""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xmlns=""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xmlns="" id="{3E04F571-FE28-420C-7A9E-E7BB4708E0A2}"/>
              </a:ext>
            </a:extLst>
          </p:cNvPr>
          <p:cNvGrpSpPr/>
          <p:nvPr/>
        </p:nvGrpSpPr>
        <p:grpSpPr>
          <a:xfrm>
            <a:off x="3759999" y="139117"/>
            <a:ext cx="7660913" cy="1309548"/>
            <a:chOff x="74342" y="1538752"/>
            <a:chExt cx="9069658" cy="3323063"/>
          </a:xfrm>
        </p:grpSpPr>
        <p:sp>
          <p:nvSpPr>
            <p:cNvPr id="13" name="Rounded Rectangle 13">
              <a:extLst>
                <a:ext uri="{FF2B5EF4-FFF2-40B4-BE49-F238E27FC236}">
                  <a16:creationId xmlns:a16="http://schemas.microsoft.com/office/drawing/2014/main" xmlns=""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xmlns=""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7">
            <a:extLst>
              <a:ext uri="{FF2B5EF4-FFF2-40B4-BE49-F238E27FC236}">
                <a16:creationId xmlns:a16="http://schemas.microsoft.com/office/drawing/2014/main" xmlns="" id="{61C5F40A-AE60-4706-B1CE-AFBFEBE6695C}"/>
              </a:ext>
            </a:extLst>
          </p:cNvPr>
          <p:cNvSpPr txBox="1"/>
          <p:nvPr/>
        </p:nvSpPr>
        <p:spPr>
          <a:xfrm>
            <a:off x="3903772" y="383668"/>
            <a:ext cx="8288228" cy="830997"/>
          </a:xfrm>
          <a:prstGeom prst="rect">
            <a:avLst/>
          </a:prstGeom>
        </p:spPr>
        <p:txBody>
          <a:bodyPr wrap="square" lIns="0" tIns="0" rIns="0" bIns="0" rtlCol="0" anchor="t">
            <a:spAutoFit/>
          </a:bodyPr>
          <a:lstStyle/>
          <a:p>
            <a:pPr marL="256811" marR="0" lvl="1" indent="0" algn="just"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Đây</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489D34E4-7EFC-4693-80F9-25F905089B01}"/>
              </a:ext>
            </a:extLst>
          </p:cNvPr>
          <p:cNvSpPr txBox="1"/>
          <p:nvPr/>
        </p:nvSpPr>
        <p:spPr>
          <a:xfrm>
            <a:off x="349506" y="677518"/>
            <a:ext cx="3365358"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Sơn</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Tinh</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Thủy</a:t>
            </a:r>
            <a:r>
              <a:rPr lang="en-US" sz="5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Tinh</a:t>
            </a:r>
            <a:endParaRPr kumimoji="0" lang="en-US" sz="5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31AF6ECA-AB5A-4B9B-BDDE-55E47B986CF9}"/>
              </a:ext>
            </a:extLst>
          </p:cNvPr>
          <p:cNvPicPr>
            <a:picLocks noChangeAspect="1"/>
          </p:cNvPicPr>
          <p:nvPr/>
        </p:nvPicPr>
        <p:blipFill rotWithShape="1">
          <a:blip r:embed="rId9">
            <a:extLst>
              <a:ext uri="{28A0092B-C50C-407E-A947-70E740481C1C}">
                <a14:useLocalDpi xmlns:a14="http://schemas.microsoft.com/office/drawing/2010/main" val="0"/>
              </a:ext>
            </a:extLst>
          </a:blip>
          <a:srcRect l="-1" t="6935" r="-1" b="7999"/>
          <a:stretch/>
        </p:blipFill>
        <p:spPr>
          <a:xfrm>
            <a:off x="4610734" y="1448664"/>
            <a:ext cx="3674284" cy="3960672"/>
          </a:xfrm>
          <a:prstGeom prst="rect">
            <a:avLst/>
          </a:prstGeom>
          <a:ln>
            <a:noFill/>
          </a:ln>
          <a:effectLst>
            <a:softEdge rad="112500"/>
          </a:effectLst>
        </p:spPr>
      </p:pic>
      <p:pic>
        <p:nvPicPr>
          <p:cNvPr id="15" name="Picture 14">
            <a:extLst>
              <a:ext uri="{FF2B5EF4-FFF2-40B4-BE49-F238E27FC236}">
                <a16:creationId xmlns:a16="http://schemas.microsoft.com/office/drawing/2014/main" xmlns="" id="{619A7D35-3EB5-478E-B14D-DFB1477DE988}"/>
              </a:ext>
            </a:extLst>
          </p:cNvPr>
          <p:cNvPicPr>
            <a:picLocks noChangeAspect="1"/>
          </p:cNvPicPr>
          <p:nvPr/>
        </p:nvPicPr>
        <p:blipFill rotWithShape="1">
          <a:blip r:embed="rId10">
            <a:extLst>
              <a:ext uri="{28A0092B-C50C-407E-A947-70E740481C1C}">
                <a14:useLocalDpi xmlns:a14="http://schemas.microsoft.com/office/drawing/2010/main" val="0"/>
              </a:ext>
            </a:extLst>
          </a:blip>
          <a:srcRect l="2391" t="7516" r="871" b="8192"/>
          <a:stretch/>
        </p:blipFill>
        <p:spPr>
          <a:xfrm>
            <a:off x="8285018" y="1453486"/>
            <a:ext cx="3906982" cy="3955850"/>
          </a:xfrm>
          <a:prstGeom prst="rect">
            <a:avLst/>
          </a:prstGeom>
          <a:ln>
            <a:noFill/>
          </a:ln>
          <a:effectLst>
            <a:softEdge rad="112500"/>
          </a:effectLst>
        </p:spPr>
      </p:pic>
    </p:spTree>
    <p:extLst>
      <p:ext uri="{BB962C8B-B14F-4D97-AF65-F5344CB8AC3E}">
        <p14:creationId xmlns:p14="http://schemas.microsoft.com/office/powerpoint/2010/main" val="35768689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xmlns=""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xmlns=""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xmlns=""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xmlns=""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xmlns="" id="{3E04F571-FE28-420C-7A9E-E7BB4708E0A2}"/>
              </a:ext>
            </a:extLst>
          </p:cNvPr>
          <p:cNvGrpSpPr/>
          <p:nvPr/>
        </p:nvGrpSpPr>
        <p:grpSpPr>
          <a:xfrm>
            <a:off x="3759999" y="139117"/>
            <a:ext cx="7660913" cy="1309548"/>
            <a:chOff x="74342" y="1538752"/>
            <a:chExt cx="9069658" cy="3323063"/>
          </a:xfrm>
        </p:grpSpPr>
        <p:sp>
          <p:nvSpPr>
            <p:cNvPr id="13" name="Rounded Rectangle 13">
              <a:extLst>
                <a:ext uri="{FF2B5EF4-FFF2-40B4-BE49-F238E27FC236}">
                  <a16:creationId xmlns:a16="http://schemas.microsoft.com/office/drawing/2014/main" xmlns=""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xmlns=""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8" name="TextBox 7">
            <a:extLst>
              <a:ext uri="{FF2B5EF4-FFF2-40B4-BE49-F238E27FC236}">
                <a16:creationId xmlns:a16="http://schemas.microsoft.com/office/drawing/2014/main" xmlns="" id="{61C5F40A-AE60-4706-B1CE-AFBFEBE6695C}"/>
              </a:ext>
            </a:extLst>
          </p:cNvPr>
          <p:cNvSpPr txBox="1"/>
          <p:nvPr/>
        </p:nvSpPr>
        <p:spPr>
          <a:xfrm>
            <a:off x="3903772" y="383668"/>
            <a:ext cx="8288228" cy="830997"/>
          </a:xfrm>
          <a:prstGeom prst="rect">
            <a:avLst/>
          </a:prstGeom>
        </p:spPr>
        <p:txBody>
          <a:bodyPr wrap="square" lIns="0" tIns="0" rIns="0" bIns="0" rtlCol="0" anchor="t">
            <a:spAutoFit/>
          </a:bodyPr>
          <a:lstStyle/>
          <a:p>
            <a:pPr marL="256811" marR="0" lvl="1" indent="0" algn="just"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Đây</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là</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chuyện</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nào</a:t>
            </a:r>
            <a:r>
              <a:rPr kumimoji="0" lang="en-US" sz="5400" b="1" i="0" u="none" strike="noStrike" kern="1200" cap="none" spc="0" normalizeH="0" baseline="0" noProof="0" dirty="0">
                <a:ln>
                  <a:noFill/>
                </a:ln>
                <a:solidFill>
                  <a:srgbClr val="00206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489D34E4-7EFC-4693-80F9-25F905089B01}"/>
              </a:ext>
            </a:extLst>
          </p:cNvPr>
          <p:cNvSpPr txBox="1"/>
          <p:nvPr/>
        </p:nvSpPr>
        <p:spPr>
          <a:xfrm>
            <a:off x="704966" y="894666"/>
            <a:ext cx="272421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Sọ</a:t>
            </a: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d</a:t>
            </a:r>
            <a:r>
              <a:rPr lang="en-US" sz="6600" b="1" dirty="0" err="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ừa</a:t>
            </a:r>
            <a:endPar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a:extLst>
              <a:ext uri="{FF2B5EF4-FFF2-40B4-BE49-F238E27FC236}">
                <a16:creationId xmlns:a16="http://schemas.microsoft.com/office/drawing/2014/main" xmlns="" id="{381F780F-F115-4CE2-AFDB-FDCED304A35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7712" r="1033" b="16329"/>
          <a:stretch/>
        </p:blipFill>
        <p:spPr>
          <a:xfrm>
            <a:off x="4684200" y="1615522"/>
            <a:ext cx="3363686" cy="3539573"/>
          </a:xfrm>
          <a:prstGeom prst="rect">
            <a:avLst/>
          </a:prstGeom>
          <a:ln>
            <a:noFill/>
          </a:ln>
          <a:effectLst>
            <a:softEdge rad="112500"/>
          </a:effectLst>
        </p:spPr>
      </p:pic>
      <p:pic>
        <p:nvPicPr>
          <p:cNvPr id="15" name="Picture 14">
            <a:extLst>
              <a:ext uri="{FF2B5EF4-FFF2-40B4-BE49-F238E27FC236}">
                <a16:creationId xmlns:a16="http://schemas.microsoft.com/office/drawing/2014/main" xmlns="" id="{594E71AF-513C-48C1-BF7E-C1453BC6D4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047886" y="1615522"/>
            <a:ext cx="3439148" cy="3539573"/>
          </a:xfrm>
          <a:prstGeom prst="rect">
            <a:avLst/>
          </a:prstGeom>
          <a:ln>
            <a:noFill/>
          </a:ln>
          <a:effectLst>
            <a:softEdge rad="112500"/>
          </a:effectLst>
        </p:spPr>
      </p:pic>
    </p:spTree>
    <p:extLst>
      <p:ext uri="{BB962C8B-B14F-4D97-AF65-F5344CB8AC3E}">
        <p14:creationId xmlns:p14="http://schemas.microsoft.com/office/powerpoint/2010/main" val="73378031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circle(in)">
                                      <p:cBhvr>
                                        <p:cTn id="12" dur="20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2060"/>
                </a:solidFill>
                <a:effectLst/>
                <a:uLnTx/>
                <a:uFillTx/>
                <a:latin typeface=".VnBlack" panose="020B7200000000000000" pitchFamily="34" charset="0"/>
                <a:cs typeface="Times New Roman" panose="02020603050405020304" pitchFamily="18" charset="0"/>
              </a:rPr>
              <a:t>CÁC BẠN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002060"/>
                </a:solidFill>
                <a:effectLst/>
                <a:uLnTx/>
                <a:uFillTx/>
                <a:latin typeface=".VnBlack" panose="020B7200000000000000" pitchFamily="34" charset="0"/>
                <a:cs typeface="Times New Roman" panose="02020603050405020304" pitchFamily="18" charset="0"/>
              </a:rPr>
              <a:t>GIỎI LẮM !</a:t>
            </a:r>
          </a:p>
        </p:txBody>
      </p:sp>
      <p:pic>
        <p:nvPicPr>
          <p:cNvPr id="20" name="Picture 19">
            <a:extLst>
              <a:ext uri="{FF2B5EF4-FFF2-40B4-BE49-F238E27FC236}">
                <a16:creationId xmlns:a16="http://schemas.microsoft.com/office/drawing/2014/main" xmlns="" id="{BE417A31-4F55-79D6-1E4B-980E89D819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xmlns="" id="{48769D83-FC48-ECC0-27D5-F724FFF29670}"/>
              </a:ext>
            </a:extLst>
          </p:cNvPr>
          <p:cNvPicPr>
            <a:picLocks noChangeAspect="1"/>
          </p:cNvPicPr>
          <p:nvPr/>
        </p:nvPicPr>
        <p:blipFill>
          <a:blip r:embed="rId4">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xmlns="" id="{0DE1F5D5-6E83-4B2A-8962-D95F233E8356}"/>
              </a:ext>
            </a:extLst>
          </p:cNvPr>
          <p:cNvGraphicFramePr>
            <a:graphicFrameLocks noGrp="1"/>
          </p:cNvGraphicFramePr>
          <p:nvPr>
            <p:extLst>
              <p:ext uri="{D42A27DB-BD31-4B8C-83A1-F6EECF244321}">
                <p14:modId xmlns:p14="http://schemas.microsoft.com/office/powerpoint/2010/main" val="2900548162"/>
              </p:ext>
            </p:extLst>
          </p:nvPr>
        </p:nvGraphicFramePr>
        <p:xfrm>
          <a:off x="892517" y="1208517"/>
          <a:ext cx="10389772" cy="1872307"/>
        </p:xfrm>
        <a:graphic>
          <a:graphicData uri="http://schemas.openxmlformats.org/drawingml/2006/table">
            <a:tbl>
              <a:tblPr firstRow="1" bandRow="1">
                <a:tableStyleId>{5C22544A-7EE6-4342-B048-85BDC9FD1C3A}</a:tableStyleId>
              </a:tblPr>
              <a:tblGrid>
                <a:gridCol w="2708812">
                  <a:extLst>
                    <a:ext uri="{9D8B030D-6E8A-4147-A177-3AD203B41FA5}">
                      <a16:colId xmlns:a16="http://schemas.microsoft.com/office/drawing/2014/main" xmlns="" val="726099679"/>
                    </a:ext>
                  </a:extLst>
                </a:gridCol>
                <a:gridCol w="7680960">
                  <a:extLst>
                    <a:ext uri="{9D8B030D-6E8A-4147-A177-3AD203B41FA5}">
                      <a16:colId xmlns:a16="http://schemas.microsoft.com/office/drawing/2014/main" xmlns="" val="1074080675"/>
                    </a:ext>
                  </a:extLst>
                </a:gridCol>
              </a:tblGrid>
              <a:tr h="1872307">
                <a:tc>
                  <a:txBody>
                    <a:bodyPr/>
                    <a:lstStyle/>
                    <a:p>
                      <a:pPr algn="ct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Luyện</a:t>
                      </a:r>
                      <a:r>
                        <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từ</a:t>
                      </a:r>
                      <a:endPar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và</a:t>
                      </a:r>
                      <a:r>
                        <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endParaRPr lang="en-US" sz="48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solidFill>
                      <a:schemeClr val="tx2">
                        <a:lumMod val="75000"/>
                      </a:schemeClr>
                    </a:solidFill>
                  </a:tcPr>
                </a:tc>
                <a:tc>
                  <a:txBody>
                    <a:bodyPr/>
                    <a:lstStyle/>
                    <a:p>
                      <a:pPr algn="ct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đề</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5400"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endParaRPr lang="en-US" sz="5400"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txBody>
                  <a:tcPr anchor="ctr">
                    <a:solidFill>
                      <a:schemeClr val="tx2">
                        <a:lumMod val="75000"/>
                      </a:schemeClr>
                    </a:solidFill>
                  </a:tcPr>
                </a:tc>
                <a:extLst>
                  <a:ext uri="{0D108BD9-81ED-4DB2-BD59-A6C34878D82A}">
                    <a16:rowId xmlns:a16="http://schemas.microsoft.com/office/drawing/2014/main" xmlns="" val="3398829078"/>
                  </a:ext>
                </a:extLst>
              </a:tr>
            </a:tbl>
          </a:graphicData>
        </a:graphic>
      </p:graphicFrame>
    </p:spTree>
    <p:extLst>
      <p:ext uri="{BB962C8B-B14F-4D97-AF65-F5344CB8AC3E}">
        <p14:creationId xmlns:p14="http://schemas.microsoft.com/office/powerpoint/2010/main" val="32737735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13987"/>
            <a:ext cx="10515600" cy="1325563"/>
          </a:xfrm>
        </p:spPr>
        <p:txBody>
          <a:bodyPr>
            <a:normAutofit fontScale="90000"/>
          </a:bodyPr>
          <a:lstStyle/>
          <a:p>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ý </a:t>
            </a:r>
            <a:r>
              <a:rPr lang="en-US" dirty="0" err="1">
                <a:latin typeface="Times New Roman" pitchFamily="18" charset="0"/>
                <a:cs typeface="Times New Roman" pitchFamily="18" charset="0"/>
              </a:rPr>
              <a:t>nghĩa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vị</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trí</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của</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a:t>
            </a:r>
            <a:r>
              <a:rPr lang="en-US" dirty="0" err="1" smtClean="0">
                <a:latin typeface="Times New Roman" pitchFamily="18" charset="0"/>
                <a:cs typeface="Times New Roman" pitchFamily="18" charset="0"/>
              </a:rPr>
              <a:t>oạn</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 </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Tìm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viết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chủ</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đoạn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24359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xmlns=""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xmlns=""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1" y="-105608"/>
            <a:ext cx="12432258" cy="7252366"/>
          </a:xfrm>
          <a:prstGeom prst="rect">
            <a:avLst/>
          </a:prstGeom>
        </p:spPr>
      </p:pic>
      <p:sp>
        <p:nvSpPr>
          <p:cNvPr id="2" name="Rectangle 1">
            <a:extLst>
              <a:ext uri="{FF2B5EF4-FFF2-40B4-BE49-F238E27FC236}">
                <a16:creationId xmlns:a16="http://schemas.microsoft.com/office/drawing/2014/main" xmlns="" id="{7CF57D14-67A9-48F9-A34D-ABCCDE799E46}"/>
              </a:ext>
            </a:extLst>
          </p:cNvPr>
          <p:cNvSpPr/>
          <p:nvPr/>
        </p:nvSpPr>
        <p:spPr>
          <a:xfrm>
            <a:off x="371060" y="335845"/>
            <a:ext cx="11820939" cy="6555641"/>
          </a:xfrm>
          <a:prstGeom prst="rect">
            <a:avLst/>
          </a:prstGeom>
        </p:spPr>
        <p:txBody>
          <a:bodyPr wrap="square">
            <a:spAutoFit/>
          </a:bodyPr>
          <a:lstStyle/>
          <a:p>
            <a:r>
              <a:rPr lang="en-US" sz="2800" b="1" dirty="0">
                <a:solidFill>
                  <a:srgbClr val="FF0000"/>
                </a:solidFill>
                <a:latin typeface="Times New Roman" panose="02020603050405020304" pitchFamily="18" charset="0"/>
                <a:cs typeface="Times New Roman" panose="02020603050405020304" pitchFamily="18" charset="0"/>
              </a:rPr>
              <a:t>I. </a:t>
            </a:r>
            <a:r>
              <a:rPr lang="en-US" sz="2800" b="1" dirty="0" err="1">
                <a:solidFill>
                  <a:srgbClr val="FF0000"/>
                </a:solidFill>
                <a:latin typeface="Times New Roman" panose="02020603050405020304" pitchFamily="18" charset="0"/>
                <a:cs typeface="Times New Roman" panose="02020603050405020304" pitchFamily="18" charset="0"/>
              </a:rPr>
              <a:t>Nhận</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xét</a:t>
            </a:r>
            <a:endParaRPr lang="vi-VN" sz="2800" b="1" dirty="0">
              <a:solidFill>
                <a:srgbClr val="FF0000"/>
              </a:solidFill>
              <a:latin typeface="Times New Roman" panose="02020603050405020304" pitchFamily="18" charset="0"/>
              <a:cs typeface="Times New Roman" panose="02020603050405020304" pitchFamily="18" charset="0"/>
            </a:endParaRPr>
          </a:p>
          <a:p>
            <a:pPr algn="just"/>
            <a:r>
              <a:rPr lang="vi-V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a:t>
            </a:r>
          </a:p>
          <a:p>
            <a:pPr algn="just"/>
            <a:r>
              <a:rPr lang="vi-VN"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Đọc đoạn văn sau và tìm các câu mở đoạn, kết đoạn:</a:t>
            </a:r>
          </a:p>
          <a:p>
            <a:pPr algn="just"/>
            <a:r>
              <a:rPr lang="vi-VN" sz="2800" b="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vi-VN" sz="2800" b="1" i="1" dirty="0">
                <a:solidFill>
                  <a:schemeClr val="bg2"/>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"Chiếc ví" là câu chuyện mà em rất thích, vì nội dung thú vị và có ý nghĩa sâu sắc. Câu chuyện kể về một cậu bé nghèo đã trả lại chiếc ví nhặt được của nhà từ thiện và chỉ xin ông một đô la. Lúc đầu nhà từ thiện ngạc nhiên, sau đó rất xúc động. Hoá ra cậu bé không có cả một đô la để gọi điện thoại báo cho ông đến nhận ví mà phải vay tiền người khác. Cậu bé xin một đô la, vừa bằng đúng số tiền cậu đã vay và cần phải trả. Mặc dù nghèo khó, cậu bé không tham lam. Cậu rất trung thực và biết giữ lời hứa. Một điều thú vị nữa là sự thay đổi của người trợ lí trong chuyện. Lúc đầu, anh ta có những ý nghĩ xấu về cậu bé nghẻo. Nhưng khi chứng kiến hành động của cậu bé, anh cảm thấy xấu hổ vì đã có những ý nghĩ sai. Qua câu chuyện, em hiểu rằng trung thực là phẩm chất rất đáng quý và không nên đánh giá người khác qua vẻ bề ngoài của họ.</a:t>
            </a:r>
          </a:p>
        </p:txBody>
      </p:sp>
      <p:cxnSp>
        <p:nvCxnSpPr>
          <p:cNvPr id="4" name="Straight Connector 3">
            <a:extLst>
              <a:ext uri="{FF2B5EF4-FFF2-40B4-BE49-F238E27FC236}">
                <a16:creationId xmlns:a16="http://schemas.microsoft.com/office/drawing/2014/main" xmlns="" id="{1E2ACA2D-BA44-4299-9338-D7F9550AC8BE}"/>
              </a:ext>
            </a:extLst>
          </p:cNvPr>
          <p:cNvCxnSpPr>
            <a:cxnSpLocks/>
          </p:cNvCxnSpPr>
          <p:nvPr/>
        </p:nvCxnSpPr>
        <p:spPr>
          <a:xfrm>
            <a:off x="490331" y="1577008"/>
            <a:ext cx="2067339"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33F54169-AFD3-4EDE-BB4E-40AA5DE1CB69}"/>
              </a:ext>
            </a:extLst>
          </p:cNvPr>
          <p:cNvCxnSpPr>
            <a:cxnSpLocks/>
          </p:cNvCxnSpPr>
          <p:nvPr/>
        </p:nvCxnSpPr>
        <p:spPr>
          <a:xfrm>
            <a:off x="3637723" y="1583633"/>
            <a:ext cx="469789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49965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xmlns=""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xmlns="" id="{5E5909E0-47E7-938C-F466-1DB14CF78037}"/>
                </a:ext>
              </a:extLst>
            </p:cNvPr>
            <p:cNvSpPr txBox="1"/>
            <p:nvPr/>
          </p:nvSpPr>
          <p:spPr>
            <a:xfrm>
              <a:off x="1657993" y="1864164"/>
              <a:ext cx="6658789" cy="638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71" name="Group 70">
            <a:extLst>
              <a:ext uri="{FF2B5EF4-FFF2-40B4-BE49-F238E27FC236}">
                <a16:creationId xmlns:a16="http://schemas.microsoft.com/office/drawing/2014/main" xmlns=""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xmlns=""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xmlns=""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xmlns=""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
        <p:nvSpPr>
          <p:cNvPr id="2" name="Rectangle 1">
            <a:extLst>
              <a:ext uri="{FF2B5EF4-FFF2-40B4-BE49-F238E27FC236}">
                <a16:creationId xmlns:a16="http://schemas.microsoft.com/office/drawing/2014/main" xmlns="" id="{E8E35CF8-7FC0-4A10-ADE0-3162384A11F0}"/>
              </a:ext>
            </a:extLst>
          </p:cNvPr>
          <p:cNvSpPr/>
          <p:nvPr/>
        </p:nvSpPr>
        <p:spPr>
          <a:xfrm>
            <a:off x="4346714" y="2226809"/>
            <a:ext cx="7462906" cy="1569660"/>
          </a:xfrm>
          <a:prstGeom prst="rect">
            <a:avLst/>
          </a:prstGeom>
          <a:ln w="38100">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Tìm</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mở</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kết</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của</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đoạn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dirty="0" err="1">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trên</a:t>
            </a:r>
            <a:r>
              <a:rPr lang="en-US" sz="4800" b="1"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4800" dirty="0">
              <a:solidFill>
                <a:srgbClr val="00206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751924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677</TotalTime>
  <Words>820</Words>
  <Application>Microsoft Office PowerPoint</Application>
  <PresentationFormat>Custom</PresentationFormat>
  <Paragraphs>63</Paragraphs>
  <Slides>23</Slides>
  <Notes>0</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23</vt:i4>
      </vt:variant>
    </vt:vector>
  </HeadingPairs>
  <TitlesOfParts>
    <vt:vector size="36" baseType="lpstr">
      <vt:lpstr>Arial</vt:lpstr>
      <vt:lpstr>Calibri Light</vt:lpstr>
      <vt:lpstr>宋体</vt:lpstr>
      <vt:lpstr>Cambria</vt:lpstr>
      <vt:lpstr>Times New Roman</vt:lpstr>
      <vt:lpstr>SVN-Kitten</vt:lpstr>
      <vt:lpstr>UTM Duepuntozero</vt:lpstr>
      <vt:lpstr>Calibri</vt:lpstr>
      <vt:lpstr>.VnBlack</vt:lpstr>
      <vt:lpstr>Office Theme</vt:lpstr>
      <vt:lpstr>3_Office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 Hiểu được ý nghĩa và vị trí của câu chủ đề của đoạn văn.  - Tìm được câu chủ đề trong đoạn văn; viết được câu chủ đề trong đoạn văn.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Hi</cp:lastModifiedBy>
  <cp:revision>80</cp:revision>
  <dcterms:created xsi:type="dcterms:W3CDTF">2018-05-01T14:03:50Z</dcterms:created>
  <dcterms:modified xsi:type="dcterms:W3CDTF">2025-01-10T03:04:56Z</dcterms:modified>
</cp:coreProperties>
</file>