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64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5" d="100"/>
          <a:sy n="65" d="100"/>
        </p:scale>
        <p:origin x="84" y="2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489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31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gamma.app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60351" y="445175"/>
            <a:ext cx="8019614" cy="14520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718"/>
              </a:lnSpc>
              <a:buNone/>
            </a:pPr>
            <a:r>
              <a:rPr lang="en-US" sz="4574" b="1" kern="0" spc="-91" dirty="0">
                <a:solidFill>
                  <a:srgbClr val="FF75D3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TRÒ CHƠI: </a:t>
            </a:r>
            <a:r>
              <a:rPr lang="en-US" sz="4574" b="1" kern="0" spc="-91" dirty="0" err="1">
                <a:solidFill>
                  <a:srgbClr val="FF75D3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Nhận</a:t>
            </a:r>
            <a:r>
              <a:rPr lang="en-US" sz="4574" b="1" kern="0" spc="-91" dirty="0">
                <a:solidFill>
                  <a:srgbClr val="FF75D3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 </a:t>
            </a:r>
            <a:r>
              <a:rPr lang="en-US" sz="4574" b="1" kern="0" spc="-91" dirty="0" err="1">
                <a:solidFill>
                  <a:srgbClr val="FF75D3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diện</a:t>
            </a:r>
            <a:r>
              <a:rPr lang="en-US" sz="4574" b="1" kern="0" spc="-91" dirty="0">
                <a:solidFill>
                  <a:srgbClr val="FF75D3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 </a:t>
            </a:r>
            <a:r>
              <a:rPr lang="en-US" sz="4574" b="1" kern="0" spc="-91" dirty="0" err="1">
                <a:solidFill>
                  <a:srgbClr val="FF75D3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cảm</a:t>
            </a:r>
            <a:r>
              <a:rPr lang="en-US" sz="4574" b="1" kern="0" spc="-91" dirty="0">
                <a:solidFill>
                  <a:srgbClr val="FF75D3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 </a:t>
            </a:r>
            <a:r>
              <a:rPr lang="en-US" sz="4574" b="1" kern="0" spc="-91" dirty="0" err="1">
                <a:solidFill>
                  <a:srgbClr val="FF75D3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xúc</a:t>
            </a:r>
            <a:endParaRPr lang="en-US" sz="4574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132099" y="1745854"/>
            <a:ext cx="7415927" cy="11594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buNone/>
            </a:pPr>
            <a:r>
              <a:rPr lang="en-US" sz="3600" b="1" kern="0" spc="-39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Một bạn học sinh lên bảng thể hiện </a:t>
            </a:r>
            <a:r>
              <a:rPr lang="en-US" sz="3600" b="1" kern="0" spc="-39" dirty="0" err="1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cảm</a:t>
            </a:r>
            <a:r>
              <a:rPr lang="en-US" sz="3600" b="1" kern="0" spc="-39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</a:t>
            </a:r>
            <a:r>
              <a:rPr lang="en-US" sz="3600" b="1" kern="0" spc="-39" dirty="0" err="1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xúc</a:t>
            </a:r>
            <a:endParaRPr lang="en-US" sz="3600" b="1" kern="0" spc="-39" dirty="0">
              <a:solidFill>
                <a:srgbClr val="272525"/>
              </a:solidFill>
              <a:latin typeface="Times New Roman" panose="02020603050405020304" pitchFamily="18" charset="0"/>
              <a:ea typeface="Source Sans Pro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kern="0" spc="-39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bằng nét mặt, cử chỉ.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EAF0577-11AF-9571-072E-20EC622AFA85}"/>
              </a:ext>
            </a:extLst>
          </p:cNvPr>
          <p:cNvGrpSpPr/>
          <p:nvPr/>
        </p:nvGrpSpPr>
        <p:grpSpPr>
          <a:xfrm>
            <a:off x="243841" y="3842822"/>
            <a:ext cx="427756" cy="555427"/>
            <a:chOff x="243841" y="3842822"/>
            <a:chExt cx="427756" cy="555427"/>
          </a:xfrm>
        </p:grpSpPr>
        <p:sp>
          <p:nvSpPr>
            <p:cNvPr id="7" name="Shape 3"/>
            <p:cNvSpPr/>
            <p:nvPr/>
          </p:nvSpPr>
          <p:spPr>
            <a:xfrm>
              <a:off x="243841" y="3842822"/>
              <a:ext cx="427756" cy="555427"/>
            </a:xfrm>
            <a:prstGeom prst="roundRect">
              <a:avLst>
                <a:gd name="adj" fmla="val 20003"/>
              </a:avLst>
            </a:prstGeom>
            <a:solidFill>
              <a:srgbClr val="EBD0FB"/>
            </a:solidFill>
            <a:ln w="15240">
              <a:solidFill>
                <a:srgbClr val="D1B6E1"/>
              </a:solidFill>
              <a:prstDash val="solid"/>
            </a:ln>
          </p:spPr>
        </p:sp>
        <p:sp>
          <p:nvSpPr>
            <p:cNvPr id="8" name="Text 4"/>
            <p:cNvSpPr/>
            <p:nvPr/>
          </p:nvSpPr>
          <p:spPr>
            <a:xfrm>
              <a:off x="425886" y="3946288"/>
              <a:ext cx="147353" cy="348496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indent="0" algn="ctr">
                <a:lnSpc>
                  <a:spcPts val="2744"/>
                </a:lnSpc>
                <a:buNone/>
              </a:pPr>
              <a:r>
                <a:rPr lang="en-US" sz="2744" kern="0" spc="-55" dirty="0">
                  <a:solidFill>
                    <a:srgbClr val="272525"/>
                  </a:solidFill>
                  <a:latin typeface="Times New Roman" panose="02020603050405020304" pitchFamily="18" charset="0"/>
                  <a:ea typeface="adonis-web" pitchFamily="34" charset="-122"/>
                  <a:cs typeface="Times New Roman" panose="02020603050405020304" pitchFamily="18" charset="0"/>
                </a:rPr>
                <a:t>1</a:t>
              </a:r>
              <a:endParaRPr lang="en-US" sz="2744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 5"/>
          <p:cNvSpPr/>
          <p:nvPr/>
        </p:nvSpPr>
        <p:spPr>
          <a:xfrm>
            <a:off x="1046082" y="3842822"/>
            <a:ext cx="6357607" cy="16043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3600" b="1" kern="0" spc="-46" dirty="0">
                <a:solidFill>
                  <a:srgbClr val="272525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Tìm hiểu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1046083" y="4551601"/>
            <a:ext cx="3520340" cy="10931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3600" b="1" kern="0" spc="-39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Các bạn khác cùng đoán </a:t>
            </a:r>
            <a:r>
              <a:rPr lang="en-US" sz="3600" b="1" kern="0" spc="-39" dirty="0" err="1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xem</a:t>
            </a:r>
            <a:r>
              <a:rPr lang="en-US" sz="3600" b="1" kern="0" spc="-39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</a:t>
            </a:r>
            <a:r>
              <a:rPr lang="en-US" sz="3600" b="1" kern="0" spc="-39" dirty="0" err="1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bạn</a:t>
            </a:r>
            <a:r>
              <a:rPr lang="en-US" sz="3600" b="1" kern="0" spc="-39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</a:t>
            </a:r>
            <a:r>
              <a:rPr lang="en-US" sz="3600" b="1" kern="0" spc="-39" dirty="0" err="1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ấy</a:t>
            </a:r>
            <a:r>
              <a:rPr lang="en-US" sz="3600" b="1" kern="0" spc="-39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kern="0" spc="-39" dirty="0" err="1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đang</a:t>
            </a:r>
            <a:r>
              <a:rPr lang="en-US" sz="3600" b="1" kern="0" spc="-39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cảm </a:t>
            </a:r>
            <a:r>
              <a:rPr lang="en-US" sz="3600" b="1" kern="0" spc="-39" dirty="0" err="1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thấy</a:t>
            </a:r>
            <a:r>
              <a:rPr lang="en-US" sz="3600" b="1" kern="0" spc="-39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</a:t>
            </a:r>
            <a:r>
              <a:rPr lang="en-US" sz="3600" b="1" kern="0" spc="-39" dirty="0" err="1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gì</a:t>
            </a:r>
            <a:r>
              <a:rPr lang="en-US" sz="3600" b="1" kern="0" spc="-39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6AC789-BB24-FF91-990F-000604496FA6}"/>
              </a:ext>
            </a:extLst>
          </p:cNvPr>
          <p:cNvGrpSpPr/>
          <p:nvPr/>
        </p:nvGrpSpPr>
        <p:grpSpPr>
          <a:xfrm>
            <a:off x="120149" y="6095845"/>
            <a:ext cx="427756" cy="555427"/>
            <a:chOff x="120149" y="6095845"/>
            <a:chExt cx="427756" cy="555427"/>
          </a:xfrm>
        </p:grpSpPr>
        <p:sp>
          <p:nvSpPr>
            <p:cNvPr id="11" name="Shape 7"/>
            <p:cNvSpPr/>
            <p:nvPr/>
          </p:nvSpPr>
          <p:spPr>
            <a:xfrm>
              <a:off x="120149" y="6095845"/>
              <a:ext cx="427756" cy="555427"/>
            </a:xfrm>
            <a:prstGeom prst="roundRect">
              <a:avLst>
                <a:gd name="adj" fmla="val 20003"/>
              </a:avLst>
            </a:prstGeom>
            <a:solidFill>
              <a:srgbClr val="EBD0FB"/>
            </a:solidFill>
            <a:ln w="15240">
              <a:solidFill>
                <a:srgbClr val="D1B6E1"/>
              </a:solidFill>
              <a:prstDash val="solid"/>
            </a:ln>
          </p:spPr>
        </p:sp>
        <p:sp>
          <p:nvSpPr>
            <p:cNvPr id="12" name="Text 8"/>
            <p:cNvSpPr/>
            <p:nvPr/>
          </p:nvSpPr>
          <p:spPr>
            <a:xfrm>
              <a:off x="260351" y="6186581"/>
              <a:ext cx="147353" cy="348496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indent="0" algn="ctr">
                <a:lnSpc>
                  <a:spcPts val="2744"/>
                </a:lnSpc>
                <a:buNone/>
              </a:pPr>
              <a:r>
                <a:rPr lang="en-US" sz="2744" kern="0" spc="-55" dirty="0">
                  <a:solidFill>
                    <a:srgbClr val="272525"/>
                  </a:solidFill>
                  <a:latin typeface="Times New Roman" panose="02020603050405020304" pitchFamily="18" charset="0"/>
                  <a:ea typeface="adonis-web" pitchFamily="34" charset="-122"/>
                  <a:cs typeface="Times New Roman" panose="02020603050405020304" pitchFamily="18" charset="0"/>
                </a:rPr>
                <a:t>2</a:t>
              </a:r>
              <a:endParaRPr lang="en-US" sz="2744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 9"/>
          <p:cNvSpPr/>
          <p:nvPr/>
        </p:nvSpPr>
        <p:spPr>
          <a:xfrm>
            <a:off x="880547" y="6083115"/>
            <a:ext cx="8019613" cy="160438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3600" b="1" kern="0" spc="-46" dirty="0">
                <a:solidFill>
                  <a:srgbClr val="272525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Trao đổi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880548" y="6791894"/>
            <a:ext cx="2282981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3600" b="1" kern="0" spc="-39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Cùng thảo luận về cách thể hiện cảm </a:t>
            </a:r>
            <a:r>
              <a:rPr lang="en-US" sz="3600" b="1" kern="0" spc="-39" dirty="0" err="1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xúc</a:t>
            </a:r>
            <a:r>
              <a:rPr lang="en-US" sz="3600" b="1" kern="0" spc="-39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kern="0" spc="-39" dirty="0" err="1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hiệu</a:t>
            </a:r>
            <a:r>
              <a:rPr lang="en-US" sz="3600" b="1" kern="0" spc="-39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quả.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-95864" y="-51619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7" name="Text 2"/>
          <p:cNvSpPr/>
          <p:nvPr/>
        </p:nvSpPr>
        <p:spPr>
          <a:xfrm>
            <a:off x="582561" y="2041401"/>
            <a:ext cx="13244052" cy="11884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500"/>
              </a:lnSpc>
              <a:buNone/>
            </a:pPr>
            <a:endParaRPr lang="en-US" sz="4500" b="1" kern="0" spc="-39" dirty="0">
              <a:solidFill>
                <a:srgbClr val="0070C0"/>
              </a:solidFill>
              <a:latin typeface="Times New Roman" panose="02020603050405020304" pitchFamily="18" charset="0"/>
              <a:ea typeface="Source Sans Pro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7BFA923B-EA40-F0D1-1C58-4883C1614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787" y="1120877"/>
            <a:ext cx="12248535" cy="453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6600" b="1" kern="0" spc="-39" dirty="0" err="1">
                <a:solidFill>
                  <a:srgbClr val="0070C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Bài</a:t>
            </a:r>
            <a:r>
              <a:rPr lang="en-US" sz="6600" b="1" kern="0" spc="-39" dirty="0">
                <a:solidFill>
                  <a:srgbClr val="0070C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</a:t>
            </a:r>
            <a:r>
              <a:rPr lang="en-US" sz="6600" b="1" kern="0" spc="-39" dirty="0" err="1">
                <a:solidFill>
                  <a:srgbClr val="0070C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viết</a:t>
            </a:r>
            <a:r>
              <a:rPr lang="en-US" sz="6600" b="1" kern="0" spc="-39" dirty="0">
                <a:solidFill>
                  <a:srgbClr val="0070C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3: </a:t>
            </a:r>
          </a:p>
          <a:p>
            <a:pPr algn="ctr" eaLnBrk="1" hangingPunct="1">
              <a:spcBef>
                <a:spcPts val="1350"/>
              </a:spcBef>
              <a:defRPr/>
            </a:pPr>
            <a:r>
              <a:rPr lang="en-US" sz="6600" b="1" kern="0" spc="-39" dirty="0" err="1">
                <a:solidFill>
                  <a:srgbClr val="0070C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Trả</a:t>
            </a:r>
            <a:r>
              <a:rPr lang="en-US" sz="6600" b="1" kern="0" spc="-39" dirty="0">
                <a:solidFill>
                  <a:srgbClr val="0070C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</a:t>
            </a:r>
            <a:r>
              <a:rPr lang="en-US" sz="6600" b="1" kern="0" spc="-39" dirty="0" err="1">
                <a:solidFill>
                  <a:srgbClr val="0070C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bài</a:t>
            </a:r>
            <a:r>
              <a:rPr lang="en-US" sz="6600" b="1" kern="0" spc="-39" dirty="0">
                <a:solidFill>
                  <a:srgbClr val="0070C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</a:t>
            </a:r>
            <a:r>
              <a:rPr lang="en-US" sz="6600" b="1" kern="0" spc="-39" dirty="0" err="1">
                <a:solidFill>
                  <a:srgbClr val="0070C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viết</a:t>
            </a:r>
            <a:r>
              <a:rPr lang="en-US" sz="6600" b="1" kern="0" spc="-39" dirty="0">
                <a:solidFill>
                  <a:srgbClr val="0070C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</a:t>
            </a:r>
            <a:r>
              <a:rPr lang="en-US" sz="6600" b="1" kern="0" spc="-39" dirty="0" err="1">
                <a:solidFill>
                  <a:srgbClr val="0070C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đoạn</a:t>
            </a:r>
            <a:r>
              <a:rPr lang="en-US" sz="6600" b="1" kern="0" spc="-39" dirty="0">
                <a:solidFill>
                  <a:srgbClr val="0070C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</a:t>
            </a:r>
            <a:r>
              <a:rPr lang="en-US" sz="6600" b="1" kern="0" spc="-39" dirty="0" err="1">
                <a:solidFill>
                  <a:srgbClr val="0070C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văn</a:t>
            </a:r>
            <a:r>
              <a:rPr lang="en-US" sz="6600" b="1" kern="0" spc="-39" dirty="0">
                <a:solidFill>
                  <a:srgbClr val="0070C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</a:t>
            </a:r>
            <a:r>
              <a:rPr lang="en-US" sz="6600" b="1" kern="0" spc="-39" dirty="0" err="1">
                <a:solidFill>
                  <a:srgbClr val="0070C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thể</a:t>
            </a:r>
            <a:r>
              <a:rPr lang="en-US" sz="6600" b="1" kern="0" spc="-39" dirty="0">
                <a:solidFill>
                  <a:srgbClr val="0070C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</a:t>
            </a:r>
            <a:r>
              <a:rPr lang="en-US" sz="6600" b="1" kern="0" spc="-39" dirty="0" err="1">
                <a:solidFill>
                  <a:srgbClr val="0070C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hiện</a:t>
            </a:r>
            <a:r>
              <a:rPr lang="en-US" sz="6600" b="1" kern="0" spc="-39" dirty="0">
                <a:solidFill>
                  <a:srgbClr val="0070C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</a:t>
            </a:r>
            <a:r>
              <a:rPr lang="en-US" sz="6600" b="1" kern="0" spc="-39" dirty="0" err="1">
                <a:solidFill>
                  <a:srgbClr val="0070C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tình</a:t>
            </a:r>
            <a:r>
              <a:rPr lang="en-US" sz="6600" b="1" kern="0" spc="-39" dirty="0">
                <a:solidFill>
                  <a:srgbClr val="0070C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</a:t>
            </a:r>
            <a:r>
              <a:rPr lang="en-US" sz="6600" b="1" kern="0" spc="-39" dirty="0" err="1">
                <a:solidFill>
                  <a:srgbClr val="0070C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cảm</a:t>
            </a:r>
            <a:r>
              <a:rPr lang="en-US" sz="6600" b="1" kern="0" spc="-39" dirty="0">
                <a:solidFill>
                  <a:srgbClr val="0070C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, </a:t>
            </a:r>
            <a:r>
              <a:rPr lang="en-US" sz="6600" b="1" kern="0" spc="-39" dirty="0" err="1">
                <a:solidFill>
                  <a:srgbClr val="0070C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cảm</a:t>
            </a:r>
            <a:r>
              <a:rPr lang="en-US" sz="6600" b="1" kern="0" spc="-39" dirty="0">
                <a:solidFill>
                  <a:srgbClr val="0070C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</a:t>
            </a:r>
            <a:r>
              <a:rPr lang="en-US" sz="6600" b="1" kern="0" spc="-39" dirty="0" err="1">
                <a:solidFill>
                  <a:srgbClr val="0070C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xúc</a:t>
            </a:r>
            <a:endParaRPr lang="en-US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350"/>
              </a:spcBef>
              <a:defRPr/>
            </a:pPr>
            <a:endParaRPr lang="en-US" sz="6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54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" y="-137637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3991332" y="137637"/>
            <a:ext cx="5809059" cy="726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718"/>
              </a:lnSpc>
              <a:buNone/>
            </a:pPr>
            <a:r>
              <a:rPr lang="en-US" sz="4000" b="1" kern="0" spc="-91" dirty="0" err="1">
                <a:solidFill>
                  <a:srgbClr val="FF75D3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Nhận</a:t>
            </a:r>
            <a:r>
              <a:rPr lang="en-US" sz="4000" b="1" kern="0" spc="-91" dirty="0">
                <a:solidFill>
                  <a:srgbClr val="FF75D3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kern="0" spc="-91" dirty="0" err="1">
                <a:solidFill>
                  <a:srgbClr val="FF75D3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xét</a:t>
            </a:r>
            <a:r>
              <a:rPr lang="en-US" sz="4000" b="1" kern="0" spc="-91" dirty="0">
                <a:solidFill>
                  <a:srgbClr val="FF75D3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kern="0" spc="-91" dirty="0" err="1">
                <a:solidFill>
                  <a:srgbClr val="FF75D3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bài</a:t>
            </a:r>
            <a:r>
              <a:rPr lang="en-US" sz="4000" b="1" kern="0" spc="-91" dirty="0">
                <a:solidFill>
                  <a:srgbClr val="FF75D3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kern="0" spc="-91" dirty="0" err="1">
                <a:solidFill>
                  <a:srgbClr val="FF75D3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viết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976193" y="1376720"/>
            <a:ext cx="12692896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3600" b="1" kern="0" spc="-39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1. Nghe </a:t>
            </a:r>
            <a:r>
              <a:rPr lang="en-US" sz="3600" b="1" kern="0" spc="-39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cô</a:t>
            </a:r>
            <a:r>
              <a:rPr lang="en-US" sz="3600" b="1" kern="0" spc="-39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giáo (thầy giáo) nhận xét chung về bài viết của cả lớp.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086802" y="2891393"/>
            <a:ext cx="2904530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3600" b="1" kern="0" spc="-46" dirty="0">
                <a:solidFill>
                  <a:srgbClr val="FF75D3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Ưu Điểm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834986" y="3804800"/>
            <a:ext cx="6045279" cy="3048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ct val="150000"/>
              </a:lnSpc>
            </a:pPr>
            <a:r>
              <a:rPr lang="en-US" sz="3600" b="1" kern="0" spc="-39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Chữ viết rõ ràng, </a:t>
            </a:r>
            <a:r>
              <a:rPr lang="en-US" sz="3600" b="1" kern="0" spc="-39" dirty="0" err="1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trình</a:t>
            </a:r>
            <a:r>
              <a:rPr lang="en-US" sz="3600" b="1" kern="0" spc="-39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</a:t>
            </a:r>
            <a:r>
              <a:rPr lang="en-US" sz="3600" b="1" kern="0" spc="-39" dirty="0" err="1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bày</a:t>
            </a:r>
            <a:r>
              <a:rPr lang="en-US" sz="3600" b="1" kern="0" spc="-39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</a:t>
            </a:r>
            <a:r>
              <a:rPr lang="en-US" sz="3600" b="1" kern="0" spc="-39" dirty="0" err="1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sạch</a:t>
            </a:r>
            <a:r>
              <a:rPr lang="en-US" sz="3600" b="1" kern="0" spc="-39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</a:t>
            </a:r>
            <a:r>
              <a:rPr lang="en-US" sz="3600" b="1" kern="0" spc="-39" dirty="0" err="1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sẽ</a:t>
            </a:r>
            <a:r>
              <a:rPr lang="en-US" sz="3600" b="1" kern="0" spc="-39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, </a:t>
            </a:r>
            <a:r>
              <a:rPr lang="en-US" sz="3600" b="1" kern="0" spc="-39" dirty="0" err="1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một</a:t>
            </a:r>
            <a:r>
              <a:rPr lang="en-US" sz="3600" b="1" kern="0" spc="-39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</a:t>
            </a:r>
            <a:r>
              <a:rPr lang="en-US" sz="3600" b="1" kern="0" spc="-39" dirty="0" err="1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số</a:t>
            </a:r>
            <a:r>
              <a:rPr lang="en-US" sz="3600" b="1" kern="0" spc="-39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</a:t>
            </a:r>
            <a:r>
              <a:rPr lang="en-US" sz="3600" b="1" kern="0" spc="-39" dirty="0" err="1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bạn</a:t>
            </a:r>
            <a:r>
              <a:rPr lang="en-US" sz="3600" b="1" kern="0" spc="-39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</a:t>
            </a:r>
            <a:r>
              <a:rPr lang="en-US" sz="3600" b="1" kern="0" spc="-39" dirty="0" err="1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đã</a:t>
            </a:r>
            <a:r>
              <a:rPr lang="en-US" sz="3600" b="1" kern="0" spc="-39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</a:t>
            </a:r>
            <a:r>
              <a:rPr lang="en-US" sz="3600" b="1" kern="0" spc="-39" dirty="0" err="1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biết</a:t>
            </a:r>
            <a:r>
              <a:rPr lang="en-US" sz="3600" b="1" kern="0" spc="-39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</a:t>
            </a:r>
            <a:r>
              <a:rPr lang="en-US" sz="3600" b="1" kern="0" spc="-39" dirty="0" err="1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thể</a:t>
            </a:r>
            <a:r>
              <a:rPr lang="en-US" sz="3600" b="1" kern="0" spc="-39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 </a:t>
            </a:r>
            <a:r>
              <a:rPr lang="en-US" sz="3600" b="1" kern="0" spc="-39" dirty="0" err="1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hiện</a:t>
            </a:r>
            <a:r>
              <a:rPr lang="en-US" sz="3600" b="1" kern="0" spc="-39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cảm xúc trong bài viết.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8239760" y="2900402"/>
            <a:ext cx="2904530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59"/>
              </a:lnSpc>
              <a:buNone/>
            </a:pPr>
            <a:r>
              <a:rPr lang="en-US" sz="3600" b="1" kern="0" spc="-46" dirty="0">
                <a:solidFill>
                  <a:srgbClr val="FF75D3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Nhược Điểm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839709" y="3922453"/>
            <a:ext cx="7070909" cy="2633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b="1" kern="0" spc="-39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Một số bạn viết ẩu dẫn đến sai lỗi chính tả, còn mắc lỗi về cấu tạo và nội dung.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1" descr="preencoded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1"/>
          <p:cNvSpPr/>
          <p:nvPr/>
        </p:nvSpPr>
        <p:spPr>
          <a:xfrm>
            <a:off x="1181127" y="288026"/>
            <a:ext cx="5809059" cy="726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718"/>
              </a:lnSpc>
              <a:buNone/>
            </a:pPr>
            <a:r>
              <a:rPr lang="en-US" sz="4574" b="1" kern="0" spc="-91" dirty="0" err="1">
                <a:solidFill>
                  <a:srgbClr val="FF75D3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Phân</a:t>
            </a:r>
            <a:r>
              <a:rPr lang="en-US" sz="4574" b="1" kern="0" spc="-91" dirty="0">
                <a:solidFill>
                  <a:srgbClr val="FF75D3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 </a:t>
            </a:r>
            <a:r>
              <a:rPr lang="en-US" sz="4574" b="1" kern="0" spc="-91" dirty="0" err="1">
                <a:solidFill>
                  <a:srgbClr val="FF75D3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tích</a:t>
            </a:r>
            <a:r>
              <a:rPr lang="en-US" sz="4574" b="1" kern="0" spc="-91" dirty="0">
                <a:solidFill>
                  <a:srgbClr val="FF75D3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 </a:t>
            </a:r>
            <a:r>
              <a:rPr lang="en-US" sz="4574" b="1" kern="0" spc="-91" dirty="0" err="1">
                <a:solidFill>
                  <a:srgbClr val="FF75D3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lỗi</a:t>
            </a:r>
            <a:endParaRPr lang="en-US" sz="457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2"/>
          <p:cNvSpPr/>
          <p:nvPr/>
        </p:nvSpPr>
        <p:spPr>
          <a:xfrm>
            <a:off x="864037" y="1410846"/>
            <a:ext cx="10483197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3600" b="1" kern="0" spc="-39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Cùng phân tích các lỗi thường gặp trong bài viết.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1126093" y="2883310"/>
            <a:ext cx="3195280" cy="8587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txBody>
          <a:bodyPr wrap="none" rtlCol="0" anchor="t"/>
          <a:lstStyle/>
          <a:p>
            <a:pPr marL="0" indent="0">
              <a:lnSpc>
                <a:spcPts val="4000"/>
              </a:lnSpc>
              <a:spcAft>
                <a:spcPts val="600"/>
              </a:spcAft>
              <a:buNone/>
            </a:pPr>
            <a:r>
              <a:rPr lang="en-US" sz="3600" b="1" kern="0" spc="-39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Lỗi</a:t>
            </a:r>
            <a:r>
              <a:rPr lang="en-US" sz="3600" b="1" kern="0" spc="-39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</a:t>
            </a:r>
            <a:r>
              <a:rPr lang="en-US" sz="3600" b="1" kern="0" spc="-39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về</a:t>
            </a:r>
            <a:r>
              <a:rPr lang="en-US" sz="3600" b="1" kern="0" spc="-39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</a:t>
            </a:r>
            <a:r>
              <a:rPr lang="en-US" sz="3600" b="1" kern="0" spc="-39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cấu</a:t>
            </a:r>
            <a:r>
              <a:rPr lang="en-US" sz="3600" b="1" kern="0" spc="-39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</a:t>
            </a:r>
            <a:r>
              <a:rPr lang="en-US" sz="3600" b="1" kern="0" spc="-39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tạo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8850243" y="2883309"/>
            <a:ext cx="3267715" cy="8587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txBody>
          <a:bodyPr wrap="none" rtlCol="0" anchor="t"/>
          <a:lstStyle/>
          <a:p>
            <a:pPr marL="0" indent="0">
              <a:lnSpc>
                <a:spcPts val="4000"/>
              </a:lnSpc>
              <a:spcAft>
                <a:spcPts val="600"/>
              </a:spcAft>
              <a:buNone/>
            </a:pPr>
            <a:r>
              <a:rPr lang="en-US" sz="3600" b="1" kern="0" spc="-39" dirty="0" err="1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Lỗi</a:t>
            </a:r>
            <a:r>
              <a:rPr lang="en-US" sz="3600" b="1" kern="0" spc="-39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</a:t>
            </a:r>
            <a:r>
              <a:rPr lang="en-US" sz="3600" b="1" kern="0" spc="-39" dirty="0" err="1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về</a:t>
            </a:r>
            <a:r>
              <a:rPr lang="en-US" sz="3600" b="1" kern="0" spc="-39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</a:t>
            </a:r>
            <a:r>
              <a:rPr lang="en-US" sz="3600" b="1" kern="0" spc="-39" dirty="0" err="1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nội</a:t>
            </a:r>
            <a:r>
              <a:rPr lang="en-US" sz="3600" b="1" kern="0" spc="-39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dung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780227" y="4055425"/>
            <a:ext cx="4862732" cy="10605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 anchor="t"/>
          <a:lstStyle/>
          <a:p>
            <a:pPr marL="0" indent="0">
              <a:lnSpc>
                <a:spcPts val="4000"/>
              </a:lnSpc>
              <a:spcAft>
                <a:spcPts val="600"/>
              </a:spcAft>
              <a:buNone/>
            </a:pPr>
            <a:r>
              <a:rPr lang="en-US" sz="3600" b="1" kern="0" spc="-39" dirty="0">
                <a:solidFill>
                  <a:srgbClr val="C0000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Thiếu các phần </a:t>
            </a:r>
            <a:r>
              <a:rPr lang="en-US" sz="3600" b="1" kern="0" spc="-39" dirty="0" err="1">
                <a:solidFill>
                  <a:srgbClr val="C0000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trong</a:t>
            </a:r>
            <a:r>
              <a:rPr lang="en-US" sz="3600" b="1" kern="0" spc="-39" dirty="0">
                <a:solidFill>
                  <a:srgbClr val="C0000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ts val="4000"/>
              </a:lnSpc>
              <a:spcAft>
                <a:spcPts val="600"/>
              </a:spcAft>
              <a:buNone/>
            </a:pPr>
            <a:r>
              <a:rPr lang="en-US" sz="3600" b="1" kern="0" spc="-39" dirty="0" err="1">
                <a:solidFill>
                  <a:srgbClr val="C0000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đoạn</a:t>
            </a:r>
            <a:r>
              <a:rPr lang="en-US" sz="3600" b="1" kern="0" spc="-39" dirty="0">
                <a:solidFill>
                  <a:srgbClr val="C0000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văn.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6406489" y="4097516"/>
            <a:ext cx="7415928" cy="7043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txBody>
          <a:bodyPr wrap="square" rtlCol="0" anchor="t"/>
          <a:lstStyle/>
          <a:p>
            <a:pPr marL="0" indent="0">
              <a:lnSpc>
                <a:spcPts val="4000"/>
              </a:lnSpc>
              <a:spcAft>
                <a:spcPts val="600"/>
              </a:spcAft>
              <a:buNone/>
            </a:pPr>
            <a:r>
              <a:rPr lang="en-US" sz="3600" b="1" kern="0" spc="-39" dirty="0">
                <a:solidFill>
                  <a:srgbClr val="C0000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Câu mở đoạn chưa giới thiệu sự việc.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780227" y="5469828"/>
            <a:ext cx="4862732" cy="1352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txBody>
          <a:bodyPr wrap="square" rtlCol="0" anchor="t"/>
          <a:lstStyle/>
          <a:p>
            <a:pPr marL="0" indent="0">
              <a:lnSpc>
                <a:spcPts val="4000"/>
              </a:lnSpc>
              <a:spcAft>
                <a:spcPts val="600"/>
              </a:spcAft>
              <a:buNone/>
            </a:pPr>
            <a:r>
              <a:rPr lang="en-US" sz="3600" b="1" kern="0" spc="-39" dirty="0">
                <a:solidFill>
                  <a:srgbClr val="C0000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Các câu chưa được sắp xếp hợp lí.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12"/>
          <p:cNvSpPr/>
          <p:nvPr/>
        </p:nvSpPr>
        <p:spPr>
          <a:xfrm>
            <a:off x="6406489" y="5114053"/>
            <a:ext cx="7415926" cy="7043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txBody>
          <a:bodyPr wrap="square" rtlCol="0" anchor="t"/>
          <a:lstStyle/>
          <a:p>
            <a:pPr marL="0" indent="0">
              <a:lnSpc>
                <a:spcPts val="4000"/>
              </a:lnSpc>
              <a:spcAft>
                <a:spcPts val="600"/>
              </a:spcAft>
              <a:buNone/>
            </a:pPr>
            <a:r>
              <a:rPr lang="en-US" sz="3600" b="1" kern="0" spc="-39" dirty="0">
                <a:solidFill>
                  <a:srgbClr val="C0000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Đoạn văn chưa thể hiện cảm xúc.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4"/>
          <p:cNvSpPr/>
          <p:nvPr/>
        </p:nvSpPr>
        <p:spPr>
          <a:xfrm>
            <a:off x="1126093" y="6256615"/>
            <a:ext cx="3195280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000"/>
              </a:lnSpc>
              <a:spcAft>
                <a:spcPts val="600"/>
              </a:spcAft>
              <a:buNone/>
            </a:pPr>
            <a:endParaRPr lang="en-US" sz="194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5"/>
          <p:cNvSpPr/>
          <p:nvPr/>
        </p:nvSpPr>
        <p:spPr>
          <a:xfrm>
            <a:off x="6406489" y="6101982"/>
            <a:ext cx="7443684" cy="7043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txBody>
          <a:bodyPr wrap="none" rtlCol="0" anchor="t"/>
          <a:lstStyle/>
          <a:p>
            <a:pPr marL="0" indent="0">
              <a:lnSpc>
                <a:spcPts val="4000"/>
              </a:lnSpc>
              <a:spcAft>
                <a:spcPts val="600"/>
              </a:spcAft>
              <a:buNone/>
            </a:pPr>
            <a:r>
              <a:rPr lang="en-US" sz="3600" b="1" kern="0" spc="-39" dirty="0">
                <a:solidFill>
                  <a:srgbClr val="C0000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Nội dung không phù hợp chủ đề.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-95864" y="-51619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3129" y="403557"/>
            <a:ext cx="3017150" cy="2011433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-95864" y="662426"/>
            <a:ext cx="11488993" cy="11884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320"/>
              </a:lnSpc>
              <a:spcAft>
                <a:spcPts val="600"/>
              </a:spcAft>
              <a:buNone/>
            </a:pPr>
            <a:r>
              <a:rPr lang="en-US" sz="3600" b="1" kern="0" spc="-39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2. </a:t>
            </a:r>
            <a:r>
              <a:rPr lang="en-US" sz="3600" b="1" kern="0" spc="-39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Cả</a:t>
            </a:r>
            <a:r>
              <a:rPr lang="en-US" sz="3600" b="1" kern="0" spc="-39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lớp cùng sửa các lỗi chung về cấu tạo, </a:t>
            </a:r>
            <a:r>
              <a:rPr lang="en-US" sz="3600" b="1" kern="0" spc="-39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nội</a:t>
            </a:r>
            <a:r>
              <a:rPr lang="en-US" sz="3600" b="1" kern="0" spc="-39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dung </a:t>
            </a:r>
          </a:p>
          <a:p>
            <a:pPr marL="0" indent="0">
              <a:lnSpc>
                <a:spcPts val="4320"/>
              </a:lnSpc>
              <a:spcAft>
                <a:spcPts val="600"/>
              </a:spcAft>
              <a:buNone/>
            </a:pPr>
            <a:r>
              <a:rPr lang="en-US" sz="3600" b="1" kern="0" spc="-39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đoạn</a:t>
            </a:r>
            <a:r>
              <a:rPr lang="en-US" sz="3600" b="1" kern="0" spc="-39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</a:t>
            </a:r>
            <a:r>
              <a:rPr lang="en-US" sz="3600" b="1" kern="0" spc="-39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văn</a:t>
            </a:r>
            <a:r>
              <a:rPr lang="en-US" sz="3600" b="1" kern="0" spc="-39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, </a:t>
            </a:r>
            <a:r>
              <a:rPr lang="en-US" sz="3600" b="1" kern="0" spc="-39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lỗi</a:t>
            </a:r>
            <a:r>
              <a:rPr lang="en-US" sz="3600" b="1" kern="0" spc="-39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</a:t>
            </a:r>
            <a:r>
              <a:rPr lang="en-US" sz="3600" b="1" kern="0" spc="-39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dùng</a:t>
            </a:r>
            <a:r>
              <a:rPr lang="en-US" sz="3600" b="1" kern="0" spc="-39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</a:t>
            </a:r>
            <a:r>
              <a:rPr lang="en-US" sz="3600" b="1" kern="0" spc="-39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từ</a:t>
            </a:r>
            <a:r>
              <a:rPr lang="en-US" sz="3600" b="1" kern="0" spc="-39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, </a:t>
            </a:r>
            <a:r>
              <a:rPr lang="en-US" sz="3600" b="1" kern="0" spc="-39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đặt</a:t>
            </a:r>
            <a:r>
              <a:rPr lang="en-US" sz="3600" b="1" kern="0" spc="-39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</a:t>
            </a:r>
            <a:r>
              <a:rPr lang="en-US" sz="3600" b="1" kern="0" spc="-39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câu</a:t>
            </a:r>
            <a:r>
              <a:rPr lang="en-US" sz="3600" b="1" kern="0" spc="-39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, chính tả, ...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E81ED827-CEA4-B704-67D9-30D85F3DCE55}"/>
              </a:ext>
            </a:extLst>
          </p:cNvPr>
          <p:cNvSpPr/>
          <p:nvPr/>
        </p:nvSpPr>
        <p:spPr>
          <a:xfrm>
            <a:off x="4100052" y="3104535"/>
            <a:ext cx="8347587" cy="2504738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lnSpc>
                <a:spcPts val="3110"/>
              </a:lnSpc>
              <a:buNone/>
            </a:pPr>
            <a:r>
              <a:rPr lang="en-US" sz="5000" b="1" kern="0" spc="-39" dirty="0" err="1">
                <a:solidFill>
                  <a:srgbClr val="C0000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Hoạt</a:t>
            </a:r>
            <a:r>
              <a:rPr lang="en-US" sz="5000" b="1" kern="0" spc="-39" dirty="0">
                <a:solidFill>
                  <a:srgbClr val="C0000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</a:t>
            </a:r>
            <a:r>
              <a:rPr lang="en-US" sz="5000" b="1" kern="0" spc="-39" dirty="0" err="1">
                <a:solidFill>
                  <a:srgbClr val="C0000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động</a:t>
            </a:r>
            <a:r>
              <a:rPr lang="en-US" sz="5000" b="1" kern="0" spc="-39" dirty="0">
                <a:solidFill>
                  <a:srgbClr val="C0000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</a:t>
            </a:r>
            <a:r>
              <a:rPr lang="en-US" sz="5000" b="1" kern="0" spc="-39" dirty="0" err="1">
                <a:solidFill>
                  <a:srgbClr val="C0000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nhóm</a:t>
            </a:r>
            <a:r>
              <a:rPr lang="en-US" sz="5000" b="1" kern="0" spc="-39" dirty="0">
                <a:solidFill>
                  <a:srgbClr val="C00000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4</a:t>
            </a:r>
            <a:endParaRPr lang="en-US" sz="5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216801" y="-125288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10" y="2325410"/>
            <a:ext cx="4869061" cy="3578781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350437" y="1676400"/>
            <a:ext cx="5809059" cy="726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718"/>
              </a:lnSpc>
              <a:buNone/>
            </a:pPr>
            <a:r>
              <a:rPr lang="en-US" sz="4574" b="1" kern="0" spc="-91" dirty="0" err="1">
                <a:solidFill>
                  <a:srgbClr val="FF75D3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Tự</a:t>
            </a:r>
            <a:r>
              <a:rPr lang="en-US" sz="4574" b="1" kern="0" spc="-91" dirty="0">
                <a:solidFill>
                  <a:srgbClr val="FF75D3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 </a:t>
            </a:r>
            <a:r>
              <a:rPr lang="en-US" sz="4574" b="1" kern="0" spc="-91" dirty="0" err="1">
                <a:solidFill>
                  <a:srgbClr val="FF75D3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sửa</a:t>
            </a:r>
            <a:r>
              <a:rPr lang="en-US" sz="4574" b="1" kern="0" spc="-91" dirty="0">
                <a:solidFill>
                  <a:srgbClr val="FF75D3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 </a:t>
            </a:r>
            <a:r>
              <a:rPr lang="en-US" sz="4574" b="1" kern="0" spc="-91" dirty="0" err="1">
                <a:solidFill>
                  <a:srgbClr val="FF75D3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bài</a:t>
            </a:r>
            <a:endParaRPr lang="en-US" sz="457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2"/>
          <p:cNvSpPr/>
          <p:nvPr/>
        </p:nvSpPr>
        <p:spPr>
          <a:xfrm>
            <a:off x="5834244" y="2662084"/>
            <a:ext cx="8958388" cy="2035277"/>
          </a:xfrm>
          <a:prstGeom prst="rect">
            <a:avLst/>
          </a:prstGeom>
          <a:solidFill>
            <a:srgbClr val="CC99FF"/>
          </a:solidFill>
          <a:ln/>
        </p:spPr>
        <p:txBody>
          <a:bodyPr wrap="none" rtlCol="0" anchor="t"/>
          <a:lstStyle/>
          <a:p>
            <a:pPr marL="0" indent="0">
              <a:lnSpc>
                <a:spcPts val="4000"/>
              </a:lnSpc>
              <a:spcAft>
                <a:spcPts val="600"/>
              </a:spcAft>
              <a:buNone/>
            </a:pPr>
            <a:endParaRPr lang="en-US" sz="4000" b="1" kern="0" spc="-39" dirty="0">
              <a:solidFill>
                <a:srgbClr val="272525"/>
              </a:solidFill>
              <a:latin typeface="Times New Roman" panose="02020603050405020304" pitchFamily="18" charset="0"/>
              <a:ea typeface="Source Sans Pro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4000"/>
              </a:lnSpc>
              <a:spcAft>
                <a:spcPts val="600"/>
              </a:spcAft>
              <a:buNone/>
            </a:pPr>
            <a:r>
              <a:rPr lang="en-US" sz="4000" b="1" kern="0" spc="-39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3. </a:t>
            </a:r>
            <a:r>
              <a:rPr lang="en-US" sz="4000" b="1" kern="0" spc="-39" dirty="0" err="1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Đọc</a:t>
            </a:r>
            <a:r>
              <a:rPr lang="en-US" sz="4000" b="1" kern="0" spc="-39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kĩ nhận xét của cô giáo (thầy </a:t>
            </a:r>
            <a:r>
              <a:rPr lang="en-US" sz="4000" b="1" kern="0" spc="-39" dirty="0" err="1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giáo</a:t>
            </a:r>
            <a:r>
              <a:rPr lang="en-US" sz="4000" b="1" kern="0" spc="-39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),</a:t>
            </a:r>
          </a:p>
          <a:p>
            <a:pPr marL="0" indent="0">
              <a:lnSpc>
                <a:spcPts val="4000"/>
              </a:lnSpc>
              <a:spcAft>
                <a:spcPts val="600"/>
              </a:spcAft>
              <a:buNone/>
            </a:pPr>
            <a:r>
              <a:rPr lang="en-US" sz="4000" b="1" kern="0" spc="-39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tự sửa bài văn của mình.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2610" y="1751171"/>
            <a:ext cx="4869061" cy="4727138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864037" y="1089660"/>
            <a:ext cx="5809059" cy="726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718"/>
              </a:lnSpc>
              <a:buNone/>
            </a:pPr>
            <a:r>
              <a:rPr lang="en-US" sz="3600" b="1" kern="0" spc="-91" dirty="0" err="1">
                <a:solidFill>
                  <a:srgbClr val="FF75D3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Kiểm</a:t>
            </a:r>
            <a:r>
              <a:rPr lang="en-US" sz="3600" b="1" kern="0" spc="-91" dirty="0">
                <a:solidFill>
                  <a:srgbClr val="FF75D3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 </a:t>
            </a:r>
            <a:r>
              <a:rPr lang="en-US" sz="3600" b="1" kern="0" spc="-91" dirty="0" err="1">
                <a:solidFill>
                  <a:srgbClr val="FF75D3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tra</a:t>
            </a:r>
            <a:r>
              <a:rPr lang="en-US" sz="3600" b="1" kern="0" spc="-91" dirty="0">
                <a:solidFill>
                  <a:srgbClr val="FF75D3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 </a:t>
            </a:r>
            <a:r>
              <a:rPr lang="en-US" sz="3600" b="1" kern="0" spc="-91" dirty="0" err="1">
                <a:solidFill>
                  <a:srgbClr val="FF75D3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bài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2"/>
          <p:cNvSpPr/>
          <p:nvPr/>
        </p:nvSpPr>
        <p:spPr>
          <a:xfrm>
            <a:off x="864037" y="2185988"/>
            <a:ext cx="7415927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3600" b="1" kern="0" spc="-39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4. </a:t>
            </a:r>
            <a:r>
              <a:rPr lang="en-US" sz="3600" b="1" kern="0" spc="-39" dirty="0" err="1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Đổi</a:t>
            </a:r>
            <a:r>
              <a:rPr lang="en-US" sz="3600" b="1" kern="0" spc="-39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 bài với bạn để kiểm tra việc sửa lỗi.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037" y="2858691"/>
            <a:ext cx="617220" cy="617220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864037" y="3722727"/>
            <a:ext cx="2904530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59"/>
              </a:lnSpc>
              <a:buNone/>
            </a:pPr>
            <a:r>
              <a:rPr lang="en-US" sz="3600" b="1" kern="0" spc="-46" dirty="0" err="1">
                <a:solidFill>
                  <a:srgbClr val="272525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Kiểm</a:t>
            </a:r>
            <a:r>
              <a:rPr lang="en-US" sz="3600" b="1" kern="0" spc="-46" dirty="0">
                <a:solidFill>
                  <a:srgbClr val="272525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 </a:t>
            </a:r>
            <a:r>
              <a:rPr lang="en-US" sz="3600" b="1" kern="0" spc="-46" dirty="0" err="1">
                <a:solidFill>
                  <a:srgbClr val="272525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tra</a:t>
            </a:r>
            <a:r>
              <a:rPr lang="en-US" sz="3600" b="1" kern="0" spc="-46" dirty="0">
                <a:solidFill>
                  <a:srgbClr val="272525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4"/>
          <p:cNvSpPr/>
          <p:nvPr/>
        </p:nvSpPr>
        <p:spPr>
          <a:xfrm>
            <a:off x="864037" y="4233982"/>
            <a:ext cx="7415927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10"/>
              </a:lnSpc>
              <a:buNone/>
            </a:pPr>
            <a:r>
              <a:rPr lang="en-US" sz="3600" b="1" kern="0" spc="-39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Kiểm tra kỹ bài viết của bạn.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037" y="5369600"/>
            <a:ext cx="617220" cy="61722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864037" y="6233636"/>
            <a:ext cx="2904530" cy="36314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859"/>
              </a:lnSpc>
              <a:buNone/>
            </a:pPr>
            <a:r>
              <a:rPr lang="en-US" sz="3600" b="1" kern="0" spc="-46" dirty="0" err="1">
                <a:solidFill>
                  <a:srgbClr val="272525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Sửa</a:t>
            </a:r>
            <a:r>
              <a:rPr lang="en-US" sz="3600" b="1" kern="0" spc="-46" dirty="0">
                <a:solidFill>
                  <a:srgbClr val="272525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 </a:t>
            </a:r>
            <a:r>
              <a:rPr lang="en-US" sz="3600" b="1" kern="0" spc="-46" dirty="0" err="1">
                <a:solidFill>
                  <a:srgbClr val="272525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chữa</a:t>
            </a:r>
            <a:r>
              <a:rPr lang="en-US" sz="3600" b="1" kern="0" spc="-46" dirty="0">
                <a:solidFill>
                  <a:srgbClr val="272525"/>
                </a:solidFill>
                <a:latin typeface="Times New Roman" panose="02020603050405020304" pitchFamily="18" charset="0"/>
                <a:ea typeface="adonis-web" pitchFamily="34" charset="-122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6"/>
          <p:cNvSpPr/>
          <p:nvPr/>
        </p:nvSpPr>
        <p:spPr>
          <a:xfrm>
            <a:off x="864037" y="6744891"/>
            <a:ext cx="7415927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10"/>
              </a:lnSpc>
              <a:buNone/>
            </a:pPr>
            <a:r>
              <a:rPr lang="en-US" sz="3600" b="1" kern="0" spc="-39" dirty="0">
                <a:solidFill>
                  <a:srgbClr val="272525"/>
                </a:solidFill>
                <a:latin typeface="Times New Roman" panose="02020603050405020304" pitchFamily="18" charset="0"/>
                <a:ea typeface="Source Sans Pro" pitchFamily="34" charset="-122"/>
                <a:cs typeface="Times New Roman" panose="02020603050405020304" pitchFamily="18" charset="0"/>
              </a:rPr>
              <a:t>Gợi ý sửa những lỗi còn sót.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309</Words>
  <Application>Microsoft Office PowerPoint</Application>
  <PresentationFormat>Custom</PresentationFormat>
  <Paragraphs>49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Administrator</cp:lastModifiedBy>
  <cp:revision>4</cp:revision>
  <dcterms:created xsi:type="dcterms:W3CDTF">2024-07-08T09:37:59Z</dcterms:created>
  <dcterms:modified xsi:type="dcterms:W3CDTF">2024-07-08T16:36:38Z</dcterms:modified>
</cp:coreProperties>
</file>