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14"/>
  </p:notesMasterIdLst>
  <p:sldIdLst>
    <p:sldId id="307" r:id="rId2"/>
    <p:sldId id="9743" r:id="rId3"/>
    <p:sldId id="9745" r:id="rId4"/>
    <p:sldId id="9762" r:id="rId5"/>
    <p:sldId id="9746" r:id="rId6"/>
    <p:sldId id="9747" r:id="rId7"/>
    <p:sldId id="9765" r:id="rId8"/>
    <p:sldId id="9766" r:id="rId9"/>
    <p:sldId id="339" r:id="rId10"/>
    <p:sldId id="9758" r:id="rId11"/>
    <p:sldId id="9767" r:id="rId12"/>
    <p:sldId id="976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AF69"/>
    <a:srgbClr val="DBE6D0"/>
    <a:srgbClr val="ECF2E6"/>
    <a:srgbClr val="3E8606"/>
    <a:srgbClr val="FFFF99"/>
    <a:srgbClr val="CCFFFF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42" d="100"/>
          <a:sy n="42" d="100"/>
        </p:scale>
        <p:origin x="78" y="540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86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7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42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spc="-9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0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1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801076" y="1159400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638799" y="1678452"/>
            <a:ext cx="3829844" cy="149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NHÓM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195" y="993934"/>
            <a:ext cx="4189604" cy="5389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12" y="2044211"/>
            <a:ext cx="2321263" cy="14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801076" y="1159400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638799" y="1678452"/>
            <a:ext cx="3829844" cy="149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 TRƯỚC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195" y="993934"/>
            <a:ext cx="4189604" cy="5389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12" y="2044211"/>
            <a:ext cx="2321263" cy="14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5558" y="2324183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1" y="-39993"/>
            <a:ext cx="1217456" cy="264603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ớp chung sta đoàn kết">
            <a:hlinkClick r:id="" action="ppaction://media"/>
            <a:extLst>
              <a:ext uri="{FF2B5EF4-FFF2-40B4-BE49-F238E27FC236}">
                <a16:creationId xmlns:a16="http://schemas.microsoft.com/office/drawing/2014/main" id="{7D32560F-E289-A91B-34F3-ABBC27FA6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534572" y="1955017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UTM Avo" panose="02040603050506020204" pitchFamily="18" charset="0"/>
              </a:rPr>
              <a:t>TRAO ĐỔI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CÙNG NHAU ĐOÀN KẾT</a:t>
            </a:r>
          </a:p>
        </p:txBody>
      </p:sp>
    </p:spTree>
    <p:extLst>
      <p:ext uri="{BB962C8B-B14F-4D97-AF65-F5344CB8AC3E}">
        <p14:creationId xmlns:p14="http://schemas.microsoft.com/office/powerpoint/2010/main" val="2332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38065" y="2324183"/>
            <a:ext cx="8958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535A3-B0D2-DC86-9655-B689E327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35560" y="0"/>
            <a:ext cx="6793939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Hoạt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động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1: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Chuẩn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bị</a:t>
            </a:r>
            <a:endParaRPr lang="en-US" sz="4000" b="1" kern="120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" r="3" b="17355"/>
          <a:stretch/>
        </p:blipFill>
        <p:spPr bwMode="auto">
          <a:xfrm flipH="1"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6C2BD7-D6DD-1883-F862-D6172872BAB0}"/>
              </a:ext>
            </a:extLst>
          </p:cNvPr>
          <p:cNvSpPr txBox="1"/>
          <p:nvPr/>
        </p:nvSpPr>
        <p:spPr>
          <a:xfrm>
            <a:off x="331615" y="2006866"/>
            <a:ext cx="5337666" cy="345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100" indent="-165100" algn="just">
              <a:lnSpc>
                <a:spcPct val="124000"/>
              </a:lnSpc>
            </a:pPr>
            <a:r>
              <a:rPr lang="vi-VN" sz="3600" b="1" dirty="0">
                <a:solidFill>
                  <a:srgbClr val="FF0000"/>
                </a:solidFill>
              </a:rPr>
              <a:t>1. </a:t>
            </a:r>
            <a:r>
              <a:rPr lang="vi-VN" sz="3600" dirty="0">
                <a:solidFill>
                  <a:srgbClr val="231F20"/>
                </a:solidFill>
              </a:rPr>
              <a:t>Nêu cảm nghĩ của em về một câu chuyện giáo dục tinh thần đoàn kết mà em đã được đọc (hoặc được nghe kể).</a:t>
            </a:r>
            <a:endParaRPr lang="en-US" sz="3600" dirty="0">
              <a:solidFill>
                <a:srgbClr val="231F2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3BE52-A218-001F-F6BE-CECA06034812}"/>
              </a:ext>
            </a:extLst>
          </p:cNvPr>
          <p:cNvSpPr txBox="1"/>
          <p:nvPr/>
        </p:nvSpPr>
        <p:spPr>
          <a:xfrm>
            <a:off x="6730219" y="2189045"/>
            <a:ext cx="4989490" cy="247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2. </a:t>
            </a:r>
            <a:r>
              <a:rPr lang="vi-VN" sz="3600" dirty="0">
                <a:solidFill>
                  <a:srgbClr val="231F20"/>
                </a:solidFill>
              </a:rPr>
              <a:t>Nêu cảm nghĩ của </a:t>
            </a:r>
            <a:r>
              <a:rPr lang="en-US" sz="3600" dirty="0" err="1">
                <a:solidFill>
                  <a:srgbClr val="231F2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231F2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231F20"/>
                </a:solidFill>
              </a:rPr>
              <a:t>về một câu chuyện có thật thể hiện tình đoàn kết</a:t>
            </a:r>
            <a:r>
              <a:rPr lang="vi-VN" sz="36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231F20"/>
              </a:solidFill>
              <a:effectLst/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DE0FC9-01A7-AF0D-4CE7-4B09530D7071}"/>
              </a:ext>
            </a:extLst>
          </p:cNvPr>
          <p:cNvSpPr/>
          <p:nvPr/>
        </p:nvSpPr>
        <p:spPr>
          <a:xfrm>
            <a:off x="3291840" y="520505"/>
            <a:ext cx="5134708" cy="104100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CHỌN 1 TRONG 2 ĐỀ SAU</a:t>
            </a:r>
          </a:p>
        </p:txBody>
      </p:sp>
    </p:spTree>
    <p:extLst>
      <p:ext uri="{BB962C8B-B14F-4D97-AF65-F5344CB8AC3E}">
        <p14:creationId xmlns:p14="http://schemas.microsoft.com/office/powerpoint/2010/main" val="18307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1BBBE-22DE-A9B9-E8F1-AB492ACDADAB}"/>
              </a:ext>
            </a:extLst>
          </p:cNvPr>
          <p:cNvSpPr txBox="1"/>
          <p:nvPr/>
        </p:nvSpPr>
        <p:spPr>
          <a:xfrm>
            <a:off x="211017" y="1812734"/>
            <a:ext cx="12140418" cy="416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AutoNum type="alphaLcParenR"/>
            </a:pPr>
            <a:r>
              <a:rPr lang="vi-VN" sz="36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Giới thiệu tên câu chuyện và ý nghĩa câu chuyện</a:t>
            </a:r>
            <a:r>
              <a:rPr lang="en-US" sz="36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200"/>
              </a:spcAft>
              <a:buClr>
                <a:srgbClr val="231F20"/>
              </a:buClr>
              <a:buSzPts val="1200"/>
              <a:buFont typeface="Symbol" panose="05050102010706020507" pitchFamily="18" charset="2"/>
              <a:buChar char="-"/>
              <a:tabLst>
                <a:tab pos="125095" algn="l"/>
              </a:tabLst>
            </a:pPr>
            <a:r>
              <a:rPr lang="vi-VN" sz="3600" u="none" strike="noStrike" spc="0" dirty="0">
                <a:solidFill>
                  <a:srgbClr val="231F2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Tên câu chuyện: </a:t>
            </a:r>
            <a:r>
              <a:rPr lang="vi-VN" sz="3600" i="1" u="none" strike="noStrike" spc="0" dirty="0">
                <a:solidFill>
                  <a:srgbClr val="231F2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Câu chuyện bó đũa</a:t>
            </a:r>
            <a:r>
              <a:rPr lang="vi-VN" sz="3600" u="none" strike="noStrike" spc="0" dirty="0">
                <a:solidFill>
                  <a:srgbClr val="231F2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u="none" strike="noStrike" spc="0" dirty="0">
              <a:solidFill>
                <a:srgbClr val="231F20"/>
              </a:solidFill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Ý nghĩa: Nhắc nhở anh, chị, em sống đoàn kếtyêu thương nhau</a:t>
            </a:r>
            <a:endParaRPr lang="en-US" sz="3600" dirty="0">
              <a:solidFill>
                <a:srgbClr val="000000"/>
              </a:solidFill>
              <a:effectLst/>
              <a:ea typeface="Courier New" panose="02070309020205020404" pitchFamily="49" charset="0"/>
            </a:endParaRPr>
          </a:p>
          <a:p>
            <a:r>
              <a:rPr lang="vi-VN" sz="36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b) Cảm nghĩ của em sau khi đọc (hoặc nghe) câu chuyện</a:t>
            </a:r>
            <a:endParaRPr lang="en-US" sz="3600" dirty="0">
              <a:solidFill>
                <a:srgbClr val="FF0000"/>
              </a:solidFill>
              <a:effectLst/>
              <a:ea typeface="Arial" panose="020B0604020202020204" pitchFamily="34" charset="0"/>
            </a:endParaRPr>
          </a:p>
          <a:p>
            <a:r>
              <a:rPr lang="vi-VN" sz="3600" dirty="0">
                <a:solidFill>
                  <a:srgbClr val="231F20"/>
                </a:solidFill>
                <a:effectLst/>
                <a:ea typeface="Arial" panose="020B0604020202020204" pitchFamily="34" charset="0"/>
              </a:rPr>
              <a:t>- Bất ngờ, thú vị trước cách dạy các con của người cha.</a:t>
            </a:r>
            <a:endParaRPr lang="en-US" sz="3600" dirty="0">
              <a:solidFill>
                <a:srgbClr val="231F20"/>
              </a:solidFill>
              <a:effectLst/>
              <a:ea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Thấm thía, xúc động trước bài học đạo lí sâu sắc.</a:t>
            </a:r>
            <a:endParaRPr lang="en-US" sz="3600" dirty="0">
              <a:solidFill>
                <a:srgbClr val="231F20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5D403-53DE-F27A-C280-1E169DF2B274}"/>
              </a:ext>
            </a:extLst>
          </p:cNvPr>
          <p:cNvSpPr txBox="1"/>
          <p:nvPr/>
        </p:nvSpPr>
        <p:spPr>
          <a:xfrm>
            <a:off x="2440746" y="710292"/>
            <a:ext cx="6175716" cy="90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</a:pPr>
            <a:r>
              <a:rPr lang="vi-VN" sz="48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Gợi ý</a:t>
            </a:r>
            <a:r>
              <a:rPr lang="en-US" sz="48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Đề</a:t>
            </a:r>
            <a:r>
              <a:rPr lang="en-US" sz="48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</a:t>
            </a:r>
            <a:endParaRPr lang="en-US" sz="4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1BBBE-22DE-A9B9-E8F1-AB492ACDADAB}"/>
              </a:ext>
            </a:extLst>
          </p:cNvPr>
          <p:cNvSpPr txBox="1"/>
          <p:nvPr/>
        </p:nvSpPr>
        <p:spPr>
          <a:xfrm>
            <a:off x="154746" y="1812734"/>
            <a:ext cx="12140418" cy="513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Giới thiệu một câu chuyện có thật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Giúp đỡ nhau trong học tập, lao động; thăm 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ốm đau; giúp bạn có hoàn cảnh khó khăn;...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b) Cảm nghĩ của em về câu chuyện đó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Tán thành những việc làm tốt; khâm phục bạn, tự nhủ sẽ làm nhiều việc tốt hơn;...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5D403-53DE-F27A-C280-1E169DF2B274}"/>
              </a:ext>
            </a:extLst>
          </p:cNvPr>
          <p:cNvSpPr txBox="1"/>
          <p:nvPr/>
        </p:nvSpPr>
        <p:spPr>
          <a:xfrm>
            <a:off x="2440746" y="710292"/>
            <a:ext cx="6175716" cy="90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Gợi ý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Đề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2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10656775" y="259668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3860784" y="1099351"/>
            <a:ext cx="7455061" cy="368721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4405874" y="1620375"/>
            <a:ext cx="5976500" cy="708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 CHUYỂN VỀ NHÓM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10176303" y="5507253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10628218" y="4019415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558345" y="411555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A0289DA-EC46-714C-9A77-A8579F9A235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45" y="2502719"/>
            <a:ext cx="3404056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5F74DD-1F7F-873D-CCF4-3CEBA4CFD38E}"/>
              </a:ext>
            </a:extLst>
          </p:cNvPr>
          <p:cNvSpPr txBox="1"/>
          <p:nvPr/>
        </p:nvSpPr>
        <p:spPr>
          <a:xfrm>
            <a:off x="5213623" y="2388041"/>
            <a:ext cx="690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Nhóm</a:t>
            </a:r>
            <a:r>
              <a:rPr lang="en-US" sz="3600" dirty="0"/>
              <a:t> 1: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1</a:t>
            </a:r>
          </a:p>
          <a:p>
            <a:r>
              <a:rPr lang="en-US" sz="3600" dirty="0" err="1"/>
              <a:t>Nhóm</a:t>
            </a:r>
            <a:r>
              <a:rPr lang="en-US" sz="3600" dirty="0"/>
              <a:t> 2: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69273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359</Words>
  <Application>Microsoft Office PowerPoint</Application>
  <PresentationFormat>Widescreen</PresentationFormat>
  <Paragraphs>40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Symbol</vt:lpstr>
      <vt:lpstr>Times New Roman</vt:lpstr>
      <vt:lpstr>UTM Avo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CÔNG NGHỆ PDC</cp:lastModifiedBy>
  <cp:revision>88</cp:revision>
  <dcterms:created xsi:type="dcterms:W3CDTF">2019-06-17T08:03:00Z</dcterms:created>
  <dcterms:modified xsi:type="dcterms:W3CDTF">2024-07-10T11:20:08Z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