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14"/>
  </p:notesMasterIdLst>
  <p:sldIdLst>
    <p:sldId id="307" r:id="rId2"/>
    <p:sldId id="9765" r:id="rId3"/>
    <p:sldId id="9745" r:id="rId4"/>
    <p:sldId id="9763" r:id="rId5"/>
    <p:sldId id="9746" r:id="rId6"/>
    <p:sldId id="9766" r:id="rId7"/>
    <p:sldId id="9767" r:id="rId8"/>
    <p:sldId id="339" r:id="rId9"/>
    <p:sldId id="9761" r:id="rId10"/>
    <p:sldId id="9751" r:id="rId11"/>
    <p:sldId id="9768" r:id="rId12"/>
    <p:sldId id="9764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CAF69"/>
    <a:srgbClr val="DBE6D0"/>
    <a:srgbClr val="ECF2E6"/>
    <a:srgbClr val="3E8606"/>
    <a:srgbClr val="FFFF99"/>
    <a:srgbClr val="CCFFFF"/>
    <a:srgbClr val="90D1BF"/>
    <a:srgbClr val="1C4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91" autoAdjust="0"/>
  </p:normalViewPr>
  <p:slideViewPr>
    <p:cSldViewPr snapToGrid="0" showGuides="1">
      <p:cViewPr varScale="1">
        <p:scale>
          <a:sx n="68" d="100"/>
          <a:sy n="68" d="100"/>
        </p:scale>
        <p:origin x="816" y="54"/>
      </p:cViewPr>
      <p:guideLst>
        <p:guide orient="horz" pos="2169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029D-511E-4094-B211-8710A01A9C4F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D697-AC9F-4D42-AD06-619F245580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99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54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9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3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đề</a:t>
            </a:r>
            <a:endParaRPr lang="en-US" altLang="zh-CN" dirty="0"/>
          </a:p>
          <a:p>
            <a:r>
              <a:rPr lang="en-US" altLang="zh-CN" dirty="0"/>
              <a:t>HS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 </a:t>
            </a:r>
            <a:r>
              <a:rPr lang="en-US" altLang="zh-CN" dirty="0" err="1"/>
              <a:t>nhóm</a:t>
            </a:r>
            <a:r>
              <a:rPr lang="en-US" altLang="zh-CN" dirty="0"/>
              <a:t> </a:t>
            </a:r>
            <a:r>
              <a:rPr lang="en-US" altLang="zh-CN" dirty="0" err="1"/>
              <a:t>đôi</a:t>
            </a:r>
            <a:r>
              <a:rPr lang="en-US" altLang="zh-CN" dirty="0"/>
              <a:t>, e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đề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11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4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74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làm việc cá nhân ra vở. 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bao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73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4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3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4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7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5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37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5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253351" y="2324183"/>
            <a:ext cx="73276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242785" y="1249531"/>
            <a:ext cx="12251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Hãy sắp xếp các ý đã tìm được cho phù hợp </a:t>
            </a:r>
            <a:endParaRPr lang="en-US" sz="36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với cấu tạo của đoạn văn nêu ý kiến.</a:t>
            </a:r>
            <a:endParaRPr lang="en-US" sz="36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8246A-74E0-A08F-2BB8-5CA5F9EBB1B3}"/>
              </a:ext>
            </a:extLst>
          </p:cNvPr>
          <p:cNvSpPr txBox="1"/>
          <p:nvPr/>
        </p:nvSpPr>
        <p:spPr>
          <a:xfrm>
            <a:off x="914558" y="2566674"/>
            <a:ext cx="10907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- Ý kiến của em là gì (đồng ý hay không đồng ý với hiện tượng, vấn đề đã nêu)?</a:t>
            </a:r>
          </a:p>
          <a:p>
            <a:r>
              <a:rPr lang="vi-VN" sz="3200" dirty="0">
                <a:latin typeface="UTM Avo" panose="02040603050506020204" pitchFamily="18" charset="0"/>
              </a:rPr>
              <a:t>- Có những lí do nào khiến em đồng ý hoặc không đồng ý?</a:t>
            </a:r>
          </a:p>
          <a:p>
            <a:r>
              <a:rPr lang="vi-VN" sz="3200" dirty="0">
                <a:latin typeface="UTM Avo" panose="02040603050506020204" pitchFamily="18" charset="0"/>
              </a:rPr>
              <a:t>- Em sẽ khẳng định lại ý kiến của mình như thế nào ở phần kết đoạn để không lặp lại nguyên văn câu mở đoạn?</a:t>
            </a:r>
          </a:p>
        </p:txBody>
      </p:sp>
    </p:spTree>
    <p:extLst>
      <p:ext uri="{BB962C8B-B14F-4D97-AF65-F5344CB8AC3E}">
        <p14:creationId xmlns:p14="http://schemas.microsoft.com/office/powerpoint/2010/main" val="6990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AE5B2B30-66F2-5DBC-5A48-421A6F5DDE77}"/>
              </a:ext>
            </a:extLst>
          </p:cNvPr>
          <p:cNvSpPr/>
          <p:nvPr/>
        </p:nvSpPr>
        <p:spPr>
          <a:xfrm>
            <a:off x="5309590" y="142679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5338319" y="2492793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F45F405-041C-5882-02E7-AA9C4F3F2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974" y="1237957"/>
            <a:ext cx="3952787" cy="50852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5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018548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64542" y="2070965"/>
            <a:ext cx="66832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688122" y="1563767"/>
            <a:ext cx="9087730" cy="1200329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ấu tạo của đoạn văn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nêu ý kiến về một hiện tượng xã 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CA6B6D-647B-E4DB-47C2-2EE88AA5EDD2}"/>
              </a:ext>
            </a:extLst>
          </p:cNvPr>
          <p:cNvGrpSpPr/>
          <p:nvPr/>
        </p:nvGrpSpPr>
        <p:grpSpPr>
          <a:xfrm>
            <a:off x="8956431" y="3534509"/>
            <a:ext cx="3235569" cy="2852223"/>
            <a:chOff x="8937033" y="2620109"/>
            <a:chExt cx="3235569" cy="285222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9485D6-ABA4-2323-614F-40D866BCF8E4}"/>
                </a:ext>
              </a:extLst>
            </p:cNvPr>
            <p:cNvSpPr/>
            <p:nvPr/>
          </p:nvSpPr>
          <p:spPr>
            <a:xfrm>
              <a:off x="9223396" y="2620109"/>
              <a:ext cx="2662842" cy="12429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26423D6-3783-061B-8641-AC2BD4578783}"/>
                </a:ext>
              </a:extLst>
            </p:cNvPr>
            <p:cNvSpPr/>
            <p:nvPr/>
          </p:nvSpPr>
          <p:spPr>
            <a:xfrm>
              <a:off x="8937033" y="3620383"/>
              <a:ext cx="3235569" cy="18519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Khẳng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định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ý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kiến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của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C3A12F-9592-6138-DA83-26531F23C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9199" y="2849970"/>
              <a:ext cx="2700762" cy="9632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D37FEA-33A4-89CE-E58E-BE4C2467BB66}"/>
              </a:ext>
            </a:extLst>
          </p:cNvPr>
          <p:cNvGrpSpPr/>
          <p:nvPr/>
        </p:nvGrpSpPr>
        <p:grpSpPr>
          <a:xfrm>
            <a:off x="4927240" y="3534509"/>
            <a:ext cx="3285929" cy="2917575"/>
            <a:chOff x="4907842" y="2620109"/>
            <a:chExt cx="3285929" cy="291757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60549F-2D6B-7654-6470-04431D34DF9F}"/>
                </a:ext>
              </a:extLst>
            </p:cNvPr>
            <p:cNvSpPr/>
            <p:nvPr/>
          </p:nvSpPr>
          <p:spPr>
            <a:xfrm>
              <a:off x="4907842" y="2620109"/>
              <a:ext cx="3134322" cy="11304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11CC086-E168-E9A6-098D-C0BCEEDF8242}"/>
                </a:ext>
              </a:extLst>
            </p:cNvPr>
            <p:cNvSpPr/>
            <p:nvPr/>
          </p:nvSpPr>
          <p:spPr>
            <a:xfrm>
              <a:off x="4958202" y="3494352"/>
              <a:ext cx="3235569" cy="20433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lí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do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ý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kiến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viết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B459BD-886E-85CB-B3E5-0DFC63325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9704" y="2751703"/>
              <a:ext cx="3048264" cy="99880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6C5141-C759-01AC-7141-8AD41386C49A}"/>
              </a:ext>
            </a:extLst>
          </p:cNvPr>
          <p:cNvGrpSpPr/>
          <p:nvPr/>
        </p:nvGrpSpPr>
        <p:grpSpPr>
          <a:xfrm>
            <a:off x="160859" y="3535977"/>
            <a:ext cx="4479985" cy="2813745"/>
            <a:chOff x="141461" y="2621577"/>
            <a:chExt cx="4479985" cy="281374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BE486C4-5DE7-EC18-4849-B9C406E71654}"/>
                </a:ext>
              </a:extLst>
            </p:cNvPr>
            <p:cNvSpPr/>
            <p:nvPr/>
          </p:nvSpPr>
          <p:spPr>
            <a:xfrm>
              <a:off x="647763" y="2621577"/>
              <a:ext cx="3587262" cy="99880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64918F8-6C60-8F90-D307-58DD01537319}"/>
                </a:ext>
              </a:extLst>
            </p:cNvPr>
            <p:cNvSpPr/>
            <p:nvPr/>
          </p:nvSpPr>
          <p:spPr>
            <a:xfrm>
              <a:off x="141461" y="3391990"/>
              <a:ext cx="4479985" cy="20433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Nêu hiện tượng (sự việc) và ý kiến của người viết (tán thành hay không tán 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CCDA69-97CC-593B-DF47-E33252F61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5622" y="2676186"/>
              <a:ext cx="2645893" cy="963251"/>
            </a:xfrm>
            <a:prstGeom prst="rect">
              <a:avLst/>
            </a:prstGeom>
          </p:spPr>
        </p:pic>
      </p:grpSp>
      <p:sp>
        <p:nvSpPr>
          <p:cNvPr id="23" name="Arrow: Down 22">
            <a:extLst>
              <a:ext uri="{FF2B5EF4-FFF2-40B4-BE49-F238E27FC236}">
                <a16:creationId xmlns:a16="http://schemas.microsoft.com/office/drawing/2014/main" id="{20EF469D-2F58-56C6-31CC-A9FC6F30D8AA}"/>
              </a:ext>
            </a:extLst>
          </p:cNvPr>
          <p:cNvSpPr/>
          <p:nvPr/>
        </p:nvSpPr>
        <p:spPr>
          <a:xfrm>
            <a:off x="6282556" y="2716879"/>
            <a:ext cx="293788" cy="82649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FDAA19DD-4DC4-C3BB-D8EC-709AE75F4B0B}"/>
              </a:ext>
            </a:extLst>
          </p:cNvPr>
          <p:cNvSpPr/>
          <p:nvPr/>
        </p:nvSpPr>
        <p:spPr>
          <a:xfrm rot="3503858">
            <a:off x="3780854" y="2351056"/>
            <a:ext cx="271511" cy="146945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9E055F1A-1B6A-CB49-2BB0-EC1F7B42AE7C}"/>
              </a:ext>
            </a:extLst>
          </p:cNvPr>
          <p:cNvSpPr/>
          <p:nvPr/>
        </p:nvSpPr>
        <p:spPr>
          <a:xfrm rot="18508243">
            <a:off x="8856867" y="2397220"/>
            <a:ext cx="263602" cy="149697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534572" y="1955017"/>
            <a:ext cx="119469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u="sng" dirty="0">
                <a:latin typeface="UTM Avo" panose="02040603050506020204" pitchFamily="18" charset="0"/>
              </a:rPr>
              <a:t>BÀI VIẾT </a:t>
            </a:r>
            <a:r>
              <a:rPr lang="en-US" sz="3600" u="sng" dirty="0">
                <a:latin typeface="UTM Avo" panose="02040603050506020204" pitchFamily="18" charset="0"/>
              </a:rPr>
              <a:t>2</a:t>
            </a:r>
            <a:endParaRPr lang="vi-VN" sz="3600" u="sng" dirty="0">
              <a:latin typeface="UTM Avo" panose="02040603050506020204" pitchFamily="18" charset="0"/>
            </a:endParaRPr>
          </a:p>
          <a:p>
            <a:pPr algn="ctr"/>
            <a:r>
              <a:rPr lang="vi-VN" sz="4800" dirty="0"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VIẾT ĐOẠN VĂN NÊU Ý KIẾN 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VỀ MỘT HIỆN TƯỢNG XÃ HỘI</a:t>
            </a:r>
          </a:p>
          <a:p>
            <a:pPr algn="ctr"/>
            <a:r>
              <a:rPr lang="vi-VN" sz="3600" b="1" i="1" dirty="0">
                <a:latin typeface="UTM Avo" panose="02040603050506020204" pitchFamily="18" charset="0"/>
              </a:rPr>
              <a:t>(Tìm ý, sắp xếp ý)</a:t>
            </a:r>
          </a:p>
        </p:txBody>
      </p:sp>
    </p:spTree>
    <p:extLst>
      <p:ext uri="{BB962C8B-B14F-4D97-AF65-F5344CB8AC3E}">
        <p14:creationId xmlns:p14="http://schemas.microsoft.com/office/powerpoint/2010/main" val="23323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415960" y="2324183"/>
            <a:ext cx="70024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CA53AD-F7AC-CD45-A2BC-1FEC1F8A38F5}"/>
              </a:ext>
            </a:extLst>
          </p:cNvPr>
          <p:cNvSpPr txBox="1"/>
          <p:nvPr/>
        </p:nvSpPr>
        <p:spPr>
          <a:xfrm>
            <a:off x="1949652" y="4058563"/>
            <a:ext cx="2929408" cy="678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DF0C31-84A3-AB28-1B38-941258B1288A}"/>
              </a:ext>
            </a:extLst>
          </p:cNvPr>
          <p:cNvSpPr txBox="1"/>
          <p:nvPr/>
        </p:nvSpPr>
        <p:spPr>
          <a:xfrm>
            <a:off x="1686877" y="336719"/>
            <a:ext cx="8818245" cy="1568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Aft>
                <a:spcPts val="1950"/>
              </a:spcAft>
            </a:pPr>
            <a:r>
              <a:rPr lang="vi-VN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Hãy tìm ý và sắp xếp ý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đoạn văn </a:t>
            </a:r>
            <a:endParaRPr lang="en-US" sz="36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28600" algn="ctr">
              <a:lnSpc>
                <a:spcPct val="115000"/>
              </a:lnSpc>
              <a:spcAft>
                <a:spcPts val="1950"/>
              </a:spcAft>
            </a:pPr>
            <a:r>
              <a:rPr lang="vi-VN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viết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 </a:t>
            </a:r>
            <a:r>
              <a:rPr lang="vi-VN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đề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8F569-504C-9557-263F-6E5C0B0323E1}"/>
              </a:ext>
            </a:extLst>
          </p:cNvPr>
          <p:cNvSpPr txBox="1"/>
          <p:nvPr/>
        </p:nvSpPr>
        <p:spPr>
          <a:xfrm>
            <a:off x="-507875" y="2052082"/>
            <a:ext cx="7231734" cy="1653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0">
              <a:lnSpc>
                <a:spcPct val="125000"/>
              </a:lnSpc>
              <a:spcAft>
                <a:spcPts val="4860"/>
              </a:spcAft>
            </a:pPr>
            <a:r>
              <a:rPr lang="vi-VN" sz="2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Đề </a:t>
            </a:r>
            <a:r>
              <a:rPr lang="en-US" sz="2800" b="1" dirty="0">
                <a:solidFill>
                  <a:srgbClr val="231F2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1: </a:t>
            </a:r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Viết đoạn văn nêu ý kiến của </a:t>
            </a:r>
            <a:r>
              <a:rPr lang="en-US" sz="2800" dirty="0" err="1">
                <a:solidFill>
                  <a:srgbClr val="231F2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31F2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 việc học </a:t>
            </a:r>
            <a:r>
              <a:rPr lang="en-US" sz="2800" dirty="0" err="1">
                <a:solidFill>
                  <a:srgbClr val="231F2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231F2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tiểu học nên </a:t>
            </a:r>
            <a:r>
              <a:rPr lang="en-US" sz="2800" dirty="0">
                <a:solidFill>
                  <a:srgbClr val="231F2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hay </a:t>
            </a:r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không nên </a:t>
            </a:r>
            <a:r>
              <a:rPr lang="en-US" sz="2800" dirty="0" err="1">
                <a:solidFill>
                  <a:srgbClr val="231F2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231F2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điện thoại tới trường.</a:t>
            </a:r>
            <a:endParaRPr lang="en-US" sz="2800" dirty="0">
              <a:solidFill>
                <a:srgbClr val="231F20"/>
              </a:solidFill>
              <a:effectLst/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pic>
        <p:nvPicPr>
          <p:cNvPr id="9" name="Shape 1127">
            <a:extLst>
              <a:ext uri="{FF2B5EF4-FFF2-40B4-BE49-F238E27FC236}">
                <a16:creationId xmlns:a16="http://schemas.microsoft.com/office/drawing/2014/main" id="{1D7033B0-A82F-9C8F-0D69-15E0CFDEABA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83263" y="1905546"/>
            <a:ext cx="5275801" cy="2831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2E76D5-0607-2E5C-BD39-1A101C483D76}"/>
              </a:ext>
            </a:extLst>
          </p:cNvPr>
          <p:cNvSpPr txBox="1"/>
          <p:nvPr/>
        </p:nvSpPr>
        <p:spPr>
          <a:xfrm>
            <a:off x="5302641" y="5136286"/>
            <a:ext cx="68893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231F20"/>
                </a:solidFill>
              </a:rPr>
              <a:t>Đề </a:t>
            </a:r>
            <a:r>
              <a:rPr lang="en-US" sz="2800" dirty="0">
                <a:solidFill>
                  <a:srgbClr val="231F20"/>
                </a:solidFill>
                <a:latin typeface="UTM Avo" panose="02040603050506020204" pitchFamily="18" charset="0"/>
              </a:rPr>
              <a:t>2: </a:t>
            </a:r>
            <a:r>
              <a:rPr lang="vi-VN" sz="2800" dirty="0">
                <a:solidFill>
                  <a:srgbClr val="231F20"/>
                </a:solidFill>
              </a:rPr>
              <a:t>Viết đoạn văn nêu ý kiến của </a:t>
            </a:r>
            <a:r>
              <a:rPr lang="en-US" sz="2800" dirty="0" err="1">
                <a:solidFill>
                  <a:srgbClr val="231F2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231F2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</a:rPr>
              <a:t>về việc một số học </a:t>
            </a:r>
            <a:r>
              <a:rPr lang="en-US" sz="2800" dirty="0" err="1">
                <a:solidFill>
                  <a:srgbClr val="231F20"/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rgbClr val="231F2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</a:rPr>
              <a:t>tiểu học rủ </a:t>
            </a:r>
            <a:r>
              <a:rPr lang="en-US" sz="2800" dirty="0" err="1">
                <a:solidFill>
                  <a:srgbClr val="231F20"/>
                </a:solidFill>
                <a:latin typeface="UTM Avo" panose="02040603050506020204" pitchFamily="18" charset="0"/>
              </a:rPr>
              <a:t>nhau</a:t>
            </a:r>
            <a:r>
              <a:rPr lang="en-US" sz="2800" dirty="0">
                <a:solidFill>
                  <a:srgbClr val="231F2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</a:rPr>
              <a:t>bơi lội ở sông, suối hoặc </a:t>
            </a:r>
            <a:r>
              <a:rPr lang="en-US" sz="2800" dirty="0" err="1">
                <a:solidFill>
                  <a:srgbClr val="231F20"/>
                </a:solidFill>
                <a:latin typeface="UTM Avo" panose="02040603050506020204" pitchFamily="18" charset="0"/>
              </a:rPr>
              <a:t>ao</a:t>
            </a:r>
            <a:r>
              <a:rPr lang="en-US" sz="2800" dirty="0">
                <a:solidFill>
                  <a:srgbClr val="231F20"/>
                </a:solidFill>
                <a:latin typeface="UTM Avo" panose="02040603050506020204" pitchFamily="18" charset="0"/>
              </a:rPr>
              <a:t>, </a:t>
            </a:r>
            <a:r>
              <a:rPr lang="vi-VN" sz="2800" dirty="0">
                <a:solidFill>
                  <a:srgbClr val="231F20"/>
                </a:solidFill>
              </a:rPr>
              <a:t>hồ.</a:t>
            </a:r>
            <a:endParaRPr lang="en-US" sz="2800" dirty="0">
              <a:solidFill>
                <a:srgbClr val="231F2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33C564-C798-D965-B335-DEE763F10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075722"/>
            <a:ext cx="5302640" cy="278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C73D97-B4AC-6011-95ED-409428824C1C}"/>
              </a:ext>
            </a:extLst>
          </p:cNvPr>
          <p:cNvSpPr txBox="1"/>
          <p:nvPr/>
        </p:nvSpPr>
        <p:spPr>
          <a:xfrm>
            <a:off x="769034" y="872832"/>
            <a:ext cx="11422966" cy="5550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em, học sinh tiểu học nên hay không nên mang điện thoại tới </a:t>
            </a:r>
            <a:r>
              <a:rPr lang="vi-VN" sz="2400" spc="-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trường?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do nào</a:t>
            </a:r>
            <a:r>
              <a:rPr lang="vi-VN" sz="24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 em</a:t>
            </a:r>
            <a:r>
              <a:rPr lang="vi-VN" sz="24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ý</a:t>
            </a:r>
            <a:r>
              <a:rPr lang="vi-VN" sz="24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 như</a:t>
            </a:r>
            <a:r>
              <a:rPr lang="vi-VN" sz="24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vậy?</a:t>
            </a:r>
            <a:r>
              <a:rPr lang="vi-VN" sz="2400" i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  <a:tab pos="94170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sinh tiểu học nên mang điện thoại tới trường </a:t>
            </a:r>
            <a:r>
              <a:rPr lang="vi-VN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Ngoài giờ học, có những lúc cần liên lạc với cha mẹ, người 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Rèn thói quen giữ gìn, quản lí đồ 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  <a:tab pos="94170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sinh tiểu học không nên mang điện thoại tới trường </a:t>
            </a:r>
            <a:r>
              <a:rPr lang="vi-VN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lén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học,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tự,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 mất tập trung.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Có thể làm rơi / mất / làm hỏng điện 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khẳng định lại ý kiến như thế nào để tránh lặp lại với câu ở đầu </a:t>
            </a:r>
            <a:r>
              <a:rPr lang="vi-VN" sz="2400" spc="-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đoạn?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5073-69CE-51DC-4EF1-1FAC0F62F96F}"/>
              </a:ext>
            </a:extLst>
          </p:cNvPr>
          <p:cNvSpPr txBox="1"/>
          <p:nvPr/>
        </p:nvSpPr>
        <p:spPr>
          <a:xfrm>
            <a:off x="2616590" y="80988"/>
            <a:ext cx="6133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GỢI Ý ĐỀ 1</a:t>
            </a:r>
          </a:p>
        </p:txBody>
      </p:sp>
    </p:spTree>
    <p:extLst>
      <p:ext uri="{BB962C8B-B14F-4D97-AF65-F5344CB8AC3E}">
        <p14:creationId xmlns:p14="http://schemas.microsoft.com/office/powerpoint/2010/main" val="338663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C73D97-B4AC-6011-95ED-409428824C1C}"/>
              </a:ext>
            </a:extLst>
          </p:cNvPr>
          <p:cNvSpPr txBox="1"/>
          <p:nvPr/>
        </p:nvSpPr>
        <p:spPr>
          <a:xfrm>
            <a:off x="769034" y="2082653"/>
            <a:ext cx="1142296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lphaLcParenR"/>
              <a:tabLst>
                <a:tab pos="288290" algn="l"/>
              </a:tabLst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kiến của em về việc một số HS tiểu học rủ nhau bơi lội ở sông, suối hoặc ao, hồ.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88290" algn="l"/>
              </a:tabLst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Những lí do nào khiến em có ý kiến như vậy? VD: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88290" algn="l"/>
              </a:tabLst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Học sinh tiểu học không nên bơi lội ở sông suối hoặc ao, hồ vì: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88290" algn="l"/>
              </a:tabLst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Không an toàn, có thể nguy hiểm đến tính mạng.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88290" algn="l"/>
              </a:tabLst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Mất vệ sinh, dễ gây bệnh ngoài da nếu nguồn nước bị ô nhiễm.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88290" algn="l"/>
              </a:tabLst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88290" algn="l"/>
              </a:tabLst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Em khẳng định lại ý kiến như thế nào để tránh lặp lại với câu ở đầu đoạn?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5073-69CE-51DC-4EF1-1FAC0F62F96F}"/>
              </a:ext>
            </a:extLst>
          </p:cNvPr>
          <p:cNvSpPr txBox="1"/>
          <p:nvPr/>
        </p:nvSpPr>
        <p:spPr>
          <a:xfrm>
            <a:off x="2518116" y="981320"/>
            <a:ext cx="6133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GỢI Ý ĐỀ 2</a:t>
            </a:r>
          </a:p>
        </p:txBody>
      </p:sp>
    </p:spTree>
    <p:extLst>
      <p:ext uri="{BB962C8B-B14F-4D97-AF65-F5344CB8AC3E}">
        <p14:creationId xmlns:p14="http://schemas.microsoft.com/office/powerpoint/2010/main" val="41317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4C1B04-D40C-A525-62B3-B87F39E2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E7BD1D4-12FF-0698-15D8-DC1E87EEA2AD}"/>
              </a:ext>
            </a:extLst>
          </p:cNvPr>
          <p:cNvSpPr/>
          <p:nvPr/>
        </p:nvSpPr>
        <p:spPr>
          <a:xfrm>
            <a:off x="5366962" y="490530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96D30BE-8270-7DF7-920A-19E53FAC3F20}"/>
              </a:ext>
            </a:extLst>
          </p:cNvPr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08AA1FC-D90F-C377-0849-C08669688857}"/>
              </a:ext>
            </a:extLst>
          </p:cNvPr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7B219F0-7F99-0F19-8C7A-68B285247DE9}"/>
              </a:ext>
            </a:extLst>
          </p:cNvPr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166889E-88A1-B128-8FEF-6D657051F8EF}"/>
              </a:ext>
            </a:extLst>
          </p:cNvPr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3A35015-C3EA-8610-679F-2BB82A58BC73}"/>
              </a:ext>
            </a:extLst>
          </p:cNvPr>
          <p:cNvSpPr/>
          <p:nvPr/>
        </p:nvSpPr>
        <p:spPr>
          <a:xfrm>
            <a:off x="2196633" y="1221108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ED09DDB-16B3-7E02-B384-27609D65A346}"/>
              </a:ext>
            </a:extLst>
          </p:cNvPr>
          <p:cNvSpPr txBox="1"/>
          <p:nvPr/>
        </p:nvSpPr>
        <p:spPr>
          <a:xfrm>
            <a:off x="2566413" y="230991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9B60DBC-7421-7C05-1B2C-DC162365F31B}"/>
              </a:ext>
            </a:extLst>
          </p:cNvPr>
          <p:cNvSpPr/>
          <p:nvPr/>
        </p:nvSpPr>
        <p:spPr>
          <a:xfrm rot="769930">
            <a:off x="6458406" y="5075759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22668740-F4CB-6FD2-7561-326E4F76A0DE}"/>
              </a:ext>
            </a:extLst>
          </p:cNvPr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1670400-9430-ACDC-0E3B-AE730FECDF0A}"/>
              </a:ext>
            </a:extLst>
          </p:cNvPr>
          <p:cNvSpPr/>
          <p:nvPr/>
        </p:nvSpPr>
        <p:spPr>
          <a:xfrm>
            <a:off x="2402758" y="3388968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583D8A0-D71D-19B0-420D-C53F7A026129}"/>
              </a:ext>
            </a:extLst>
          </p:cNvPr>
          <p:cNvSpPr/>
          <p:nvPr/>
        </p:nvSpPr>
        <p:spPr>
          <a:xfrm>
            <a:off x="9159831" y="185290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5077A08-4DE0-DB4E-1DE6-4F7D2B0A6A8D}"/>
              </a:ext>
            </a:extLst>
          </p:cNvPr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27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AE5B2B30-66F2-5DBC-5A48-421A6F5DDE77}"/>
              </a:ext>
            </a:extLst>
          </p:cNvPr>
          <p:cNvSpPr/>
          <p:nvPr/>
        </p:nvSpPr>
        <p:spPr>
          <a:xfrm>
            <a:off x="5309590" y="142679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5338319" y="2492793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CÁO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F45F405-041C-5882-02E7-AA9C4F3F2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974" y="1237957"/>
            <a:ext cx="3952787" cy="50852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6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7-11人教版初九年级语文《故乡》PPT课件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588</Words>
  <Application>Microsoft Office PowerPoint</Application>
  <PresentationFormat>Widescreen</PresentationFormat>
  <Paragraphs>61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Calibri</vt:lpstr>
      <vt:lpstr>Times New Roman</vt:lpstr>
      <vt:lpstr>UTM Avo</vt:lpstr>
      <vt:lpstr>字魂55号-龙吟手书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5-0617-11人教版初九年级语文《故乡》PPT课件</dc:title>
  <dc:creator>Administrator</dc:creator>
  <cp:lastModifiedBy>CÔNG NGHỆ PDC</cp:lastModifiedBy>
  <cp:revision>90</cp:revision>
  <dcterms:created xsi:type="dcterms:W3CDTF">2019-06-17T08:03:00Z</dcterms:created>
  <dcterms:modified xsi:type="dcterms:W3CDTF">2024-07-10T13:40:01Z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FE183A6C056447C4A10EF9B79F2F4AAD</vt:lpwstr>
  </property>
  <property fmtid="{D5CDD505-2E9C-101B-9397-08002B2CF9AE}" pid="3" name="KSOProductBuildVer">
    <vt:lpwstr>1033-11.2.0.11440</vt:lpwstr>
  </property>
</Properties>
</file>