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26"/>
  </p:notesMasterIdLst>
  <p:sldIdLst>
    <p:sldId id="307" r:id="rId2"/>
    <p:sldId id="9743" r:id="rId3"/>
    <p:sldId id="9744" r:id="rId4"/>
    <p:sldId id="9745" r:id="rId5"/>
    <p:sldId id="9762" r:id="rId6"/>
    <p:sldId id="9746" r:id="rId7"/>
    <p:sldId id="9747" r:id="rId8"/>
    <p:sldId id="9748" r:id="rId9"/>
    <p:sldId id="9753" r:id="rId10"/>
    <p:sldId id="339" r:id="rId11"/>
    <p:sldId id="9754" r:id="rId12"/>
    <p:sldId id="9755" r:id="rId13"/>
    <p:sldId id="9756" r:id="rId14"/>
    <p:sldId id="9757" r:id="rId15"/>
    <p:sldId id="9749" r:id="rId16"/>
    <p:sldId id="9750" r:id="rId17"/>
    <p:sldId id="9763" r:id="rId18"/>
    <p:sldId id="9751" r:id="rId19"/>
    <p:sldId id="9752" r:id="rId20"/>
    <p:sldId id="9758" r:id="rId21"/>
    <p:sldId id="9761" r:id="rId22"/>
    <p:sldId id="9759" r:id="rId23"/>
    <p:sldId id="9760" r:id="rId24"/>
    <p:sldId id="9764"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CAF69"/>
    <a:srgbClr val="DBE6D0"/>
    <a:srgbClr val="ECF2E6"/>
    <a:srgbClr val="3E8606"/>
    <a:srgbClr val="FFFF99"/>
    <a:srgbClr val="CCFFFF"/>
    <a:srgbClr val="90D1BF"/>
    <a:srgbClr val="1C44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91" autoAdjust="0"/>
  </p:normalViewPr>
  <p:slideViewPr>
    <p:cSldViewPr snapToGrid="0" showGuides="1">
      <p:cViewPr varScale="1">
        <p:scale>
          <a:sx n="68" d="100"/>
          <a:sy n="68" d="100"/>
        </p:scale>
        <p:origin x="816" y="54"/>
      </p:cViewPr>
      <p:guideLst>
        <p:guide orient="horz" pos="2169"/>
        <p:guide pos="3840"/>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5029D-511E-4094-B211-8710A01A9C4F}" type="datetimeFigureOut">
              <a:rPr lang="zh-CN" altLang="en-US" smtClean="0"/>
              <a:t>2024/7/10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D697-AC9F-4D42-AD06-619F2455806D}" type="slidenum">
              <a:rPr lang="zh-CN" altLang="en-US" smtClean="0"/>
              <a:t>‹#›</a:t>
            </a:fld>
            <a:endParaRPr lang="zh-CN" altLang="en-US"/>
          </a:p>
        </p:txBody>
      </p:sp>
    </p:spTree>
    <p:extLst>
      <p:ext uri="{BB962C8B-B14F-4D97-AF65-F5344CB8AC3E}">
        <p14:creationId xmlns:p14="http://schemas.microsoft.com/office/powerpoint/2010/main" val="1344992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5054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54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7815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307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1847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230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045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709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95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577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8835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66642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386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597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6810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441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66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406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3383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124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711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320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63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528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401307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202243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267292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079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252404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233237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54757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AED7E-98A1-4317-A6D0-7D70C5EB6039}" type="datetimeFigureOut">
              <a:rPr lang="en-US" smtClean="0"/>
              <a:t>10/07/2024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45819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AED7E-98A1-4317-A6D0-7D70C5EB6039}"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27001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t>10/07/2024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96635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261853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5012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t>10/07/2024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t>‹#›</a:t>
            </a:fld>
            <a:endParaRPr lang="en-US"/>
          </a:p>
        </p:txBody>
      </p:sp>
    </p:spTree>
    <p:extLst>
      <p:ext uri="{BB962C8B-B14F-4D97-AF65-F5344CB8AC3E}">
        <p14:creationId xmlns:p14="http://schemas.microsoft.com/office/powerpoint/2010/main" val="14214503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sv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 Id="rId30"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p:cNvSpPr/>
          <p:nvPr/>
        </p:nvSpPr>
        <p:spPr>
          <a:xfrm>
            <a:off x="3253351" y="2324183"/>
            <a:ext cx="7327648" cy="1569660"/>
          </a:xfrm>
          <a:prstGeom prst="rect">
            <a:avLst/>
          </a:prstGeom>
          <a:noFill/>
        </p:spPr>
        <p:txBody>
          <a:bodyPr wrap="none" lIns="91440" tIns="45720" rIns="91440" bIns="45720">
            <a:spAutoFit/>
          </a:bodyPr>
          <a:lstStyle/>
          <a:p>
            <a:pPr algn="ctr"/>
            <a:r>
              <a:rPr lang="en-US" sz="9600" dirty="0">
                <a:solidFill>
                  <a:srgbClr val="FF0000"/>
                </a:solidFill>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63547" y="5042293"/>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5599" y="-332213"/>
            <a:ext cx="1783094" cy="1893321"/>
          </a:xfrm>
          <a:prstGeom prst="rect">
            <a:avLst/>
          </a:prstGeom>
        </p:spPr>
      </p:pic>
      <p:sp>
        <p:nvSpPr>
          <p:cNvPr id="6" name="Freeform 2">
            <a:extLst>
              <a:ext uri="{FF2B5EF4-FFF2-40B4-BE49-F238E27FC236}">
                <a16:creationId xmlns:a16="http://schemas.microsoft.com/office/drawing/2014/main" id="{8E7BD1D4-12FF-0698-15D8-DC1E87EEA2AD}"/>
              </a:ext>
            </a:extLst>
          </p:cNvPr>
          <p:cNvSpPr/>
          <p:nvPr/>
        </p:nvSpPr>
        <p:spPr>
          <a:xfrm>
            <a:off x="10656775" y="259668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7" name="Freeform 3">
            <a:extLst>
              <a:ext uri="{FF2B5EF4-FFF2-40B4-BE49-F238E27FC236}">
                <a16:creationId xmlns:a16="http://schemas.microsoft.com/office/drawing/2014/main" id="{A96D30BE-8270-7DF7-920A-19E53FAC3F20}"/>
              </a:ext>
            </a:extLst>
          </p:cNvPr>
          <p:cNvSpPr/>
          <p:nvPr/>
        </p:nvSpPr>
        <p:spPr>
          <a:xfrm>
            <a:off x="231213" y="1657349"/>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108AA1FC-D90F-C377-0849-C08669688857}"/>
              </a:ext>
            </a:extLst>
          </p:cNvPr>
          <p:cNvSpPr/>
          <p:nvPr/>
        </p:nvSpPr>
        <p:spPr>
          <a:xfrm>
            <a:off x="10881980" y="5573634"/>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5">
            <a:extLst>
              <a:ext uri="{FF2B5EF4-FFF2-40B4-BE49-F238E27FC236}">
                <a16:creationId xmlns:a16="http://schemas.microsoft.com/office/drawing/2014/main" id="{B7B219F0-7F99-0F19-8C7A-68B285247DE9}"/>
              </a:ext>
            </a:extLst>
          </p:cNvPr>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6">
            <a:extLst>
              <a:ext uri="{FF2B5EF4-FFF2-40B4-BE49-F238E27FC236}">
                <a16:creationId xmlns:a16="http://schemas.microsoft.com/office/drawing/2014/main" id="{D166889E-88A1-B128-8FEF-6D657051F8EF}"/>
              </a:ext>
            </a:extLst>
          </p:cNvPr>
          <p:cNvSpPr/>
          <p:nvPr/>
        </p:nvSpPr>
        <p:spPr>
          <a:xfrm rot="-2351199">
            <a:off x="1676427" y="4976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1" name="Freeform 7">
            <a:extLst>
              <a:ext uri="{FF2B5EF4-FFF2-40B4-BE49-F238E27FC236}">
                <a16:creationId xmlns:a16="http://schemas.microsoft.com/office/drawing/2014/main" id="{23A35015-C3EA-8610-679F-2BB82A58BC73}"/>
              </a:ext>
            </a:extLst>
          </p:cNvPr>
          <p:cNvSpPr/>
          <p:nvPr/>
        </p:nvSpPr>
        <p:spPr>
          <a:xfrm>
            <a:off x="5703183" y="1099351"/>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8">
            <a:extLst>
              <a:ext uri="{FF2B5EF4-FFF2-40B4-BE49-F238E27FC236}">
                <a16:creationId xmlns:a16="http://schemas.microsoft.com/office/drawing/2014/main" id="{9ED09DDB-16B3-7E02-B384-27609D65A346}"/>
              </a:ext>
            </a:extLst>
          </p:cNvPr>
          <p:cNvSpPr txBox="1"/>
          <p:nvPr/>
        </p:nvSpPr>
        <p:spPr>
          <a:xfrm>
            <a:off x="5998106" y="2036085"/>
            <a:ext cx="3829844" cy="708399"/>
          </a:xfrm>
          <a:prstGeom prst="rect">
            <a:avLst/>
          </a:prstGeom>
        </p:spPr>
        <p:txBody>
          <a:bodyPr lIns="0" tIns="0" rIns="0" bIns="0" rtlCol="0" anchor="t">
            <a:spAutoFit/>
          </a:bodyPr>
          <a:lstStyle/>
          <a:p>
            <a:pPr marL="0" marR="0" lvl="0" indent="0" algn="ctr" defTabSz="457223" rtl="0" eaLnBrk="1" fontAlgn="auto" latinLnBrk="0" hangingPunct="1">
              <a:lnSpc>
                <a:spcPts val="6063"/>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a:t>
            </a:r>
          </a:p>
        </p:txBody>
      </p:sp>
      <p:sp>
        <p:nvSpPr>
          <p:cNvPr id="13" name="Freeform 9">
            <a:extLst>
              <a:ext uri="{FF2B5EF4-FFF2-40B4-BE49-F238E27FC236}">
                <a16:creationId xmlns:a16="http://schemas.microsoft.com/office/drawing/2014/main" id="{19B60DBC-7421-7C05-1B2C-DC162365F31B}"/>
              </a:ext>
            </a:extLst>
          </p:cNvPr>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4" name="Freeform 10">
            <a:extLst>
              <a:ext uri="{FF2B5EF4-FFF2-40B4-BE49-F238E27FC236}">
                <a16:creationId xmlns:a16="http://schemas.microsoft.com/office/drawing/2014/main" id="{22668740-F4CB-6FD2-7561-326E4F76A0DE}"/>
              </a:ext>
            </a:extLst>
          </p:cNvPr>
          <p:cNvSpPr/>
          <p:nvPr/>
        </p:nvSpPr>
        <p:spPr>
          <a:xfrm>
            <a:off x="4414379" y="5018180"/>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11">
            <a:extLst>
              <a:ext uri="{FF2B5EF4-FFF2-40B4-BE49-F238E27FC236}">
                <a16:creationId xmlns:a16="http://schemas.microsoft.com/office/drawing/2014/main" id="{31670400-9430-ACDC-0E3B-AE730FECDF0A}"/>
              </a:ext>
            </a:extLst>
          </p:cNvPr>
          <p:cNvSpPr/>
          <p:nvPr/>
        </p:nvSpPr>
        <p:spPr>
          <a:xfrm>
            <a:off x="4643807" y="2875321"/>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12">
            <a:extLst>
              <a:ext uri="{FF2B5EF4-FFF2-40B4-BE49-F238E27FC236}">
                <a16:creationId xmlns:a16="http://schemas.microsoft.com/office/drawing/2014/main" id="{A583D8A0-D71D-19B0-420D-C53F7A026129}"/>
              </a:ext>
            </a:extLst>
          </p:cNvPr>
          <p:cNvSpPr/>
          <p:nvPr/>
        </p:nvSpPr>
        <p:spPr>
          <a:xfrm>
            <a:off x="9558345" y="411555"/>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14">
            <a:extLst>
              <a:ext uri="{FF2B5EF4-FFF2-40B4-BE49-F238E27FC236}">
                <a16:creationId xmlns:a16="http://schemas.microsoft.com/office/drawing/2014/main" id="{85077A08-4DE0-DB4E-1DE6-4F7D2B0A6A8D}"/>
              </a:ext>
            </a:extLst>
          </p:cNvPr>
          <p:cNvSpPr/>
          <p:nvPr/>
        </p:nvSpPr>
        <p:spPr>
          <a:xfrm rot="-8552691">
            <a:off x="10629072" y="5099758"/>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pic>
        <p:nvPicPr>
          <p:cNvPr id="2" name="Picture 1" descr="A group of dolls&#10;&#10;Description automatically generated with low confidence">
            <a:extLst>
              <a:ext uri="{FF2B5EF4-FFF2-40B4-BE49-F238E27FC236}">
                <a16:creationId xmlns:a16="http://schemas.microsoft.com/office/drawing/2014/main" id="{9A0289DA-EC46-714C-9A77-A8579F9A235A}"/>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922045" y="2502719"/>
            <a:ext cx="3404056"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86692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6" y="702992"/>
            <a:ext cx="106773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I</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Nhận</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xét</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267285" y="1903321"/>
            <a:ext cx="1160818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a) Nhan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đề đoạn văn và câu mở đoạn nêu lên điều gì?</a:t>
            </a:r>
            <a:endPar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endParaRPr>
          </a:p>
        </p:txBody>
      </p:sp>
      <p:sp>
        <p:nvSpPr>
          <p:cNvPr id="4" name="TextBox 3">
            <a:extLst>
              <a:ext uri="{FF2B5EF4-FFF2-40B4-BE49-F238E27FC236}">
                <a16:creationId xmlns:a16="http://schemas.microsoft.com/office/drawing/2014/main" id="{42A08B70-29C5-7B3B-EC1A-F75E6532C849}"/>
              </a:ext>
            </a:extLst>
          </p:cNvPr>
          <p:cNvSpPr txBox="1"/>
          <p:nvPr/>
        </p:nvSpPr>
        <p:spPr>
          <a:xfrm>
            <a:off x="347000" y="2549652"/>
            <a:ext cx="11608189" cy="3375604"/>
          </a:xfrm>
          <a:prstGeom prst="rect">
            <a:avLst/>
          </a:prstGeom>
          <a:noFill/>
        </p:spPr>
        <p:txBody>
          <a:bodyPr wrap="square">
            <a:spAutoFit/>
          </a:bodyPr>
          <a:lstStyle/>
          <a:p>
            <a:pPr algn="just">
              <a:lnSpc>
                <a:spcPct val="150000"/>
              </a:lnSpc>
              <a:spcAft>
                <a:spcPts val="600"/>
              </a:spcAft>
            </a:pP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-Nhan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đề</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nêu</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lên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600" spc="2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a:t>
            </a:r>
            <a:r>
              <a:rPr lang="en-US" sz="3600" spc="-5"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vấn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đề</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Nên</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hay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không</a:t>
            </a:r>
            <a:r>
              <a:rPr lang="en-US" sz="3600" i="1" spc="-5"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nên</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cho</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Năm</a:t>
            </a:r>
            <a:r>
              <a:rPr lang="en-US" sz="3600" i="1" spc="-5"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đi</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xe</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đạp</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tới</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trường</a:t>
            </a:r>
            <a:r>
              <a:rPr lang="en-US" sz="36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p>
          <a:p>
            <a:pPr algn="just">
              <a:lnSpc>
                <a:spcPct val="150000"/>
              </a:lnSpc>
              <a:spcAft>
                <a:spcPts val="600"/>
              </a:spcAft>
            </a:pPr>
            <a:r>
              <a:rPr lang="en-US" sz="3600" dirty="0">
                <a:solidFill>
                  <a:srgbClr val="FF0000"/>
                </a:solidFill>
                <a:latin typeface="UTM Avo" panose="02040603050506020204" pitchFamily="18" charset="0"/>
                <a:ea typeface="Calibri" panose="020F0502020204030204" pitchFamily="34" charset="0"/>
                <a:cs typeface="Times New Roman" panose="02020603050405020304" pitchFamily="18" charset="0"/>
              </a:rPr>
              <a:t>-</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Mở</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đoạn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thể</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hiện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ý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kiến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về</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vấn</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đề</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đưa</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ra</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lí</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do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khái</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quát</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nhiều</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lợi</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ích</a:t>
            </a:r>
            <a:r>
              <a:rPr lang="en-US" sz="36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4021618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6" y="702992"/>
            <a:ext cx="106773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I</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Nhận</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xét</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267285" y="1903321"/>
            <a:ext cx="1160818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b) Các câu tiếp theo nêu những lí do nào để giải thích ý kiến của người viết?</a:t>
            </a:r>
          </a:p>
        </p:txBody>
      </p:sp>
      <p:sp>
        <p:nvSpPr>
          <p:cNvPr id="4" name="TextBox 3">
            <a:extLst>
              <a:ext uri="{FF2B5EF4-FFF2-40B4-BE49-F238E27FC236}">
                <a16:creationId xmlns:a16="http://schemas.microsoft.com/office/drawing/2014/main" id="{42A08B70-29C5-7B3B-EC1A-F75E6532C849}"/>
              </a:ext>
            </a:extLst>
          </p:cNvPr>
          <p:cNvSpPr txBox="1"/>
          <p:nvPr/>
        </p:nvSpPr>
        <p:spPr>
          <a:xfrm>
            <a:off x="267284" y="3103650"/>
            <a:ext cx="11608189" cy="2467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Các câu tiếp theo nêu ra những lí do cụ thể để khẳng định lợi ích của việc học sinh lớp Năm đi xe đạp tới trường.</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3920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6" y="702992"/>
            <a:ext cx="106773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I</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Nhận</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xét</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267285" y="1903321"/>
            <a:ext cx="1160818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c) Theo em, những lí do nêu trong đoạn văn có thuyết phục không?</a:t>
            </a:r>
          </a:p>
        </p:txBody>
      </p:sp>
      <p:sp>
        <p:nvSpPr>
          <p:cNvPr id="4" name="TextBox 3">
            <a:extLst>
              <a:ext uri="{FF2B5EF4-FFF2-40B4-BE49-F238E27FC236}">
                <a16:creationId xmlns:a16="http://schemas.microsoft.com/office/drawing/2014/main" id="{42A08B70-29C5-7B3B-EC1A-F75E6532C849}"/>
              </a:ext>
            </a:extLst>
          </p:cNvPr>
          <p:cNvSpPr txBox="1"/>
          <p:nvPr/>
        </p:nvSpPr>
        <p:spPr>
          <a:xfrm>
            <a:off x="267284" y="3103650"/>
            <a:ext cx="11608189" cy="2467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Những lí do nêu trong đoạn văn có sức thuyết phục vì xuất phát từ thực tế được mọi người thừa nhận.</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97190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6" y="702992"/>
            <a:ext cx="106773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I</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Nhận</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xét</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291905" y="2180320"/>
            <a:ext cx="1160818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d) Các câu kết đoạn có tác dụng gì?</a:t>
            </a:r>
          </a:p>
        </p:txBody>
      </p:sp>
      <p:sp>
        <p:nvSpPr>
          <p:cNvPr id="4" name="TextBox 3">
            <a:extLst>
              <a:ext uri="{FF2B5EF4-FFF2-40B4-BE49-F238E27FC236}">
                <a16:creationId xmlns:a16="http://schemas.microsoft.com/office/drawing/2014/main" id="{42A08B70-29C5-7B3B-EC1A-F75E6532C849}"/>
              </a:ext>
            </a:extLst>
          </p:cNvPr>
          <p:cNvSpPr txBox="1"/>
          <p:nvPr/>
        </p:nvSpPr>
        <p:spPr>
          <a:xfrm>
            <a:off x="267284" y="3103650"/>
            <a:ext cx="11608189" cy="2467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Các câu kết (2 câu cuối đoạn văn) khẳng định lại ý kiến, nêu thêm yêu cầu để ý kiến thoả đáng hơn</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209695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1026941" y="1205349"/>
            <a:ext cx="9087730" cy="1754326"/>
          </a:xfrm>
          <a:prstGeom prst="rect">
            <a:avLst/>
          </a:prstGeom>
          <a:noFill/>
        </p:spPr>
        <p:txBody>
          <a:bodyPr wrap="square" rtlCol="0">
            <a:spAutoFit/>
          </a:bodyPr>
          <a:lstStyle/>
          <a:p>
            <a:r>
              <a:rPr lang="vi-VN" sz="3600" b="1" dirty="0">
                <a:solidFill>
                  <a:srgbClr val="FF0000"/>
                </a:solidFill>
                <a:latin typeface="UTM Avo" panose="02040603050506020204" pitchFamily="18" charset="0"/>
              </a:rPr>
              <a:t>2.	Từ bài tập trên, em có nhận xét gì về cấu tạo của đoạn văn nêu ý kiến về một hiện tượng xã hội? </a:t>
            </a:r>
            <a:endParaRPr lang="en-US" sz="36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F363DE18-A4FD-3D71-847C-42B1C856426F}"/>
              </a:ext>
            </a:extLst>
          </p:cNvPr>
          <p:cNvSpPr txBox="1"/>
          <p:nvPr/>
        </p:nvSpPr>
        <p:spPr>
          <a:xfrm>
            <a:off x="1401419" y="3095038"/>
            <a:ext cx="9866802" cy="2702791"/>
          </a:xfrm>
          <a:prstGeom prst="rect">
            <a:avLst/>
          </a:prstGeom>
          <a:noFill/>
        </p:spPr>
        <p:txBody>
          <a:bodyPr wrap="square">
            <a:spAutoFit/>
          </a:bodyPr>
          <a:lstStyle/>
          <a:p>
            <a:pPr>
              <a:lnSpc>
                <a:spcPct val="15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Theo em, có thể chia đoạn văn nêu ý kiến về một hiện tượng xã hội thành mấy phần? Đó là những phần nào?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Nội dung của mỗi phần trong đoạn văn nêu ý kiến về một hiện tượng xã hội là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3088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1688122" y="1563767"/>
            <a:ext cx="9087730" cy="1200329"/>
          </a:xfrm>
          <a:prstGeom prst="rect">
            <a:avLst/>
          </a:prstGeom>
          <a:solidFill>
            <a:srgbClr val="0070C0"/>
          </a:solidFill>
          <a:ln>
            <a:solidFill>
              <a:srgbClr val="00B0F0"/>
            </a:solidFill>
          </a:ln>
        </p:spPr>
        <p:txBody>
          <a:bodyPr wrap="square" rtlCol="0">
            <a:spAutoFit/>
          </a:bodyPr>
          <a:lstStyle/>
          <a:p>
            <a:pPr algn="ctr"/>
            <a:r>
              <a:rPr lang="en-US" sz="3600" b="1" dirty="0">
                <a:solidFill>
                  <a:schemeClr val="bg1"/>
                </a:solidFill>
                <a:latin typeface="UTM Avo" panose="02040603050506020204" pitchFamily="18" charset="0"/>
              </a:rPr>
              <a:t>C</a:t>
            </a:r>
            <a:r>
              <a:rPr lang="vi-VN" sz="3600" b="1" dirty="0">
                <a:solidFill>
                  <a:schemeClr val="bg1"/>
                </a:solidFill>
                <a:latin typeface="UTM Avo" panose="02040603050506020204" pitchFamily="18" charset="0"/>
              </a:rPr>
              <a:t>ấu tạo của đoạn văn </a:t>
            </a:r>
            <a:endParaRPr lang="en-US" sz="3600" b="1" dirty="0">
              <a:solidFill>
                <a:schemeClr val="bg1"/>
              </a:solidFill>
              <a:latin typeface="UTM Avo" panose="02040603050506020204" pitchFamily="18" charset="0"/>
            </a:endParaRPr>
          </a:p>
          <a:p>
            <a:pPr algn="ctr"/>
            <a:r>
              <a:rPr lang="vi-VN" sz="3600" b="1" dirty="0">
                <a:solidFill>
                  <a:schemeClr val="bg1"/>
                </a:solidFill>
                <a:latin typeface="UTM Avo" panose="02040603050506020204" pitchFamily="18" charset="0"/>
              </a:rPr>
              <a:t>nêu ý kiến về một hiện tượng xã hội</a:t>
            </a:r>
            <a:endParaRPr lang="en-US" sz="3600" b="1" dirty="0">
              <a:solidFill>
                <a:schemeClr val="bg1"/>
              </a:solidFill>
              <a:latin typeface="UTM Avo" panose="02040603050506020204" pitchFamily="18" charset="0"/>
            </a:endParaRPr>
          </a:p>
        </p:txBody>
      </p:sp>
      <p:grpSp>
        <p:nvGrpSpPr>
          <p:cNvPr id="20" name="Group 19">
            <a:extLst>
              <a:ext uri="{FF2B5EF4-FFF2-40B4-BE49-F238E27FC236}">
                <a16:creationId xmlns:a16="http://schemas.microsoft.com/office/drawing/2014/main" id="{3CCA6B6D-647B-E4DB-47C2-2EE88AA5EDD2}"/>
              </a:ext>
            </a:extLst>
          </p:cNvPr>
          <p:cNvGrpSpPr/>
          <p:nvPr/>
        </p:nvGrpSpPr>
        <p:grpSpPr>
          <a:xfrm>
            <a:off x="8956431" y="3534509"/>
            <a:ext cx="3235569" cy="2852223"/>
            <a:chOff x="8937033" y="2620109"/>
            <a:chExt cx="3235569" cy="2852223"/>
          </a:xfrm>
        </p:grpSpPr>
        <p:sp>
          <p:nvSpPr>
            <p:cNvPr id="8" name="Oval 7">
              <a:extLst>
                <a:ext uri="{FF2B5EF4-FFF2-40B4-BE49-F238E27FC236}">
                  <a16:creationId xmlns:a16="http://schemas.microsoft.com/office/drawing/2014/main" id="{9E9485D6-ABA4-2323-614F-40D866BCF8E4}"/>
                </a:ext>
              </a:extLst>
            </p:cNvPr>
            <p:cNvSpPr/>
            <p:nvPr/>
          </p:nvSpPr>
          <p:spPr>
            <a:xfrm>
              <a:off x="9223396" y="2620109"/>
              <a:ext cx="2662842" cy="1242942"/>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UTM Avo" panose="02040603050506020204" pitchFamily="18" charset="0"/>
              </a:endParaRPr>
            </a:p>
          </p:txBody>
        </p:sp>
        <p:sp>
          <p:nvSpPr>
            <p:cNvPr id="7" name="Rectangle: Rounded Corners 6">
              <a:extLst>
                <a:ext uri="{FF2B5EF4-FFF2-40B4-BE49-F238E27FC236}">
                  <a16:creationId xmlns:a16="http://schemas.microsoft.com/office/drawing/2014/main" id="{C26423D6-3783-061B-8641-AC2BD4578783}"/>
                </a:ext>
              </a:extLst>
            </p:cNvPr>
            <p:cNvSpPr/>
            <p:nvPr/>
          </p:nvSpPr>
          <p:spPr>
            <a:xfrm>
              <a:off x="8937033" y="3620383"/>
              <a:ext cx="3235569" cy="185194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231F20"/>
                  </a:solidFill>
                  <a:effectLst/>
                  <a:latin typeface="Arial" panose="020B0604020202020204" pitchFamily="34" charset="0"/>
                  <a:ea typeface="Arial" panose="020B0604020202020204" pitchFamily="34" charset="0"/>
                </a:rPr>
                <a:t>Khẳng</a:t>
              </a:r>
              <a:r>
                <a:rPr lang="en-US" sz="2800" dirty="0">
                  <a:solidFill>
                    <a:srgbClr val="231F20"/>
                  </a:solidFill>
                  <a:effectLst/>
                  <a:latin typeface="Arial" panose="020B0604020202020204" pitchFamily="34" charset="0"/>
                  <a:ea typeface="Arial" panose="020B0604020202020204" pitchFamily="34" charset="0"/>
                </a:rPr>
                <a:t> </a:t>
              </a:r>
              <a:r>
                <a:rPr lang="en-US" sz="2800" dirty="0" err="1">
                  <a:solidFill>
                    <a:srgbClr val="231F20"/>
                  </a:solidFill>
                  <a:effectLst/>
                  <a:latin typeface="Arial" panose="020B0604020202020204" pitchFamily="34" charset="0"/>
                  <a:ea typeface="Arial" panose="020B0604020202020204" pitchFamily="34" charset="0"/>
                </a:rPr>
                <a:t>định</a:t>
              </a:r>
              <a:r>
                <a:rPr lang="en-US" sz="2800" dirty="0">
                  <a:solidFill>
                    <a:srgbClr val="231F20"/>
                  </a:solidFill>
                  <a:effectLst/>
                  <a:latin typeface="Arial" panose="020B0604020202020204" pitchFamily="34" charset="0"/>
                  <a:ea typeface="Arial" panose="020B0604020202020204" pitchFamily="34" charset="0"/>
                </a:rPr>
                <a:t> </a:t>
              </a:r>
              <a:r>
                <a:rPr lang="en-US" sz="2800" dirty="0" err="1">
                  <a:solidFill>
                    <a:srgbClr val="231F20"/>
                  </a:solidFill>
                  <a:effectLst/>
                  <a:latin typeface="Arial" panose="020B0604020202020204" pitchFamily="34" charset="0"/>
                  <a:ea typeface="Arial" panose="020B0604020202020204" pitchFamily="34" charset="0"/>
                </a:rPr>
                <a:t>lại</a:t>
              </a:r>
              <a:r>
                <a:rPr lang="en-US" sz="2800" dirty="0">
                  <a:solidFill>
                    <a:srgbClr val="231F20"/>
                  </a:solidFill>
                  <a:effectLst/>
                  <a:latin typeface="Arial" panose="020B0604020202020204" pitchFamily="34" charset="0"/>
                  <a:ea typeface="Arial" panose="020B0604020202020204" pitchFamily="34" charset="0"/>
                </a:rPr>
                <a:t> ý </a:t>
              </a:r>
              <a:r>
                <a:rPr lang="en-US" sz="2800" dirty="0" err="1">
                  <a:solidFill>
                    <a:srgbClr val="231F20"/>
                  </a:solidFill>
                  <a:effectLst/>
                  <a:latin typeface="Arial" panose="020B0604020202020204" pitchFamily="34" charset="0"/>
                  <a:ea typeface="Arial" panose="020B0604020202020204" pitchFamily="34" charset="0"/>
                </a:rPr>
                <a:t>kiến</a:t>
              </a:r>
              <a:r>
                <a:rPr lang="en-US" sz="2800" dirty="0">
                  <a:solidFill>
                    <a:srgbClr val="231F20"/>
                  </a:solidFill>
                  <a:effectLst/>
                  <a:latin typeface="Arial" panose="020B0604020202020204" pitchFamily="34" charset="0"/>
                  <a:ea typeface="Arial" panose="020B0604020202020204" pitchFamily="34" charset="0"/>
                </a:rPr>
                <a:t> </a:t>
              </a:r>
              <a:r>
                <a:rPr lang="en-US" sz="2800" dirty="0" err="1">
                  <a:solidFill>
                    <a:srgbClr val="231F20"/>
                  </a:solidFill>
                  <a:effectLst/>
                  <a:latin typeface="Arial" panose="020B0604020202020204" pitchFamily="34" charset="0"/>
                  <a:ea typeface="Arial" panose="020B0604020202020204" pitchFamily="34" charset="0"/>
                </a:rPr>
                <a:t>của</a:t>
              </a:r>
              <a:endParaRPr lang="en-US" sz="2800" dirty="0">
                <a:solidFill>
                  <a:srgbClr val="231F20"/>
                </a:solidFill>
                <a:latin typeface="Arial" panose="020B0604020202020204" pitchFamily="34" charset="0"/>
                <a:ea typeface="Arial" panose="020B0604020202020204" pitchFamily="34" charset="0"/>
              </a:endParaRPr>
            </a:p>
            <a:p>
              <a:pPr algn="ctr"/>
              <a:r>
                <a:rPr lang="en-US" sz="2800" dirty="0" err="1">
                  <a:solidFill>
                    <a:srgbClr val="231F20"/>
                  </a:solidFill>
                  <a:effectLst/>
                  <a:latin typeface="Arial" panose="020B0604020202020204" pitchFamily="34" charset="0"/>
                  <a:ea typeface="Arial" panose="020B0604020202020204" pitchFamily="34" charset="0"/>
                </a:rPr>
                <a:t>người</a:t>
              </a:r>
              <a:r>
                <a:rPr lang="en-US" sz="2800" dirty="0">
                  <a:solidFill>
                    <a:srgbClr val="231F20"/>
                  </a:solidFill>
                  <a:effectLst/>
                  <a:latin typeface="Arial" panose="020B0604020202020204" pitchFamily="34" charset="0"/>
                  <a:ea typeface="Arial" panose="020B0604020202020204" pitchFamily="34" charset="0"/>
                </a:rPr>
                <a:t> </a:t>
              </a:r>
              <a:r>
                <a:rPr lang="en-US" sz="2800" dirty="0" err="1">
                  <a:solidFill>
                    <a:srgbClr val="231F20"/>
                  </a:solidFill>
                  <a:effectLst/>
                  <a:latin typeface="Arial" panose="020B0604020202020204" pitchFamily="34" charset="0"/>
                  <a:ea typeface="Arial" panose="020B0604020202020204" pitchFamily="34" charset="0"/>
                </a:rPr>
                <a:t>viết</a:t>
              </a:r>
              <a:endParaRPr lang="en-US" sz="2800" dirty="0">
                <a:solidFill>
                  <a:srgbClr val="231F20"/>
                </a:solidFill>
                <a:effectLst/>
                <a:latin typeface="Arial" panose="020B0604020202020204" pitchFamily="34" charset="0"/>
                <a:ea typeface="Arial" panose="020B0604020202020204" pitchFamily="34" charset="0"/>
              </a:endParaRPr>
            </a:p>
          </p:txBody>
        </p:sp>
        <p:pic>
          <p:nvPicPr>
            <p:cNvPr id="12" name="Picture 11">
              <a:extLst>
                <a:ext uri="{FF2B5EF4-FFF2-40B4-BE49-F238E27FC236}">
                  <a16:creationId xmlns:a16="http://schemas.microsoft.com/office/drawing/2014/main" id="{22C3A12F-9592-6138-DA83-26531F23C61F}"/>
                </a:ext>
              </a:extLst>
            </p:cNvPr>
            <p:cNvPicPr>
              <a:picLocks noChangeAspect="1"/>
            </p:cNvPicPr>
            <p:nvPr/>
          </p:nvPicPr>
          <p:blipFill>
            <a:blip r:embed="rId3"/>
            <a:stretch>
              <a:fillRect/>
            </a:stretch>
          </p:blipFill>
          <p:spPr>
            <a:xfrm>
              <a:off x="9299199" y="2849970"/>
              <a:ext cx="2700762" cy="963251"/>
            </a:xfrm>
            <a:prstGeom prst="rect">
              <a:avLst/>
            </a:prstGeom>
          </p:spPr>
        </p:pic>
      </p:grpSp>
      <p:grpSp>
        <p:nvGrpSpPr>
          <p:cNvPr id="19" name="Group 18">
            <a:extLst>
              <a:ext uri="{FF2B5EF4-FFF2-40B4-BE49-F238E27FC236}">
                <a16:creationId xmlns:a16="http://schemas.microsoft.com/office/drawing/2014/main" id="{E5D37FEA-33A4-89CE-E58E-BE4C2467BB66}"/>
              </a:ext>
            </a:extLst>
          </p:cNvPr>
          <p:cNvGrpSpPr/>
          <p:nvPr/>
        </p:nvGrpSpPr>
        <p:grpSpPr>
          <a:xfrm>
            <a:off x="4927240" y="3534509"/>
            <a:ext cx="3285929" cy="2917575"/>
            <a:chOff x="4907842" y="2620109"/>
            <a:chExt cx="3285929" cy="2917575"/>
          </a:xfrm>
        </p:grpSpPr>
        <p:sp>
          <p:nvSpPr>
            <p:cNvPr id="9" name="Oval 8">
              <a:extLst>
                <a:ext uri="{FF2B5EF4-FFF2-40B4-BE49-F238E27FC236}">
                  <a16:creationId xmlns:a16="http://schemas.microsoft.com/office/drawing/2014/main" id="{D560549F-2D6B-7654-6470-04431D34DF9F}"/>
                </a:ext>
              </a:extLst>
            </p:cNvPr>
            <p:cNvSpPr/>
            <p:nvPr/>
          </p:nvSpPr>
          <p:spPr>
            <a:xfrm>
              <a:off x="4907842" y="2620109"/>
              <a:ext cx="3134322" cy="1130400"/>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F11CC086-E168-E9A6-098D-C0BCEEDF8242}"/>
                </a:ext>
              </a:extLst>
            </p:cNvPr>
            <p:cNvSpPr/>
            <p:nvPr/>
          </p:nvSpPr>
          <p:spPr>
            <a:xfrm>
              <a:off x="4958202" y="3494352"/>
              <a:ext cx="3235569" cy="20433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231F20"/>
                  </a:solidFill>
                  <a:latin typeface="Arial" panose="020B0604020202020204" pitchFamily="34" charset="0"/>
                  <a:ea typeface="Arial" panose="020B0604020202020204" pitchFamily="34" charset="0"/>
                </a:rPr>
                <a:t>Đưa</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ra</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những</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lí</a:t>
              </a:r>
              <a:r>
                <a:rPr lang="en-US" sz="2800" dirty="0">
                  <a:solidFill>
                    <a:srgbClr val="231F20"/>
                  </a:solidFill>
                  <a:latin typeface="Arial" panose="020B0604020202020204" pitchFamily="34" charset="0"/>
                  <a:ea typeface="Arial" panose="020B0604020202020204" pitchFamily="34" charset="0"/>
                </a:rPr>
                <a:t> do </a:t>
              </a:r>
              <a:r>
                <a:rPr lang="en-US" sz="2800" dirty="0" err="1">
                  <a:solidFill>
                    <a:srgbClr val="231F20"/>
                  </a:solidFill>
                  <a:latin typeface="Arial" panose="020B0604020202020204" pitchFamily="34" charset="0"/>
                  <a:ea typeface="Arial" panose="020B0604020202020204" pitchFamily="34" charset="0"/>
                </a:rPr>
                <a:t>giải</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thích</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cho</a:t>
              </a:r>
              <a:r>
                <a:rPr lang="en-US" sz="2800" dirty="0">
                  <a:solidFill>
                    <a:srgbClr val="231F20"/>
                  </a:solidFill>
                  <a:latin typeface="Arial" panose="020B0604020202020204" pitchFamily="34" charset="0"/>
                  <a:ea typeface="Arial" panose="020B0604020202020204" pitchFamily="34" charset="0"/>
                </a:rPr>
                <a:t> ý </a:t>
              </a:r>
              <a:r>
                <a:rPr lang="en-US" sz="2800" dirty="0" err="1">
                  <a:solidFill>
                    <a:srgbClr val="231F20"/>
                  </a:solidFill>
                  <a:latin typeface="Arial" panose="020B0604020202020204" pitchFamily="34" charset="0"/>
                  <a:ea typeface="Arial" panose="020B0604020202020204" pitchFamily="34" charset="0"/>
                </a:rPr>
                <a:t>kiến</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của</a:t>
              </a:r>
              <a:r>
                <a:rPr lang="en-US" sz="2800" dirty="0">
                  <a:solidFill>
                    <a:srgbClr val="231F20"/>
                  </a:solidFill>
                  <a:latin typeface="Arial" panose="020B0604020202020204" pitchFamily="34" charset="0"/>
                  <a:ea typeface="Arial" panose="020B0604020202020204" pitchFamily="34" charset="0"/>
                </a:rPr>
                <a:t> </a:t>
              </a:r>
            </a:p>
            <a:p>
              <a:pPr algn="ctr"/>
              <a:r>
                <a:rPr lang="en-US" sz="2800" dirty="0" err="1">
                  <a:solidFill>
                    <a:srgbClr val="231F20"/>
                  </a:solidFill>
                  <a:latin typeface="Arial" panose="020B0604020202020204" pitchFamily="34" charset="0"/>
                  <a:ea typeface="Arial" panose="020B0604020202020204" pitchFamily="34" charset="0"/>
                </a:rPr>
                <a:t>người</a:t>
              </a:r>
              <a:r>
                <a:rPr lang="en-US" sz="2800" dirty="0">
                  <a:solidFill>
                    <a:srgbClr val="231F20"/>
                  </a:solidFill>
                  <a:latin typeface="Arial" panose="020B0604020202020204" pitchFamily="34" charset="0"/>
                  <a:ea typeface="Arial" panose="020B0604020202020204" pitchFamily="34" charset="0"/>
                </a:rPr>
                <a:t> </a:t>
              </a:r>
              <a:r>
                <a:rPr lang="en-US" sz="2800" dirty="0" err="1">
                  <a:solidFill>
                    <a:srgbClr val="231F20"/>
                  </a:solidFill>
                  <a:latin typeface="Arial" panose="020B0604020202020204" pitchFamily="34" charset="0"/>
                  <a:ea typeface="Arial" panose="020B0604020202020204" pitchFamily="34" charset="0"/>
                </a:rPr>
                <a:t>viết</a:t>
              </a:r>
              <a:endParaRPr lang="en-US" sz="2000" dirty="0">
                <a:latin typeface="UTM Avo" panose="02040603050506020204" pitchFamily="18" charset="0"/>
              </a:endParaRPr>
            </a:p>
          </p:txBody>
        </p:sp>
        <p:pic>
          <p:nvPicPr>
            <p:cNvPr id="14" name="Picture 13">
              <a:extLst>
                <a:ext uri="{FF2B5EF4-FFF2-40B4-BE49-F238E27FC236}">
                  <a16:creationId xmlns:a16="http://schemas.microsoft.com/office/drawing/2014/main" id="{BFB459BD-886E-85CB-B3E5-0DFC6332543F}"/>
                </a:ext>
              </a:extLst>
            </p:cNvPr>
            <p:cNvPicPr>
              <a:picLocks noChangeAspect="1"/>
            </p:cNvPicPr>
            <p:nvPr/>
          </p:nvPicPr>
          <p:blipFill>
            <a:blip r:embed="rId4"/>
            <a:stretch>
              <a:fillRect/>
            </a:stretch>
          </p:blipFill>
          <p:spPr>
            <a:xfrm>
              <a:off x="5069704" y="2751703"/>
              <a:ext cx="3048264" cy="998806"/>
            </a:xfrm>
            <a:prstGeom prst="rect">
              <a:avLst/>
            </a:prstGeom>
          </p:spPr>
        </p:pic>
      </p:grpSp>
      <p:grpSp>
        <p:nvGrpSpPr>
          <p:cNvPr id="18" name="Group 17">
            <a:extLst>
              <a:ext uri="{FF2B5EF4-FFF2-40B4-BE49-F238E27FC236}">
                <a16:creationId xmlns:a16="http://schemas.microsoft.com/office/drawing/2014/main" id="{9F6C5141-C759-01AC-7141-8AD41386C49A}"/>
              </a:ext>
            </a:extLst>
          </p:cNvPr>
          <p:cNvGrpSpPr/>
          <p:nvPr/>
        </p:nvGrpSpPr>
        <p:grpSpPr>
          <a:xfrm>
            <a:off x="160859" y="3535977"/>
            <a:ext cx="4479985" cy="2813745"/>
            <a:chOff x="141461" y="2621577"/>
            <a:chExt cx="4479985" cy="2813745"/>
          </a:xfrm>
        </p:grpSpPr>
        <p:sp>
          <p:nvSpPr>
            <p:cNvPr id="10" name="Oval 9">
              <a:extLst>
                <a:ext uri="{FF2B5EF4-FFF2-40B4-BE49-F238E27FC236}">
                  <a16:creationId xmlns:a16="http://schemas.microsoft.com/office/drawing/2014/main" id="{8BE486C4-5DE7-EC18-4849-B9C406E71654}"/>
                </a:ext>
              </a:extLst>
            </p:cNvPr>
            <p:cNvSpPr/>
            <p:nvPr/>
          </p:nvSpPr>
          <p:spPr>
            <a:xfrm>
              <a:off x="647763" y="2621577"/>
              <a:ext cx="3587262" cy="99880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UTM Avo" panose="02040603050506020204" pitchFamily="18" charset="0"/>
              </a:endParaRPr>
            </a:p>
          </p:txBody>
        </p:sp>
        <p:sp>
          <p:nvSpPr>
            <p:cNvPr id="4" name="Rectangle: Rounded Corners 3">
              <a:extLst>
                <a:ext uri="{FF2B5EF4-FFF2-40B4-BE49-F238E27FC236}">
                  <a16:creationId xmlns:a16="http://schemas.microsoft.com/office/drawing/2014/main" id="{F64918F8-6C60-8F90-D307-58DD01537319}"/>
                </a:ext>
              </a:extLst>
            </p:cNvPr>
            <p:cNvSpPr/>
            <p:nvPr/>
          </p:nvSpPr>
          <p:spPr>
            <a:xfrm>
              <a:off x="141461" y="3391990"/>
              <a:ext cx="4479985" cy="20433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231F20"/>
                  </a:solidFill>
                  <a:effectLst/>
                  <a:latin typeface="Arial" panose="020B0604020202020204" pitchFamily="34" charset="0"/>
                  <a:ea typeface="Arial" panose="020B0604020202020204" pitchFamily="34" charset="0"/>
                </a:rPr>
                <a:t>Nêu hiện tượng (sự việc) và ý kiến của người viết (tán thành hay không tán thành</a:t>
              </a:r>
              <a:r>
                <a:rPr lang="en-US" sz="2800" dirty="0">
                  <a:solidFill>
                    <a:srgbClr val="231F20"/>
                  </a:solidFill>
                  <a:effectLst/>
                  <a:latin typeface="Arial" panose="020B0604020202020204" pitchFamily="34" charset="0"/>
                  <a:ea typeface="Arial" panose="020B0604020202020204" pitchFamily="34" charset="0"/>
                </a:rPr>
                <a:t>)</a:t>
              </a:r>
              <a:endParaRPr lang="en-US" sz="2000" dirty="0">
                <a:latin typeface="UTM Avo" panose="02040603050506020204" pitchFamily="18" charset="0"/>
              </a:endParaRPr>
            </a:p>
          </p:txBody>
        </p:sp>
        <p:pic>
          <p:nvPicPr>
            <p:cNvPr id="17" name="Picture 16">
              <a:extLst>
                <a:ext uri="{FF2B5EF4-FFF2-40B4-BE49-F238E27FC236}">
                  <a16:creationId xmlns:a16="http://schemas.microsoft.com/office/drawing/2014/main" id="{9BCCDA69-97CC-593B-DF47-E33252F6161C}"/>
                </a:ext>
              </a:extLst>
            </p:cNvPr>
            <p:cNvPicPr>
              <a:picLocks noChangeAspect="1"/>
            </p:cNvPicPr>
            <p:nvPr/>
          </p:nvPicPr>
          <p:blipFill>
            <a:blip r:embed="rId5"/>
            <a:stretch>
              <a:fillRect/>
            </a:stretch>
          </p:blipFill>
          <p:spPr>
            <a:xfrm>
              <a:off x="1205622" y="2676186"/>
              <a:ext cx="2645893" cy="963251"/>
            </a:xfrm>
            <a:prstGeom prst="rect">
              <a:avLst/>
            </a:prstGeom>
          </p:spPr>
        </p:pic>
      </p:grpSp>
      <p:sp>
        <p:nvSpPr>
          <p:cNvPr id="23" name="Arrow: Down 22">
            <a:extLst>
              <a:ext uri="{FF2B5EF4-FFF2-40B4-BE49-F238E27FC236}">
                <a16:creationId xmlns:a16="http://schemas.microsoft.com/office/drawing/2014/main" id="{20EF469D-2F58-56C6-31CC-A9FC6F30D8AA}"/>
              </a:ext>
            </a:extLst>
          </p:cNvPr>
          <p:cNvSpPr/>
          <p:nvPr/>
        </p:nvSpPr>
        <p:spPr>
          <a:xfrm>
            <a:off x="6282556" y="2716879"/>
            <a:ext cx="293788" cy="82649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FDAA19DD-4DC4-C3BB-D8EC-709AE75F4B0B}"/>
              </a:ext>
            </a:extLst>
          </p:cNvPr>
          <p:cNvSpPr/>
          <p:nvPr/>
        </p:nvSpPr>
        <p:spPr>
          <a:xfrm rot="3503858">
            <a:off x="3780854" y="2351056"/>
            <a:ext cx="271511" cy="1469459"/>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9E055F1A-1B6A-CB49-2BB0-EC1F7B42AE7C}"/>
              </a:ext>
            </a:extLst>
          </p:cNvPr>
          <p:cNvSpPr/>
          <p:nvPr/>
        </p:nvSpPr>
        <p:spPr>
          <a:xfrm rot="18508243">
            <a:off x="8856867" y="2397220"/>
            <a:ext cx="263602" cy="149697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E82E3B6-8352-B828-5644-0B5F56C37F93}"/>
              </a:ext>
            </a:extLst>
          </p:cNvPr>
          <p:cNvSpPr txBox="1"/>
          <p:nvPr/>
        </p:nvSpPr>
        <p:spPr>
          <a:xfrm>
            <a:off x="2110154" y="98707"/>
            <a:ext cx="6438314" cy="830997"/>
          </a:xfrm>
          <a:prstGeom prst="rect">
            <a:avLst/>
          </a:prstGeom>
          <a:noFill/>
        </p:spPr>
        <p:txBody>
          <a:bodyPr wrap="square" rtlCol="0">
            <a:spAutoFit/>
          </a:bodyPr>
          <a:lstStyle/>
          <a:p>
            <a:r>
              <a:rPr lang="en-US" sz="4800" b="1" dirty="0">
                <a:latin typeface="UTM Avo" panose="02040603050506020204" pitchFamily="18" charset="0"/>
              </a:rPr>
              <a:t>II. </a:t>
            </a:r>
            <a:r>
              <a:rPr lang="en-US" sz="4800" b="1" dirty="0" err="1">
                <a:latin typeface="UTM Avo" panose="02040603050506020204" pitchFamily="18" charset="0"/>
              </a:rPr>
              <a:t>Bài</a:t>
            </a:r>
            <a:r>
              <a:rPr lang="en-US" sz="4800" b="1" dirty="0">
                <a:latin typeface="UTM Avo" panose="02040603050506020204" pitchFamily="18" charset="0"/>
              </a:rPr>
              <a:t> </a:t>
            </a:r>
            <a:r>
              <a:rPr lang="en-US" sz="4800" b="1" dirty="0" err="1">
                <a:latin typeface="UTM Avo" panose="02040603050506020204" pitchFamily="18" charset="0"/>
              </a:rPr>
              <a:t>học</a:t>
            </a:r>
            <a:endParaRPr lang="en-US" sz="4800" b="1" dirty="0">
              <a:latin typeface="UTM Avo" panose="02040603050506020204" pitchFamily="18" charset="0"/>
            </a:endParaRPr>
          </a:p>
        </p:txBody>
      </p:sp>
    </p:spTree>
    <p:extLst>
      <p:ext uri="{BB962C8B-B14F-4D97-AF65-F5344CB8AC3E}">
        <p14:creationId xmlns:p14="http://schemas.microsoft.com/office/powerpoint/2010/main" val="12800546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p:cNvSpPr/>
          <p:nvPr/>
        </p:nvSpPr>
        <p:spPr>
          <a:xfrm>
            <a:off x="3415960" y="2324183"/>
            <a:ext cx="700243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LUYỆN</a:t>
            </a:r>
            <a:r>
              <a:rPr kumimoji="0" lang="en-US" sz="96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TẬP</a:t>
            </a:r>
            <a:endParaRPr kumimoji="0" lang="en-US" sz="9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52813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684002" y="1062125"/>
            <a:ext cx="10907775" cy="1754326"/>
          </a:xfrm>
          <a:prstGeom prst="rect">
            <a:avLst/>
          </a:prstGeom>
          <a:noFill/>
        </p:spPr>
        <p:txBody>
          <a:bodyPr wrap="square" rtlCol="0">
            <a:spAutoFit/>
          </a:bodyPr>
          <a:lstStyle/>
          <a:p>
            <a:r>
              <a:rPr lang="en-US" sz="3600" dirty="0">
                <a:latin typeface="UTM Avo" panose="02040603050506020204" pitchFamily="18" charset="0"/>
              </a:rPr>
              <a:t>1.	</a:t>
            </a:r>
            <a:r>
              <a:rPr lang="en-US" sz="3600" dirty="0" err="1">
                <a:latin typeface="UTM Avo" panose="02040603050506020204" pitchFamily="18" charset="0"/>
              </a:rPr>
              <a:t>Đoạn</a:t>
            </a:r>
            <a:r>
              <a:rPr lang="en-US" sz="3600" dirty="0">
                <a:latin typeface="UTM Avo" panose="02040603050506020204" pitchFamily="18" charset="0"/>
              </a:rPr>
              <a:t> </a:t>
            </a:r>
            <a:r>
              <a:rPr lang="en-US" sz="3600" dirty="0" err="1">
                <a:latin typeface="UTM Avo" panose="02040603050506020204" pitchFamily="18" charset="0"/>
              </a:rPr>
              <a:t>văn</a:t>
            </a:r>
            <a:r>
              <a:rPr lang="en-US" sz="3600" dirty="0">
                <a:latin typeface="UTM Avo" panose="02040603050506020204" pitchFamily="18" charset="0"/>
              </a:rPr>
              <a:t> </a:t>
            </a:r>
            <a:r>
              <a:rPr lang="en-US" sz="3600" dirty="0" err="1">
                <a:latin typeface="UTM Avo" panose="02040603050506020204" pitchFamily="18" charset="0"/>
              </a:rPr>
              <a:t>sau</a:t>
            </a:r>
            <a:r>
              <a:rPr lang="en-US" sz="3600" dirty="0">
                <a:latin typeface="UTM Avo" panose="02040603050506020204" pitchFamily="18" charset="0"/>
              </a:rPr>
              <a:t> </a:t>
            </a:r>
            <a:r>
              <a:rPr lang="en-US" sz="3600" dirty="0" err="1">
                <a:latin typeface="UTM Avo" panose="02040603050506020204" pitchFamily="18" charset="0"/>
              </a:rPr>
              <a:t>đây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điểm</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giống</a:t>
            </a:r>
            <a:r>
              <a:rPr lang="en-US" sz="3600" dirty="0">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khác</a:t>
            </a:r>
            <a:r>
              <a:rPr lang="en-US" sz="3600" dirty="0">
                <a:latin typeface="UTM Avo" panose="02040603050506020204" pitchFamily="18" charset="0"/>
              </a:rPr>
              <a:t> </a:t>
            </a:r>
            <a:r>
              <a:rPr lang="en-US" sz="3600" dirty="0" err="1">
                <a:latin typeface="UTM Avo" panose="02040603050506020204" pitchFamily="18" charset="0"/>
              </a:rPr>
              <a:t>đoạn</a:t>
            </a:r>
            <a:r>
              <a:rPr lang="en-US" sz="3600" dirty="0">
                <a:latin typeface="UTM Avo" panose="02040603050506020204" pitchFamily="18" charset="0"/>
              </a:rPr>
              <a:t> </a:t>
            </a:r>
            <a:r>
              <a:rPr lang="en-US" sz="3600" dirty="0" err="1">
                <a:latin typeface="UTM Avo" panose="02040603050506020204" pitchFamily="18" charset="0"/>
              </a:rPr>
              <a:t>văn</a:t>
            </a:r>
            <a:r>
              <a:rPr lang="en-US" sz="3600" dirty="0">
                <a:latin typeface="UTM Avo" panose="02040603050506020204" pitchFamily="18" charset="0"/>
              </a:rPr>
              <a:t> ở </a:t>
            </a:r>
            <a:r>
              <a:rPr lang="en-US" sz="3600" dirty="0" err="1">
                <a:latin typeface="UTM Avo" panose="02040603050506020204" pitchFamily="18" charset="0"/>
              </a:rPr>
              <a:t>phần</a:t>
            </a:r>
            <a:r>
              <a:rPr lang="en-US" sz="3600" dirty="0">
                <a:latin typeface="UTM Avo" panose="02040603050506020204" pitchFamily="18" charset="0"/>
              </a:rPr>
              <a:t> </a:t>
            </a:r>
            <a:r>
              <a:rPr lang="en-US" sz="3600" dirty="0" err="1">
                <a:latin typeface="UTM Avo" panose="02040603050506020204" pitchFamily="18" charset="0"/>
              </a:rPr>
              <a:t>Nhận</a:t>
            </a:r>
            <a:r>
              <a:rPr lang="en-US" sz="3600" dirty="0">
                <a:latin typeface="UTM Avo" panose="02040603050506020204" pitchFamily="18" charset="0"/>
              </a:rPr>
              <a:t> </a:t>
            </a:r>
            <a:r>
              <a:rPr lang="en-US" sz="3600" dirty="0" err="1">
                <a:latin typeface="UTM Avo" panose="02040603050506020204" pitchFamily="18" charset="0"/>
              </a:rPr>
              <a:t>xét</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nội</a:t>
            </a:r>
            <a:r>
              <a:rPr lang="en-US" sz="3600" dirty="0">
                <a:latin typeface="UTM Avo" panose="02040603050506020204" pitchFamily="18" charset="0"/>
              </a:rPr>
              <a:t> dung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cấu</a:t>
            </a:r>
            <a:r>
              <a:rPr lang="en-US" sz="3600" dirty="0">
                <a:latin typeface="UTM Avo" panose="02040603050506020204" pitchFamily="18" charset="0"/>
              </a:rPr>
              <a:t> </a:t>
            </a:r>
            <a:r>
              <a:rPr lang="en-US" sz="3600" dirty="0" err="1">
                <a:latin typeface="UTM Avo" panose="02040603050506020204" pitchFamily="18" charset="0"/>
              </a:rPr>
              <a:t>tạo</a:t>
            </a:r>
            <a:r>
              <a:rPr lang="en-US" sz="3600" dirty="0">
                <a:latin typeface="UTM Avo" panose="02040603050506020204" pitchFamily="18" charset="0"/>
              </a:rPr>
              <a:t>?</a:t>
            </a:r>
          </a:p>
        </p:txBody>
      </p:sp>
      <p:sp>
        <p:nvSpPr>
          <p:cNvPr id="3" name="TextBox 2">
            <a:extLst>
              <a:ext uri="{FF2B5EF4-FFF2-40B4-BE49-F238E27FC236}">
                <a16:creationId xmlns:a16="http://schemas.microsoft.com/office/drawing/2014/main" id="{8B8C1BBF-0FE7-5AF7-4DDE-9AD0AC8A1365}"/>
              </a:ext>
            </a:extLst>
          </p:cNvPr>
          <p:cNvSpPr txBox="1"/>
          <p:nvPr/>
        </p:nvSpPr>
        <p:spPr>
          <a:xfrm>
            <a:off x="2110154" y="98707"/>
            <a:ext cx="6438314" cy="830997"/>
          </a:xfrm>
          <a:prstGeom prst="rect">
            <a:avLst/>
          </a:prstGeom>
          <a:noFill/>
        </p:spPr>
        <p:txBody>
          <a:bodyPr wrap="square" rtlCol="0">
            <a:spAutoFit/>
          </a:bodyPr>
          <a:lstStyle/>
          <a:p>
            <a:r>
              <a:rPr lang="en-US" sz="4800" b="1" dirty="0">
                <a:latin typeface="UTM Avo" panose="02040603050506020204" pitchFamily="18" charset="0"/>
              </a:rPr>
              <a:t>II. </a:t>
            </a:r>
            <a:r>
              <a:rPr lang="en-US" sz="4800" b="1" dirty="0" err="1">
                <a:latin typeface="UTM Avo" panose="02040603050506020204" pitchFamily="18" charset="0"/>
              </a:rPr>
              <a:t>Luyện</a:t>
            </a:r>
            <a:r>
              <a:rPr lang="en-US" sz="4800" b="1" dirty="0">
                <a:latin typeface="UTM Avo" panose="02040603050506020204" pitchFamily="18" charset="0"/>
              </a:rPr>
              <a:t> </a:t>
            </a:r>
            <a:r>
              <a:rPr lang="en-US" sz="4800" b="1" dirty="0" err="1">
                <a:latin typeface="UTM Avo" panose="02040603050506020204" pitchFamily="18" charset="0"/>
              </a:rPr>
              <a:t>tập</a:t>
            </a:r>
            <a:endParaRPr lang="en-US" sz="4800" b="1" dirty="0">
              <a:latin typeface="UTM Avo" panose="02040603050506020204" pitchFamily="18" charset="0"/>
            </a:endParaRPr>
          </a:p>
        </p:txBody>
      </p:sp>
    </p:spTree>
    <p:extLst>
      <p:ext uri="{BB962C8B-B14F-4D97-AF65-F5344CB8AC3E}">
        <p14:creationId xmlns:p14="http://schemas.microsoft.com/office/powerpoint/2010/main" val="69906239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210971" y="1626357"/>
            <a:ext cx="11981029" cy="5262979"/>
          </a:xfrm>
          <a:prstGeom prst="rect">
            <a:avLst/>
          </a:prstGeom>
          <a:noFill/>
        </p:spPr>
        <p:txBody>
          <a:bodyPr wrap="square" rtlCol="0">
            <a:spAutoFit/>
          </a:bodyPr>
          <a:lstStyle/>
          <a:p>
            <a:pPr algn="just"/>
            <a:r>
              <a:rPr lang="en-US" sz="2800" dirty="0">
                <a:latin typeface="UTM Avo" panose="02040603050506020204" pitchFamily="18" charset="0"/>
              </a:rPr>
              <a:t>   </a:t>
            </a:r>
            <a:r>
              <a:rPr lang="vi-VN" sz="2800" dirty="0">
                <a:latin typeface="UTM Avo" panose="02040603050506020204" pitchFamily="18" charset="0"/>
              </a:rPr>
              <a:t>Theo em, không nên cho học sinh lớp 5 đi xe đạp tới trường vì có rất nhiều rủi ro. Một số bạn chưa có ý thức tham gia giao thông tốt. Chẳng hạn, các bạn hay đi dàn hàng ngang trên đường, gây khó khăn cho các phương tiện khác. Có bạn còn “thử tài” bằng cách đánh võng, bốc đầu xe, rất nguy hiểm. Ngoài ra, khi được tự đạp xe tới trường, một số bạn hay tranh thủ đi chơi, la cà khắp nơi, làm bố mẹ lo lắng do không biết con đi đâu, làm gì. Ngay cả những bạn đạp xe cẩn thận vẫn có thể gặp nguy hiểm (như bị bắt nạt, bị lừa gạt,...) nếu đi một mình trên những đoạn đường vắng. Vì vậy, chúng ta không nên tự đi xe đạp tới trường khi còn là học sinh tiểu học.</a:t>
            </a:r>
          </a:p>
          <a:p>
            <a:pPr algn="r"/>
            <a:r>
              <a:rPr lang="vi-VN" sz="2800" i="1" dirty="0">
                <a:latin typeface="UTM Avo" panose="02040603050506020204" pitchFamily="18" charset="0"/>
              </a:rPr>
              <a:t>Theo HOÀNG THANH TRÚC</a:t>
            </a:r>
          </a:p>
        </p:txBody>
      </p:sp>
      <p:sp>
        <p:nvSpPr>
          <p:cNvPr id="4" name="TextBox 3">
            <a:extLst>
              <a:ext uri="{FF2B5EF4-FFF2-40B4-BE49-F238E27FC236}">
                <a16:creationId xmlns:a16="http://schemas.microsoft.com/office/drawing/2014/main" id="{FD245153-7D78-833D-9FDC-1DD0ACA33478}"/>
              </a:ext>
            </a:extLst>
          </p:cNvPr>
          <p:cNvSpPr txBox="1"/>
          <p:nvPr/>
        </p:nvSpPr>
        <p:spPr>
          <a:xfrm>
            <a:off x="1392702" y="399551"/>
            <a:ext cx="920495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Nên hay không nên </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cho học sinh lớp 5 đi xe đạp tới trường?</a:t>
            </a:r>
          </a:p>
        </p:txBody>
      </p:sp>
    </p:spTree>
    <p:extLst>
      <p:ext uri="{BB962C8B-B14F-4D97-AF65-F5344CB8AC3E}">
        <p14:creationId xmlns:p14="http://schemas.microsoft.com/office/powerpoint/2010/main" val="57869407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521" y="-39993"/>
            <a:ext cx="1217456" cy="2646034"/>
          </a:xfrm>
          <a:prstGeom prst="rect">
            <a:avLst/>
          </a:prstGeom>
        </p:spPr>
      </p:pic>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2699355" y="557232"/>
            <a:ext cx="9087730"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rPr>
              <a:t>Thi</a:t>
            </a:r>
            <a:r>
              <a:rPr lang="en-US" sz="4800" b="1" dirty="0">
                <a:solidFill>
                  <a:srgbClr val="FF0000"/>
                </a:solidFill>
                <a:latin typeface="UTM Avo" panose="02040603050506020204" pitchFamily="18" charset="0"/>
              </a:rPr>
              <a:t> ai </a:t>
            </a:r>
            <a:r>
              <a:rPr lang="en-US" sz="4800" b="1" dirty="0" err="1">
                <a:solidFill>
                  <a:srgbClr val="FF0000"/>
                </a:solidFill>
                <a:latin typeface="UTM Avo" panose="02040603050506020204" pitchFamily="18" charset="0"/>
              </a:rPr>
              <a:t>kể</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đúng</a:t>
            </a:r>
            <a:r>
              <a:rPr lang="en-US" sz="4800" b="1" dirty="0">
                <a:solidFill>
                  <a:srgbClr val="FF0000"/>
                </a:solidFill>
                <a:latin typeface="UTM Avo" panose="02040603050506020204" pitchFamily="18" charset="0"/>
              </a:rPr>
              <a:t>?</a:t>
            </a:r>
          </a:p>
        </p:txBody>
      </p:sp>
      <p:sp>
        <p:nvSpPr>
          <p:cNvPr id="4" name="TextBox 3">
            <a:extLst>
              <a:ext uri="{FF2B5EF4-FFF2-40B4-BE49-F238E27FC236}">
                <a16:creationId xmlns:a16="http://schemas.microsoft.com/office/drawing/2014/main" id="{91D251C0-31AA-14F5-CBE4-0BC374271AE6}"/>
              </a:ext>
            </a:extLst>
          </p:cNvPr>
          <p:cNvSpPr txBox="1"/>
          <p:nvPr/>
        </p:nvSpPr>
        <p:spPr>
          <a:xfrm>
            <a:off x="818197" y="1404858"/>
            <a:ext cx="10555605" cy="5165838"/>
          </a:xfrm>
          <a:prstGeom prst="rect">
            <a:avLst/>
          </a:prstGeom>
          <a:noFill/>
        </p:spPr>
        <p:txBody>
          <a:bodyPr wrap="square">
            <a:spAutoFit/>
          </a:bodyPr>
          <a:lstStyle/>
          <a:p>
            <a:pPr>
              <a:lnSpc>
                <a:spcPct val="150000"/>
              </a:lnSpc>
              <a:spcAft>
                <a:spcPts val="800"/>
              </a:spcAft>
            </a:pPr>
            <a:r>
              <a:rPr lang="en-US" sz="3600" dirty="0">
                <a:latin typeface="UTM Avo" panose="02040603050506020204" pitchFamily="18" charset="0"/>
                <a:ea typeface="Calibri" panose="020F0502020204030204" pitchFamily="34" charset="0"/>
                <a:cs typeface="Times New Roman" panose="02020603050405020304" pitchFamily="18" charset="0"/>
              </a:rPr>
              <a:t>-</a:t>
            </a:r>
            <a:r>
              <a:rPr lang="en-US" sz="3600" dirty="0" err="1">
                <a:latin typeface="UTM Avo" panose="02040603050506020204" pitchFamily="18" charset="0"/>
                <a:ea typeface="Calibri" panose="020F0502020204030204" pitchFamily="34" charset="0"/>
                <a:cs typeface="Times New Roman" panose="02020603050405020304" pitchFamily="18" charset="0"/>
              </a:rPr>
              <a:t>Lớp</a:t>
            </a:r>
            <a:r>
              <a:rPr lang="en-US" sz="3600" dirty="0">
                <a:latin typeface="UTM Avo" panose="02040603050506020204" pitchFamily="18" charset="0"/>
                <a:ea typeface="Calibri" panose="020F0502020204030204" pitchFamily="34" charset="0"/>
                <a:cs typeface="Times New Roman" panose="02020603050405020304" pitchFamily="18" charset="0"/>
              </a:rPr>
              <a:t> chia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3600" dirty="0">
                <a:effectLst/>
                <a:latin typeface="UTM Avo" panose="02040603050506020204" pitchFamily="18" charset="0"/>
                <a:ea typeface="Calibri" panose="020F0502020204030204" pitchFamily="34" charset="0"/>
                <a:cs typeface="Times New Roman" panose="02020603050405020304" pitchFamily="18" charset="0"/>
              </a:rPr>
              <a:t> 4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nhóm</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các</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viên</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trong</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tổ</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sẽ</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xếp</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hàng</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lần</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lượt</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lên</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bảng</a:t>
            </a:r>
            <a:r>
              <a:rPr lang="en-US" sz="3600" dirty="0">
                <a:effectLst/>
                <a:latin typeface="UTM Avo" panose="02040603050506020204" pitchFamily="18" charset="0"/>
                <a:ea typeface="Calibri" panose="020F0502020204030204" pitchFamily="34" charset="0"/>
                <a:cs typeface="Times New Roman" panose="02020603050405020304" pitchFamily="18" charset="0"/>
              </a:rPr>
              <a:t>.</a:t>
            </a:r>
          </a:p>
          <a:p>
            <a:pPr>
              <a:lnSpc>
                <a:spcPct val="150000"/>
              </a:lnSpc>
              <a:spcAft>
                <a:spcPts val="800"/>
              </a:spcAft>
            </a:pP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Mỗi</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viên</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kể</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một</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dạng</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bài</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văn</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đoạn</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văn</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đã</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học</a:t>
            </a:r>
            <a:r>
              <a:rPr lang="en-US" sz="3600" dirty="0">
                <a:latin typeface="UTM Avo" panose="02040603050506020204" pitchFamily="18" charset="0"/>
                <a:ea typeface="Calibri" panose="020F0502020204030204" pitchFamily="34" charset="0"/>
                <a:cs typeface="Times New Roman" panose="02020603050405020304" pitchFamily="18" charset="0"/>
              </a:rPr>
              <a:t>.</a:t>
            </a:r>
          </a:p>
          <a:p>
            <a:pPr>
              <a:lnSpc>
                <a:spcPct val="150000"/>
              </a:lnSpc>
              <a:spcAft>
                <a:spcPts val="800"/>
              </a:spcAft>
            </a:pPr>
            <a:r>
              <a:rPr lang="en-US" sz="3600" dirty="0">
                <a:latin typeface="UTM Avo" panose="02040603050506020204" pitchFamily="18" charset="0"/>
                <a:ea typeface="Calibri" panose="020F0502020204030204" pitchFamily="34" charset="0"/>
                <a:cs typeface="Times New Roman" panose="02020603050405020304" pitchFamily="18" charset="0"/>
              </a:rPr>
              <a:t>-</a:t>
            </a:r>
            <a:r>
              <a:rPr lang="en-US" sz="3600" dirty="0" err="1">
                <a:latin typeface="UTM Avo" panose="02040603050506020204" pitchFamily="18" charset="0"/>
                <a:ea typeface="Calibri" panose="020F0502020204030204" pitchFamily="34" charset="0"/>
                <a:cs typeface="Times New Roman" panose="02020603050405020304" pitchFamily="18" charset="0"/>
              </a:rPr>
              <a:t>Nhóm</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nào</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kể</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được</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latin typeface="UTM Avo" panose="02040603050506020204" pitchFamily="18" charset="0"/>
                <a:ea typeface="Calibri" panose="020F0502020204030204" pitchFamily="34" charset="0"/>
                <a:cs typeface="Times New Roman" panose="02020603050405020304" pitchFamily="18" charset="0"/>
              </a:rPr>
              <a:t>đúng</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nhiều</a:t>
            </a:r>
            <a:r>
              <a:rPr lang="en-US" sz="3600" dirty="0">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nhóm</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đó</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sẽ</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giành</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được</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sao</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chiến</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r>
              <a:rPr lang="en-US" sz="3600" dirty="0" err="1">
                <a:effectLst/>
                <a:latin typeface="UTM Avo" panose="02040603050506020204" pitchFamily="18" charset="0"/>
                <a:ea typeface="Calibri" panose="020F0502020204030204" pitchFamily="34" charset="0"/>
                <a:cs typeface="Times New Roman" panose="02020603050405020304" pitchFamily="18" charset="0"/>
              </a:rPr>
              <a:t>thắng</a:t>
            </a:r>
            <a:r>
              <a:rPr lang="en-US" sz="3600" dirty="0">
                <a:effectLst/>
                <a:latin typeface="UTM Avo" panose="02040603050506020204" pitchFamily="18" charset="0"/>
                <a:ea typeface="Calibri" panose="020F0502020204030204" pitchFamily="34"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684002" y="1062125"/>
            <a:ext cx="109077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đây</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có</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giống</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khác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phần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xét</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cấu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tạo</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3" name="TextBox 2">
            <a:extLst>
              <a:ext uri="{FF2B5EF4-FFF2-40B4-BE49-F238E27FC236}">
                <a16:creationId xmlns:a16="http://schemas.microsoft.com/office/drawing/2014/main" id="{8B8C1BBF-0FE7-5AF7-4DDE-9AD0AC8A1365}"/>
              </a:ext>
            </a:extLst>
          </p:cNvPr>
          <p:cNvSpPr txBox="1"/>
          <p:nvPr/>
        </p:nvSpPr>
        <p:spPr>
          <a:xfrm>
            <a:off x="2110154" y="98707"/>
            <a:ext cx="6438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II.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endPar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Freeform 7">
            <a:extLst>
              <a:ext uri="{FF2B5EF4-FFF2-40B4-BE49-F238E27FC236}">
                <a16:creationId xmlns:a16="http://schemas.microsoft.com/office/drawing/2014/main" id="{AE5B2B30-66F2-5DBC-5A48-421A6F5DDE77}"/>
              </a:ext>
            </a:extLst>
          </p:cNvPr>
          <p:cNvSpPr/>
          <p:nvPr/>
        </p:nvSpPr>
        <p:spPr>
          <a:xfrm>
            <a:off x="5703182" y="300237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5" name="TextBox 8">
            <a:extLst>
              <a:ext uri="{FF2B5EF4-FFF2-40B4-BE49-F238E27FC236}">
                <a16:creationId xmlns:a16="http://schemas.microsoft.com/office/drawing/2014/main" id="{2D8D596B-EE62-F224-23E5-796570827565}"/>
              </a:ext>
            </a:extLst>
          </p:cNvPr>
          <p:cNvSpPr txBox="1"/>
          <p:nvPr/>
        </p:nvSpPr>
        <p:spPr>
          <a:xfrm>
            <a:off x="5899437" y="3646344"/>
            <a:ext cx="3829844" cy="1490664"/>
          </a:xfrm>
          <a:prstGeom prst="rect">
            <a:avLst/>
          </a:prstGeom>
        </p:spPr>
        <p:txBody>
          <a:bodyPr lIns="0" tIns="0" rIns="0" bIns="0" rtlCol="0" anchor="t">
            <a:spAutoFit/>
          </a:bodyPr>
          <a:lstStyle/>
          <a:p>
            <a:pPr marL="0" marR="0" lvl="0" indent="0" algn="ctr" defTabSz="457223" rtl="0" eaLnBrk="1" fontAlgn="auto" latinLnBrk="0" hangingPunct="1">
              <a:lnSpc>
                <a:spcPts val="6063"/>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a:t>
            </a:r>
          </a:p>
          <a:p>
            <a:pPr marL="0" marR="0" lvl="0" indent="0" algn="ctr" defTabSz="457223" rtl="0" eaLnBrk="1" fontAlgn="auto" latinLnBrk="0" hangingPunct="1">
              <a:lnSpc>
                <a:spcPts val="6063"/>
              </a:lnSpc>
              <a:spcBef>
                <a:spcPts val="0"/>
              </a:spcBef>
              <a:spcAft>
                <a:spcPts val="0"/>
              </a:spcAft>
              <a:buClrTx/>
              <a:buSzTx/>
              <a:buFontTx/>
              <a:buNone/>
              <a:tabLst/>
              <a:defRPr/>
            </a:pPr>
            <a:r>
              <a:rPr lang="en-US" sz="4050" b="1" dirty="0">
                <a:solidFill>
                  <a:prstClr val="black"/>
                </a:solidFill>
                <a:latin typeface="Times New Roman" panose="02020603050405020304" pitchFamily="18" charset="0"/>
                <a:cs typeface="Times New Roman" panose="02020603050405020304" pitchFamily="18" charset="0"/>
              </a:rPr>
              <a:t>NHÓM ĐÔI</a:t>
            </a:r>
            <a:endParaRPr kumimoji="0" lang="en-US" sz="4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group of dolls&#10;&#10;Description automatically generated with low confidence">
            <a:extLst>
              <a:ext uri="{FF2B5EF4-FFF2-40B4-BE49-F238E27FC236}">
                <a16:creationId xmlns:a16="http://schemas.microsoft.com/office/drawing/2014/main" id="{CF45F405-041C-5882-02E7-AA9C4F3F22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610996" y="3169116"/>
            <a:ext cx="2790667" cy="359017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575899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684002" y="1062125"/>
            <a:ext cx="109077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đây</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có</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giống</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khác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phần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xét</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cấu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tạo</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3" name="TextBox 2">
            <a:extLst>
              <a:ext uri="{FF2B5EF4-FFF2-40B4-BE49-F238E27FC236}">
                <a16:creationId xmlns:a16="http://schemas.microsoft.com/office/drawing/2014/main" id="{8B8C1BBF-0FE7-5AF7-4DDE-9AD0AC8A1365}"/>
              </a:ext>
            </a:extLst>
          </p:cNvPr>
          <p:cNvSpPr txBox="1"/>
          <p:nvPr/>
        </p:nvSpPr>
        <p:spPr>
          <a:xfrm>
            <a:off x="2110154" y="98707"/>
            <a:ext cx="6438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II.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endPar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Freeform 7">
            <a:extLst>
              <a:ext uri="{FF2B5EF4-FFF2-40B4-BE49-F238E27FC236}">
                <a16:creationId xmlns:a16="http://schemas.microsoft.com/office/drawing/2014/main" id="{AE5B2B30-66F2-5DBC-5A48-421A6F5DDE77}"/>
              </a:ext>
            </a:extLst>
          </p:cNvPr>
          <p:cNvSpPr/>
          <p:nvPr/>
        </p:nvSpPr>
        <p:spPr>
          <a:xfrm>
            <a:off x="5703182" y="300237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5" name="TextBox 8">
            <a:extLst>
              <a:ext uri="{FF2B5EF4-FFF2-40B4-BE49-F238E27FC236}">
                <a16:creationId xmlns:a16="http://schemas.microsoft.com/office/drawing/2014/main" id="{2D8D596B-EE62-F224-23E5-796570827565}"/>
              </a:ext>
            </a:extLst>
          </p:cNvPr>
          <p:cNvSpPr txBox="1"/>
          <p:nvPr/>
        </p:nvSpPr>
        <p:spPr>
          <a:xfrm>
            <a:off x="5899437" y="3646344"/>
            <a:ext cx="3829844" cy="708399"/>
          </a:xfrm>
          <a:prstGeom prst="rect">
            <a:avLst/>
          </a:prstGeom>
        </p:spPr>
        <p:txBody>
          <a:bodyPr lIns="0" tIns="0" rIns="0" bIns="0" rtlCol="0" anchor="t">
            <a:spAutoFit/>
          </a:bodyPr>
          <a:lstStyle/>
          <a:p>
            <a:pPr marL="0" marR="0" lvl="0" indent="0" algn="ctr" defTabSz="457223" rtl="0" eaLnBrk="1" fontAlgn="auto" latinLnBrk="0" hangingPunct="1">
              <a:lnSpc>
                <a:spcPts val="6063"/>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405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CÁO</a:t>
            </a:r>
            <a:endParaRPr kumimoji="0" lang="en-US" sz="4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group of dolls&#10;&#10;Description automatically generated with low confidence">
            <a:extLst>
              <a:ext uri="{FF2B5EF4-FFF2-40B4-BE49-F238E27FC236}">
                <a16:creationId xmlns:a16="http://schemas.microsoft.com/office/drawing/2014/main" id="{CF45F405-041C-5882-02E7-AA9C4F3F22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610996" y="3169116"/>
            <a:ext cx="2790667" cy="359017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8366861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8C1BBF-0FE7-5AF7-4DDE-9AD0AC8A1365}"/>
              </a:ext>
            </a:extLst>
          </p:cNvPr>
          <p:cNvSpPr txBox="1"/>
          <p:nvPr/>
        </p:nvSpPr>
        <p:spPr>
          <a:xfrm>
            <a:off x="2110154" y="98707"/>
            <a:ext cx="6438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II.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endPar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TextBox 3">
            <a:extLst>
              <a:ext uri="{FF2B5EF4-FFF2-40B4-BE49-F238E27FC236}">
                <a16:creationId xmlns:a16="http://schemas.microsoft.com/office/drawing/2014/main" id="{ADCB5524-CE2D-990C-926B-3E673EA6D35E}"/>
              </a:ext>
            </a:extLst>
          </p:cNvPr>
          <p:cNvSpPr txBox="1"/>
          <p:nvPr/>
        </p:nvSpPr>
        <p:spPr>
          <a:xfrm>
            <a:off x="642111" y="1270232"/>
            <a:ext cx="10907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đây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giống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phần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xét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cấu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tạo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6" name="TextBox 5">
            <a:extLst>
              <a:ext uri="{FF2B5EF4-FFF2-40B4-BE49-F238E27FC236}">
                <a16:creationId xmlns:a16="http://schemas.microsoft.com/office/drawing/2014/main" id="{5A1BA2E7-6D92-8F7B-9256-A34745E3D122}"/>
              </a:ext>
            </a:extLst>
          </p:cNvPr>
          <p:cNvSpPr txBox="1"/>
          <p:nvPr/>
        </p:nvSpPr>
        <p:spPr>
          <a:xfrm>
            <a:off x="543637" y="1954311"/>
            <a:ext cx="10907774" cy="3246530"/>
          </a:xfrm>
          <a:prstGeom prst="rect">
            <a:avLst/>
          </a:prstGeom>
          <a:noFill/>
        </p:spPr>
        <p:txBody>
          <a:bodyPr wrap="square">
            <a:spAutoFit/>
          </a:bodyPr>
          <a:lstStyle/>
          <a:p>
            <a:pPr algn="just">
              <a:lnSpc>
                <a:spcPct val="150000"/>
              </a:lnSpc>
              <a:spcAft>
                <a:spcPts val="800"/>
              </a:spcAft>
            </a:pPr>
            <a:r>
              <a:rPr lang="vi-VN" sz="2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 giống nhau:</a:t>
            </a:r>
            <a:r>
              <a:rPr lang="vi-VN" sz="2800" b="1" u="sng"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 nội dung, cả 2 đoạn văn đều trình bày ý kiến trước một hiện</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2800" spc="-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 về cấu tạo, cả hai đoạn văn đều có ba phần: mở đoạn (nêu ý kiến về hiện tượng và đưa</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vi-VN" sz="2800"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 (khẳng định lại ý kiến).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A7E8C71-F2EF-C47D-A83B-08A717B1E3C5}"/>
              </a:ext>
            </a:extLst>
          </p:cNvPr>
          <p:cNvSpPr txBox="1"/>
          <p:nvPr/>
        </p:nvSpPr>
        <p:spPr>
          <a:xfrm>
            <a:off x="543637" y="5200841"/>
            <a:ext cx="10907774" cy="954107"/>
          </a:xfrm>
          <a:prstGeom prst="rect">
            <a:avLst/>
          </a:prstGeom>
          <a:noFill/>
        </p:spPr>
        <p:txBody>
          <a:bodyPr wrap="square">
            <a:spAutoFit/>
          </a:bodyPr>
          <a:lstStyle/>
          <a:p>
            <a:r>
              <a:rPr lang="vi-VN" sz="2800" b="1" u="sng" dirty="0">
                <a:solidFill>
                  <a:srgbClr val="0000FF"/>
                </a:solidFill>
                <a:effectLst/>
                <a:latin typeface="Times New Roman" panose="02020603050405020304" pitchFamily="18" charset="0"/>
                <a:ea typeface="Times New Roman" panose="02020603050405020304" pitchFamily="18" charset="0"/>
              </a:rPr>
              <a:t>Điểm</a:t>
            </a:r>
            <a:r>
              <a:rPr lang="vi-VN" sz="2800" b="1" u="sng" spc="-35" dirty="0">
                <a:solidFill>
                  <a:srgbClr val="0000FF"/>
                </a:solidFill>
                <a:effectLst/>
                <a:latin typeface="Times New Roman" panose="02020603050405020304" pitchFamily="18" charset="0"/>
                <a:ea typeface="Times New Roman" panose="02020603050405020304" pitchFamily="18" charset="0"/>
              </a:rPr>
              <a:t> </a:t>
            </a:r>
            <a:r>
              <a:rPr lang="vi-VN" sz="2800" b="1" u="sng" dirty="0">
                <a:solidFill>
                  <a:srgbClr val="0000FF"/>
                </a:solidFill>
                <a:effectLst/>
                <a:latin typeface="Times New Roman" panose="02020603050405020304" pitchFamily="18" charset="0"/>
                <a:ea typeface="Times New Roman" panose="02020603050405020304" pitchFamily="18" charset="0"/>
              </a:rPr>
              <a:t>khác</a:t>
            </a:r>
            <a:r>
              <a:rPr lang="vi-VN" sz="2800" b="1" u="sng" spc="-35" dirty="0">
                <a:solidFill>
                  <a:srgbClr val="0000FF"/>
                </a:solidFill>
                <a:effectLst/>
                <a:latin typeface="Times New Roman" panose="02020603050405020304" pitchFamily="18" charset="0"/>
                <a:ea typeface="Times New Roman" panose="02020603050405020304" pitchFamily="18" charset="0"/>
              </a:rPr>
              <a:t> </a:t>
            </a:r>
            <a:r>
              <a:rPr lang="vi-VN" sz="2800" b="1" u="sng" dirty="0">
                <a:solidFill>
                  <a:srgbClr val="0000FF"/>
                </a:solidFill>
                <a:effectLst/>
                <a:latin typeface="Times New Roman" panose="02020603050405020304" pitchFamily="18" charset="0"/>
                <a:ea typeface="Times New Roman" panose="02020603050405020304" pitchFamily="18" charset="0"/>
              </a:rPr>
              <a:t>nhau:</a:t>
            </a:r>
            <a:r>
              <a:rPr lang="vi-VN" sz="2800" b="1" u="sng" spc="-35" dirty="0">
                <a:solidFill>
                  <a:srgbClr val="0000FF"/>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Đoạn</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văn</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ở</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BT</a:t>
            </a:r>
            <a:r>
              <a:rPr lang="vi-VN" sz="2800" spc="-5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1</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a:t>
            </a:r>
            <a:r>
              <a:rPr lang="vi-VN" sz="2800" i="1" dirty="0">
                <a:solidFill>
                  <a:srgbClr val="FF0000"/>
                </a:solidFill>
                <a:effectLst/>
                <a:latin typeface="Times New Roman" panose="02020603050405020304" pitchFamily="18" charset="0"/>
                <a:ea typeface="Times New Roman" panose="02020603050405020304" pitchFamily="18" charset="0"/>
              </a:rPr>
              <a:t>Luyện</a:t>
            </a:r>
            <a:r>
              <a:rPr lang="vi-VN" sz="2800" i="1" spc="-35" dirty="0">
                <a:solidFill>
                  <a:srgbClr val="FF0000"/>
                </a:solidFill>
                <a:effectLst/>
                <a:latin typeface="Times New Roman" panose="02020603050405020304" pitchFamily="18" charset="0"/>
                <a:ea typeface="Times New Roman" panose="02020603050405020304" pitchFamily="18" charset="0"/>
              </a:rPr>
              <a:t> </a:t>
            </a:r>
            <a:r>
              <a:rPr lang="vi-VN" sz="2800" i="1" dirty="0">
                <a:solidFill>
                  <a:srgbClr val="FF0000"/>
                </a:solidFill>
                <a:effectLst/>
                <a:latin typeface="Times New Roman" panose="02020603050405020304" pitchFamily="18" charset="0"/>
                <a:ea typeface="Times New Roman" panose="02020603050405020304" pitchFamily="18" charset="0"/>
              </a:rPr>
              <a:t>tập</a:t>
            </a:r>
            <a:r>
              <a:rPr lang="vi-VN" sz="2800" dirty="0">
                <a:solidFill>
                  <a:srgbClr val="FF0000"/>
                </a:solidFill>
                <a:effectLst/>
                <a:latin typeface="Times New Roman" panose="02020603050405020304" pitchFamily="18" charset="0"/>
                <a:ea typeface="Times New Roman" panose="02020603050405020304" pitchFamily="18" charset="0"/>
              </a:rPr>
              <a:t>)</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nêu</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ý</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kiến</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trái</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ngược</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với</a:t>
            </a:r>
            <a:r>
              <a:rPr lang="vi-VN" sz="2800" spc="-35"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đoạn văn ở phần </a:t>
            </a:r>
            <a:r>
              <a:rPr lang="vi-VN" sz="2800" i="1" dirty="0">
                <a:solidFill>
                  <a:srgbClr val="FF0000"/>
                </a:solidFill>
                <a:effectLst/>
                <a:latin typeface="Times New Roman" panose="02020603050405020304" pitchFamily="18" charset="0"/>
                <a:ea typeface="Times New Roman" panose="02020603050405020304" pitchFamily="18" charset="0"/>
              </a:rPr>
              <a:t>Nhận xét</a:t>
            </a:r>
            <a:r>
              <a:rPr lang="vi-VN" sz="2800"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ndParaRPr>
          </a:p>
        </p:txBody>
      </p:sp>
    </p:spTree>
    <p:extLst>
      <p:ext uri="{BB962C8B-B14F-4D97-AF65-F5344CB8AC3E}">
        <p14:creationId xmlns:p14="http://schemas.microsoft.com/office/powerpoint/2010/main" val="42178487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108AA1FC-D90F-C377-0849-C08669688857}"/>
              </a:ext>
            </a:extLst>
          </p:cNvPr>
          <p:cNvSpPr/>
          <p:nvPr/>
        </p:nvSpPr>
        <p:spPr>
          <a:xfrm>
            <a:off x="10881980" y="5573634"/>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3" name="Freeform 9">
            <a:extLst>
              <a:ext uri="{FF2B5EF4-FFF2-40B4-BE49-F238E27FC236}">
                <a16:creationId xmlns:a16="http://schemas.microsoft.com/office/drawing/2014/main" id="{19B60DBC-7421-7C05-1B2C-DC162365F31B}"/>
              </a:ext>
            </a:extLst>
          </p:cNvPr>
          <p:cNvSpPr/>
          <p:nvPr/>
        </p:nvSpPr>
        <p:spPr>
          <a:xfrm rot="769930">
            <a:off x="11599565" y="6285403"/>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VN" sz="1350" b="0" i="0" u="none" strike="noStrike" kern="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D44C765-0FB9-33DD-FC70-2547F7F90813}"/>
              </a:ext>
            </a:extLst>
          </p:cNvPr>
          <p:cNvSpPr txBox="1"/>
          <p:nvPr/>
        </p:nvSpPr>
        <p:spPr>
          <a:xfrm>
            <a:off x="1100210" y="1570731"/>
            <a:ext cx="9991579" cy="2605329"/>
          </a:xfrm>
          <a:prstGeom prst="rect">
            <a:avLst/>
          </a:prstGeom>
          <a:noFill/>
        </p:spPr>
        <p:txBody>
          <a:bodyPr wrap="square">
            <a:spAutoFit/>
          </a:bodyPr>
          <a:lstStyle/>
          <a:p>
            <a:pPr lvl="0" algn="just">
              <a:lnSpc>
                <a:spcPct val="117000"/>
              </a:lnSpc>
              <a:spcAft>
                <a:spcPts val="400"/>
              </a:spcAft>
              <a:buClr>
                <a:srgbClr val="D71820"/>
              </a:buClr>
              <a:buSzPts val="1200"/>
              <a:tabLst>
                <a:tab pos="268605" algn="l"/>
              </a:tabLst>
            </a:pPr>
            <a:r>
              <a:rPr lang="en-US" sz="4800" u="none" strike="noStrike" spc="0" dirty="0">
                <a:solidFill>
                  <a:srgbClr val="FF0000"/>
                </a:solidFill>
                <a:effectLst/>
                <a:latin typeface="UTM Avo" panose="02040603050506020204" pitchFamily="18" charset="0"/>
                <a:ea typeface="Arial" panose="020B0604020202020204" pitchFamily="34" charset="0"/>
                <a:cs typeface="Arial" panose="020B0604020202020204" pitchFamily="34" charset="0"/>
              </a:rPr>
              <a:t>2. </a:t>
            </a:r>
            <a:r>
              <a:rPr lang="vi-VN" sz="48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Nêu ý kiến của em về vấn đề “Nên hay không nên cho học sinh lớp 5 đi xe đạp tới trường?”.</a:t>
            </a:r>
            <a:endParaRPr lang="en-US" sz="4800" u="none" strike="noStrike" spc="0" dirty="0">
              <a:solidFill>
                <a:srgbClr val="FF0000"/>
              </a:solidFill>
              <a:effectLst/>
              <a:latin typeface="UTM Avo" panose="02040603050506020204" pitchFamily="18"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7D599A8-BB7F-1F5A-6BEF-9EB043033071}"/>
              </a:ext>
            </a:extLst>
          </p:cNvPr>
          <p:cNvSpPr txBox="1"/>
          <p:nvPr/>
        </p:nvSpPr>
        <p:spPr>
          <a:xfrm>
            <a:off x="2110154" y="98707"/>
            <a:ext cx="6438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II.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endPar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33972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p:cNvSpPr/>
          <p:nvPr/>
        </p:nvSpPr>
        <p:spPr>
          <a:xfrm>
            <a:off x="3575558" y="2324183"/>
            <a:ext cx="668324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VẬN</a:t>
            </a:r>
            <a:r>
              <a:rPr kumimoji="0" lang="en-US" sz="96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DỤNG</a:t>
            </a:r>
            <a:endParaRPr kumimoji="0" lang="en-US" sz="9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618581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1524" y="2335237"/>
            <a:ext cx="1601415" cy="1849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145B8C-DC1C-F42F-9F83-D81F2A41F1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3711" y1="78689" x2="35567" y2="87978"/>
                        <a14:foregroundMark x1="67526" y1="63934" x2="68041" y2="66667"/>
                        <a14:foregroundMark x1="33505" y1="61749" x2="34021" y2="63934"/>
                        <a14:foregroundMark x1="13402" y1="30055" x2="13918" y2="30601"/>
                        <a14:foregroundMark x1="63402" y1="13661" x2="63402" y2="13661"/>
                        <a14:foregroundMark x1="37629" y1="13661" x2="37629" y2="13661"/>
                        <a14:foregroundMark x1="73711" y1="25137" x2="73711" y2="25137"/>
                        <a14:foregroundMark x1="28866" y1="24044" x2="28866" y2="24044"/>
                        <a14:foregroundMark x1="25773" y1="34426" x2="25773" y2="34426"/>
                        <a14:foregroundMark x1="15464" y1="26230" x2="15464" y2="26230"/>
                        <a14:foregroundMark x1="18557" y1="22951" x2="18557" y2="22951"/>
                        <a14:foregroundMark x1="22165" y1="19126" x2="22165" y2="19126"/>
                        <a14:foregroundMark x1="77835" y1="20219" x2="77835" y2="20219"/>
                        <a14:foregroundMark x1="74742" y1="18579" x2="74742" y2="18579"/>
                        <a14:foregroundMark x1="82474" y1="22951" x2="82474" y2="22951"/>
                        <a14:foregroundMark x1="84536" y1="27869" x2="84536" y2="27869"/>
                        <a14:foregroundMark x1="89175" y1="41530" x2="89175" y2="41530"/>
                        <a14:foregroundMark x1="59794" y1="64481" x2="59794" y2="64481"/>
                        <a14:foregroundMark x1="62371" y1="62842" x2="62371" y2="62842"/>
                        <a14:foregroundMark x1="38144" y1="63388" x2="38144" y2="63388"/>
                        <a14:foregroundMark x1="74742" y1="33880" x2="74742" y2="33880"/>
                        <a14:foregroundMark x1="73196" y1="38798" x2="73196" y2="38798"/>
                        <a14:foregroundMark x1="70103" y1="43716" x2="70103" y2="43716"/>
                        <a14:foregroundMark x1="26289" y1="36612" x2="26289" y2="36612"/>
                        <a14:foregroundMark x1="31959" y1="25683" x2="31959" y2="25683"/>
                        <a14:foregroundMark x1="30412" y1="24590" x2="32990" y2="26230"/>
                        <a14:backgroundMark x1="27320" y1="46448" x2="27320" y2="46448"/>
                        <a14:backgroundMark x1="33247" y1="36612" x2="35052" y2="40437"/>
                        <a14:backgroundMark x1="32216" y1="34426" x2="33247" y2="36612"/>
                        <a14:backgroundMark x1="30412" y1="30601" x2="32216" y2="34426"/>
                        <a14:backgroundMark x1="66381" y1="38798" x2="65464" y2="39891"/>
                        <a14:backgroundMark x1="69588" y1="34973" x2="66381" y2="38798"/>
                        <a14:backgroundMark x1="77393" y1="38798" x2="76289" y2="42077"/>
                        <a14:backgroundMark x1="78866" y1="34426" x2="77393" y2="38798"/>
                        <a14:backgroundMark x1="72680" y1="66120" x2="77320" y2="72131"/>
                      </a14:backgroundRemoval>
                    </a14:imgEffect>
                  </a14:imgLayer>
                </a14:imgProps>
              </a:ext>
            </a:extLst>
          </a:blip>
          <a:stretch>
            <a:fillRect/>
          </a:stretch>
        </p:blipFill>
        <p:spPr>
          <a:xfrm>
            <a:off x="3001034" y="199960"/>
            <a:ext cx="6189931" cy="5838956"/>
          </a:xfrm>
          <a:prstGeom prst="rect">
            <a:avLst/>
          </a:prstGeom>
        </p:spPr>
      </p:pic>
      <p:sp>
        <p:nvSpPr>
          <p:cNvPr id="7" name="TextBox 6">
            <a:extLst>
              <a:ext uri="{FF2B5EF4-FFF2-40B4-BE49-F238E27FC236}">
                <a16:creationId xmlns:a16="http://schemas.microsoft.com/office/drawing/2014/main" id="{C1C9F907-FE28-9735-A208-446AB7A25057}"/>
              </a:ext>
            </a:extLst>
          </p:cNvPr>
          <p:cNvSpPr txBox="1"/>
          <p:nvPr/>
        </p:nvSpPr>
        <p:spPr>
          <a:xfrm>
            <a:off x="2132939" y="5715750"/>
            <a:ext cx="8848579"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CHÚC MỪNG ĐỘI CHIẾN THẮNG</a:t>
            </a:r>
          </a:p>
        </p:txBody>
      </p:sp>
    </p:spTree>
    <p:extLst>
      <p:ext uri="{BB962C8B-B14F-4D97-AF65-F5344CB8AC3E}">
        <p14:creationId xmlns:p14="http://schemas.microsoft.com/office/powerpoint/2010/main" val="410150281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4915" y="0"/>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534572" y="1955017"/>
            <a:ext cx="11946988" cy="2677656"/>
          </a:xfrm>
          <a:prstGeom prst="rect">
            <a:avLst/>
          </a:prstGeom>
          <a:noFill/>
        </p:spPr>
        <p:txBody>
          <a:bodyPr wrap="square" rtlCol="0">
            <a:spAutoFit/>
          </a:bodyPr>
          <a:lstStyle/>
          <a:p>
            <a:r>
              <a:rPr lang="vi-VN" sz="3600" u="sng" dirty="0">
                <a:latin typeface="UTM Avo" panose="02040603050506020204" pitchFamily="18" charset="0"/>
              </a:rPr>
              <a:t>BÀI VIẾT 1</a:t>
            </a:r>
          </a:p>
          <a:p>
            <a:pPr algn="ctr"/>
            <a:r>
              <a:rPr lang="vi-VN" sz="4800" dirty="0">
                <a:latin typeface="UTM Avo" panose="02040603050506020204" pitchFamily="18" charset="0"/>
              </a:rPr>
              <a:t> </a:t>
            </a:r>
            <a:r>
              <a:rPr lang="vi-VN" sz="4800" b="1" dirty="0">
                <a:solidFill>
                  <a:srgbClr val="FF0000"/>
                </a:solidFill>
                <a:latin typeface="UTM Avo" panose="02040603050506020204" pitchFamily="18" charset="0"/>
              </a:rPr>
              <a:t>VIẾT ĐOẠN VĂN NÊU Ý KIẾN </a:t>
            </a:r>
            <a:endParaRPr lang="en-US" sz="4800" b="1" dirty="0">
              <a:solidFill>
                <a:srgbClr val="FF0000"/>
              </a:solidFill>
              <a:latin typeface="UTM Avo" panose="02040603050506020204" pitchFamily="18" charset="0"/>
            </a:endParaRPr>
          </a:p>
          <a:p>
            <a:pPr algn="ctr"/>
            <a:r>
              <a:rPr lang="vi-VN" sz="4800" b="1" dirty="0">
                <a:solidFill>
                  <a:srgbClr val="FF0000"/>
                </a:solidFill>
                <a:latin typeface="UTM Avo" panose="02040603050506020204" pitchFamily="18" charset="0"/>
              </a:rPr>
              <a:t>VỀ MỘT HIỆN TƯỢNG XÃ HỘI</a:t>
            </a:r>
          </a:p>
          <a:p>
            <a:pPr algn="ctr"/>
            <a:r>
              <a:rPr lang="vi-VN" sz="3600" b="1" i="1" dirty="0">
                <a:latin typeface="UTM Avo" panose="02040603050506020204" pitchFamily="18" charset="0"/>
              </a:rPr>
              <a:t>(Cấu tạo của đoạn văn)</a:t>
            </a:r>
          </a:p>
        </p:txBody>
      </p:sp>
    </p:spTree>
    <p:extLst>
      <p:ext uri="{BB962C8B-B14F-4D97-AF65-F5344CB8AC3E}">
        <p14:creationId xmlns:p14="http://schemas.microsoft.com/office/powerpoint/2010/main" val="2332367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p:cNvSpPr/>
          <p:nvPr/>
        </p:nvSpPr>
        <p:spPr>
          <a:xfrm>
            <a:off x="3610021" y="2324183"/>
            <a:ext cx="661431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KHÁM</a:t>
            </a:r>
            <a:r>
              <a:rPr kumimoji="0" lang="en-US" sz="96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PHÁ</a:t>
            </a:r>
            <a:endParaRPr kumimoji="0" lang="en-US" sz="9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48677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535A3-B0D2-DC86-9655-B689E3271543}"/>
              </a:ext>
            </a:extLst>
          </p:cNvPr>
          <p:cNvPicPr>
            <a:picLocks noChangeAspect="1"/>
          </p:cNvPicPr>
          <p:nvPr/>
        </p:nvPicPr>
        <p:blipFill rotWithShape="1">
          <a:blip r:embed="rId3"/>
          <a:srcRect r="3"/>
          <a:stretch/>
        </p:blipFill>
        <p:spPr>
          <a:xfrm>
            <a:off x="-1219" y="-4"/>
            <a:ext cx="12191695" cy="6858000"/>
          </a:xfrm>
          <a:prstGeom prst="rect">
            <a:avLst/>
          </a:prstGeom>
        </p:spPr>
      </p:pic>
      <p:sp>
        <p:nvSpPr>
          <p:cNvPr id="2" name="TextBox 1">
            <a:extLst>
              <a:ext uri="{FF2B5EF4-FFF2-40B4-BE49-F238E27FC236}">
                <a16:creationId xmlns:a16="http://schemas.microsoft.com/office/drawing/2014/main" id="{5E19524F-6975-76CB-9CDD-919C11E2372B}"/>
              </a:ext>
            </a:extLst>
          </p:cNvPr>
          <p:cNvSpPr txBox="1"/>
          <p:nvPr/>
        </p:nvSpPr>
        <p:spPr>
          <a:xfrm>
            <a:off x="1184201" y="1098920"/>
            <a:ext cx="3555692" cy="204271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rgbClr val="FF0000"/>
                </a:solidFill>
                <a:latin typeface="UTM Avo" panose="02040603050506020204" pitchFamily="18" charset="0"/>
                <a:ea typeface="+mj-ea"/>
                <a:cs typeface="+mj-cs"/>
              </a:rPr>
              <a:t>I.	</a:t>
            </a:r>
            <a:r>
              <a:rPr lang="en-US" sz="4000" b="1" kern="1200" dirty="0" err="1">
                <a:solidFill>
                  <a:srgbClr val="FF0000"/>
                </a:solidFill>
                <a:latin typeface="UTM Avo" panose="02040603050506020204" pitchFamily="18" charset="0"/>
                <a:ea typeface="+mj-ea"/>
                <a:cs typeface="+mj-cs"/>
              </a:rPr>
              <a:t>Nhận</a:t>
            </a:r>
            <a:r>
              <a:rPr lang="en-US" sz="4000" b="1" kern="1200" dirty="0">
                <a:solidFill>
                  <a:srgbClr val="FF0000"/>
                </a:solidFill>
                <a:latin typeface="UTM Avo" panose="02040603050506020204" pitchFamily="18" charset="0"/>
                <a:ea typeface="+mj-ea"/>
                <a:cs typeface="+mj-cs"/>
              </a:rPr>
              <a:t> </a:t>
            </a:r>
            <a:r>
              <a:rPr lang="en-US" sz="4000" b="1" kern="1200" dirty="0" err="1">
                <a:solidFill>
                  <a:srgbClr val="FF0000"/>
                </a:solidFill>
                <a:latin typeface="UTM Avo" panose="02040603050506020204" pitchFamily="18" charset="0"/>
                <a:ea typeface="+mj-ea"/>
                <a:cs typeface="+mj-cs"/>
              </a:rPr>
              <a:t>xét</a:t>
            </a:r>
            <a:endParaRPr lang="en-US" sz="4000" b="1" kern="1200" dirty="0">
              <a:solidFill>
                <a:srgbClr val="FF0000"/>
              </a:solidFill>
              <a:latin typeface="UTM Avo" panose="02040603050506020204" pitchFamily="18" charset="0"/>
              <a:ea typeface="+mj-ea"/>
              <a:cs typeface="+mj-cs"/>
            </a:endParaRPr>
          </a:p>
        </p:txBody>
      </p:sp>
      <p:sp>
        <p:nvSpPr>
          <p:cNvPr id="4" name="TextBox 3">
            <a:extLst>
              <a:ext uri="{FF2B5EF4-FFF2-40B4-BE49-F238E27FC236}">
                <a16:creationId xmlns:a16="http://schemas.microsoft.com/office/drawing/2014/main" id="{70CA53AD-F7AC-CD45-A2BC-1FEC1F8A38F5}"/>
              </a:ext>
            </a:extLst>
          </p:cNvPr>
          <p:cNvSpPr txBox="1"/>
          <p:nvPr/>
        </p:nvSpPr>
        <p:spPr>
          <a:xfrm>
            <a:off x="1949652" y="4058563"/>
            <a:ext cx="2929408" cy="678633"/>
          </a:xfrm>
          <a:prstGeom prst="rect">
            <a:avLst/>
          </a:prstGeom>
        </p:spPr>
        <p:txBody>
          <a:bodyPr vert="horz" lIns="91440" tIns="45720" rIns="91440" bIns="45720" rtlCol="0" anchor="t">
            <a:normAutofit/>
          </a:bodyPr>
          <a:lstStyle/>
          <a:p>
            <a:pPr marR="0" lvl="0" algn="ctr" fontAlgn="auto">
              <a:lnSpc>
                <a:spcPct val="90000"/>
              </a:lnSpc>
              <a:spcBef>
                <a:spcPts val="1000"/>
              </a:spcBef>
              <a:spcAft>
                <a:spcPts val="0"/>
              </a:spcAft>
              <a:buClrTx/>
              <a:buSzTx/>
              <a:tabLst/>
              <a:defRPr/>
            </a:pPr>
            <a:endParaRPr kumimoji="0" lang="en-US"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3074" name="Picture 2" descr="Phim Hoạt Hình Hài Hước Chuồn Chuồn Trên Lá Hình minh họa Sẵn có - Tải  xuống Hình ảnh Ngay bây giờ - iStock"/>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t="1438" r="3" b="17355"/>
          <a:stretch/>
        </p:blipFill>
        <p:spPr bwMode="auto">
          <a:xfrm flipH="1">
            <a:off x="6882275" y="1386254"/>
            <a:ext cx="4228348"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488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9" y="998414"/>
            <a:ext cx="10677379" cy="1200329"/>
          </a:xfrm>
          <a:prstGeom prst="rect">
            <a:avLst/>
          </a:prstGeom>
          <a:noFill/>
        </p:spPr>
        <p:txBody>
          <a:bodyPr wrap="square" rtlCol="0">
            <a:spAutoFit/>
          </a:bodyPr>
          <a:lstStyle/>
          <a:p>
            <a:r>
              <a:rPr lang="en-US" sz="3600" dirty="0">
                <a:solidFill>
                  <a:srgbClr val="FF0000"/>
                </a:solidFill>
                <a:latin typeface="UTM Avo" panose="02040603050506020204" pitchFamily="18" charset="0"/>
              </a:rPr>
              <a:t>I</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Nhận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xét</a:t>
            </a:r>
            <a:endParaRPr lang="en-US" sz="3600" b="1" dirty="0">
              <a:solidFill>
                <a:srgbClr val="FF0000"/>
              </a:solidFill>
              <a:latin typeface="UTM Avo" panose="02040603050506020204" pitchFamily="18" charset="0"/>
            </a:endParaRPr>
          </a:p>
          <a:p>
            <a:r>
              <a:rPr lang="en-US" sz="3600" dirty="0">
                <a:latin typeface="UTM Avo" panose="02040603050506020204" pitchFamily="18" charset="0"/>
              </a:rPr>
              <a:t>1.	</a:t>
            </a:r>
            <a:r>
              <a:rPr lang="en-US" sz="3600" dirty="0" err="1">
                <a:latin typeface="UTM Avo" panose="02040603050506020204" pitchFamily="18" charset="0"/>
              </a:rPr>
              <a:t>Đọc</a:t>
            </a:r>
            <a:r>
              <a:rPr lang="en-US" sz="3600" dirty="0">
                <a:latin typeface="UTM Avo" panose="02040603050506020204" pitchFamily="18" charset="0"/>
              </a:rPr>
              <a:t> </a:t>
            </a:r>
            <a:r>
              <a:rPr lang="en-US" sz="3600" dirty="0" err="1">
                <a:latin typeface="UTM Avo" panose="02040603050506020204" pitchFamily="18" charset="0"/>
              </a:rPr>
              <a:t>đoạn</a:t>
            </a:r>
            <a:r>
              <a:rPr lang="en-US" sz="3600" dirty="0">
                <a:latin typeface="UTM Avo" panose="02040603050506020204" pitchFamily="18" charset="0"/>
              </a:rPr>
              <a:t> </a:t>
            </a:r>
            <a:r>
              <a:rPr lang="en-US" sz="3600" dirty="0" err="1">
                <a:latin typeface="UTM Avo" panose="02040603050506020204" pitchFamily="18" charset="0"/>
              </a:rPr>
              <a:t>văn</a:t>
            </a:r>
            <a:r>
              <a:rPr lang="en-US" sz="3600" dirty="0">
                <a:latin typeface="UTM Avo" panose="02040603050506020204" pitchFamily="18" charset="0"/>
              </a:rPr>
              <a:t> </a:t>
            </a:r>
            <a:r>
              <a:rPr lang="en-US" sz="3600" dirty="0" err="1">
                <a:latin typeface="UTM Avo" panose="02040603050506020204" pitchFamily="18" charset="0"/>
              </a:rPr>
              <a:t>sau</a:t>
            </a:r>
            <a:r>
              <a:rPr lang="en-US" sz="3600" dirty="0">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trả</a:t>
            </a:r>
            <a:r>
              <a:rPr lang="en-US" sz="3600" dirty="0">
                <a:latin typeface="UTM Avo" panose="02040603050506020204" pitchFamily="18" charset="0"/>
              </a:rPr>
              <a:t> </a:t>
            </a:r>
            <a:r>
              <a:rPr lang="en-US" sz="3600" dirty="0" err="1">
                <a:latin typeface="UTM Avo" panose="02040603050506020204" pitchFamily="18" charset="0"/>
              </a:rPr>
              <a:t>lời</a:t>
            </a:r>
            <a:r>
              <a:rPr lang="en-US" sz="3600" dirty="0">
                <a:latin typeface="UTM Avo" panose="02040603050506020204" pitchFamily="18" charset="0"/>
              </a:rPr>
              <a:t> </a:t>
            </a:r>
            <a:r>
              <a:rPr lang="en-US" sz="3600" dirty="0" err="1">
                <a:latin typeface="UTM Avo" panose="02040603050506020204" pitchFamily="18" charset="0"/>
              </a:rPr>
              <a:t>câu</a:t>
            </a:r>
            <a:r>
              <a:rPr lang="en-US" sz="3600" dirty="0">
                <a:latin typeface="UTM Avo" panose="02040603050506020204" pitchFamily="18" charset="0"/>
              </a:rPr>
              <a:t> </a:t>
            </a:r>
            <a:r>
              <a:rPr lang="en-US" sz="3600" dirty="0" err="1">
                <a:latin typeface="UTM Avo" panose="02040603050506020204" pitchFamily="18" charset="0"/>
              </a:rPr>
              <a:t>hỏi</a:t>
            </a:r>
            <a:r>
              <a:rPr lang="en-US" sz="3600" dirty="0">
                <a:latin typeface="UTM Avo" panose="02040603050506020204" pitchFamily="18" charset="0"/>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630700" y="2198743"/>
            <a:ext cx="11244775" cy="4201150"/>
          </a:xfrm>
          <a:prstGeom prst="rect">
            <a:avLst/>
          </a:prstGeom>
          <a:noFill/>
        </p:spPr>
        <p:txBody>
          <a:bodyPr wrap="square">
            <a:spAutoFit/>
          </a:bodyPr>
          <a:lstStyle/>
          <a:p>
            <a:pPr algn="just">
              <a:spcAft>
                <a:spcPts val="600"/>
              </a:spcAft>
            </a:pPr>
            <a:r>
              <a:rPr lang="en-US" sz="3600" dirty="0">
                <a:solidFill>
                  <a:srgbClr val="231F20"/>
                </a:solidFill>
                <a:effectLst/>
                <a:latin typeface="UTM Avo" panose="02040603050506020204" pitchFamily="18" charset="0"/>
                <a:ea typeface="Arial" panose="020B0604020202020204" pitchFamily="34" charset="0"/>
              </a:rPr>
              <a:t>a) Nhan </a:t>
            </a:r>
            <a:r>
              <a:rPr lang="vi-VN" sz="3600" dirty="0">
                <a:solidFill>
                  <a:srgbClr val="231F20"/>
                </a:solidFill>
                <a:effectLst/>
                <a:latin typeface="Arial" panose="020B0604020202020204" pitchFamily="34" charset="0"/>
                <a:ea typeface="Arial" panose="020B0604020202020204" pitchFamily="34" charset="0"/>
              </a:rPr>
              <a:t>đề đoạn văn và câu mở đoạn nêu lên điều gì?</a:t>
            </a:r>
            <a:endParaRPr lang="en-US" sz="3600" dirty="0">
              <a:solidFill>
                <a:srgbClr val="231F20"/>
              </a:solidFill>
              <a:effectLst/>
              <a:latin typeface="UTM Avo" panose="02040603050506020204" pitchFamily="18" charset="0"/>
              <a:ea typeface="Arial" panose="020B0604020202020204" pitchFamily="34" charset="0"/>
            </a:endParaRPr>
          </a:p>
          <a:p>
            <a:pPr algn="just">
              <a:spcAft>
                <a:spcPts val="600"/>
              </a:spcAft>
            </a:pPr>
            <a:r>
              <a:rPr lang="en-US" sz="3600" dirty="0">
                <a:solidFill>
                  <a:srgbClr val="231F20"/>
                </a:solidFill>
                <a:effectLst/>
                <a:latin typeface="UTM Avo" panose="02040603050506020204" pitchFamily="18" charset="0"/>
                <a:ea typeface="Arial" panose="020B0604020202020204" pitchFamily="34" charset="0"/>
              </a:rPr>
              <a:t>b) </a:t>
            </a:r>
            <a:r>
              <a:rPr lang="vi-VN" sz="3600" dirty="0">
                <a:solidFill>
                  <a:srgbClr val="231F20"/>
                </a:solidFill>
                <a:effectLst/>
                <a:latin typeface="Arial" panose="020B0604020202020204" pitchFamily="34" charset="0"/>
                <a:ea typeface="Arial" panose="020B0604020202020204" pitchFamily="34" charset="0"/>
              </a:rPr>
              <a:t>Các câu tiếp </a:t>
            </a:r>
            <a:r>
              <a:rPr lang="en-US" sz="3600" dirty="0" err="1">
                <a:solidFill>
                  <a:srgbClr val="231F20"/>
                </a:solidFill>
                <a:effectLst/>
                <a:latin typeface="UTM Avo" panose="02040603050506020204" pitchFamily="18" charset="0"/>
                <a:ea typeface="Arial" panose="020B0604020202020204" pitchFamily="34" charset="0"/>
              </a:rPr>
              <a:t>theo</a:t>
            </a:r>
            <a:r>
              <a:rPr lang="en-US" sz="3600" dirty="0">
                <a:solidFill>
                  <a:srgbClr val="231F20"/>
                </a:solidFill>
                <a:effectLst/>
                <a:latin typeface="UTM Avo" panose="02040603050506020204" pitchFamily="18" charset="0"/>
                <a:ea typeface="Arial" panose="020B0604020202020204" pitchFamily="34" charset="0"/>
              </a:rPr>
              <a:t> </a:t>
            </a:r>
            <a:r>
              <a:rPr lang="vi-VN" sz="3600" dirty="0">
                <a:solidFill>
                  <a:srgbClr val="231F20"/>
                </a:solidFill>
                <a:effectLst/>
                <a:latin typeface="Arial" panose="020B0604020202020204" pitchFamily="34" charset="0"/>
                <a:ea typeface="Arial" panose="020B0604020202020204" pitchFamily="34" charset="0"/>
              </a:rPr>
              <a:t>nêu những lí </a:t>
            </a:r>
            <a:r>
              <a:rPr lang="en-US" sz="3600" dirty="0">
                <a:solidFill>
                  <a:srgbClr val="231F20"/>
                </a:solidFill>
                <a:effectLst/>
                <a:latin typeface="UTM Avo" panose="02040603050506020204" pitchFamily="18" charset="0"/>
                <a:ea typeface="Arial" panose="020B0604020202020204" pitchFamily="34" charset="0"/>
              </a:rPr>
              <a:t>do </a:t>
            </a:r>
            <a:r>
              <a:rPr lang="vi-VN" sz="3600" dirty="0">
                <a:solidFill>
                  <a:srgbClr val="231F20"/>
                </a:solidFill>
                <a:effectLst/>
                <a:latin typeface="Arial" panose="020B0604020202020204" pitchFamily="34" charset="0"/>
                <a:ea typeface="Arial" panose="020B0604020202020204" pitchFamily="34" charset="0"/>
              </a:rPr>
              <a:t>nào để giải thích ý kiến của người viết?</a:t>
            </a:r>
            <a:endParaRPr lang="en-US" sz="3600" dirty="0">
              <a:solidFill>
                <a:srgbClr val="231F20"/>
              </a:solidFill>
              <a:effectLst/>
              <a:latin typeface="UTM Avo" panose="02040603050506020204" pitchFamily="18" charset="0"/>
              <a:ea typeface="Arial" panose="020B0604020202020204" pitchFamily="34" charset="0"/>
            </a:endParaRPr>
          </a:p>
          <a:p>
            <a:pPr algn="just">
              <a:spcAft>
                <a:spcPts val="600"/>
              </a:spcAft>
            </a:pPr>
            <a:r>
              <a:rPr lang="en-US" sz="3600" dirty="0">
                <a:solidFill>
                  <a:srgbClr val="231F20"/>
                </a:solidFill>
                <a:effectLst/>
                <a:latin typeface="UTM Avo" panose="02040603050506020204" pitchFamily="18" charset="0"/>
                <a:ea typeface="Arial" panose="020B0604020202020204" pitchFamily="34" charset="0"/>
              </a:rPr>
              <a:t>c) Theo </a:t>
            </a:r>
            <a:r>
              <a:rPr lang="en-US" sz="3600" dirty="0" err="1">
                <a:solidFill>
                  <a:srgbClr val="231F20"/>
                </a:solidFill>
                <a:effectLst/>
                <a:latin typeface="UTM Avo" panose="02040603050506020204" pitchFamily="18" charset="0"/>
                <a:ea typeface="Arial" panose="020B0604020202020204" pitchFamily="34" charset="0"/>
              </a:rPr>
              <a:t>em</a:t>
            </a:r>
            <a:r>
              <a:rPr lang="en-US" sz="3600" dirty="0">
                <a:solidFill>
                  <a:srgbClr val="231F20"/>
                </a:solidFill>
                <a:effectLst/>
                <a:latin typeface="UTM Avo" panose="02040603050506020204" pitchFamily="18" charset="0"/>
                <a:ea typeface="Arial" panose="020B0604020202020204" pitchFamily="34" charset="0"/>
              </a:rPr>
              <a:t>, </a:t>
            </a:r>
            <a:r>
              <a:rPr lang="vi-VN" sz="3600" dirty="0">
                <a:solidFill>
                  <a:srgbClr val="231F20"/>
                </a:solidFill>
                <a:effectLst/>
                <a:latin typeface="Arial" panose="020B0604020202020204" pitchFamily="34" charset="0"/>
                <a:ea typeface="Arial" panose="020B0604020202020204" pitchFamily="34" charset="0"/>
              </a:rPr>
              <a:t>những lí </a:t>
            </a:r>
            <a:r>
              <a:rPr lang="en-US" sz="3600" dirty="0">
                <a:solidFill>
                  <a:srgbClr val="231F20"/>
                </a:solidFill>
                <a:effectLst/>
                <a:latin typeface="UTM Avo" panose="02040603050506020204" pitchFamily="18" charset="0"/>
                <a:ea typeface="Arial" panose="020B0604020202020204" pitchFamily="34" charset="0"/>
              </a:rPr>
              <a:t>do </a:t>
            </a:r>
            <a:r>
              <a:rPr lang="vi-VN" sz="3600" dirty="0">
                <a:solidFill>
                  <a:srgbClr val="231F20"/>
                </a:solidFill>
                <a:effectLst/>
                <a:latin typeface="Arial" panose="020B0604020202020204" pitchFamily="34" charset="0"/>
                <a:ea typeface="Arial" panose="020B0604020202020204" pitchFamily="34" charset="0"/>
              </a:rPr>
              <a:t>nêu </a:t>
            </a:r>
            <a:r>
              <a:rPr lang="en-US" sz="3600" dirty="0" err="1">
                <a:solidFill>
                  <a:srgbClr val="231F20"/>
                </a:solidFill>
                <a:effectLst/>
                <a:latin typeface="UTM Avo" panose="02040603050506020204" pitchFamily="18" charset="0"/>
                <a:ea typeface="Arial" panose="020B0604020202020204" pitchFamily="34" charset="0"/>
              </a:rPr>
              <a:t>trong</a:t>
            </a:r>
            <a:r>
              <a:rPr lang="en-US" sz="3600" dirty="0">
                <a:solidFill>
                  <a:srgbClr val="231F20"/>
                </a:solidFill>
                <a:effectLst/>
                <a:latin typeface="UTM Avo" panose="02040603050506020204" pitchFamily="18" charset="0"/>
                <a:ea typeface="Arial" panose="020B0604020202020204" pitchFamily="34" charset="0"/>
              </a:rPr>
              <a:t> </a:t>
            </a:r>
            <a:r>
              <a:rPr lang="vi-VN" sz="3600" dirty="0">
                <a:solidFill>
                  <a:srgbClr val="231F20"/>
                </a:solidFill>
                <a:effectLst/>
                <a:latin typeface="Arial" panose="020B0604020202020204" pitchFamily="34" charset="0"/>
                <a:ea typeface="Arial" panose="020B0604020202020204" pitchFamily="34" charset="0"/>
              </a:rPr>
              <a:t>đoạn văn có thuyết phục không?</a:t>
            </a:r>
            <a:endParaRPr lang="en-US" sz="3600" dirty="0">
              <a:solidFill>
                <a:srgbClr val="231F20"/>
              </a:solidFill>
              <a:effectLst/>
              <a:latin typeface="UTM Avo" panose="02040603050506020204" pitchFamily="18" charset="0"/>
              <a:ea typeface="Arial" panose="020B0604020202020204" pitchFamily="34" charset="0"/>
            </a:endParaRPr>
          </a:p>
          <a:p>
            <a:pPr algn="just">
              <a:spcAft>
                <a:spcPts val="600"/>
              </a:spcAft>
            </a:pPr>
            <a:r>
              <a:rPr lang="en-US" sz="3600" dirty="0">
                <a:solidFill>
                  <a:srgbClr val="231F20"/>
                </a:solidFill>
                <a:effectLst/>
                <a:latin typeface="UTM Avo" panose="02040603050506020204" pitchFamily="18" charset="0"/>
                <a:ea typeface="Arial" panose="020B0604020202020204" pitchFamily="34" charset="0"/>
              </a:rPr>
              <a:t>d) </a:t>
            </a:r>
            <a:r>
              <a:rPr lang="vi-VN" sz="3600" dirty="0">
                <a:solidFill>
                  <a:srgbClr val="231F20"/>
                </a:solidFill>
                <a:effectLst/>
                <a:latin typeface="Arial" panose="020B0604020202020204" pitchFamily="34" charset="0"/>
                <a:ea typeface="Arial" panose="020B0604020202020204" pitchFamily="34" charset="0"/>
              </a:rPr>
              <a:t>Các câu kết đoạn có tác dụng gì?</a:t>
            </a:r>
            <a:endParaRPr lang="en-US" sz="3600" dirty="0">
              <a:solidFill>
                <a:srgbClr val="231F20"/>
              </a:solidFill>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18307297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ài Hước Chuồn Chuồn Trên Lá Hình minh họa Sẵn có - Tải  xuống Hình ảnh Ngay bây giờ - i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01415" y="3066757"/>
            <a:ext cx="1601415" cy="1849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19524F-6975-76CB-9CDD-919C11E2372B}"/>
              </a:ext>
            </a:extLst>
          </p:cNvPr>
          <p:cNvSpPr txBox="1"/>
          <p:nvPr/>
        </p:nvSpPr>
        <p:spPr>
          <a:xfrm>
            <a:off x="-1" y="1687731"/>
            <a:ext cx="12041945" cy="5262979"/>
          </a:xfrm>
          <a:prstGeom prst="rect">
            <a:avLst/>
          </a:prstGeom>
          <a:noFill/>
        </p:spPr>
        <p:txBody>
          <a:bodyPr wrap="square" rtlCol="0">
            <a:spAutoFit/>
          </a:bodyPr>
          <a:lstStyle/>
          <a:p>
            <a:pPr algn="just"/>
            <a:r>
              <a:rPr lang="en-US" sz="2800" dirty="0">
                <a:latin typeface="UTM Avo" panose="02040603050506020204" pitchFamily="18" charset="0"/>
              </a:rPr>
              <a:t>    </a:t>
            </a:r>
            <a:r>
              <a:rPr lang="vi-VN" sz="2800" dirty="0">
                <a:latin typeface="UTM Avo" panose="02040603050506020204" pitchFamily="18" charset="0"/>
              </a:rPr>
              <a:t>Theo em, nên cho học sinh lớp 5 đi xe đạp tới trường vì điều đó có nhiều lợi ích. Đầu tiên, việc này giúp cho chúng em rèn tính tự lập, không phụ thuộc hoặc dựa dẫm vào cha mẹ. Việc này còn giúp tiết kiệm thời gian vì cha mẹ đều phải đi làm và rất bận rộn. Ngoài ra, đi xe đạp tới trường còn giúp chúng em rèn luyện sức khoẻ. Hiện nay, có nhiều loại xe đạp phù hợp với mọi lứa tuổi học sinh nên chúng em có thể sử dụng khá dễ dàng. Việc học sinh lớp 5 được đi xe đạp tới trường chắc chắn sẽ giúp giảm bớt cảnh tắc nghẽn ở cổng trường. Vì vậy, nên cho chúng em đi xe đạp tới trường. Nhưng để cha mẹ và thầy cô yên tâm, học sinh cần chấp hành đúng luật giao thông.</a:t>
            </a:r>
          </a:p>
          <a:p>
            <a:pPr algn="r"/>
            <a:r>
              <a:rPr lang="vi-VN" sz="2000" i="1" dirty="0">
                <a:latin typeface="UTM Avo" panose="02040603050506020204" pitchFamily="18" charset="0"/>
              </a:rPr>
              <a:t>Theo NGUYỄN LỆ HỒNG ÂN</a:t>
            </a:r>
          </a:p>
        </p:txBody>
      </p:sp>
      <p:sp>
        <p:nvSpPr>
          <p:cNvPr id="4" name="TextBox 3">
            <a:extLst>
              <a:ext uri="{FF2B5EF4-FFF2-40B4-BE49-F238E27FC236}">
                <a16:creationId xmlns:a16="http://schemas.microsoft.com/office/drawing/2014/main" id="{58004754-4F41-3DC5-83BC-4828C64CA01D}"/>
              </a:ext>
            </a:extLst>
          </p:cNvPr>
          <p:cNvSpPr txBox="1"/>
          <p:nvPr/>
        </p:nvSpPr>
        <p:spPr>
          <a:xfrm>
            <a:off x="1718309" y="476676"/>
            <a:ext cx="913989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Nên hay không nên </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cho học sinh lớp 5</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vi-VN"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đi xe đạp tới trường?</a:t>
            </a:r>
          </a:p>
        </p:txBody>
      </p:sp>
    </p:spTree>
    <p:extLst>
      <p:ext uri="{BB962C8B-B14F-4D97-AF65-F5344CB8AC3E}">
        <p14:creationId xmlns:p14="http://schemas.microsoft.com/office/powerpoint/2010/main" val="35193059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9524F-6975-76CB-9CDD-919C11E2372B}"/>
              </a:ext>
            </a:extLst>
          </p:cNvPr>
          <p:cNvSpPr txBox="1"/>
          <p:nvPr/>
        </p:nvSpPr>
        <p:spPr>
          <a:xfrm>
            <a:off x="914399" y="998414"/>
            <a:ext cx="106773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I</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Nhận</a:t>
            </a:r>
            <a:r>
              <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xét</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5" name="TextBox 4">
            <a:extLst>
              <a:ext uri="{FF2B5EF4-FFF2-40B4-BE49-F238E27FC236}">
                <a16:creationId xmlns:a16="http://schemas.microsoft.com/office/drawing/2014/main" id="{B7017958-2D43-2ED1-C03C-1D95D0E1768D}"/>
              </a:ext>
            </a:extLst>
          </p:cNvPr>
          <p:cNvSpPr txBox="1"/>
          <p:nvPr/>
        </p:nvSpPr>
        <p:spPr>
          <a:xfrm>
            <a:off x="630700" y="2198743"/>
            <a:ext cx="11244775" cy="42011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a) Nhan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đề đoạn văn và câu mở đoạn nêu lên điều gì?</a:t>
            </a:r>
            <a:endPar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b)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Các câu tiếp </a:t>
            </a:r>
            <a:r>
              <a:rPr kumimoji="0" lang="en-US" sz="3600" b="0" i="0" u="none" strike="noStrike" kern="1200" cap="none" spc="0" normalizeH="0" baseline="0" noProof="0" dirty="0" err="1">
                <a:ln>
                  <a:noFill/>
                </a:ln>
                <a:solidFill>
                  <a:srgbClr val="231F20"/>
                </a:solidFill>
                <a:effectLst/>
                <a:uLnTx/>
                <a:uFillTx/>
                <a:latin typeface="UTM Avo" panose="02040603050506020204" pitchFamily="18" charset="0"/>
                <a:ea typeface="Arial" panose="020B0604020202020204" pitchFamily="34" charset="0"/>
                <a:cs typeface="+mn-cs"/>
              </a:rPr>
              <a:t>theo</a:t>
            </a: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nêu những lí </a:t>
            </a: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do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nào để giải thích ý kiến của người viết?</a:t>
            </a:r>
            <a:endPar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c) Theo </a:t>
            </a:r>
            <a:r>
              <a:rPr kumimoji="0" lang="en-US" sz="3600" b="0" i="0" u="none" strike="noStrike" kern="1200" cap="none" spc="0" normalizeH="0" baseline="0" noProof="0" dirty="0" err="1">
                <a:ln>
                  <a:noFill/>
                </a:ln>
                <a:solidFill>
                  <a:srgbClr val="231F20"/>
                </a:solidFill>
                <a:effectLst/>
                <a:uLnTx/>
                <a:uFillTx/>
                <a:latin typeface="UTM Avo" panose="02040603050506020204" pitchFamily="18" charset="0"/>
                <a:ea typeface="Arial" panose="020B0604020202020204" pitchFamily="34" charset="0"/>
                <a:cs typeface="+mn-cs"/>
              </a:rPr>
              <a:t>em</a:t>
            </a: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những lí </a:t>
            </a: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do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nêu </a:t>
            </a:r>
            <a:r>
              <a:rPr kumimoji="0" lang="en-US" sz="3600" b="0" i="0" u="none" strike="noStrike" kern="1200" cap="none" spc="0" normalizeH="0" baseline="0" noProof="0" dirty="0" err="1">
                <a:ln>
                  <a:noFill/>
                </a:ln>
                <a:solidFill>
                  <a:srgbClr val="231F20"/>
                </a:solidFill>
                <a:effectLst/>
                <a:uLnTx/>
                <a:uFillTx/>
                <a:latin typeface="UTM Avo" panose="02040603050506020204" pitchFamily="18" charset="0"/>
                <a:ea typeface="Arial" panose="020B0604020202020204" pitchFamily="34" charset="0"/>
                <a:cs typeface="+mn-cs"/>
              </a:rPr>
              <a:t>trong</a:t>
            </a: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đoạn văn có thuyết phục không?</a:t>
            </a:r>
            <a:endPar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rPr>
              <a:t>d)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Các câu kết đoạn có tác dụng gì?</a:t>
            </a:r>
            <a:endParaRPr kumimoji="0" lang="en-US" sz="3600" b="0" i="0" u="none" strike="noStrike" kern="1200" cap="none" spc="0" normalizeH="0" baseline="0" noProof="0" dirty="0">
              <a:ln>
                <a:noFill/>
              </a:ln>
              <a:solidFill>
                <a:srgbClr val="231F20"/>
              </a:solidFill>
              <a:effectLst/>
              <a:uLnTx/>
              <a:uFillTx/>
              <a:latin typeface="UTM Avo" panose="02040603050506020204" pitchFamily="18" charset="0"/>
              <a:ea typeface="Arial" panose="020B0604020202020204" pitchFamily="34" charset="0"/>
              <a:cs typeface="+mn-cs"/>
            </a:endParaRPr>
          </a:p>
        </p:txBody>
      </p:sp>
    </p:spTree>
    <p:extLst>
      <p:ext uri="{BB962C8B-B14F-4D97-AF65-F5344CB8AC3E}">
        <p14:creationId xmlns:p14="http://schemas.microsoft.com/office/powerpoint/2010/main" val="20110696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7-11人教版初九年级语文《故乡》PPT课件"/>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TotalTime>
  <Words>1352</Words>
  <Application>Microsoft Office PowerPoint</Application>
  <PresentationFormat>Widescreen</PresentationFormat>
  <Paragraphs>102</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DengXian</vt:lpstr>
      <vt:lpstr>Arial</vt:lpstr>
      <vt:lpstr>Calibri</vt:lpstr>
      <vt:lpstr>Times New Roman</vt:lpstr>
      <vt:lpstr>UTM Avo</vt:lpstr>
      <vt:lpstr>字魂55号-龙吟手书</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5-0617-11人教版初九年级语文《故乡》PPT课件</dc:title>
  <dc:creator>Administrator</dc:creator>
  <cp:lastModifiedBy>CÔNG NGHỆ PDC</cp:lastModifiedBy>
  <cp:revision>83</cp:revision>
  <dcterms:created xsi:type="dcterms:W3CDTF">2019-06-17T08:03:00Z</dcterms:created>
  <dcterms:modified xsi:type="dcterms:W3CDTF">2024-07-10T08:43:48Z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FE183A6C056447C4A10EF9B79F2F4AAD</vt:lpwstr>
  </property>
  <property fmtid="{D5CDD505-2E9C-101B-9397-08002B2CF9AE}" pid="3" name="KSOProductBuildVer">
    <vt:lpwstr>1033-11.2.0.11440</vt:lpwstr>
  </property>
</Properties>
</file>