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0" r:id="rId3"/>
    <p:sldId id="258" r:id="rId4"/>
    <p:sldId id="257" r:id="rId5"/>
    <p:sldId id="261" r:id="rId6"/>
    <p:sldId id="263" r:id="rId7"/>
    <p:sldId id="264" r:id="rId8"/>
    <p:sldId id="265" r:id="rId9"/>
    <p:sldId id="266" r:id="rId10"/>
    <p:sldId id="267" r:id="rId11"/>
    <p:sldId id="268" r:id="rId12"/>
    <p:sldId id="269" r:id="rId13"/>
    <p:sldId id="270" r:id="rId14"/>
    <p:sldId id="271" r:id="rId15"/>
  </p:sldIdLst>
  <p:sldSz cx="18288000" cy="10287000"/>
  <p:notesSz cx="6858000" cy="9144000"/>
  <p:embeddedFontLst>
    <p:embeddedFont>
      <p:font typeface="iCiel Smoothy Cursive" panose="020B0604020202020204" charset="0"/>
      <p:regular r:id="rId16"/>
    </p:embeddedFont>
    <p:embeddedFont>
      <p:font typeface="UTM Avo" panose="02040603050506020204" pitchFamily="18"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B00"/>
    <a:srgbClr val="BDC6FF"/>
    <a:srgbClr val="FF6699"/>
    <a:srgbClr val="FF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0" d="100"/>
          <a:sy n="30" d="100"/>
        </p:scale>
        <p:origin x="990"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child with his arms up&#10;&#10;Description automatically generated">
            <a:extLst>
              <a:ext uri="{FF2B5EF4-FFF2-40B4-BE49-F238E27FC236}">
                <a16:creationId xmlns:a16="http://schemas.microsoft.com/office/drawing/2014/main" id="{773140E7-B186-7ACD-265C-7EF4C277376F}"/>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C11A1162-6B1B-30AD-AB3D-4CC3BBF3A7DF}"/>
              </a:ext>
            </a:extLst>
          </p:cNvPr>
          <p:cNvGrpSpPr/>
          <p:nvPr/>
        </p:nvGrpSpPr>
        <p:grpSpPr>
          <a:xfrm>
            <a:off x="6461760" y="1790700"/>
            <a:ext cx="6263640" cy="5249406"/>
            <a:chOff x="6461760" y="1790700"/>
            <a:chExt cx="6263640" cy="5249406"/>
          </a:xfrm>
        </p:grpSpPr>
        <p:sp>
          <p:nvSpPr>
            <p:cNvPr id="4" name="TextBox 3">
              <a:extLst>
                <a:ext uri="{FF2B5EF4-FFF2-40B4-BE49-F238E27FC236}">
                  <a16:creationId xmlns:a16="http://schemas.microsoft.com/office/drawing/2014/main" id="{426A637B-DC54-815B-3C80-1A3CEFED4D47}"/>
                </a:ext>
              </a:extLst>
            </p:cNvPr>
            <p:cNvSpPr txBox="1"/>
            <p:nvPr/>
          </p:nvSpPr>
          <p:spPr>
            <a:xfrm>
              <a:off x="6477000" y="1790700"/>
              <a:ext cx="6248400" cy="5201424"/>
            </a:xfrm>
            <a:prstGeom prst="rect">
              <a:avLst/>
            </a:prstGeom>
            <a:noFill/>
          </p:spPr>
          <p:txBody>
            <a:bodyPr wrap="square" rtlCol="0">
              <a:spAutoFit/>
            </a:bodyPr>
            <a:lstStyle/>
            <a:p>
              <a:pPr algn="ctr"/>
              <a:r>
                <a:rPr lang="en-GB" sz="16600" dirty="0">
                  <a:ln w="447675">
                    <a:solidFill>
                      <a:schemeClr val="bg1"/>
                    </a:solidFill>
                  </a:ln>
                  <a:latin typeface="iCiel Pony" panose="02000000000000000000" pitchFamily="2" charset="-93"/>
                </a:rPr>
                <a:t>KHỞI ĐỘNG</a:t>
              </a:r>
              <a:endParaRPr lang="vi-VN" sz="16600" dirty="0">
                <a:ln w="447675">
                  <a:solidFill>
                    <a:schemeClr val="bg1"/>
                  </a:solidFill>
                </a:ln>
                <a:latin typeface="iCiel Pony" panose="02000000000000000000" pitchFamily="2" charset="-93"/>
              </a:endParaRPr>
            </a:p>
          </p:txBody>
        </p:sp>
        <p:sp>
          <p:nvSpPr>
            <p:cNvPr id="5" name="TextBox 4">
              <a:extLst>
                <a:ext uri="{FF2B5EF4-FFF2-40B4-BE49-F238E27FC236}">
                  <a16:creationId xmlns:a16="http://schemas.microsoft.com/office/drawing/2014/main" id="{933ACB40-8A6F-66E0-EE08-C70B8AB8CE64}"/>
                </a:ext>
              </a:extLst>
            </p:cNvPr>
            <p:cNvSpPr txBox="1"/>
            <p:nvPr/>
          </p:nvSpPr>
          <p:spPr>
            <a:xfrm>
              <a:off x="6461760" y="1838682"/>
              <a:ext cx="6248400" cy="5201424"/>
            </a:xfrm>
            <a:prstGeom prst="rect">
              <a:avLst/>
            </a:prstGeom>
            <a:noFill/>
          </p:spPr>
          <p:txBody>
            <a:bodyPr wrap="square" rtlCol="0">
              <a:spAutoFit/>
            </a:bodyPr>
            <a:lstStyle/>
            <a:p>
              <a:pPr algn="ctr"/>
              <a:r>
                <a:rPr lang="en-GB" sz="16600" dirty="0">
                  <a:ln w="38100">
                    <a:solidFill>
                      <a:schemeClr val="tx1">
                        <a:lumMod val="95000"/>
                        <a:lumOff val="5000"/>
                      </a:schemeClr>
                    </a:solidFill>
                  </a:ln>
                  <a:solidFill>
                    <a:srgbClr val="FF6699"/>
                  </a:solidFill>
                  <a:latin typeface="iCiel Pony" panose="02000000000000000000" pitchFamily="2" charset="-93"/>
                </a:rPr>
                <a:t>KHỞI ĐỘNG</a:t>
              </a:r>
              <a:endParaRPr lang="vi-VN" sz="16600" dirty="0">
                <a:ln w="38100">
                  <a:solidFill>
                    <a:schemeClr val="tx1">
                      <a:lumMod val="95000"/>
                      <a:lumOff val="5000"/>
                    </a:schemeClr>
                  </a:solidFill>
                </a:ln>
                <a:solidFill>
                  <a:srgbClr val="FF6699"/>
                </a:solidFill>
                <a:latin typeface="iCiel Pony" panose="02000000000000000000" pitchFamily="2" charset="-93"/>
              </a:endParaRPr>
            </a:p>
          </p:txBody>
        </p:sp>
      </p:grpSp>
    </p:spTree>
    <p:extLst>
      <p:ext uri="{BB962C8B-B14F-4D97-AF65-F5344CB8AC3E}">
        <p14:creationId xmlns:p14="http://schemas.microsoft.com/office/powerpoint/2010/main" val="97843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AF46-38D1-865C-B681-DF325F5932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CBB73B-3FC8-2653-309A-AA42775F5A4D}"/>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95313F63-0685-FB00-E924-35B73DD1F17A}"/>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FD9684C8-3726-C676-EDA0-F11B5E16EA5B}"/>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D1B1C11A-706A-A28E-2546-B7ED544628BB}"/>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FD1131FB-00E4-5084-6669-220D0051E7B0}"/>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II. BÀI HỌC</a:t>
              </a:r>
              <a:endParaRPr lang="vi-VN" sz="4400" b="1" dirty="0">
                <a:solidFill>
                  <a:srgbClr val="FF5CAE"/>
                </a:solidFill>
              </a:endParaRPr>
            </a:p>
          </p:txBody>
        </p:sp>
      </p:grpSp>
      <p:sp>
        <p:nvSpPr>
          <p:cNvPr id="7" name="Freeform 11">
            <a:extLst>
              <a:ext uri="{FF2B5EF4-FFF2-40B4-BE49-F238E27FC236}">
                <a16:creationId xmlns:a16="http://schemas.microsoft.com/office/drawing/2014/main" id="{05D87796-CD82-D6A6-C061-B32344A645EC}"/>
              </a:ext>
            </a:extLst>
          </p:cNvPr>
          <p:cNvSpPr/>
          <p:nvPr/>
        </p:nvSpPr>
        <p:spPr>
          <a:xfrm>
            <a:off x="14630400" y="5126766"/>
            <a:ext cx="3416771" cy="5157391"/>
          </a:xfrm>
          <a:custGeom>
            <a:avLst/>
            <a:gdLst/>
            <a:ahLst/>
            <a:cxnLst/>
            <a:rect l="l" t="t" r="r" b="b"/>
            <a:pathLst>
              <a:path w="3416771" h="5157391">
                <a:moveTo>
                  <a:pt x="0" y="0"/>
                </a:moveTo>
                <a:lnTo>
                  <a:pt x="3416772" y="0"/>
                </a:lnTo>
                <a:lnTo>
                  <a:pt x="3416772" y="5157391"/>
                </a:lnTo>
                <a:lnTo>
                  <a:pt x="0" y="515739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9123B1E2-69A8-1A57-DA4D-4CA8FAE34B0B}"/>
              </a:ext>
            </a:extLst>
          </p:cNvPr>
          <p:cNvGrpSpPr/>
          <p:nvPr/>
        </p:nvGrpSpPr>
        <p:grpSpPr>
          <a:xfrm>
            <a:off x="9296399" y="2247900"/>
            <a:ext cx="8271737" cy="4033464"/>
            <a:chOff x="9296399" y="2247900"/>
            <a:chExt cx="8271737" cy="4033464"/>
          </a:xfrm>
        </p:grpSpPr>
        <p:sp>
          <p:nvSpPr>
            <p:cNvPr id="8" name="Freeform 15">
              <a:extLst>
                <a:ext uri="{FF2B5EF4-FFF2-40B4-BE49-F238E27FC236}">
                  <a16:creationId xmlns:a16="http://schemas.microsoft.com/office/drawing/2014/main" id="{6B3596FD-E06D-2DFE-54C1-B3414AC76A04}"/>
                </a:ext>
              </a:extLst>
            </p:cNvPr>
            <p:cNvSpPr/>
            <p:nvPr/>
          </p:nvSpPr>
          <p:spPr>
            <a:xfrm>
              <a:off x="9296399" y="2247900"/>
              <a:ext cx="8271737" cy="4033464"/>
            </a:xfrm>
            <a:custGeom>
              <a:avLst/>
              <a:gdLst/>
              <a:ahLst/>
              <a:cxnLst/>
              <a:rect l="l" t="t" r="r" b="b"/>
              <a:pathLst>
                <a:path w="4001965" h="1702654">
                  <a:moveTo>
                    <a:pt x="0" y="0"/>
                  </a:moveTo>
                  <a:lnTo>
                    <a:pt x="4001965" y="0"/>
                  </a:lnTo>
                  <a:lnTo>
                    <a:pt x="4001965" y="1702654"/>
                  </a:lnTo>
                  <a:lnTo>
                    <a:pt x="0" y="17026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B9D8F1B-D7E5-89F5-8EFC-25C84F91246A}"/>
                </a:ext>
              </a:extLst>
            </p:cNvPr>
            <p:cNvSpPr txBox="1"/>
            <p:nvPr/>
          </p:nvSpPr>
          <p:spPr>
            <a:xfrm>
              <a:off x="9449683" y="2840511"/>
              <a:ext cx="7965167" cy="1446550"/>
            </a:xfrm>
            <a:prstGeom prst="rect">
              <a:avLst/>
            </a:prstGeom>
            <a:noFill/>
          </p:spPr>
          <p:txBody>
            <a:bodyPr wrap="square">
              <a:spAutoFit/>
            </a:bodyPr>
            <a:lstStyle/>
            <a:p>
              <a:r>
                <a:rPr lang="en-GB" sz="4400" b="1" dirty="0" err="1">
                  <a:solidFill>
                    <a:schemeClr val="accent2"/>
                  </a:solidFill>
                  <a:latin typeface="UTM Avo" panose="02040603050506020204" pitchFamily="18" charset="0"/>
                </a:rPr>
                <a:t>Nêu</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cấu</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tạo</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của</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đoạn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văn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thể</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hiện</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cảm</a:t>
              </a:r>
              <a:r>
                <a:rPr lang="en-GB" sz="4400" b="1" dirty="0">
                  <a:solidFill>
                    <a:schemeClr val="accent2"/>
                  </a:solidFill>
                  <a:latin typeface="UTM Avo" panose="02040603050506020204" pitchFamily="18" charset="0"/>
                </a:rPr>
                <a:t> </a:t>
              </a:r>
              <a:r>
                <a:rPr lang="en-GB" sz="4400" b="1" dirty="0" err="1">
                  <a:solidFill>
                    <a:schemeClr val="accent2"/>
                  </a:solidFill>
                  <a:latin typeface="UTM Avo" panose="02040603050506020204" pitchFamily="18" charset="0"/>
                </a:rPr>
                <a:t>xúc</a:t>
              </a:r>
              <a:endParaRPr lang="vi-VN" sz="4400" b="1" dirty="0">
                <a:solidFill>
                  <a:schemeClr val="accent2"/>
                </a:solidFill>
              </a:endParaRPr>
            </a:p>
          </p:txBody>
        </p:sp>
      </p:grpSp>
      <p:sp>
        <p:nvSpPr>
          <p:cNvPr id="17" name="Rectangle: Rounded Corners 16">
            <a:extLst>
              <a:ext uri="{FF2B5EF4-FFF2-40B4-BE49-F238E27FC236}">
                <a16:creationId xmlns:a16="http://schemas.microsoft.com/office/drawing/2014/main" id="{B03B6700-221D-FB0B-CD77-D785F22A703E}"/>
              </a:ext>
            </a:extLst>
          </p:cNvPr>
          <p:cNvSpPr/>
          <p:nvPr/>
        </p:nvSpPr>
        <p:spPr>
          <a:xfrm>
            <a:off x="320443" y="2064841"/>
            <a:ext cx="8686801" cy="7701616"/>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solidFill>
                <a:latin typeface="Cambria" panose="02040503050406030204" pitchFamily="18" charset="0"/>
                <a:ea typeface="Cambria" panose="02040503050406030204" pitchFamily="18" charset="0"/>
              </a:rPr>
              <a:t>- Cấu tạo của đoạn văn thể hiện cảm xúc:</a:t>
            </a:r>
          </a:p>
          <a:p>
            <a:r>
              <a:rPr lang="vi-VN" sz="4000" b="1" dirty="0">
                <a:solidFill>
                  <a:schemeClr val="accent2"/>
                </a:solidFill>
                <a:latin typeface="Cambria" panose="02040503050406030204" pitchFamily="18" charset="0"/>
                <a:ea typeface="Cambria" panose="02040503050406030204" pitchFamily="18" charset="0"/>
              </a:rPr>
              <a:t>+ Mở đoạn: </a:t>
            </a:r>
            <a:r>
              <a:rPr lang="vi-VN" sz="4000" b="1" dirty="0">
                <a:solidFill>
                  <a:schemeClr val="accent1"/>
                </a:solidFill>
                <a:latin typeface="Cambria" panose="02040503050406030204" pitchFamily="18" charset="0"/>
                <a:ea typeface="Cambria" panose="02040503050406030204" pitchFamily="18" charset="0"/>
              </a:rPr>
              <a:t>Nêu sự việc, câu chuyện, bài thơ hoặc nêu ấn tượng chung của em.</a:t>
            </a:r>
          </a:p>
          <a:p>
            <a:r>
              <a:rPr lang="vi-VN" sz="4000" b="1" dirty="0">
                <a:solidFill>
                  <a:schemeClr val="accent2"/>
                </a:solidFill>
                <a:latin typeface="Cambria" panose="02040503050406030204" pitchFamily="18" charset="0"/>
                <a:ea typeface="Cambria" panose="02040503050406030204" pitchFamily="18" charset="0"/>
              </a:rPr>
              <a:t>+ Thân đoạn: </a:t>
            </a:r>
            <a:r>
              <a:rPr lang="vi-VN" sz="4000" b="1" dirty="0">
                <a:solidFill>
                  <a:schemeClr val="accent1"/>
                </a:solidFill>
                <a:latin typeface="Cambria" panose="02040503050406030204" pitchFamily="18" charset="0"/>
                <a:ea typeface="Cambria" panose="02040503050406030204" pitchFamily="18" charset="0"/>
              </a:rPr>
              <a:t>Bày tỏ tình cảm, cảm xúc về các sự việc, chi tiết, hình ảnh,…</a:t>
            </a:r>
          </a:p>
          <a:p>
            <a:r>
              <a:rPr lang="vi-VN" sz="4000" b="1" dirty="0">
                <a:solidFill>
                  <a:schemeClr val="accent2"/>
                </a:solidFill>
                <a:latin typeface="Cambria" panose="02040503050406030204" pitchFamily="18" charset="0"/>
                <a:ea typeface="Cambria" panose="02040503050406030204" pitchFamily="18" charset="0"/>
              </a:rPr>
              <a:t>+ Kết đoạn: </a:t>
            </a:r>
            <a:r>
              <a:rPr lang="vi-VN" sz="4000" b="1" dirty="0">
                <a:solidFill>
                  <a:schemeClr val="accent1"/>
                </a:solidFill>
                <a:latin typeface="Cambria" panose="02040503050406030204" pitchFamily="18" charset="0"/>
                <a:ea typeface="Cambria" panose="02040503050406030204" pitchFamily="18" charset="0"/>
              </a:rPr>
              <a:t>Khẳng định lại hoặc mở rộng ý kiến đã nêu.</a:t>
            </a:r>
          </a:p>
        </p:txBody>
      </p:sp>
    </p:spTree>
    <p:extLst>
      <p:ext uri="{BB962C8B-B14F-4D97-AF65-F5344CB8AC3E}">
        <p14:creationId xmlns:p14="http://schemas.microsoft.com/office/powerpoint/2010/main" val="181768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FE92D-B684-68A0-A3A7-A84C7FF367E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F9EF02C-CD83-2FC4-53AC-5B4C104BC1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01B00D83-DD88-D1E4-4D6C-CBB0394625A2}"/>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80634C74-E36A-E74E-1F24-7702CDE908BF}"/>
              </a:ext>
            </a:extLst>
          </p:cNvPr>
          <p:cNvGrpSpPr/>
          <p:nvPr/>
        </p:nvGrpSpPr>
        <p:grpSpPr>
          <a:xfrm>
            <a:off x="6477000" y="1766248"/>
            <a:ext cx="7315200" cy="5225876"/>
            <a:chOff x="6477000" y="1766248"/>
            <a:chExt cx="7315200" cy="5225876"/>
          </a:xfrm>
        </p:grpSpPr>
        <p:sp>
          <p:nvSpPr>
            <p:cNvPr id="4" name="TextBox 3">
              <a:extLst>
                <a:ext uri="{FF2B5EF4-FFF2-40B4-BE49-F238E27FC236}">
                  <a16:creationId xmlns:a16="http://schemas.microsoft.com/office/drawing/2014/main" id="{47CB761E-4F7B-83AE-BFE5-57D5634DAE47}"/>
                </a:ext>
              </a:extLst>
            </p:cNvPr>
            <p:cNvSpPr txBox="1"/>
            <p:nvPr/>
          </p:nvSpPr>
          <p:spPr>
            <a:xfrm>
              <a:off x="6477000" y="1790700"/>
              <a:ext cx="7315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rPr>
                <a:t>LUYỆN TẬP</a:t>
              </a:r>
              <a:endParaRPr kumimoji="0" lang="vi-VN"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endParaRPr>
            </a:p>
          </p:txBody>
        </p:sp>
        <p:sp>
          <p:nvSpPr>
            <p:cNvPr id="5" name="TextBox 4">
              <a:extLst>
                <a:ext uri="{FF2B5EF4-FFF2-40B4-BE49-F238E27FC236}">
                  <a16:creationId xmlns:a16="http://schemas.microsoft.com/office/drawing/2014/main" id="{04A54752-7B4D-7239-54CC-91D53B076CD2}"/>
                </a:ext>
              </a:extLst>
            </p:cNvPr>
            <p:cNvSpPr txBox="1"/>
            <p:nvPr/>
          </p:nvSpPr>
          <p:spPr>
            <a:xfrm>
              <a:off x="6667500" y="1766248"/>
              <a:ext cx="6934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8100">
                    <a:solidFill>
                      <a:prstClr val="black">
                        <a:lumMod val="95000"/>
                        <a:lumOff val="5000"/>
                      </a:prstClr>
                    </a:solidFill>
                  </a:ln>
                  <a:solidFill>
                    <a:srgbClr val="F98B00"/>
                  </a:solidFill>
                  <a:effectLst/>
                  <a:uLnTx/>
                  <a:uFillTx/>
                  <a:latin typeface="iCiel Pony" panose="02000000000000000000" pitchFamily="2" charset="-93"/>
                  <a:ea typeface="+mn-ea"/>
                  <a:cs typeface="+mn-cs"/>
                </a:rPr>
                <a:t>LUYỆN TẬP</a:t>
              </a:r>
              <a:endParaRPr kumimoji="0" lang="vi-VN" sz="16600" b="0" i="0" u="none" strike="noStrike" kern="1200" cap="none" spc="0" normalizeH="0" baseline="0" noProof="0" dirty="0">
                <a:ln w="38100">
                  <a:solidFill>
                    <a:prstClr val="black">
                      <a:lumMod val="95000"/>
                      <a:lumOff val="5000"/>
                    </a:prstClr>
                  </a:solidFill>
                </a:ln>
                <a:solidFill>
                  <a:srgbClr val="F98B00"/>
                </a:solidFill>
                <a:effectLst/>
                <a:uLnTx/>
                <a:uFillTx/>
                <a:latin typeface="iCiel Pony" panose="02000000000000000000" pitchFamily="2" charset="-93"/>
                <a:ea typeface="+mn-ea"/>
                <a:cs typeface="+mn-cs"/>
              </a:endParaRPr>
            </a:p>
          </p:txBody>
        </p:sp>
      </p:grpSp>
    </p:spTree>
    <p:extLst>
      <p:ext uri="{BB962C8B-B14F-4D97-AF65-F5344CB8AC3E}">
        <p14:creationId xmlns:p14="http://schemas.microsoft.com/office/powerpoint/2010/main" val="5985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9F1F-1417-BADC-B92B-CF47F191C66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42C603-2CB6-B266-4542-03A5F980A9C9}"/>
              </a:ext>
            </a:extLst>
          </p:cNvPr>
          <p:cNvGrpSpPr/>
          <p:nvPr/>
        </p:nvGrpSpPr>
        <p:grpSpPr>
          <a:xfrm>
            <a:off x="-4158797" y="7025480"/>
            <a:ext cx="25037274" cy="5657850"/>
            <a:chOff x="0" y="0"/>
            <a:chExt cx="6350000" cy="6350000"/>
          </a:xfrm>
        </p:grpSpPr>
        <p:sp>
          <p:nvSpPr>
            <p:cNvPr id="3" name="Freeform 3">
              <a:extLst>
                <a:ext uri="{FF2B5EF4-FFF2-40B4-BE49-F238E27FC236}">
                  <a16:creationId xmlns:a16="http://schemas.microsoft.com/office/drawing/2014/main" id="{58D97511-1319-0F31-38F8-AEC98BD61602}"/>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E2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Freeform 4">
            <a:extLst>
              <a:ext uri="{FF2B5EF4-FFF2-40B4-BE49-F238E27FC236}">
                <a16:creationId xmlns:a16="http://schemas.microsoft.com/office/drawing/2014/main" id="{5462077E-869C-E497-9D54-61B75A76F893}"/>
              </a:ext>
            </a:extLst>
          </p:cNvPr>
          <p:cNvSpPr/>
          <p:nvPr/>
        </p:nvSpPr>
        <p:spPr>
          <a:xfrm rot="464405">
            <a:off x="12383997" y="-897030"/>
            <a:ext cx="6909909" cy="6909909"/>
          </a:xfrm>
          <a:custGeom>
            <a:avLst/>
            <a:gdLst/>
            <a:ahLst/>
            <a:cxnLst/>
            <a:rect l="l" t="t" r="r" b="b"/>
            <a:pathLst>
              <a:path w="6909909" h="6909909">
                <a:moveTo>
                  <a:pt x="0" y="0"/>
                </a:moveTo>
                <a:lnTo>
                  <a:pt x="6909910" y="0"/>
                </a:lnTo>
                <a:lnTo>
                  <a:pt x="6909910" y="6909909"/>
                </a:lnTo>
                <a:lnTo>
                  <a:pt x="0" y="69099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a:extLst>
              <a:ext uri="{FF2B5EF4-FFF2-40B4-BE49-F238E27FC236}">
                <a16:creationId xmlns:a16="http://schemas.microsoft.com/office/drawing/2014/main" id="{567F5D9A-4422-7ACA-8B3A-D163FC86D058}"/>
              </a:ext>
            </a:extLst>
          </p:cNvPr>
          <p:cNvSpPr/>
          <p:nvPr/>
        </p:nvSpPr>
        <p:spPr>
          <a:xfrm>
            <a:off x="618478" y="703602"/>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211D6622-95C1-2718-C123-3C3CE2C5726E}"/>
              </a:ext>
            </a:extLst>
          </p:cNvPr>
          <p:cNvSpPr/>
          <p:nvPr/>
        </p:nvSpPr>
        <p:spPr>
          <a:xfrm>
            <a:off x="2087179" y="1286570"/>
            <a:ext cx="14113642" cy="8221197"/>
          </a:xfrm>
          <a:custGeom>
            <a:avLst/>
            <a:gdLst/>
            <a:ahLst/>
            <a:cxnLst/>
            <a:rect l="l" t="t" r="r" b="b"/>
            <a:pathLst>
              <a:path w="14113642" h="8221197">
                <a:moveTo>
                  <a:pt x="0" y="0"/>
                </a:moveTo>
                <a:lnTo>
                  <a:pt x="14113642" y="0"/>
                </a:lnTo>
                <a:lnTo>
                  <a:pt x="14113642" y="8221196"/>
                </a:lnTo>
                <a:lnTo>
                  <a:pt x="0" y="82211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a:extLst>
              <a:ext uri="{FF2B5EF4-FFF2-40B4-BE49-F238E27FC236}">
                <a16:creationId xmlns:a16="http://schemas.microsoft.com/office/drawing/2014/main" id="{3C56CE07-0EAE-9BA6-FD16-DAEB3FFFEED3}"/>
              </a:ext>
            </a:extLst>
          </p:cNvPr>
          <p:cNvSpPr/>
          <p:nvPr/>
        </p:nvSpPr>
        <p:spPr>
          <a:xfrm rot="2227764">
            <a:off x="16058177" y="5171858"/>
            <a:ext cx="2079542" cy="2030153"/>
          </a:xfrm>
          <a:custGeom>
            <a:avLst/>
            <a:gdLst/>
            <a:ahLst/>
            <a:cxnLst/>
            <a:rect l="l" t="t" r="r" b="b"/>
            <a:pathLst>
              <a:path w="2079542" h="2030153">
                <a:moveTo>
                  <a:pt x="0" y="0"/>
                </a:moveTo>
                <a:lnTo>
                  <a:pt x="2079542" y="0"/>
                </a:lnTo>
                <a:lnTo>
                  <a:pt x="2079542" y="2030153"/>
                </a:lnTo>
                <a:lnTo>
                  <a:pt x="0" y="20301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3">
            <a:extLst>
              <a:ext uri="{FF2B5EF4-FFF2-40B4-BE49-F238E27FC236}">
                <a16:creationId xmlns:a16="http://schemas.microsoft.com/office/drawing/2014/main" id="{28238A42-40DB-6450-A562-F821040A24A8}"/>
              </a:ext>
            </a:extLst>
          </p:cNvPr>
          <p:cNvSpPr/>
          <p:nvPr/>
        </p:nvSpPr>
        <p:spPr>
          <a:xfrm>
            <a:off x="-151804" y="5295900"/>
            <a:ext cx="8589335" cy="6019800"/>
          </a:xfrm>
          <a:custGeom>
            <a:avLst/>
            <a:gdLst/>
            <a:ahLst/>
            <a:cxnLst/>
            <a:rect l="l" t="t" r="r" b="b"/>
            <a:pathLst>
              <a:path w="4208610" h="2714554">
                <a:moveTo>
                  <a:pt x="0" y="0"/>
                </a:moveTo>
                <a:lnTo>
                  <a:pt x="4208610" y="0"/>
                </a:lnTo>
                <a:lnTo>
                  <a:pt x="4208610" y="2714554"/>
                </a:lnTo>
                <a:lnTo>
                  <a:pt x="0" y="271455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5A483797-22F1-A35B-2BBE-64F008DA998B}"/>
              </a:ext>
            </a:extLst>
          </p:cNvPr>
          <p:cNvSpPr txBox="1"/>
          <p:nvPr/>
        </p:nvSpPr>
        <p:spPr>
          <a:xfrm>
            <a:off x="2716635" y="1452050"/>
            <a:ext cx="1251585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Trao đổi với bạn về tình cảm, cảm xúc của em trước một sự việc (hoặc câu chuyện, bài thơ), </a:t>
            </a:r>
            <a:endParaRPr kumimoji="0" lang="en-GB"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C</a:t>
            </a:r>
            <a:r>
              <a:rPr kumimoji="0" lang="vi-VN" sz="6000" b="1" i="0" u="none" strike="noStrike" kern="1200" cap="none" spc="0" normalizeH="0" baseline="0" noProof="0" dirty="0" err="1">
                <a:ln>
                  <a:noFill/>
                </a:ln>
                <a:solidFill>
                  <a:prstClr val="white"/>
                </a:solidFill>
                <a:uLnTx/>
                <a:uFillTx/>
                <a:latin typeface="Cambria" panose="02040503050406030204" pitchFamily="18" charset="0"/>
                <a:ea typeface="Cambria" panose="02040503050406030204" pitchFamily="18" charset="0"/>
              </a:rPr>
              <a:t>huẩn</a:t>
            </a:r>
            <a:r>
              <a:rPr kumimoji="0" lang="vi-VN" sz="60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rPr>
              <a:t> bị cho Bài viết 2.</a:t>
            </a:r>
          </a:p>
        </p:txBody>
      </p:sp>
    </p:spTree>
    <p:extLst>
      <p:ext uri="{BB962C8B-B14F-4D97-AF65-F5344CB8AC3E}">
        <p14:creationId xmlns:p14="http://schemas.microsoft.com/office/powerpoint/2010/main" val="3577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908F0-E00F-1FAB-08D5-DA768B9265F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0DBE99-C380-3E55-74E1-F265C3F0BBA7}"/>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640768CD-A3E8-4401-642C-A2E8C178521A}"/>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2CAE096-8048-0412-7E5F-29FCE872A6D3}"/>
              </a:ext>
            </a:extLst>
          </p:cNvPr>
          <p:cNvGrpSpPr/>
          <p:nvPr/>
        </p:nvGrpSpPr>
        <p:grpSpPr>
          <a:xfrm>
            <a:off x="381000" y="0"/>
            <a:ext cx="3962401" cy="1645964"/>
            <a:chOff x="381000" y="0"/>
            <a:chExt cx="3962401" cy="1645964"/>
          </a:xfrm>
        </p:grpSpPr>
        <p:pic>
          <p:nvPicPr>
            <p:cNvPr id="4" name="Picture 3">
              <a:extLst>
                <a:ext uri="{FF2B5EF4-FFF2-40B4-BE49-F238E27FC236}">
                  <a16:creationId xmlns:a16="http://schemas.microsoft.com/office/drawing/2014/main" id="{DE486E37-4E41-7530-D67C-F4CD7983217A}"/>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32DBF5E5-C4FD-134C-BA49-8DE834F194C3}"/>
                </a:ext>
              </a:extLst>
            </p:cNvPr>
            <p:cNvSpPr txBox="1"/>
            <p:nvPr/>
          </p:nvSpPr>
          <p:spPr>
            <a:xfrm>
              <a:off x="914400" y="420269"/>
              <a:ext cx="34290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98B00"/>
                  </a:solidFill>
                  <a:effectLst/>
                  <a:uLnTx/>
                  <a:uFillTx/>
                  <a:latin typeface="UTM Avo" panose="02040603050506020204" pitchFamily="18" charset="0"/>
                  <a:ea typeface="+mn-ea"/>
                  <a:cs typeface="+mn-cs"/>
                </a:rPr>
                <a:t>Gợi</a:t>
              </a:r>
              <a:r>
                <a:rPr kumimoji="0" lang="en-GB" sz="7200" b="1" i="0" u="none" strike="noStrike" kern="1200" cap="none" spc="0" normalizeH="0" baseline="0" noProof="0" dirty="0">
                  <a:ln>
                    <a:noFill/>
                  </a:ln>
                  <a:solidFill>
                    <a:srgbClr val="F98B00"/>
                  </a:solidFill>
                  <a:effectLst/>
                  <a:uLnTx/>
                  <a:uFillTx/>
                  <a:latin typeface="UTM Avo" panose="02040603050506020204" pitchFamily="18" charset="0"/>
                  <a:ea typeface="+mn-ea"/>
                  <a:cs typeface="+mn-cs"/>
                </a:rPr>
                <a:t> ý</a:t>
              </a:r>
              <a:endParaRPr kumimoji="0" lang="vi-VN" sz="7200" b="1" i="0" u="none" strike="noStrike" kern="1200" cap="none" spc="0" normalizeH="0" baseline="0" noProof="0" dirty="0">
                <a:ln>
                  <a:noFill/>
                </a:ln>
                <a:solidFill>
                  <a:srgbClr val="F98B00"/>
                </a:solidFill>
                <a:effectLst/>
                <a:uLnTx/>
                <a:uFillTx/>
                <a:latin typeface="Arial" panose="020B0604020202020204" pitchFamily="34" charset="0"/>
                <a:ea typeface="+mn-ea"/>
                <a:cs typeface="+mn-cs"/>
              </a:endParaRPr>
            </a:p>
          </p:txBody>
        </p:sp>
      </p:grpSp>
      <p:sp>
        <p:nvSpPr>
          <p:cNvPr id="7" name="Freeform 11">
            <a:extLst>
              <a:ext uri="{FF2B5EF4-FFF2-40B4-BE49-F238E27FC236}">
                <a16:creationId xmlns:a16="http://schemas.microsoft.com/office/drawing/2014/main" id="{B60BC000-0B2C-24A9-1FBC-353B3745E6CF}"/>
              </a:ext>
            </a:extLst>
          </p:cNvPr>
          <p:cNvSpPr/>
          <p:nvPr/>
        </p:nvSpPr>
        <p:spPr>
          <a:xfrm>
            <a:off x="14630400" y="5126766"/>
            <a:ext cx="3416771" cy="5157391"/>
          </a:xfrm>
          <a:custGeom>
            <a:avLst/>
            <a:gdLst/>
            <a:ahLst/>
            <a:cxnLst/>
            <a:rect l="l" t="t" r="r" b="b"/>
            <a:pathLst>
              <a:path w="3416771" h="5157391">
                <a:moveTo>
                  <a:pt x="0" y="0"/>
                </a:moveTo>
                <a:lnTo>
                  <a:pt x="3416772" y="0"/>
                </a:lnTo>
                <a:lnTo>
                  <a:pt x="3416772" y="5157391"/>
                </a:lnTo>
                <a:lnTo>
                  <a:pt x="0" y="5157391"/>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469AD1F8-F46B-5E87-D1C8-F46B53158FC2}"/>
              </a:ext>
            </a:extLst>
          </p:cNvPr>
          <p:cNvSpPr/>
          <p:nvPr/>
        </p:nvSpPr>
        <p:spPr>
          <a:xfrm>
            <a:off x="320443" y="2293663"/>
            <a:ext cx="14157557" cy="747279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Có thể sự việc đó em đã được đọc trên báo, được nghe kể hoặc được chứng kiến, tham gia.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Có thể bài thơ (câu chuyện) đó em đã được học, được đọc trong sách báo hoặc được nghe.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F81BD"/>
                </a:solidFill>
                <a:effectLst/>
                <a:uLnTx/>
                <a:uFillTx/>
                <a:latin typeface="Cambria" panose="02040503050406030204" pitchFamily="18" charset="0"/>
                <a:ea typeface="Cambria" panose="02040503050406030204" pitchFamily="18" charset="0"/>
                <a:cs typeface="+mn-cs"/>
              </a:rPr>
              <a:t>– Em cần cho biết sự việc (hoặc bài thơ, câu chuyện) đó đem lại cho em những tình cảm, cảm xúc gì và những chi tiết (từ ngữ, hình ảnh) nào đem lại cho em những tình cảm, cảm xúc ấy.</a:t>
            </a:r>
          </a:p>
        </p:txBody>
      </p:sp>
    </p:spTree>
    <p:extLst>
      <p:ext uri="{BB962C8B-B14F-4D97-AF65-F5344CB8AC3E}">
        <p14:creationId xmlns:p14="http://schemas.microsoft.com/office/powerpoint/2010/main" val="108728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AD72-7897-CC94-17C5-FDEAF398134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45F591-73B3-1F9D-8278-0D8D42CEEE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05624C54-F36C-4F9A-B08B-4FFD61A5D9FE}"/>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410A875A-184E-BB79-778D-78A8CAC2C140}"/>
              </a:ext>
            </a:extLst>
          </p:cNvPr>
          <p:cNvPicPr>
            <a:picLocks noChangeAspect="1"/>
          </p:cNvPicPr>
          <p:nvPr/>
        </p:nvPicPr>
        <p:blipFill>
          <a:blip r:embed="rId3"/>
          <a:stretch>
            <a:fillRect/>
          </a:stretch>
        </p:blipFill>
        <p:spPr>
          <a:xfrm>
            <a:off x="6172200" y="2400300"/>
            <a:ext cx="8748518" cy="3560373"/>
          </a:xfrm>
          <a:prstGeom prst="rect">
            <a:avLst/>
          </a:prstGeom>
        </p:spPr>
      </p:pic>
    </p:spTree>
    <p:extLst>
      <p:ext uri="{BB962C8B-B14F-4D97-AF65-F5344CB8AC3E}">
        <p14:creationId xmlns:p14="http://schemas.microsoft.com/office/powerpoint/2010/main" val="26506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Gọi tên cảm xúc  AnNa_1080 (1)">
            <a:hlinkClick r:id="" action="ppaction://media"/>
            <a:extLst>
              <a:ext uri="{FF2B5EF4-FFF2-40B4-BE49-F238E27FC236}">
                <a16:creationId xmlns:a16="http://schemas.microsoft.com/office/drawing/2014/main" id="{FC510795-A96B-2145-A2E2-0FA4B13ADF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118"/>
            <a:ext cx="18075701" cy="10167582"/>
          </a:xfrm>
          <a:prstGeom prst="rect">
            <a:avLst/>
          </a:prstGeom>
        </p:spPr>
      </p:pic>
    </p:spTree>
    <p:extLst>
      <p:ext uri="{BB962C8B-B14F-4D97-AF65-F5344CB8AC3E}">
        <p14:creationId xmlns:p14="http://schemas.microsoft.com/office/powerpoint/2010/main" val="153616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6517" y="-349170"/>
            <a:ext cx="10880517" cy="10985339"/>
          </a:xfrm>
          <a:custGeom>
            <a:avLst/>
            <a:gdLst/>
            <a:ahLst/>
            <a:cxnLst/>
            <a:rect l="l" t="t" r="r" b="b"/>
            <a:pathLst>
              <a:path w="10880517" h="10985339">
                <a:moveTo>
                  <a:pt x="0" y="0"/>
                </a:moveTo>
                <a:lnTo>
                  <a:pt x="10880517" y="0"/>
                </a:lnTo>
                <a:lnTo>
                  <a:pt x="10880517" y="10985340"/>
                </a:lnTo>
                <a:lnTo>
                  <a:pt x="0" y="10985340"/>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r="-963"/>
            </a:stretch>
          </a:blipFill>
        </p:spPr>
        <p:txBody>
          <a:bodyPr/>
          <a:lstStyle/>
          <a:p>
            <a:endParaRPr lang="vi-VN"/>
          </a:p>
        </p:txBody>
      </p:sp>
      <p:sp>
        <p:nvSpPr>
          <p:cNvPr id="3" name="Freeform 3"/>
          <p:cNvSpPr/>
          <p:nvPr/>
        </p:nvSpPr>
        <p:spPr>
          <a:xfrm>
            <a:off x="9144000" y="-349170"/>
            <a:ext cx="10880517" cy="10985339"/>
          </a:xfrm>
          <a:custGeom>
            <a:avLst/>
            <a:gdLst/>
            <a:ahLst/>
            <a:cxnLst/>
            <a:rect l="l" t="t" r="r" b="b"/>
            <a:pathLst>
              <a:path w="10880517" h="10985339">
                <a:moveTo>
                  <a:pt x="0" y="0"/>
                </a:moveTo>
                <a:lnTo>
                  <a:pt x="10880517" y="0"/>
                </a:lnTo>
                <a:lnTo>
                  <a:pt x="10880517" y="10985340"/>
                </a:lnTo>
                <a:lnTo>
                  <a:pt x="0" y="10985340"/>
                </a:lnTo>
                <a:lnTo>
                  <a:pt x="0" y="0"/>
                </a:lnTo>
                <a:close/>
              </a:path>
            </a:pathLst>
          </a:custGeom>
          <a:blipFill>
            <a:blip r:embed="rId2">
              <a:alphaModFix amt="31999"/>
              <a:extLst>
                <a:ext uri="{96DAC541-7B7A-43D3-8B79-37D633B846F1}">
                  <asvg:svgBlip xmlns:asvg="http://schemas.microsoft.com/office/drawing/2016/SVG/main" xmlns="" r:embed="rId3"/>
                </a:ext>
              </a:extLst>
            </a:blip>
            <a:stretch>
              <a:fillRect r="-963"/>
            </a:stretch>
          </a:blipFill>
        </p:spPr>
        <p:txBody>
          <a:bodyPr/>
          <a:lstStyle/>
          <a:p>
            <a:endParaRPr lang="vi-VN"/>
          </a:p>
        </p:txBody>
      </p:sp>
      <p:sp>
        <p:nvSpPr>
          <p:cNvPr id="4" name="Freeform 4"/>
          <p:cNvSpPr/>
          <p:nvPr/>
        </p:nvSpPr>
        <p:spPr>
          <a:xfrm>
            <a:off x="-2126817" y="8421003"/>
            <a:ext cx="6492603" cy="1923147"/>
          </a:xfrm>
          <a:custGeom>
            <a:avLst/>
            <a:gdLst/>
            <a:ahLst/>
            <a:cxnLst/>
            <a:rect l="l" t="t" r="r" b="b"/>
            <a:pathLst>
              <a:path w="6492603" h="1923147">
                <a:moveTo>
                  <a:pt x="0" y="0"/>
                </a:moveTo>
                <a:lnTo>
                  <a:pt x="6492603" y="0"/>
                </a:lnTo>
                <a:lnTo>
                  <a:pt x="6492603" y="1923147"/>
                </a:lnTo>
                <a:lnTo>
                  <a:pt x="0" y="1923147"/>
                </a:lnTo>
                <a:lnTo>
                  <a:pt x="0"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5" name="Freeform 5"/>
          <p:cNvSpPr/>
          <p:nvPr/>
        </p:nvSpPr>
        <p:spPr>
          <a:xfrm flipH="1">
            <a:off x="4274548" y="8421003"/>
            <a:ext cx="6492603" cy="1923147"/>
          </a:xfrm>
          <a:custGeom>
            <a:avLst/>
            <a:gdLst/>
            <a:ahLst/>
            <a:cxnLst/>
            <a:rect l="l" t="t" r="r" b="b"/>
            <a:pathLst>
              <a:path w="6492603" h="1923147">
                <a:moveTo>
                  <a:pt x="6492603" y="0"/>
                </a:moveTo>
                <a:lnTo>
                  <a:pt x="0" y="0"/>
                </a:lnTo>
                <a:lnTo>
                  <a:pt x="0" y="1923147"/>
                </a:lnTo>
                <a:lnTo>
                  <a:pt x="6492603" y="1923147"/>
                </a:lnTo>
                <a:lnTo>
                  <a:pt x="6492603"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6" name="Freeform 6"/>
          <p:cNvSpPr/>
          <p:nvPr/>
        </p:nvSpPr>
        <p:spPr>
          <a:xfrm>
            <a:off x="7520849" y="8421003"/>
            <a:ext cx="6492603" cy="1923147"/>
          </a:xfrm>
          <a:custGeom>
            <a:avLst/>
            <a:gdLst/>
            <a:ahLst/>
            <a:cxnLst/>
            <a:rect l="l" t="t" r="r" b="b"/>
            <a:pathLst>
              <a:path w="6492603" h="1923147">
                <a:moveTo>
                  <a:pt x="0" y="0"/>
                </a:moveTo>
                <a:lnTo>
                  <a:pt x="6492603" y="0"/>
                </a:lnTo>
                <a:lnTo>
                  <a:pt x="6492603" y="1923147"/>
                </a:lnTo>
                <a:lnTo>
                  <a:pt x="0" y="1923147"/>
                </a:lnTo>
                <a:lnTo>
                  <a:pt x="0" y="0"/>
                </a:lnTo>
                <a:close/>
              </a:path>
            </a:pathLst>
          </a:custGeom>
          <a:blipFill>
            <a:blip r:embed="rId4">
              <a:extLst>
                <a:ext uri="{96DAC541-7B7A-43D3-8B79-37D633B846F1}">
                  <asvg:svgBlip xmlns:asvg="http://schemas.microsoft.com/office/drawing/2016/SVG/main" xmlns="" r:embed="rId5"/>
                </a:ext>
              </a:extLst>
            </a:blip>
            <a:stretch>
              <a:fillRect r="-34905" b="-132722"/>
            </a:stretch>
          </a:blipFill>
        </p:spPr>
        <p:txBody>
          <a:bodyPr/>
          <a:lstStyle/>
          <a:p>
            <a:endParaRPr lang="vi-VN"/>
          </a:p>
        </p:txBody>
      </p:sp>
      <p:sp>
        <p:nvSpPr>
          <p:cNvPr id="7" name="Freeform 7"/>
          <p:cNvSpPr/>
          <p:nvPr/>
        </p:nvSpPr>
        <p:spPr>
          <a:xfrm flipH="1">
            <a:off x="13922214" y="8421003"/>
            <a:ext cx="6492603" cy="1923147"/>
          </a:xfrm>
          <a:custGeom>
            <a:avLst/>
            <a:gdLst/>
            <a:ahLst/>
            <a:cxnLst/>
            <a:rect l="l" t="t" r="r" b="b"/>
            <a:pathLst>
              <a:path w="6492603" h="1923147">
                <a:moveTo>
                  <a:pt x="6492603" y="0"/>
                </a:moveTo>
                <a:lnTo>
                  <a:pt x="0" y="0"/>
                </a:lnTo>
                <a:lnTo>
                  <a:pt x="0" y="1923147"/>
                </a:lnTo>
                <a:lnTo>
                  <a:pt x="6492603" y="1923147"/>
                </a:lnTo>
                <a:lnTo>
                  <a:pt x="6492603" y="0"/>
                </a:lnTo>
                <a:close/>
              </a:path>
            </a:pathLst>
          </a:custGeom>
          <a:blipFill>
            <a:blip r:embed="rId6">
              <a:extLst>
                <a:ext uri="{96DAC541-7B7A-43D3-8B79-37D633B846F1}">
                  <asvg:svgBlip xmlns:asvg="http://schemas.microsoft.com/office/drawing/2016/SVG/main" xmlns="" r:embed="rId7"/>
                </a:ext>
              </a:extLst>
            </a:blip>
            <a:stretch>
              <a:fillRect r="-34905" b="-132722"/>
            </a:stretch>
          </a:blipFill>
        </p:spPr>
        <p:txBody>
          <a:bodyPr/>
          <a:lstStyle/>
          <a:p>
            <a:endParaRPr lang="vi-VN"/>
          </a:p>
        </p:txBody>
      </p:sp>
      <p:grpSp>
        <p:nvGrpSpPr>
          <p:cNvPr id="8" name="Group 8"/>
          <p:cNvGrpSpPr/>
          <p:nvPr/>
        </p:nvGrpSpPr>
        <p:grpSpPr>
          <a:xfrm>
            <a:off x="1028700" y="1028700"/>
            <a:ext cx="16230600" cy="8156795"/>
            <a:chOff x="0" y="0"/>
            <a:chExt cx="4274726" cy="2148292"/>
          </a:xfrm>
        </p:grpSpPr>
        <p:sp>
          <p:nvSpPr>
            <p:cNvPr id="9" name="Freeform 9"/>
            <p:cNvSpPr/>
            <p:nvPr/>
          </p:nvSpPr>
          <p:spPr>
            <a:xfrm>
              <a:off x="0" y="0"/>
              <a:ext cx="4274726" cy="2148292"/>
            </a:xfrm>
            <a:custGeom>
              <a:avLst/>
              <a:gdLst/>
              <a:ahLst/>
              <a:cxnLst/>
              <a:rect l="l" t="t" r="r" b="b"/>
              <a:pathLst>
                <a:path w="4274726" h="2148292">
                  <a:moveTo>
                    <a:pt x="47700" y="0"/>
                  </a:moveTo>
                  <a:lnTo>
                    <a:pt x="4227026" y="0"/>
                  </a:lnTo>
                  <a:cubicBezTo>
                    <a:pt x="4239677" y="0"/>
                    <a:pt x="4251809" y="5025"/>
                    <a:pt x="4260755" y="13971"/>
                  </a:cubicBezTo>
                  <a:cubicBezTo>
                    <a:pt x="4269700" y="22916"/>
                    <a:pt x="4274726" y="35049"/>
                    <a:pt x="4274726" y="47700"/>
                  </a:cubicBezTo>
                  <a:lnTo>
                    <a:pt x="4274726" y="2100592"/>
                  </a:lnTo>
                  <a:cubicBezTo>
                    <a:pt x="4274726" y="2113243"/>
                    <a:pt x="4269700" y="2125376"/>
                    <a:pt x="4260755" y="2134321"/>
                  </a:cubicBezTo>
                  <a:cubicBezTo>
                    <a:pt x="4251809" y="2143266"/>
                    <a:pt x="4239677" y="2148292"/>
                    <a:pt x="4227026" y="2148292"/>
                  </a:cubicBezTo>
                  <a:lnTo>
                    <a:pt x="47700" y="2148292"/>
                  </a:lnTo>
                  <a:cubicBezTo>
                    <a:pt x="35049" y="2148292"/>
                    <a:pt x="22916" y="2143266"/>
                    <a:pt x="13971" y="2134321"/>
                  </a:cubicBezTo>
                  <a:cubicBezTo>
                    <a:pt x="5025" y="2125376"/>
                    <a:pt x="0" y="2113243"/>
                    <a:pt x="0" y="2100592"/>
                  </a:cubicBezTo>
                  <a:lnTo>
                    <a:pt x="0" y="47700"/>
                  </a:lnTo>
                  <a:cubicBezTo>
                    <a:pt x="0" y="35049"/>
                    <a:pt x="5025" y="22916"/>
                    <a:pt x="13971" y="13971"/>
                  </a:cubicBezTo>
                  <a:cubicBezTo>
                    <a:pt x="22916" y="5025"/>
                    <a:pt x="35049" y="0"/>
                    <a:pt x="47700" y="0"/>
                  </a:cubicBezTo>
                  <a:close/>
                </a:path>
              </a:pathLst>
            </a:custGeom>
            <a:solidFill>
              <a:srgbClr val="7DDCFF"/>
            </a:solidFill>
          </p:spPr>
          <p:txBody>
            <a:bodyPr/>
            <a:lstStyle/>
            <a:p>
              <a:endParaRPr lang="vi-VN"/>
            </a:p>
          </p:txBody>
        </p:sp>
        <p:sp>
          <p:nvSpPr>
            <p:cNvPr id="10" name="TextBox 10"/>
            <p:cNvSpPr txBox="1"/>
            <p:nvPr/>
          </p:nvSpPr>
          <p:spPr>
            <a:xfrm>
              <a:off x="0" y="-38100"/>
              <a:ext cx="4274726" cy="218639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779579" y="1778437"/>
            <a:ext cx="14728843" cy="6730126"/>
            <a:chOff x="0" y="0"/>
            <a:chExt cx="3879201" cy="1772543"/>
          </a:xfrm>
        </p:grpSpPr>
        <p:sp>
          <p:nvSpPr>
            <p:cNvPr id="12" name="Freeform 12"/>
            <p:cNvSpPr/>
            <p:nvPr/>
          </p:nvSpPr>
          <p:spPr>
            <a:xfrm>
              <a:off x="0" y="0"/>
              <a:ext cx="3879202" cy="1772544"/>
            </a:xfrm>
            <a:custGeom>
              <a:avLst/>
              <a:gdLst/>
              <a:ahLst/>
              <a:cxnLst/>
              <a:rect l="l" t="t" r="r" b="b"/>
              <a:pathLst>
                <a:path w="3879202" h="1772544">
                  <a:moveTo>
                    <a:pt x="52563" y="0"/>
                  </a:moveTo>
                  <a:lnTo>
                    <a:pt x="3826639" y="0"/>
                  </a:lnTo>
                  <a:cubicBezTo>
                    <a:pt x="3840579" y="0"/>
                    <a:pt x="3853949" y="5538"/>
                    <a:pt x="3863806" y="15395"/>
                  </a:cubicBezTo>
                  <a:cubicBezTo>
                    <a:pt x="3873664" y="25253"/>
                    <a:pt x="3879202" y="38622"/>
                    <a:pt x="3879202" y="52563"/>
                  </a:cubicBezTo>
                  <a:lnTo>
                    <a:pt x="3879202" y="1719980"/>
                  </a:lnTo>
                  <a:cubicBezTo>
                    <a:pt x="3879202" y="1733921"/>
                    <a:pt x="3873664" y="1747291"/>
                    <a:pt x="3863806" y="1757148"/>
                  </a:cubicBezTo>
                  <a:cubicBezTo>
                    <a:pt x="3853949" y="1767006"/>
                    <a:pt x="3840579" y="1772544"/>
                    <a:pt x="3826639" y="1772544"/>
                  </a:cubicBezTo>
                  <a:lnTo>
                    <a:pt x="52563" y="1772544"/>
                  </a:lnTo>
                  <a:cubicBezTo>
                    <a:pt x="38622" y="1772544"/>
                    <a:pt x="25253" y="1767006"/>
                    <a:pt x="15395" y="1757148"/>
                  </a:cubicBezTo>
                  <a:cubicBezTo>
                    <a:pt x="5538" y="1747291"/>
                    <a:pt x="0" y="1733921"/>
                    <a:pt x="0" y="1719980"/>
                  </a:cubicBezTo>
                  <a:lnTo>
                    <a:pt x="0" y="52563"/>
                  </a:lnTo>
                  <a:cubicBezTo>
                    <a:pt x="0" y="38622"/>
                    <a:pt x="5538" y="25253"/>
                    <a:pt x="15395" y="15395"/>
                  </a:cubicBezTo>
                  <a:cubicBezTo>
                    <a:pt x="25253" y="5538"/>
                    <a:pt x="38622" y="0"/>
                    <a:pt x="52563" y="0"/>
                  </a:cubicBezTo>
                  <a:close/>
                </a:path>
              </a:pathLst>
            </a:custGeom>
            <a:solidFill>
              <a:srgbClr val="FFFEF7"/>
            </a:solidFill>
          </p:spPr>
          <p:txBody>
            <a:bodyPr/>
            <a:lstStyle/>
            <a:p>
              <a:endParaRPr lang="vi-VN"/>
            </a:p>
          </p:txBody>
        </p:sp>
        <p:sp>
          <p:nvSpPr>
            <p:cNvPr id="13" name="TextBox 13"/>
            <p:cNvSpPr txBox="1"/>
            <p:nvPr/>
          </p:nvSpPr>
          <p:spPr>
            <a:xfrm>
              <a:off x="0" y="-38100"/>
              <a:ext cx="3879201" cy="181064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595801" y="4835841"/>
            <a:ext cx="2465701" cy="6814752"/>
          </a:xfrm>
          <a:custGeom>
            <a:avLst/>
            <a:gdLst/>
            <a:ahLst/>
            <a:cxnLst/>
            <a:rect l="l" t="t" r="r" b="b"/>
            <a:pathLst>
              <a:path w="2465701" h="6814752">
                <a:moveTo>
                  <a:pt x="0" y="0"/>
                </a:moveTo>
                <a:lnTo>
                  <a:pt x="2465701" y="0"/>
                </a:lnTo>
                <a:lnTo>
                  <a:pt x="2465701" y="6814752"/>
                </a:lnTo>
                <a:lnTo>
                  <a:pt x="0" y="68147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5" name="Freeform 15"/>
          <p:cNvSpPr/>
          <p:nvPr/>
        </p:nvSpPr>
        <p:spPr>
          <a:xfrm rot="-2577203">
            <a:off x="503221" y="502155"/>
            <a:ext cx="1232528" cy="1657434"/>
          </a:xfrm>
          <a:custGeom>
            <a:avLst/>
            <a:gdLst/>
            <a:ahLst/>
            <a:cxnLst/>
            <a:rect l="l" t="t" r="r" b="b"/>
            <a:pathLst>
              <a:path w="1232528" h="1657434">
                <a:moveTo>
                  <a:pt x="0" y="0"/>
                </a:moveTo>
                <a:lnTo>
                  <a:pt x="1232528" y="0"/>
                </a:lnTo>
                <a:lnTo>
                  <a:pt x="1232528" y="1657434"/>
                </a:lnTo>
                <a:lnTo>
                  <a:pt x="0" y="16574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6" name="Freeform 16"/>
          <p:cNvSpPr/>
          <p:nvPr/>
        </p:nvSpPr>
        <p:spPr>
          <a:xfrm>
            <a:off x="14771205" y="5230967"/>
            <a:ext cx="561701" cy="554553"/>
          </a:xfrm>
          <a:custGeom>
            <a:avLst/>
            <a:gdLst/>
            <a:ahLst/>
            <a:cxnLst/>
            <a:rect l="l" t="t" r="r" b="b"/>
            <a:pathLst>
              <a:path w="561701" h="554553">
                <a:moveTo>
                  <a:pt x="0" y="0"/>
                </a:moveTo>
                <a:lnTo>
                  <a:pt x="561701" y="0"/>
                </a:lnTo>
                <a:lnTo>
                  <a:pt x="561701" y="554553"/>
                </a:lnTo>
                <a:lnTo>
                  <a:pt x="0" y="55455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B40AD7A6-F851-0F04-0795-857FCF009299}"/>
              </a:ext>
            </a:extLst>
          </p:cNvPr>
          <p:cNvSpPr txBox="1"/>
          <p:nvPr/>
        </p:nvSpPr>
        <p:spPr>
          <a:xfrm>
            <a:off x="3484876" y="2649814"/>
            <a:ext cx="11272838" cy="4524315"/>
          </a:xfrm>
          <a:prstGeom prst="rect">
            <a:avLst/>
          </a:prstGeom>
          <a:noFill/>
        </p:spPr>
        <p:txBody>
          <a:bodyPr wrap="square">
            <a:spAutoFit/>
          </a:bodyPr>
          <a:lstStyle/>
          <a:p>
            <a:r>
              <a:rPr lang="vi-VN" sz="7200" b="1" dirty="0">
                <a:solidFill>
                  <a:schemeClr val="accent6">
                    <a:lumMod val="75000"/>
                  </a:schemeClr>
                </a:solidFill>
                <a:latin typeface="Cambria" panose="02040503050406030204" pitchFamily="18" charset="0"/>
                <a:ea typeface="Cambria" panose="02040503050406030204" pitchFamily="18" charset="0"/>
              </a:rPr>
              <a:t>- Trong bài hát có nhắc đến những cảm xúc nào?</a:t>
            </a:r>
          </a:p>
          <a:p>
            <a:r>
              <a:rPr lang="vi-VN" sz="7200" b="1" dirty="0">
                <a:solidFill>
                  <a:schemeClr val="accent6">
                    <a:lumMod val="75000"/>
                  </a:schemeClr>
                </a:solidFill>
                <a:latin typeface="Cambria" panose="02040503050406030204" pitchFamily="18" charset="0"/>
                <a:ea typeface="Cambria" panose="02040503050406030204" pitchFamily="18" charset="0"/>
              </a:rPr>
              <a:t>- Từ ngữ nào miêu tả cảm xúc buồn?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8797" y="7025480"/>
            <a:ext cx="25037274" cy="565785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9E265"/>
            </a:solidFill>
          </p:spPr>
          <p:txBody>
            <a:bodyPr/>
            <a:lstStyle/>
            <a:p>
              <a:endParaRPr lang="vi-VN"/>
            </a:p>
          </p:txBody>
        </p:sp>
      </p:grpSp>
      <p:sp>
        <p:nvSpPr>
          <p:cNvPr id="4" name="Freeform 4"/>
          <p:cNvSpPr/>
          <p:nvPr/>
        </p:nvSpPr>
        <p:spPr>
          <a:xfrm rot="464405">
            <a:off x="12383997" y="-897030"/>
            <a:ext cx="6909909" cy="6909909"/>
          </a:xfrm>
          <a:custGeom>
            <a:avLst/>
            <a:gdLst/>
            <a:ahLst/>
            <a:cxnLst/>
            <a:rect l="l" t="t" r="r" b="b"/>
            <a:pathLst>
              <a:path w="6909909" h="6909909">
                <a:moveTo>
                  <a:pt x="0" y="0"/>
                </a:moveTo>
                <a:lnTo>
                  <a:pt x="6909910" y="0"/>
                </a:lnTo>
                <a:lnTo>
                  <a:pt x="6909910" y="6909909"/>
                </a:lnTo>
                <a:lnTo>
                  <a:pt x="0" y="69099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Freeform 5"/>
          <p:cNvSpPr/>
          <p:nvPr/>
        </p:nvSpPr>
        <p:spPr>
          <a:xfrm>
            <a:off x="618478" y="703602"/>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Freeform 6"/>
          <p:cNvSpPr/>
          <p:nvPr/>
        </p:nvSpPr>
        <p:spPr>
          <a:xfrm>
            <a:off x="2087179" y="1286570"/>
            <a:ext cx="14113642" cy="8221197"/>
          </a:xfrm>
          <a:custGeom>
            <a:avLst/>
            <a:gdLst/>
            <a:ahLst/>
            <a:cxnLst/>
            <a:rect l="l" t="t" r="r" b="b"/>
            <a:pathLst>
              <a:path w="14113642" h="8221197">
                <a:moveTo>
                  <a:pt x="0" y="0"/>
                </a:moveTo>
                <a:lnTo>
                  <a:pt x="14113642" y="0"/>
                </a:lnTo>
                <a:lnTo>
                  <a:pt x="14113642" y="8221196"/>
                </a:lnTo>
                <a:lnTo>
                  <a:pt x="0" y="82211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p:cNvSpPr/>
          <p:nvPr/>
        </p:nvSpPr>
        <p:spPr>
          <a:xfrm rot="2227764">
            <a:off x="16058177" y="5171858"/>
            <a:ext cx="2079542" cy="2030153"/>
          </a:xfrm>
          <a:custGeom>
            <a:avLst/>
            <a:gdLst/>
            <a:ahLst/>
            <a:cxnLst/>
            <a:rect l="l" t="t" r="r" b="b"/>
            <a:pathLst>
              <a:path w="2079542" h="2030153">
                <a:moveTo>
                  <a:pt x="0" y="0"/>
                </a:moveTo>
                <a:lnTo>
                  <a:pt x="2079542" y="0"/>
                </a:lnTo>
                <a:lnTo>
                  <a:pt x="2079542" y="2030153"/>
                </a:lnTo>
                <a:lnTo>
                  <a:pt x="0" y="20301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3">
            <a:extLst>
              <a:ext uri="{FF2B5EF4-FFF2-40B4-BE49-F238E27FC236}">
                <a16:creationId xmlns:a16="http://schemas.microsoft.com/office/drawing/2014/main" id="{8A97019B-96AE-3660-8354-ACA64F1DD58D}"/>
              </a:ext>
            </a:extLst>
          </p:cNvPr>
          <p:cNvSpPr/>
          <p:nvPr/>
        </p:nvSpPr>
        <p:spPr>
          <a:xfrm>
            <a:off x="-151804" y="5295900"/>
            <a:ext cx="8589335" cy="6019800"/>
          </a:xfrm>
          <a:custGeom>
            <a:avLst/>
            <a:gdLst/>
            <a:ahLst/>
            <a:cxnLst/>
            <a:rect l="l" t="t" r="r" b="b"/>
            <a:pathLst>
              <a:path w="4208610" h="2714554">
                <a:moveTo>
                  <a:pt x="0" y="0"/>
                </a:moveTo>
                <a:lnTo>
                  <a:pt x="4208610" y="0"/>
                </a:lnTo>
                <a:lnTo>
                  <a:pt x="4208610" y="2714554"/>
                </a:lnTo>
                <a:lnTo>
                  <a:pt x="0" y="271455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2" name="Group 11">
            <a:extLst>
              <a:ext uri="{FF2B5EF4-FFF2-40B4-BE49-F238E27FC236}">
                <a16:creationId xmlns:a16="http://schemas.microsoft.com/office/drawing/2014/main" id="{10033527-A083-31E6-1C27-DF6186187DA5}"/>
              </a:ext>
            </a:extLst>
          </p:cNvPr>
          <p:cNvGrpSpPr/>
          <p:nvPr/>
        </p:nvGrpSpPr>
        <p:grpSpPr>
          <a:xfrm>
            <a:off x="6980587" y="1604142"/>
            <a:ext cx="4349594" cy="1175910"/>
            <a:chOff x="6980587" y="1604142"/>
            <a:chExt cx="4349594" cy="1175910"/>
          </a:xfrm>
        </p:grpSpPr>
        <p:sp>
          <p:nvSpPr>
            <p:cNvPr id="10" name="TextBox 9">
              <a:extLst>
                <a:ext uri="{FF2B5EF4-FFF2-40B4-BE49-F238E27FC236}">
                  <a16:creationId xmlns:a16="http://schemas.microsoft.com/office/drawing/2014/main" id="{037FC886-2C55-4C0A-FFFE-8FC8A9B1038F}"/>
                </a:ext>
              </a:extLst>
            </p:cNvPr>
            <p:cNvSpPr txBox="1"/>
            <p:nvPr/>
          </p:nvSpPr>
          <p:spPr>
            <a:xfrm>
              <a:off x="6980587" y="1672056"/>
              <a:ext cx="4326826" cy="1107996"/>
            </a:xfrm>
            <a:prstGeom prst="rect">
              <a:avLst/>
            </a:prstGeom>
            <a:noFill/>
          </p:spPr>
          <p:txBody>
            <a:bodyPr wrap="none" rtlCol="0">
              <a:spAutoFit/>
            </a:bodyPr>
            <a:lstStyle/>
            <a:p>
              <a:r>
                <a:rPr lang="en-GB" sz="6600" dirty="0" err="1">
                  <a:ln w="317500">
                    <a:solidFill>
                      <a:schemeClr val="bg1"/>
                    </a:solidFill>
                  </a:ln>
                  <a:effectLst>
                    <a:outerShdw dist="38100" dir="5400000" algn="t" rotWithShape="0">
                      <a:prstClr val="black"/>
                    </a:outerShdw>
                  </a:effectLst>
                  <a:latin typeface="iCiel Pony" panose="02000000000000000000" pitchFamily="2" charset="-93"/>
                </a:rPr>
                <a:t>Tiếng</a:t>
              </a:r>
              <a:r>
                <a:rPr lang="en-GB" sz="6600" dirty="0">
                  <a:ln w="317500">
                    <a:solidFill>
                      <a:schemeClr val="bg1"/>
                    </a:solidFill>
                  </a:ln>
                  <a:effectLst>
                    <a:outerShdw dist="38100" dir="5400000" algn="t" rotWithShape="0">
                      <a:prstClr val="black"/>
                    </a:outerShdw>
                  </a:effectLst>
                  <a:latin typeface="iCiel Pony" panose="02000000000000000000" pitchFamily="2" charset="-93"/>
                </a:rPr>
                <a:t> </a:t>
              </a:r>
              <a:r>
                <a:rPr lang="en-GB" sz="6600" dirty="0" err="1">
                  <a:ln w="317500">
                    <a:solidFill>
                      <a:schemeClr val="bg1"/>
                    </a:solidFill>
                  </a:ln>
                  <a:effectLst>
                    <a:outerShdw dist="38100" dir="5400000" algn="t" rotWithShape="0">
                      <a:prstClr val="black"/>
                    </a:outerShdw>
                  </a:effectLst>
                  <a:latin typeface="iCiel Pony" panose="02000000000000000000" pitchFamily="2" charset="-93"/>
                </a:rPr>
                <a:t>Việt</a:t>
              </a:r>
              <a:endParaRPr lang="vi-VN" sz="6600" dirty="0">
                <a:ln w="317500">
                  <a:solidFill>
                    <a:schemeClr val="bg1"/>
                  </a:solidFill>
                </a:ln>
                <a:effectLst>
                  <a:outerShdw dist="38100" dir="5400000" algn="t" rotWithShape="0">
                    <a:prstClr val="black"/>
                  </a:outerShdw>
                </a:effectLst>
                <a:latin typeface="iCiel Pony" panose="02000000000000000000" pitchFamily="2" charset="-93"/>
              </a:endParaRPr>
            </a:p>
          </p:txBody>
        </p:sp>
        <p:sp>
          <p:nvSpPr>
            <p:cNvPr id="11" name="TextBox 10">
              <a:extLst>
                <a:ext uri="{FF2B5EF4-FFF2-40B4-BE49-F238E27FC236}">
                  <a16:creationId xmlns:a16="http://schemas.microsoft.com/office/drawing/2014/main" id="{EF43B699-BC19-93D1-4CD1-0B04B41F2080}"/>
                </a:ext>
              </a:extLst>
            </p:cNvPr>
            <p:cNvSpPr txBox="1"/>
            <p:nvPr/>
          </p:nvSpPr>
          <p:spPr>
            <a:xfrm>
              <a:off x="7003355" y="1604142"/>
              <a:ext cx="4326826" cy="1107996"/>
            </a:xfrm>
            <a:prstGeom prst="rect">
              <a:avLst/>
            </a:prstGeom>
            <a:noFill/>
          </p:spPr>
          <p:txBody>
            <a:bodyPr wrap="none" rtlCol="0">
              <a:spAutoFit/>
            </a:bodyPr>
            <a:lstStyle/>
            <a:p>
              <a:r>
                <a:rPr lang="en-GB" sz="6600" dirty="0" err="1">
                  <a:gradFill>
                    <a:gsLst>
                      <a:gs pos="52000">
                        <a:srgbClr val="92D050"/>
                      </a:gs>
                      <a:gs pos="64000">
                        <a:srgbClr val="DF766C"/>
                      </a:gs>
                    </a:gsLst>
                    <a:lin ang="5400000" scaled="1"/>
                  </a:gradFill>
                  <a:latin typeface="iCiel Pony" panose="02000000000000000000" pitchFamily="2" charset="-93"/>
                </a:rPr>
                <a:t>Tiếng</a:t>
              </a:r>
              <a:r>
                <a:rPr lang="en-GB" sz="6600" dirty="0">
                  <a:gradFill>
                    <a:gsLst>
                      <a:gs pos="52000">
                        <a:srgbClr val="92D050"/>
                      </a:gs>
                      <a:gs pos="64000">
                        <a:srgbClr val="DF766C"/>
                      </a:gs>
                    </a:gsLst>
                    <a:lin ang="5400000" scaled="1"/>
                  </a:gradFill>
                  <a:latin typeface="iCiel Pony" panose="02000000000000000000" pitchFamily="2" charset="-93"/>
                </a:rPr>
                <a:t> </a:t>
              </a:r>
              <a:r>
                <a:rPr lang="en-GB" sz="6600" dirty="0" err="1">
                  <a:gradFill>
                    <a:gsLst>
                      <a:gs pos="52000">
                        <a:srgbClr val="92D050"/>
                      </a:gs>
                      <a:gs pos="64000">
                        <a:srgbClr val="DF766C"/>
                      </a:gs>
                    </a:gsLst>
                    <a:lin ang="5400000" scaled="1"/>
                  </a:gradFill>
                  <a:latin typeface="iCiel Pony" panose="02000000000000000000" pitchFamily="2" charset="-93"/>
                </a:rPr>
                <a:t>Việt</a:t>
              </a:r>
              <a:endParaRPr lang="vi-VN" sz="6600" dirty="0">
                <a:gradFill>
                  <a:gsLst>
                    <a:gs pos="52000">
                      <a:srgbClr val="92D050"/>
                    </a:gs>
                    <a:gs pos="64000">
                      <a:srgbClr val="DF766C"/>
                    </a:gs>
                  </a:gsLst>
                  <a:lin ang="5400000" scaled="1"/>
                </a:gradFill>
                <a:latin typeface="iCiel Pony" panose="02000000000000000000" pitchFamily="2" charset="-93"/>
              </a:endParaRPr>
            </a:p>
          </p:txBody>
        </p:sp>
      </p:grpSp>
      <p:sp>
        <p:nvSpPr>
          <p:cNvPr id="14" name="TextBox 13">
            <a:extLst>
              <a:ext uri="{FF2B5EF4-FFF2-40B4-BE49-F238E27FC236}">
                <a16:creationId xmlns:a16="http://schemas.microsoft.com/office/drawing/2014/main" id="{3A600D6C-EA42-4011-1B46-DDE7A3889A71}"/>
              </a:ext>
            </a:extLst>
          </p:cNvPr>
          <p:cNvSpPr txBox="1"/>
          <p:nvPr/>
        </p:nvSpPr>
        <p:spPr>
          <a:xfrm>
            <a:off x="2764127" y="3124194"/>
            <a:ext cx="12515850" cy="2308324"/>
          </a:xfrm>
          <a:prstGeom prst="rect">
            <a:avLst/>
          </a:prstGeom>
          <a:noFill/>
        </p:spPr>
        <p:txBody>
          <a:bodyPr wrap="square">
            <a:spAutoFit/>
          </a:bodyPr>
          <a:lstStyle/>
          <a:p>
            <a:pPr algn="ctr"/>
            <a:r>
              <a:rPr lang="vi-VN" sz="7200" b="1" i="0" dirty="0">
                <a:solidFill>
                  <a:schemeClr val="bg1"/>
                </a:solidFill>
                <a:effectLst>
                  <a:outerShdw blurRad="38100" dist="38100" dir="2700000" algn="tl">
                    <a:srgbClr val="000000">
                      <a:alpha val="43137"/>
                    </a:srgbClr>
                  </a:outerShdw>
                </a:effectLst>
                <a:latin typeface="iCiel Smoothy Cursive" panose="00000500000000000000" pitchFamily="2" charset="-93"/>
              </a:rPr>
              <a:t>Viết đoạn văn thể hiện tình cảm, cảm xúc</a:t>
            </a:r>
            <a:endParaRPr lang="vi-VN" sz="7200" b="1" dirty="0">
              <a:solidFill>
                <a:schemeClr val="bg1"/>
              </a:solidFill>
              <a:effectLst>
                <a:outerShdw blurRad="38100" dist="38100" dir="2700000" algn="tl">
                  <a:srgbClr val="000000">
                    <a:alpha val="43137"/>
                  </a:srgbClr>
                </a:outerShdw>
              </a:effectLst>
              <a:latin typeface="iCiel Smoothy Cursive" panose="00000500000000000000" pitchFamily="2" charset="-93"/>
            </a:endParaRPr>
          </a:p>
        </p:txBody>
      </p:sp>
      <p:sp>
        <p:nvSpPr>
          <p:cNvPr id="15" name="TextBox 14">
            <a:extLst>
              <a:ext uri="{FF2B5EF4-FFF2-40B4-BE49-F238E27FC236}">
                <a16:creationId xmlns:a16="http://schemas.microsoft.com/office/drawing/2014/main" id="{A341C5E5-82F0-2D07-4632-F757FCA7EB87}"/>
              </a:ext>
            </a:extLst>
          </p:cNvPr>
          <p:cNvSpPr txBox="1"/>
          <p:nvPr/>
        </p:nvSpPr>
        <p:spPr>
          <a:xfrm>
            <a:off x="5448431" y="5635304"/>
            <a:ext cx="12515850" cy="923330"/>
          </a:xfrm>
          <a:prstGeom prst="rect">
            <a:avLst/>
          </a:prstGeom>
          <a:noFill/>
        </p:spPr>
        <p:txBody>
          <a:bodyPr wrap="square">
            <a:spAutoFit/>
          </a:bodyPr>
          <a:lstStyle/>
          <a:p>
            <a:pPr algn="ct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Cấu</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tạo</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đoạn</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 </a:t>
            </a:r>
            <a:r>
              <a:rPr lang="en-GB" sz="5400" b="1" i="0" dirty="0" err="1">
                <a:solidFill>
                  <a:schemeClr val="bg1"/>
                </a:solidFill>
                <a:effectLst>
                  <a:outerShdw blurRad="38100" dist="38100" dir="2700000" algn="tl">
                    <a:srgbClr val="000000">
                      <a:alpha val="43137"/>
                    </a:srgbClr>
                  </a:outerShdw>
                </a:effectLst>
                <a:latin typeface="iCiel Smoothy Cursive" panose="00000500000000000000" pitchFamily="2" charset="-93"/>
              </a:rPr>
              <a:t>văn</a:t>
            </a:r>
            <a:r>
              <a:rPr lang="en-GB" sz="5400" b="1" i="0" dirty="0">
                <a:solidFill>
                  <a:schemeClr val="bg1"/>
                </a:solidFill>
                <a:effectLst>
                  <a:outerShdw blurRad="38100" dist="38100" dir="2700000" algn="tl">
                    <a:srgbClr val="000000">
                      <a:alpha val="43137"/>
                    </a:srgbClr>
                  </a:outerShdw>
                </a:effectLst>
                <a:latin typeface="iCiel Smoothy Cursive" panose="00000500000000000000" pitchFamily="2" charset="-93"/>
              </a:rPr>
              <a:t>)</a:t>
            </a:r>
            <a:endParaRPr lang="vi-VN" sz="5400" b="1" dirty="0">
              <a:solidFill>
                <a:schemeClr val="bg1"/>
              </a:solidFill>
              <a:effectLst>
                <a:outerShdw blurRad="38100" dist="38100" dir="2700000" algn="tl">
                  <a:srgbClr val="000000">
                    <a:alpha val="43137"/>
                  </a:srgbClr>
                </a:outerShdw>
              </a:effectLst>
              <a:latin typeface="iCiel Smoothy Cursive" panose="00000500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608B-B155-DF7D-D2FB-78617FD12AB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92C48C-0FF5-5491-E60A-E3590F76EE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cartoon of a child with his arms up&#10;&#10;Description automatically generated">
            <a:extLst>
              <a:ext uri="{FF2B5EF4-FFF2-40B4-BE49-F238E27FC236}">
                <a16:creationId xmlns:a16="http://schemas.microsoft.com/office/drawing/2014/main" id="{61C61F19-CEB3-6753-EEBD-D018408A9277}"/>
              </a:ext>
            </a:extLst>
          </p:cNvPr>
          <p:cNvPicPr>
            <a:picLocks noChangeAspect="1"/>
          </p:cNvPicPr>
          <p:nvPr/>
        </p:nvPicPr>
        <p:blipFill>
          <a:blip r:embed="rId2" cstate="print">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92CC1249-DF5D-1708-ECA1-EE5E19EDF9C3}"/>
              </a:ext>
            </a:extLst>
          </p:cNvPr>
          <p:cNvGrpSpPr/>
          <p:nvPr/>
        </p:nvGrpSpPr>
        <p:grpSpPr>
          <a:xfrm>
            <a:off x="6477000" y="1790700"/>
            <a:ext cx="7315200" cy="5210953"/>
            <a:chOff x="6477000" y="1790700"/>
            <a:chExt cx="7315200" cy="5210953"/>
          </a:xfrm>
        </p:grpSpPr>
        <p:sp>
          <p:nvSpPr>
            <p:cNvPr id="4" name="TextBox 3">
              <a:extLst>
                <a:ext uri="{FF2B5EF4-FFF2-40B4-BE49-F238E27FC236}">
                  <a16:creationId xmlns:a16="http://schemas.microsoft.com/office/drawing/2014/main" id="{C3726EDC-D55B-78AE-CB55-E8EA864F3834}"/>
                </a:ext>
              </a:extLst>
            </p:cNvPr>
            <p:cNvSpPr txBox="1"/>
            <p:nvPr/>
          </p:nvSpPr>
          <p:spPr>
            <a:xfrm>
              <a:off x="6477000" y="1790700"/>
              <a:ext cx="7315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447675">
                    <a:solidFill>
                      <a:prstClr val="white"/>
                    </a:solidFill>
                  </a:ln>
                  <a:solidFill>
                    <a:prstClr val="black"/>
                  </a:solidFill>
                  <a:latin typeface="iCiel Pony" panose="02000000000000000000" pitchFamily="2" charset="-93"/>
                </a:rPr>
                <a:t>KHÁM PHÁ</a:t>
              </a:r>
              <a:endParaRPr kumimoji="0" lang="vi-VN" sz="16600" b="0" i="0" u="none" strike="noStrike" kern="1200" cap="none" spc="0" normalizeH="0" baseline="0" noProof="0" dirty="0">
                <a:ln w="447675">
                  <a:solidFill>
                    <a:prstClr val="white"/>
                  </a:solidFill>
                </a:ln>
                <a:solidFill>
                  <a:prstClr val="black"/>
                </a:solidFill>
                <a:effectLst/>
                <a:uLnTx/>
                <a:uFillTx/>
                <a:latin typeface="iCiel Pony" panose="02000000000000000000" pitchFamily="2" charset="-93"/>
                <a:ea typeface="+mn-ea"/>
                <a:cs typeface="+mn-cs"/>
              </a:endParaRPr>
            </a:p>
          </p:txBody>
        </p:sp>
        <p:sp>
          <p:nvSpPr>
            <p:cNvPr id="5" name="TextBox 4">
              <a:extLst>
                <a:ext uri="{FF2B5EF4-FFF2-40B4-BE49-F238E27FC236}">
                  <a16:creationId xmlns:a16="http://schemas.microsoft.com/office/drawing/2014/main" id="{05B30FBD-0823-D752-9C82-C737CD3DD8D2}"/>
                </a:ext>
              </a:extLst>
            </p:cNvPr>
            <p:cNvSpPr txBox="1"/>
            <p:nvPr/>
          </p:nvSpPr>
          <p:spPr>
            <a:xfrm>
              <a:off x="6667500" y="1800229"/>
              <a:ext cx="6934200"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8100">
                    <a:solidFill>
                      <a:prstClr val="black">
                        <a:lumMod val="95000"/>
                        <a:lumOff val="5000"/>
                      </a:prstClr>
                    </a:solidFill>
                  </a:ln>
                  <a:solidFill>
                    <a:srgbClr val="BDC6FF"/>
                  </a:solidFill>
                  <a:effectLst/>
                  <a:uLnTx/>
                  <a:uFillTx/>
                  <a:latin typeface="iCiel Pony" panose="02000000000000000000" pitchFamily="2" charset="-93"/>
                  <a:ea typeface="+mn-ea"/>
                  <a:cs typeface="+mn-cs"/>
                </a:rPr>
                <a:t>KHÁM PHÁ</a:t>
              </a:r>
              <a:endParaRPr kumimoji="0" lang="vi-VN" sz="16600" b="0" i="0" u="none" strike="noStrike" kern="1200" cap="none" spc="0" normalizeH="0" baseline="0" noProof="0" dirty="0">
                <a:ln w="38100">
                  <a:solidFill>
                    <a:prstClr val="black">
                      <a:lumMod val="95000"/>
                      <a:lumOff val="5000"/>
                    </a:prstClr>
                  </a:solidFill>
                </a:ln>
                <a:solidFill>
                  <a:srgbClr val="BDC6FF"/>
                </a:solidFill>
                <a:effectLst/>
                <a:uLnTx/>
                <a:uFillTx/>
                <a:latin typeface="iCiel Pony" panose="02000000000000000000" pitchFamily="2" charset="-93"/>
                <a:ea typeface="+mn-ea"/>
                <a:cs typeface="+mn-cs"/>
              </a:endParaRPr>
            </a:p>
          </p:txBody>
        </p:sp>
      </p:grpSp>
    </p:spTree>
    <p:extLst>
      <p:ext uri="{BB962C8B-B14F-4D97-AF65-F5344CB8AC3E}">
        <p14:creationId xmlns:p14="http://schemas.microsoft.com/office/powerpoint/2010/main" val="210643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49951C41-429F-2972-EEAB-D06D989579C4}"/>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9A440A45-6134-9727-91B3-8D6D0353CCC4}"/>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1A5B342A-41DF-2696-F18D-B9C0A651FE2A}"/>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sp>
        <p:nvSpPr>
          <p:cNvPr id="7" name="Rectangle: Rounded Corners 6">
            <a:extLst>
              <a:ext uri="{FF2B5EF4-FFF2-40B4-BE49-F238E27FC236}">
                <a16:creationId xmlns:a16="http://schemas.microsoft.com/office/drawing/2014/main" id="{F0368A96-92DF-F8C7-DC67-F85A957D0582}"/>
              </a:ext>
            </a:extLst>
          </p:cNvPr>
          <p:cNvSpPr/>
          <p:nvPr/>
        </p:nvSpPr>
        <p:spPr>
          <a:xfrm>
            <a:off x="4648200" y="342900"/>
            <a:ext cx="12801600" cy="1303064"/>
          </a:xfrm>
          <a:prstGeom prst="roundRect">
            <a:avLst/>
          </a:prstGeom>
          <a:solidFill>
            <a:schemeClr val="bg1"/>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solidFill>
                  <a:schemeClr val="tx1"/>
                </a:solidFill>
                <a:latin typeface="Cambria" panose="02040503050406030204" pitchFamily="18" charset="0"/>
                <a:ea typeface="Cambria" panose="02040503050406030204" pitchFamily="18" charset="0"/>
              </a:rPr>
              <a:t>Đọc đoạn văn sau và trả lời câu hỏi:</a:t>
            </a:r>
            <a:endParaRPr lang="vi-VN" sz="5400" b="1"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73CDF34C-5962-E192-F9EB-0C0314FE4C22}"/>
              </a:ext>
            </a:extLst>
          </p:cNvPr>
          <p:cNvSpPr/>
          <p:nvPr/>
        </p:nvSpPr>
        <p:spPr>
          <a:xfrm>
            <a:off x="558961" y="2066547"/>
            <a:ext cx="16941477" cy="7251191"/>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600" dirty="0">
                <a:solidFill>
                  <a:schemeClr val="tx1"/>
                </a:solidFill>
                <a:latin typeface="Cambria" panose="02040503050406030204" pitchFamily="18" charset="0"/>
                <a:ea typeface="Cambria" panose="02040503050406030204" pitchFamily="18" charset="0"/>
              </a:rPr>
              <a:t>	</a:t>
            </a:r>
            <a:r>
              <a:rPr lang="vi-VN" sz="3600" dirty="0">
                <a:solidFill>
                  <a:schemeClr val="tx1"/>
                </a:solidFill>
                <a:latin typeface="Cambria" panose="02040503050406030204" pitchFamily="18" charset="0"/>
                <a:ea typeface="Cambria" panose="02040503050406030204" pitchFamily="18" charset="0"/>
              </a:rPr>
              <a:t>Đầu năm học mới, chúng em được học bài thơ Khi bé Hoa ra đời của nhà thơ Nguyễn Đức Mậu. Ngay từ đầu, lời thơ dịu dàng, âu yếm đã cuốn hút em. Em yêu những cánh cô nhẹ nhàng bay vào giấc ngủ, đậu trên vành nôi của em bé theo lời ru của mẹ. Em yêu đôi bàn tay của mẹ đan len thành áo, lấy bông làm tấm gối êm. Thật thú vị khi thấy những cánh bướm và trái cây chín hồng in trên gối, trên chăn, trên áo quần của bé như cũng từ bên ngoài bay vào với bé. Con búp bê bỗng trở thành một người bạn cầm quà đến chơi. Ông trăng trên trời, đám mây, ngọn gió ghé vào thăm, thì thầm kể cho bé biết bao điều mới lạ. Bài thơ không có câu nào tả em bé nhưng vẫn hiện lên hình ảnh em nằm trong nôi, như chiếc búp trên cành, nhận được biết bao tình yêu mến. Đọc bài thơ, em thấy yêu thêm em bé của mình ở nhà và hiểu thêm về tình thương yêu mà cha mẹ đã dành cho mỗi đứa con.</a:t>
            </a:r>
          </a:p>
          <a:p>
            <a:pPr algn="r"/>
            <a:r>
              <a:rPr lang="vi-VN" sz="3600" dirty="0">
                <a:solidFill>
                  <a:schemeClr val="tx1"/>
                </a:solidFill>
                <a:latin typeface="Cambria" panose="02040503050406030204" pitchFamily="18" charset="0"/>
                <a:ea typeface="Cambria" panose="02040503050406030204" pitchFamily="18" charset="0"/>
              </a:rPr>
              <a:t>LÊ MINH THẢO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D9E0-5910-8A1F-B3EA-7565D16FEC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3390C6-F5A2-D5A7-7592-F6246992B038}"/>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F9608FBC-9CBD-423A-4705-ADD4D8CB7D1B}"/>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19B89EC6-7B69-5CC2-99D3-EEAB8884F820}"/>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759C0767-6078-4024-CE38-509FF2BE47E8}"/>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B850E83A-E99B-7556-2932-440AF6ED014E}"/>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D60E7E37-B76F-5D53-D56E-B7A0AB8EEB6A}"/>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ABB0BCDA-24A3-6164-38F6-DDC2E3DB7106}"/>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B5C44FB-955C-18BD-0D0A-8DC92CF5EBC1}"/>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CACD2D5A-7144-0975-96F0-6175F66F0B32}"/>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4E490F8D-35E8-0BBF-D4A5-19E319C775A8}"/>
              </a:ext>
            </a:extLst>
          </p:cNvPr>
          <p:cNvSpPr/>
          <p:nvPr/>
        </p:nvSpPr>
        <p:spPr>
          <a:xfrm>
            <a:off x="383275" y="3587695"/>
            <a:ext cx="12801600" cy="193657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1"/>
                </a:solidFill>
                <a:latin typeface="Cambria" panose="02040503050406030204" pitchFamily="18" charset="0"/>
                <a:ea typeface="Cambria" panose="02040503050406030204" pitchFamily="18" charset="0"/>
              </a:rPr>
              <a:t>Đoạn văn thể hiện tình cảm, cảm xúc của người viết về điều gì?</a:t>
            </a:r>
          </a:p>
        </p:txBody>
      </p:sp>
      <p:sp>
        <p:nvSpPr>
          <p:cNvPr id="15" name="Rectangle: Rounded Corners 14">
            <a:extLst>
              <a:ext uri="{FF2B5EF4-FFF2-40B4-BE49-F238E27FC236}">
                <a16:creationId xmlns:a16="http://schemas.microsoft.com/office/drawing/2014/main" id="{E5DDCB3D-BBF3-AF3D-AE9A-5E676869C1C9}"/>
              </a:ext>
            </a:extLst>
          </p:cNvPr>
          <p:cNvSpPr/>
          <p:nvPr/>
        </p:nvSpPr>
        <p:spPr>
          <a:xfrm>
            <a:off x="381000" y="6069227"/>
            <a:ext cx="16303387"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Cambria" panose="02040503050406030204" pitchFamily="18" charset="0"/>
                <a:ea typeface="Cambria" panose="02040503050406030204" pitchFamily="18" charset="0"/>
              </a:rPr>
              <a:t>Bài thơ kể về những sự việc mới lạ diễn ra trong mắt của bé Hoa thông qua lời ru của mẹ sau khi em chào đời.</a:t>
            </a:r>
            <a:endParaRPr lang="vi-VN"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54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4E68-81DB-2658-25E2-F9CC5D5AAF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3817BC-D3C0-9D7F-5EAA-B503DD4D8FC3}"/>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5982D54-15EA-0072-20D0-36B68A0A64B0}"/>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706E032-7C93-A498-D8D3-55F013F15002}"/>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6AF6AF8D-A17A-5C13-F6A5-7D6AC68B5234}"/>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0D1ADAE0-DAC4-F551-D8B1-8C19AA933644}"/>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D98E2E05-0A4C-BBEC-48D1-CED1ED70657D}"/>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180F3942-010E-5E90-5EF4-69A7FF5B43F7}"/>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525B3A45-D999-8BC4-A0E9-80BE29A4E9A9}"/>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34065805-1A12-7DE7-2081-FB8AAF7CD552}"/>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14E5657E-389F-CFE4-6E40-B6B19CBC842A}"/>
              </a:ext>
            </a:extLst>
          </p:cNvPr>
          <p:cNvSpPr/>
          <p:nvPr/>
        </p:nvSpPr>
        <p:spPr>
          <a:xfrm>
            <a:off x="304801" y="2318684"/>
            <a:ext cx="10021572" cy="1696879"/>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accent1"/>
                </a:solidFill>
                <a:latin typeface="Cambria" panose="02040503050406030204" pitchFamily="18" charset="0"/>
                <a:ea typeface="Cambria" panose="02040503050406030204" pitchFamily="18" charset="0"/>
              </a:rPr>
              <a:t>Tìm những câu văn thể hiện các nội dung sau:</a:t>
            </a:r>
          </a:p>
        </p:txBody>
      </p:sp>
      <p:sp>
        <p:nvSpPr>
          <p:cNvPr id="15" name="Rectangle: Rounded Corners 14">
            <a:extLst>
              <a:ext uri="{FF2B5EF4-FFF2-40B4-BE49-F238E27FC236}">
                <a16:creationId xmlns:a16="http://schemas.microsoft.com/office/drawing/2014/main" id="{C75AEBA7-BFF0-B148-5A13-E45696DB17C8}"/>
              </a:ext>
            </a:extLst>
          </p:cNvPr>
          <p:cNvSpPr/>
          <p:nvPr/>
        </p:nvSpPr>
        <p:spPr>
          <a:xfrm>
            <a:off x="692827" y="4464176"/>
            <a:ext cx="7391400" cy="1358648"/>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Cambria" panose="02040503050406030204" pitchFamily="18" charset="0"/>
                <a:ea typeface="Cambria" panose="02040503050406030204" pitchFamily="18" charset="0"/>
              </a:rPr>
              <a:t>a) </a:t>
            </a:r>
            <a:r>
              <a:rPr lang="en-US" sz="4800" b="1" dirty="0" err="1">
                <a:solidFill>
                  <a:srgbClr val="C00000"/>
                </a:solidFill>
                <a:latin typeface="Cambria" panose="02040503050406030204" pitchFamily="18" charset="0"/>
                <a:ea typeface="Cambria" panose="02040503050406030204" pitchFamily="18" charset="0"/>
              </a:rPr>
              <a:t>Giới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thiệu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thơ</a:t>
            </a:r>
            <a:endParaRPr lang="vi-VN" sz="4800" b="1" dirty="0">
              <a:solidFill>
                <a:srgbClr val="C0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B4F8436-7C98-C4B0-DC8E-51B86AC20FDD}"/>
              </a:ext>
            </a:extLst>
          </p:cNvPr>
          <p:cNvSpPr/>
          <p:nvPr/>
        </p:nvSpPr>
        <p:spPr>
          <a:xfrm>
            <a:off x="8610600" y="5848414"/>
            <a:ext cx="7391400"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rgbClr val="C00000"/>
                </a:solidFill>
                <a:latin typeface="Cambria" panose="02040503050406030204" pitchFamily="18" charset="0"/>
                <a:ea typeface="Cambria" panose="02040503050406030204" pitchFamily="18" charset="0"/>
              </a:rPr>
              <a:t>b) Nêu tình cảm, cảm xúc về những chi tiết, hình ảnh trong bài thơ</a:t>
            </a:r>
            <a:endParaRPr lang="vi-VN" sz="4800" b="1" dirty="0">
              <a:solidFill>
                <a:srgbClr val="C0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A32B145-5412-5212-3031-03A780F7E9F4}"/>
              </a:ext>
            </a:extLst>
          </p:cNvPr>
          <p:cNvSpPr/>
          <p:nvPr/>
        </p:nvSpPr>
        <p:spPr>
          <a:xfrm>
            <a:off x="444662" y="6609668"/>
            <a:ext cx="7391400" cy="2719052"/>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Cambria" panose="02040503050406030204" pitchFamily="18" charset="0"/>
                <a:ea typeface="Cambria" panose="02040503050406030204" pitchFamily="18" charset="0"/>
              </a:rPr>
              <a:t>c) Củng cố, nâng cao chủ đề của đoạn văn bằng cách liên hệ với thực tế</a:t>
            </a:r>
            <a:endParaRPr lang="vi-VN" sz="48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A71C1F5-8E96-0DD1-FB21-3CD5CBF70492}"/>
              </a:ext>
            </a:extLst>
          </p:cNvPr>
          <p:cNvPicPr>
            <a:picLocks noChangeAspect="1"/>
          </p:cNvPicPr>
          <p:nvPr/>
        </p:nvPicPr>
        <p:blipFill>
          <a:blip r:embed="rId8"/>
          <a:stretch>
            <a:fillRect/>
          </a:stretch>
        </p:blipFill>
        <p:spPr>
          <a:xfrm>
            <a:off x="8272741" y="5513610"/>
            <a:ext cx="1172047" cy="726562"/>
          </a:xfrm>
          <a:prstGeom prst="rect">
            <a:avLst/>
          </a:prstGeom>
        </p:spPr>
      </p:pic>
      <p:pic>
        <p:nvPicPr>
          <p:cNvPr id="16" name="Picture 15">
            <a:extLst>
              <a:ext uri="{FF2B5EF4-FFF2-40B4-BE49-F238E27FC236}">
                <a16:creationId xmlns:a16="http://schemas.microsoft.com/office/drawing/2014/main" id="{184D6E2B-B85B-299C-AED1-39F87105E9BA}"/>
              </a:ext>
            </a:extLst>
          </p:cNvPr>
          <p:cNvPicPr>
            <a:picLocks noChangeAspect="1"/>
          </p:cNvPicPr>
          <p:nvPr/>
        </p:nvPicPr>
        <p:blipFill>
          <a:blip r:embed="rId8"/>
          <a:stretch>
            <a:fillRect/>
          </a:stretch>
        </p:blipFill>
        <p:spPr>
          <a:xfrm>
            <a:off x="106803" y="4222772"/>
            <a:ext cx="1172047" cy="726562"/>
          </a:xfrm>
          <a:prstGeom prst="rect">
            <a:avLst/>
          </a:prstGeom>
        </p:spPr>
      </p:pic>
      <p:pic>
        <p:nvPicPr>
          <p:cNvPr id="17" name="Picture 16">
            <a:extLst>
              <a:ext uri="{FF2B5EF4-FFF2-40B4-BE49-F238E27FC236}">
                <a16:creationId xmlns:a16="http://schemas.microsoft.com/office/drawing/2014/main" id="{E6B7574C-D58E-8A78-85E0-DF37B7BFFA2C}"/>
              </a:ext>
            </a:extLst>
          </p:cNvPr>
          <p:cNvPicPr>
            <a:picLocks noChangeAspect="1"/>
          </p:cNvPicPr>
          <p:nvPr/>
        </p:nvPicPr>
        <p:blipFill>
          <a:blip r:embed="rId8"/>
          <a:stretch>
            <a:fillRect/>
          </a:stretch>
        </p:blipFill>
        <p:spPr>
          <a:xfrm>
            <a:off x="141431" y="6262109"/>
            <a:ext cx="1172047" cy="726562"/>
          </a:xfrm>
          <a:prstGeom prst="rect">
            <a:avLst/>
          </a:prstGeom>
        </p:spPr>
      </p:pic>
    </p:spTree>
    <p:extLst>
      <p:ext uri="{BB962C8B-B14F-4D97-AF65-F5344CB8AC3E}">
        <p14:creationId xmlns:p14="http://schemas.microsoft.com/office/powerpoint/2010/main" val="3912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8DBC7-4CCE-2871-86CC-BE3958AE90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A2E1A9-7687-5419-5F7D-3DA03F84E3B8}"/>
              </a:ext>
            </a:extLst>
          </p:cNvPr>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a:extLst>
              <a:ext uri="{FF2B5EF4-FFF2-40B4-BE49-F238E27FC236}">
                <a16:creationId xmlns:a16="http://schemas.microsoft.com/office/drawing/2014/main" id="{23754E1F-F538-7E47-B56E-8F4C23BAA1B6}"/>
              </a:ext>
            </a:extLst>
          </p:cNvPr>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143CC64-33E4-E31A-9B33-7362F47FF85F}"/>
              </a:ext>
            </a:extLst>
          </p:cNvPr>
          <p:cNvGrpSpPr/>
          <p:nvPr/>
        </p:nvGrpSpPr>
        <p:grpSpPr>
          <a:xfrm>
            <a:off x="381000" y="0"/>
            <a:ext cx="3740828" cy="1645964"/>
            <a:chOff x="381000" y="0"/>
            <a:chExt cx="3740828" cy="1645964"/>
          </a:xfrm>
        </p:grpSpPr>
        <p:pic>
          <p:nvPicPr>
            <p:cNvPr id="4" name="Picture 3">
              <a:extLst>
                <a:ext uri="{FF2B5EF4-FFF2-40B4-BE49-F238E27FC236}">
                  <a16:creationId xmlns:a16="http://schemas.microsoft.com/office/drawing/2014/main" id="{FEE8C0C7-62BE-9A49-EB4E-8752F82BD295}"/>
                </a:ext>
              </a:extLst>
            </p:cNvPr>
            <p:cNvPicPr>
              <a:picLocks noChangeAspect="1"/>
            </p:cNvPicPr>
            <p:nvPr/>
          </p:nvPicPr>
          <p:blipFill>
            <a:blip r:embed="rId4"/>
            <a:stretch>
              <a:fillRect/>
            </a:stretch>
          </p:blipFill>
          <p:spPr>
            <a:xfrm>
              <a:off x="381000" y="0"/>
              <a:ext cx="3740828" cy="1645964"/>
            </a:xfrm>
            <a:prstGeom prst="rect">
              <a:avLst/>
            </a:prstGeom>
          </p:spPr>
        </p:pic>
        <p:sp>
          <p:nvSpPr>
            <p:cNvPr id="5" name="TextBox 4">
              <a:extLst>
                <a:ext uri="{FF2B5EF4-FFF2-40B4-BE49-F238E27FC236}">
                  <a16:creationId xmlns:a16="http://schemas.microsoft.com/office/drawing/2014/main" id="{6C3F3D0F-4EAE-0088-5C0E-AAE881B9A156}"/>
                </a:ext>
              </a:extLst>
            </p:cNvPr>
            <p:cNvSpPr txBox="1"/>
            <p:nvPr/>
          </p:nvSpPr>
          <p:spPr>
            <a:xfrm>
              <a:off x="692827" y="647700"/>
              <a:ext cx="3429001" cy="769441"/>
            </a:xfrm>
            <a:prstGeom prst="rect">
              <a:avLst/>
            </a:prstGeom>
            <a:noFill/>
          </p:spPr>
          <p:txBody>
            <a:bodyPr wrap="square" rtlCol="0">
              <a:spAutoFit/>
            </a:bodyPr>
            <a:lstStyle/>
            <a:p>
              <a:r>
                <a:rPr lang="en-GB" sz="4400" b="1" dirty="0">
                  <a:solidFill>
                    <a:srgbClr val="FF5CAE"/>
                  </a:solidFill>
                  <a:latin typeface="UTM Avo" panose="02040603050506020204" pitchFamily="18" charset="0"/>
                </a:rPr>
                <a:t>I. </a:t>
              </a:r>
              <a:r>
                <a:rPr lang="en-GB" sz="4400" b="1" dirty="0" err="1">
                  <a:solidFill>
                    <a:srgbClr val="FF5CAE"/>
                  </a:solidFill>
                  <a:latin typeface="UTM Avo" panose="02040603050506020204" pitchFamily="18" charset="0"/>
                </a:rPr>
                <a:t>Nhận</a:t>
              </a:r>
              <a:r>
                <a:rPr lang="en-GB" sz="4400" b="1" dirty="0">
                  <a:solidFill>
                    <a:srgbClr val="FF5CAE"/>
                  </a:solidFill>
                  <a:latin typeface="UTM Avo" panose="02040603050506020204" pitchFamily="18" charset="0"/>
                </a:rPr>
                <a:t> </a:t>
              </a:r>
              <a:r>
                <a:rPr lang="en-GB" sz="4400" b="1" dirty="0" err="1">
                  <a:solidFill>
                    <a:srgbClr val="FF5CAE"/>
                  </a:solidFill>
                  <a:latin typeface="UTM Avo" panose="02040603050506020204" pitchFamily="18" charset="0"/>
                </a:rPr>
                <a:t>xét</a:t>
              </a:r>
              <a:endParaRPr lang="vi-VN" sz="4400" b="1" dirty="0">
                <a:solidFill>
                  <a:srgbClr val="FF5CAE"/>
                </a:solidFill>
              </a:endParaRPr>
            </a:p>
          </p:txBody>
        </p:sp>
      </p:grpSp>
      <p:grpSp>
        <p:nvGrpSpPr>
          <p:cNvPr id="13" name="Group 12">
            <a:extLst>
              <a:ext uri="{FF2B5EF4-FFF2-40B4-BE49-F238E27FC236}">
                <a16:creationId xmlns:a16="http://schemas.microsoft.com/office/drawing/2014/main" id="{800B5654-4239-3F06-9963-0A70C869805D}"/>
              </a:ext>
            </a:extLst>
          </p:cNvPr>
          <p:cNvGrpSpPr/>
          <p:nvPr/>
        </p:nvGrpSpPr>
        <p:grpSpPr>
          <a:xfrm>
            <a:off x="10439400" y="190500"/>
            <a:ext cx="8242031" cy="4703688"/>
            <a:chOff x="10439400" y="190500"/>
            <a:chExt cx="8242031" cy="4703688"/>
          </a:xfrm>
        </p:grpSpPr>
        <p:sp>
          <p:nvSpPr>
            <p:cNvPr id="10" name="Freeform 16">
              <a:extLst>
                <a:ext uri="{FF2B5EF4-FFF2-40B4-BE49-F238E27FC236}">
                  <a16:creationId xmlns:a16="http://schemas.microsoft.com/office/drawing/2014/main" id="{858EBC7F-9E18-3287-81BA-F628BD9EEDA1}"/>
                </a:ext>
              </a:extLst>
            </p:cNvPr>
            <p:cNvSpPr/>
            <p:nvPr/>
          </p:nvSpPr>
          <p:spPr>
            <a:xfrm>
              <a:off x="10439400" y="190500"/>
              <a:ext cx="4425604" cy="4027274"/>
            </a:xfrm>
            <a:custGeom>
              <a:avLst/>
              <a:gdLst/>
              <a:ahLst/>
              <a:cxnLst/>
              <a:rect l="l" t="t" r="r" b="b"/>
              <a:pathLst>
                <a:path w="2103734" h="2203912">
                  <a:moveTo>
                    <a:pt x="0" y="0"/>
                  </a:moveTo>
                  <a:lnTo>
                    <a:pt x="2103734" y="0"/>
                  </a:lnTo>
                  <a:lnTo>
                    <a:pt x="2103734" y="2203912"/>
                  </a:lnTo>
                  <a:lnTo>
                    <a:pt x="0" y="22039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BB1C330E-6E19-D5F6-4E6D-226D91F162CC}"/>
                </a:ext>
              </a:extLst>
            </p:cNvPr>
            <p:cNvPicPr>
              <a:picLocks noChangeAspect="1"/>
            </p:cNvPicPr>
            <p:nvPr/>
          </p:nvPicPr>
          <p:blipFill>
            <a:blip r:embed="rId7"/>
            <a:stretch>
              <a:fillRect/>
            </a:stretch>
          </p:blipFill>
          <p:spPr>
            <a:xfrm>
              <a:off x="14865004" y="2175136"/>
              <a:ext cx="3816427" cy="2719052"/>
            </a:xfrm>
            <a:prstGeom prst="rect">
              <a:avLst/>
            </a:prstGeom>
          </p:spPr>
        </p:pic>
        <p:sp>
          <p:nvSpPr>
            <p:cNvPr id="12" name="TextBox 11">
              <a:extLst>
                <a:ext uri="{FF2B5EF4-FFF2-40B4-BE49-F238E27FC236}">
                  <a16:creationId xmlns:a16="http://schemas.microsoft.com/office/drawing/2014/main" id="{BCAF1BE0-6CF7-89C7-3C0C-685C899421D9}"/>
                </a:ext>
              </a:extLst>
            </p:cNvPr>
            <p:cNvSpPr txBox="1"/>
            <p:nvPr/>
          </p:nvSpPr>
          <p:spPr>
            <a:xfrm>
              <a:off x="10669865" y="1257300"/>
              <a:ext cx="3962400" cy="1569660"/>
            </a:xfrm>
            <a:prstGeom prst="rect">
              <a:avLst/>
            </a:prstGeom>
            <a:noFill/>
          </p:spPr>
          <p:txBody>
            <a:bodyPr wrap="square" rtlCol="0">
              <a:spAutoFit/>
            </a:bodyPr>
            <a:lstStyle/>
            <a:p>
              <a:pPr algn="ctr"/>
              <a:r>
                <a:rPr lang="en-GB" sz="4800" b="1" dirty="0" err="1">
                  <a:latin typeface="UTM Avo" panose="02040603050506020204" pitchFamily="18" charset="0"/>
                </a:rPr>
                <a:t>Thảo</a:t>
              </a:r>
              <a:r>
                <a:rPr lang="en-GB" sz="4800" b="1" dirty="0">
                  <a:latin typeface="UTM Avo" panose="02040603050506020204" pitchFamily="18" charset="0"/>
                </a:rPr>
                <a:t> </a:t>
              </a:r>
              <a:r>
                <a:rPr lang="en-GB" sz="4800" b="1" dirty="0" err="1">
                  <a:latin typeface="UTM Avo" panose="02040603050506020204" pitchFamily="18" charset="0"/>
                </a:rPr>
                <a:t>luận</a:t>
              </a:r>
              <a:r>
                <a:rPr lang="en-GB" sz="4800" b="1" dirty="0">
                  <a:latin typeface="UTM Avo" panose="02040603050506020204" pitchFamily="18" charset="0"/>
                </a:rPr>
                <a:t> </a:t>
              </a:r>
              <a:r>
                <a:rPr lang="en-GB" sz="4800" b="1" dirty="0" err="1">
                  <a:latin typeface="UTM Avo" panose="02040603050506020204" pitchFamily="18" charset="0"/>
                </a:rPr>
                <a:t>nhóm</a:t>
              </a:r>
              <a:r>
                <a:rPr lang="en-GB" sz="4800" b="1" dirty="0">
                  <a:latin typeface="UTM Avo" panose="02040603050506020204" pitchFamily="18" charset="0"/>
                </a:rPr>
                <a:t> </a:t>
              </a:r>
              <a:r>
                <a:rPr lang="en-GB" sz="4800" b="1" dirty="0" err="1">
                  <a:latin typeface="UTM Avo" panose="02040603050506020204" pitchFamily="18" charset="0"/>
                </a:rPr>
                <a:t>đôi</a:t>
              </a:r>
              <a:endParaRPr lang="vi-VN" sz="4800" b="1" dirty="0"/>
            </a:p>
          </p:txBody>
        </p:sp>
      </p:grpSp>
      <p:sp>
        <p:nvSpPr>
          <p:cNvPr id="14" name="Rectangle: Rounded Corners 13">
            <a:extLst>
              <a:ext uri="{FF2B5EF4-FFF2-40B4-BE49-F238E27FC236}">
                <a16:creationId xmlns:a16="http://schemas.microsoft.com/office/drawing/2014/main" id="{220B4B0A-597F-185E-4CC0-BC3B5A29E29D}"/>
              </a:ext>
            </a:extLst>
          </p:cNvPr>
          <p:cNvSpPr/>
          <p:nvPr/>
        </p:nvSpPr>
        <p:spPr>
          <a:xfrm>
            <a:off x="304801" y="2318683"/>
            <a:ext cx="10365064" cy="3750543"/>
          </a:xfrm>
          <a:prstGeom prst="roundRect">
            <a:avLst/>
          </a:prstGeom>
          <a:solidFill>
            <a:schemeClr val="bg1"/>
          </a:solidFill>
          <a:ln w="38100">
            <a:solidFill>
              <a:srgbClr val="BDC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solidFill>
                <a:latin typeface="Cambria" panose="02040503050406030204" pitchFamily="18" charset="0"/>
                <a:ea typeface="Cambria" panose="02040503050406030204" pitchFamily="18" charset="0"/>
              </a:rPr>
              <a:t>c) Củng cố, nâng cao chủ đề của đoạn văn bằng cách liên hệ với thực tế: </a:t>
            </a:r>
            <a:r>
              <a:rPr lang="vi-VN" sz="4000" b="1" dirty="0">
                <a:solidFill>
                  <a:schemeClr val="accent2"/>
                </a:solidFill>
                <a:latin typeface="Cambria" panose="02040503050406030204" pitchFamily="18" charset="0"/>
                <a:ea typeface="Cambria" panose="02040503050406030204" pitchFamily="18" charset="0"/>
              </a:rPr>
              <a:t>Đọc bài thơ, em thấy yêu thêm em bé của mình ở nhà và hiểu thêm về tình thương yêu mà cha mẹ đã dành cho mỗi đứa con</a:t>
            </a:r>
            <a:r>
              <a:rPr lang="en-GB" sz="4000" b="1" dirty="0">
                <a:solidFill>
                  <a:schemeClr val="accent2"/>
                </a:solidFill>
                <a:latin typeface="Cambria" panose="02040503050406030204" pitchFamily="18" charset="0"/>
                <a:ea typeface="Cambria" panose="02040503050406030204" pitchFamily="18" charset="0"/>
              </a:rPr>
              <a:t>.</a:t>
            </a:r>
            <a:endParaRPr lang="vi-VN" sz="4000" b="1" dirty="0">
              <a:solidFill>
                <a:schemeClr val="accent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14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457</Words>
  <Application>Microsoft Office PowerPoint</Application>
  <PresentationFormat>Custom</PresentationFormat>
  <Paragraphs>43</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iCiel Smoothy Cursive</vt:lpstr>
      <vt:lpstr>Arial</vt:lpstr>
      <vt:lpstr>UTM Avo</vt:lpstr>
      <vt:lpstr>Calibri</vt:lpstr>
      <vt:lpstr>Cambria</vt:lpstr>
      <vt:lpstr>iCiel 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tudent</dc:title>
  <dc:creator>ADMIN</dc:creator>
  <cp:lastModifiedBy>hien tran 0353095025</cp:lastModifiedBy>
  <cp:revision>3</cp:revision>
  <dcterms:created xsi:type="dcterms:W3CDTF">2006-08-16T00:00:00Z</dcterms:created>
  <dcterms:modified xsi:type="dcterms:W3CDTF">2024-11-03T07:20:42Z</dcterms:modified>
  <dc:identifier>DAGSuRA1v8Q</dc:identifier>
</cp:coreProperties>
</file>