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57" r:id="rId4"/>
    <p:sldId id="265" r:id="rId5"/>
    <p:sldId id="260" r:id="rId6"/>
    <p:sldId id="259" r:id="rId7"/>
    <p:sldId id="263" r:id="rId8"/>
    <p:sldId id="264" r:id="rId9"/>
    <p:sldId id="258" r:id="rId10"/>
    <p:sldId id="272" r:id="rId11"/>
    <p:sldId id="269" r:id="rId12"/>
    <p:sldId id="297" r:id="rId13"/>
    <p:sldId id="298" r:id="rId14"/>
    <p:sldId id="275" r:id="rId15"/>
    <p:sldId id="266" r:id="rId16"/>
    <p:sldId id="267" r:id="rId17"/>
    <p:sldId id="271" r:id="rId18"/>
    <p:sldId id="285" r:id="rId19"/>
    <p:sldId id="262" r:id="rId20"/>
    <p:sldId id="293" r:id="rId21"/>
    <p:sldId id="295" r:id="rId22"/>
    <p:sldId id="296"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7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6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58.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svg"/><Relationship Id="rId7" Type="http://schemas.openxmlformats.org/officeDocument/2006/relationships/image" Target="../media/image6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9.svg"/><Relationship Id="rId10" Type="http://schemas.openxmlformats.org/officeDocument/2006/relationships/image" Target="../media/image65.png"/><Relationship Id="rId4" Type="http://schemas.openxmlformats.org/officeDocument/2006/relationships/image" Target="../media/image8.png"/><Relationship Id="rId9"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2.png"/><Relationship Id="rId7" Type="http://schemas.openxmlformats.org/officeDocument/2006/relationships/image" Target="../media/image7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9.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4.sv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sv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rot="-2538879">
            <a:off x="-267169" y="7941226"/>
            <a:ext cx="2353558" cy="1953781"/>
          </a:xfrm>
          <a:custGeom>
            <a:avLst/>
            <a:gdLst/>
            <a:ahLst/>
            <a:cxnLst/>
            <a:rect l="l" t="t" r="r" b="b"/>
            <a:pathLst>
              <a:path w="4904581" h="4878014">
                <a:moveTo>
                  <a:pt x="0" y="0"/>
                </a:moveTo>
                <a:lnTo>
                  <a:pt x="4904581" y="0"/>
                </a:lnTo>
                <a:lnTo>
                  <a:pt x="4904581" y="4878014"/>
                </a:lnTo>
                <a:lnTo>
                  <a:pt x="0" y="4878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849600" y="8305797"/>
            <a:ext cx="2438400" cy="2126900"/>
          </a:xfrm>
          <a:custGeom>
            <a:avLst/>
            <a:gdLst/>
            <a:ahLst/>
            <a:cxnLst/>
            <a:rect l="l" t="t" r="r" b="b"/>
            <a:pathLst>
              <a:path w="6200254" h="5727507">
                <a:moveTo>
                  <a:pt x="0" y="0"/>
                </a:moveTo>
                <a:lnTo>
                  <a:pt x="6200254" y="0"/>
                </a:lnTo>
                <a:lnTo>
                  <a:pt x="6200254" y="5727508"/>
                </a:lnTo>
                <a:lnTo>
                  <a:pt x="0" y="5727508"/>
                </a:lnTo>
                <a:lnTo>
                  <a:pt x="0" y="0"/>
                </a:lnTo>
                <a:close/>
              </a:path>
            </a:pathLst>
          </a:custGeom>
          <a:blipFill>
            <a:blip r:embed="rId4"/>
            <a:stretch>
              <a:fillRect/>
            </a:stretch>
          </a:blipFill>
        </p:spPr>
        <p:txBody>
          <a:bodyPr/>
          <a:lstStyle/>
          <a:p>
            <a:endParaRPr lang="en-US"/>
          </a:p>
        </p:txBody>
      </p:sp>
      <p:sp>
        <p:nvSpPr>
          <p:cNvPr id="6" name="Freeform 6"/>
          <p:cNvSpPr/>
          <p:nvPr/>
        </p:nvSpPr>
        <p:spPr>
          <a:xfrm>
            <a:off x="0" y="-242666"/>
            <a:ext cx="1819221" cy="1943806"/>
          </a:xfrm>
          <a:custGeom>
            <a:avLst/>
            <a:gdLst/>
            <a:ahLst/>
            <a:cxnLst/>
            <a:rect l="l" t="t" r="r" b="b"/>
            <a:pathLst>
              <a:path w="3277286" h="3436211">
                <a:moveTo>
                  <a:pt x="0" y="0"/>
                </a:moveTo>
                <a:lnTo>
                  <a:pt x="3277286" y="0"/>
                </a:lnTo>
                <a:lnTo>
                  <a:pt x="3277286" y="3436211"/>
                </a:lnTo>
                <a:lnTo>
                  <a:pt x="0" y="34362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204294">
            <a:off x="16380026" y="-187885"/>
            <a:ext cx="1877198" cy="1092188"/>
          </a:xfrm>
          <a:custGeom>
            <a:avLst/>
            <a:gdLst/>
            <a:ahLst/>
            <a:cxnLst/>
            <a:rect l="l" t="t" r="r" b="b"/>
            <a:pathLst>
              <a:path w="1877198" h="1092188">
                <a:moveTo>
                  <a:pt x="0" y="0"/>
                </a:moveTo>
                <a:lnTo>
                  <a:pt x="1877199" y="0"/>
                </a:lnTo>
                <a:lnTo>
                  <a:pt x="1877199" y="1092188"/>
                </a:lnTo>
                <a:lnTo>
                  <a:pt x="0" y="1092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FA6F10D-B4F6-389B-5411-BAB1F5368DC0}"/>
              </a:ext>
            </a:extLst>
          </p:cNvPr>
          <p:cNvSpPr txBox="1"/>
          <p:nvPr/>
        </p:nvSpPr>
        <p:spPr>
          <a:xfrm>
            <a:off x="709319" y="3410910"/>
            <a:ext cx="16869361" cy="3465179"/>
          </a:xfrm>
          <a:prstGeom prst="rect">
            <a:avLst/>
          </a:prstGeom>
        </p:spPr>
        <p:txBody>
          <a:bodyPr wrap="square" lIns="0" tIns="0" rIns="0" bIns="0" rtlCol="0" anchor="t">
            <a:spAutoFit/>
          </a:bodyPr>
          <a:lstStyle/>
          <a:p>
            <a:pPr algn="ctr">
              <a:lnSpc>
                <a:spcPct val="150000"/>
              </a:lnSpc>
            </a:pPr>
            <a:r>
              <a:rPr lang="en-US" sz="8000" b="1">
                <a:solidFill>
                  <a:schemeClr val="accent3">
                    <a:lumMod val="50000"/>
                  </a:schemeClr>
                </a:solidFill>
                <a:latin typeface="Arial" panose="020B0604020202020204" pitchFamily="34" charset="0"/>
                <a:cs typeface="Arial" panose="020B0604020202020204" pitchFamily="34" charset="0"/>
              </a:rPr>
              <a:t>CHÀO </a:t>
            </a:r>
            <a:r>
              <a:rPr lang="en-US" sz="8000" b="1" dirty="0">
                <a:solidFill>
                  <a:schemeClr val="accent3">
                    <a:lumMod val="50000"/>
                  </a:schemeClr>
                </a:solidFill>
                <a:latin typeface="Arial" panose="020B0604020202020204" pitchFamily="34" charset="0"/>
                <a:cs typeface="Arial" panose="020B0604020202020204" pitchFamily="34" charset="0"/>
              </a:rPr>
              <a:t>MỪNG CÁC </a:t>
            </a:r>
            <a:r>
              <a:rPr lang="en-US" sz="8000" b="1">
                <a:solidFill>
                  <a:schemeClr val="accent3">
                    <a:lumMod val="50000"/>
                  </a:schemeClr>
                </a:solidFill>
                <a:latin typeface="Arial" panose="020B0604020202020204" pitchFamily="34" charset="0"/>
                <a:cs typeface="Arial" panose="020B0604020202020204" pitchFamily="34" charset="0"/>
              </a:rPr>
              <a:t>EM ĐẾN VỚI TIẾT HỌC NGÀY HÔM NAY!</a:t>
            </a:r>
            <a:endParaRPr lang="en-US" sz="8000" b="1" dirty="0">
              <a:solidFill>
                <a:schemeClr val="accent3">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818335">
            <a:off x="-82804" y="8939940"/>
            <a:ext cx="1386501" cy="1078682"/>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Arrow: Pentagon 31">
            <a:extLst>
              <a:ext uri="{FF2B5EF4-FFF2-40B4-BE49-F238E27FC236}">
                <a16:creationId xmlns:a16="http://schemas.microsoft.com/office/drawing/2014/main" id="{16405044-84C8-8FED-D271-C7E8053964D3}"/>
              </a:ext>
            </a:extLst>
          </p:cNvPr>
          <p:cNvSpPr/>
          <p:nvPr/>
        </p:nvSpPr>
        <p:spPr>
          <a:xfrm>
            <a:off x="657903" y="2699733"/>
            <a:ext cx="13033917" cy="1565511"/>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a:latin typeface="Arial" panose="020B0604020202020204" pitchFamily="34" charset="0"/>
                <a:cs typeface="Arial" panose="020B0604020202020204" pitchFamily="34" charset="0"/>
              </a:rPr>
              <a:t>Xác định công việc cần thực hiện trong dự án</a:t>
            </a:r>
          </a:p>
        </p:txBody>
      </p:sp>
      <p:grpSp>
        <p:nvGrpSpPr>
          <p:cNvPr id="42" name="Group 41">
            <a:extLst>
              <a:ext uri="{FF2B5EF4-FFF2-40B4-BE49-F238E27FC236}">
                <a16:creationId xmlns:a16="http://schemas.microsoft.com/office/drawing/2014/main" id="{C7E40BD3-F8A7-FFFD-5351-5917E4DEF33D}"/>
              </a:ext>
            </a:extLst>
          </p:cNvPr>
          <p:cNvGrpSpPr/>
          <p:nvPr/>
        </p:nvGrpSpPr>
        <p:grpSpPr>
          <a:xfrm>
            <a:off x="4953000" y="251052"/>
            <a:ext cx="8895127" cy="1744336"/>
            <a:chOff x="4953000" y="251052"/>
            <a:chExt cx="8895127" cy="1744336"/>
          </a:xfrm>
        </p:grpSpPr>
        <p:sp>
          <p:nvSpPr>
            <p:cNvPr id="20" name="Rounded Rectangular Callout 13">
              <a:extLst>
                <a:ext uri="{FF2B5EF4-FFF2-40B4-BE49-F238E27FC236}">
                  <a16:creationId xmlns:a16="http://schemas.microsoft.com/office/drawing/2014/main" id="{6EFBEFCE-BCB2-E7DB-B7F0-FD8F1D0F4E3E}"/>
                </a:ext>
              </a:extLst>
            </p:cNvPr>
            <p:cNvSpPr/>
            <p:nvPr/>
          </p:nvSpPr>
          <p:spPr>
            <a:xfrm>
              <a:off x="5410200" y="380387"/>
              <a:ext cx="8437927" cy="1615001"/>
            </a:xfrm>
            <a:prstGeom prst="roundRect">
              <a:avLst/>
            </a:prstGeom>
            <a:solidFill>
              <a:schemeClr val="bg1"/>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GỢI Ý THỰC HIỆN</a:t>
              </a:r>
              <a:endParaRPr lang="en-US" sz="5000" b="1" dirty="0">
                <a:solidFill>
                  <a:srgbClr val="C00000"/>
                </a:solidFill>
                <a:latin typeface="Arial" panose="020B0604020202020204" pitchFamily="34" charset="0"/>
                <a:cs typeface="Arial" panose="020B0604020202020204" pitchFamily="34" charset="0"/>
              </a:endParaRPr>
            </a:p>
          </p:txBody>
        </p:sp>
        <p:sp>
          <p:nvSpPr>
            <p:cNvPr id="41" name="Freeform 5">
              <a:extLst>
                <a:ext uri="{FF2B5EF4-FFF2-40B4-BE49-F238E27FC236}">
                  <a16:creationId xmlns:a16="http://schemas.microsoft.com/office/drawing/2014/main" id="{B44C52CA-731B-AFCC-4D00-6751B0E9F4D4}"/>
                </a:ext>
              </a:extLst>
            </p:cNvPr>
            <p:cNvSpPr/>
            <p:nvPr/>
          </p:nvSpPr>
          <p:spPr>
            <a:xfrm>
              <a:off x="4953000" y="251052"/>
              <a:ext cx="1217022" cy="1147531"/>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ED435F13-DF03-14E5-8F46-2D00CB83834D}"/>
              </a:ext>
            </a:extLst>
          </p:cNvPr>
          <p:cNvGrpSpPr/>
          <p:nvPr/>
        </p:nvGrpSpPr>
        <p:grpSpPr>
          <a:xfrm>
            <a:off x="260931" y="4788443"/>
            <a:ext cx="5674750" cy="3286547"/>
            <a:chOff x="260931" y="4788443"/>
            <a:chExt cx="5674750" cy="3286547"/>
          </a:xfrm>
        </p:grpSpPr>
        <p:sp>
          <p:nvSpPr>
            <p:cNvPr id="33" name="Cloud 32">
              <a:extLst>
                <a:ext uri="{FF2B5EF4-FFF2-40B4-BE49-F238E27FC236}">
                  <a16:creationId xmlns:a16="http://schemas.microsoft.com/office/drawing/2014/main" id="{3D30D34C-147E-2614-B665-D8D9B6F7C720}"/>
                </a:ext>
              </a:extLst>
            </p:cNvPr>
            <p:cNvSpPr/>
            <p:nvPr/>
          </p:nvSpPr>
          <p:spPr>
            <a:xfrm>
              <a:off x="373081" y="4788443"/>
              <a:ext cx="5562600" cy="3286547"/>
            </a:xfrm>
            <a:prstGeom prst="cloud">
              <a:avLst/>
            </a:prstGeom>
            <a:solidFill>
              <a:schemeClr val="bg1"/>
            </a:solidFill>
            <a:ln>
              <a:solidFill>
                <a:schemeClr val="accent3">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Sáng tạo chậu trồng cây từ vật liệu tái chế</a:t>
              </a:r>
            </a:p>
          </p:txBody>
        </p:sp>
        <p:sp>
          <p:nvSpPr>
            <p:cNvPr id="43" name="Oval 42">
              <a:extLst>
                <a:ext uri="{FF2B5EF4-FFF2-40B4-BE49-F238E27FC236}">
                  <a16:creationId xmlns:a16="http://schemas.microsoft.com/office/drawing/2014/main" id="{95BFFF26-1CAB-D627-4884-F8A8AA06F282}"/>
                </a:ext>
              </a:extLst>
            </p:cNvPr>
            <p:cNvSpPr/>
            <p:nvPr/>
          </p:nvSpPr>
          <p:spPr>
            <a:xfrm>
              <a:off x="260931" y="5295900"/>
              <a:ext cx="906481" cy="83820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id="{D4CA3957-7256-E894-D245-8B90234C4226}"/>
              </a:ext>
            </a:extLst>
          </p:cNvPr>
          <p:cNvGrpSpPr/>
          <p:nvPr/>
        </p:nvGrpSpPr>
        <p:grpSpPr>
          <a:xfrm>
            <a:off x="6298860" y="4780823"/>
            <a:ext cx="5469783" cy="3161905"/>
            <a:chOff x="6298860" y="4780823"/>
            <a:chExt cx="5469783" cy="3161905"/>
          </a:xfrm>
        </p:grpSpPr>
        <p:sp>
          <p:nvSpPr>
            <p:cNvPr id="34" name="Cloud 33">
              <a:extLst>
                <a:ext uri="{FF2B5EF4-FFF2-40B4-BE49-F238E27FC236}">
                  <a16:creationId xmlns:a16="http://schemas.microsoft.com/office/drawing/2014/main" id="{203EB45C-7381-87F6-6B74-4120B1FBB47A}"/>
                </a:ext>
              </a:extLst>
            </p:cNvPr>
            <p:cNvSpPr/>
            <p:nvPr/>
          </p:nvSpPr>
          <p:spPr>
            <a:xfrm>
              <a:off x="6353343" y="4780823"/>
              <a:ext cx="5415300" cy="3161905"/>
            </a:xfrm>
            <a:prstGeom prst="cloud">
              <a:avLst/>
            </a:prstGeom>
            <a:solidFill>
              <a:schemeClr val="bg1"/>
            </a:solidFill>
            <a:ln>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Trang trí hành lang lớp học</a:t>
              </a:r>
              <a:endParaRPr lang="en-US" sz="3600" dirty="0">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AD713BA3-0E8F-8020-B3B6-A3463D97C8B7}"/>
                </a:ext>
              </a:extLst>
            </p:cNvPr>
            <p:cNvSpPr/>
            <p:nvPr/>
          </p:nvSpPr>
          <p:spPr>
            <a:xfrm>
              <a:off x="6298860" y="5235700"/>
              <a:ext cx="906481" cy="838200"/>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2</a:t>
              </a:r>
            </a:p>
          </p:txBody>
        </p:sp>
      </p:grpSp>
      <p:grpSp>
        <p:nvGrpSpPr>
          <p:cNvPr id="48" name="Group 47">
            <a:extLst>
              <a:ext uri="{FF2B5EF4-FFF2-40B4-BE49-F238E27FC236}">
                <a16:creationId xmlns:a16="http://schemas.microsoft.com/office/drawing/2014/main" id="{D785813B-E4EC-F9E3-3826-E2B946A9A041}"/>
              </a:ext>
            </a:extLst>
          </p:cNvPr>
          <p:cNvGrpSpPr/>
          <p:nvPr/>
        </p:nvGrpSpPr>
        <p:grpSpPr>
          <a:xfrm>
            <a:off x="12186305" y="4636319"/>
            <a:ext cx="5543754" cy="3286547"/>
            <a:chOff x="12186305" y="4636319"/>
            <a:chExt cx="5543754" cy="3286547"/>
          </a:xfrm>
        </p:grpSpPr>
        <p:sp>
          <p:nvSpPr>
            <p:cNvPr id="35" name="Cloud 34">
              <a:extLst>
                <a:ext uri="{FF2B5EF4-FFF2-40B4-BE49-F238E27FC236}">
                  <a16:creationId xmlns:a16="http://schemas.microsoft.com/office/drawing/2014/main" id="{D54DD4AD-866E-48BA-CFDD-22F0487A607E}"/>
                </a:ext>
              </a:extLst>
            </p:cNvPr>
            <p:cNvSpPr/>
            <p:nvPr/>
          </p:nvSpPr>
          <p:spPr>
            <a:xfrm>
              <a:off x="12396059" y="4636319"/>
              <a:ext cx="5334000" cy="3286547"/>
            </a:xfrm>
            <a:prstGeom prst="cloud">
              <a:avLst/>
            </a:prstGeom>
            <a:solidFill>
              <a:schemeClr val="bg1"/>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Xây dựng góc Nghệ thuật thiên nhiên</a:t>
              </a:r>
            </a:p>
          </p:txBody>
        </p:sp>
        <p:sp>
          <p:nvSpPr>
            <p:cNvPr id="47" name="Oval 46">
              <a:extLst>
                <a:ext uri="{FF2B5EF4-FFF2-40B4-BE49-F238E27FC236}">
                  <a16:creationId xmlns:a16="http://schemas.microsoft.com/office/drawing/2014/main" id="{5BF56873-3CCF-F11D-DEF8-2AAA35AA2B1E}"/>
                </a:ext>
              </a:extLst>
            </p:cNvPr>
            <p:cNvSpPr/>
            <p:nvPr/>
          </p:nvSpPr>
          <p:spPr>
            <a:xfrm>
              <a:off x="12186305" y="5235700"/>
              <a:ext cx="906481" cy="8382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3</a:t>
              </a:r>
            </a:p>
          </p:txBody>
        </p:sp>
      </p:grpSp>
      <p:sp>
        <p:nvSpPr>
          <p:cNvPr id="36" name="Arrow: Pentagon 35">
            <a:extLst>
              <a:ext uri="{FF2B5EF4-FFF2-40B4-BE49-F238E27FC236}">
                <a16:creationId xmlns:a16="http://schemas.microsoft.com/office/drawing/2014/main" id="{616C77C3-6DDF-6422-A356-E945738CA954}"/>
              </a:ext>
            </a:extLst>
          </p:cNvPr>
          <p:cNvSpPr/>
          <p:nvPr/>
        </p:nvSpPr>
        <p:spPr>
          <a:xfrm>
            <a:off x="1600200" y="5133965"/>
            <a:ext cx="14172006" cy="1658725"/>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a:latin typeface="Arial" panose="020B0604020202020204" pitchFamily="34" charset="0"/>
                <a:cs typeface="Arial" panose="020B0604020202020204" pitchFamily="34" charset="0"/>
              </a:rPr>
              <a:t>Phân công nhiệm vụ cho từng thành viên trong nhóm </a:t>
            </a:r>
            <a:endParaRPr lang="en-US" sz="4200" dirty="0">
              <a:latin typeface="Arial" panose="020B0604020202020204" pitchFamily="34" charset="0"/>
              <a:cs typeface="Arial" panose="020B0604020202020204" pitchFamily="34" charset="0"/>
            </a:endParaRPr>
          </a:p>
        </p:txBody>
      </p:sp>
      <p:sp>
        <p:nvSpPr>
          <p:cNvPr id="37" name="Arrow: Pentagon 36">
            <a:extLst>
              <a:ext uri="{FF2B5EF4-FFF2-40B4-BE49-F238E27FC236}">
                <a16:creationId xmlns:a16="http://schemas.microsoft.com/office/drawing/2014/main" id="{61F0C0EB-D512-B5EE-D75D-AC7A9C80A7B2}"/>
              </a:ext>
            </a:extLst>
          </p:cNvPr>
          <p:cNvSpPr/>
          <p:nvPr/>
        </p:nvSpPr>
        <p:spPr>
          <a:xfrm>
            <a:off x="2971800" y="7511481"/>
            <a:ext cx="14172006" cy="2181159"/>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a:latin typeface="Arial" panose="020B0604020202020204" pitchFamily="34" charset="0"/>
                <a:cs typeface="Arial" panose="020B0604020202020204" pitchFamily="34" charset="0"/>
              </a:rPr>
              <a:t>Chuẩn bị những đồ dùng, vật liệu cần thiết cho từng hoạt động, công việc</a:t>
            </a:r>
          </a:p>
        </p:txBody>
      </p:sp>
    </p:spTree>
    <p:extLst>
      <p:ext uri="{BB962C8B-B14F-4D97-AF65-F5344CB8AC3E}">
        <p14:creationId xmlns:p14="http://schemas.microsoft.com/office/powerpoint/2010/main" val="7758050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par>
                          <p:cTn id="37" fill="hold">
                            <p:stCondLst>
                              <p:cond delay="0"/>
                            </p:stCondLst>
                            <p:childTnLst>
                              <p:par>
                                <p:cTn id="38" presetID="22" presetClass="entr" presetSubtype="8"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4FE21F9A-F756-AC22-5BCF-8CF790FEDDB3}"/>
              </a:ext>
            </a:extLst>
          </p:cNvPr>
          <p:cNvSpPr/>
          <p:nvPr/>
        </p:nvSpPr>
        <p:spPr>
          <a:xfrm>
            <a:off x="914400" y="1409700"/>
            <a:ext cx="16687800" cy="7909222"/>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p>
        </p:txBody>
      </p:sp>
      <p:grpSp>
        <p:nvGrpSpPr>
          <p:cNvPr id="20" name="Group 19">
            <a:extLst>
              <a:ext uri="{FF2B5EF4-FFF2-40B4-BE49-F238E27FC236}">
                <a16:creationId xmlns:a16="http://schemas.microsoft.com/office/drawing/2014/main" id="{C4851E30-AA7B-6D9D-0901-C486433DC42E}"/>
              </a:ext>
            </a:extLst>
          </p:cNvPr>
          <p:cNvGrpSpPr/>
          <p:nvPr/>
        </p:nvGrpSpPr>
        <p:grpSpPr>
          <a:xfrm>
            <a:off x="5704851" y="727963"/>
            <a:ext cx="7276528" cy="1244189"/>
            <a:chOff x="5721387" y="1270945"/>
            <a:chExt cx="7276528" cy="1244189"/>
          </a:xfrm>
        </p:grpSpPr>
        <p:pic>
          <p:nvPicPr>
            <p:cNvPr id="21" name="Picture 9">
              <a:extLst>
                <a:ext uri="{FF2B5EF4-FFF2-40B4-BE49-F238E27FC236}">
                  <a16:creationId xmlns:a16="http://schemas.microsoft.com/office/drawing/2014/main" id="{3EA69AB6-DC0A-E347-2324-A8BD509F0C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3946" y="1270945"/>
              <a:ext cx="6951410" cy="1244189"/>
            </a:xfrm>
            <a:prstGeom prst="rect">
              <a:avLst/>
            </a:prstGeom>
          </p:spPr>
        </p:pic>
        <p:sp>
          <p:nvSpPr>
            <p:cNvPr id="22" name="TextBox 21">
              <a:extLst>
                <a:ext uri="{FF2B5EF4-FFF2-40B4-BE49-F238E27FC236}">
                  <a16:creationId xmlns:a16="http://schemas.microsoft.com/office/drawing/2014/main" id="{ED310588-9F38-7656-F3C1-924C44CC2732}"/>
                </a:ext>
              </a:extLst>
            </p:cNvPr>
            <p:cNvSpPr txBox="1"/>
            <p:nvPr/>
          </p:nvSpPr>
          <p:spPr>
            <a:xfrm>
              <a:off x="5721387" y="1462150"/>
              <a:ext cx="7276528"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Nhận xét và kết luận</a:t>
              </a:r>
              <a:endParaRPr lang="en-US" sz="5000" b="1" dirty="0">
                <a:solidFill>
                  <a:srgbClr val="FF0000"/>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AD3800F5-4877-4088-78DE-1A348B894620}"/>
              </a:ext>
            </a:extLst>
          </p:cNvPr>
          <p:cNvSpPr txBox="1"/>
          <p:nvPr/>
        </p:nvSpPr>
        <p:spPr>
          <a:xfrm>
            <a:off x="6673239" y="2163357"/>
            <a:ext cx="10515598" cy="668381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Nhận xét:</a:t>
            </a:r>
            <a:endParaRPr lang="vi-VN" sz="38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Các ý tưởng sáng tạo chậu trồng cây của các em đều rất đẹp và độc đáo.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Mỗi chậu cây là một ý tưởng thú vị</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hể hiện sự khéo léo và khả năng sáng tạo của các em.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Cô khen ngợi cả lớp đã sáng tạo được những chậu cây ấn tượng bằng cách tận dụng chai nhựa đã qua sử dụng. </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447235" y="8582769"/>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9" name="Picture 28" descr="Icon&#10;&#10;Description automatically generated">
            <a:extLst>
              <a:ext uri="{FF2B5EF4-FFF2-40B4-BE49-F238E27FC236}">
                <a16:creationId xmlns:a16="http://schemas.microsoft.com/office/drawing/2014/main" id="{7691D22E-A449-A590-3EA6-379BEBF96B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235" y="727963"/>
            <a:ext cx="1973069" cy="1973069"/>
          </a:xfrm>
          <a:prstGeom prst="rect">
            <a:avLst/>
          </a:prstGeom>
        </p:spPr>
      </p:pic>
      <p:sp>
        <p:nvSpPr>
          <p:cNvPr id="15" name="Freeform 15"/>
          <p:cNvSpPr/>
          <p:nvPr/>
        </p:nvSpPr>
        <p:spPr>
          <a:xfrm rot="4677906">
            <a:off x="16173948" y="67330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7"/>
            <a:stretch>
              <a:fillRect/>
            </a:stretch>
          </a:blipFill>
        </p:spPr>
        <p:txBody>
          <a:bodyPr/>
          <a:lstStyle/>
          <a:p>
            <a:endParaRPr lang="en-US"/>
          </a:p>
        </p:txBody>
      </p:sp>
      <p:grpSp>
        <p:nvGrpSpPr>
          <p:cNvPr id="32" name="Group 31">
            <a:extLst>
              <a:ext uri="{FF2B5EF4-FFF2-40B4-BE49-F238E27FC236}">
                <a16:creationId xmlns:a16="http://schemas.microsoft.com/office/drawing/2014/main" id="{6C6FA520-FE55-0371-605D-611EADEAE2DD}"/>
              </a:ext>
            </a:extLst>
          </p:cNvPr>
          <p:cNvGrpSpPr/>
          <p:nvPr/>
        </p:nvGrpSpPr>
        <p:grpSpPr>
          <a:xfrm>
            <a:off x="1537090" y="3578283"/>
            <a:ext cx="4658507" cy="3853963"/>
            <a:chOff x="1537090" y="3578283"/>
            <a:chExt cx="4658507" cy="3853963"/>
          </a:xfrm>
        </p:grpSpPr>
        <p:grpSp>
          <p:nvGrpSpPr>
            <p:cNvPr id="25" name="Group 8">
              <a:extLst>
                <a:ext uri="{FF2B5EF4-FFF2-40B4-BE49-F238E27FC236}">
                  <a16:creationId xmlns:a16="http://schemas.microsoft.com/office/drawing/2014/main" id="{B2139C51-0378-A9FC-FA49-5A7A52FE04E5}"/>
                </a:ext>
              </a:extLst>
            </p:cNvPr>
            <p:cNvGrpSpPr/>
            <p:nvPr/>
          </p:nvGrpSpPr>
          <p:grpSpPr>
            <a:xfrm>
              <a:off x="1537090" y="3578283"/>
              <a:ext cx="4658507" cy="3853963"/>
              <a:chOff x="0" y="0"/>
              <a:chExt cx="1100661" cy="893945"/>
            </a:xfrm>
          </p:grpSpPr>
          <p:sp>
            <p:nvSpPr>
              <p:cNvPr id="27" name="Freeform 9">
                <a:extLst>
                  <a:ext uri="{FF2B5EF4-FFF2-40B4-BE49-F238E27FC236}">
                    <a16:creationId xmlns:a16="http://schemas.microsoft.com/office/drawing/2014/main" id="{E144AD2F-6280-48DC-63EE-70A4D354BA9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8" name="TextBox 10">
                <a:extLst>
                  <a:ext uri="{FF2B5EF4-FFF2-40B4-BE49-F238E27FC236}">
                    <a16:creationId xmlns:a16="http://schemas.microsoft.com/office/drawing/2014/main" id="{1A7A20D4-7FEA-85D6-4402-D87D3E3D5DA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31" name="Picture 30" descr="A person holding a book&#10;&#10;Description automatically generated">
              <a:extLst>
                <a:ext uri="{FF2B5EF4-FFF2-40B4-BE49-F238E27FC236}">
                  <a16:creationId xmlns:a16="http://schemas.microsoft.com/office/drawing/2014/main" id="{4DCEF1F5-6405-61F5-EBBD-D3573DFF4F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7163" y="3928114"/>
              <a:ext cx="1848458" cy="3504132"/>
            </a:xfrm>
            <a:prstGeom prst="rect">
              <a:avLst/>
            </a:prstGeom>
          </p:spPr>
        </p:pic>
      </p:grpSp>
    </p:spTree>
    <p:extLst>
      <p:ext uri="{BB962C8B-B14F-4D97-AF65-F5344CB8AC3E}">
        <p14:creationId xmlns:p14="http://schemas.microsoft.com/office/powerpoint/2010/main" val="16366547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23" dur="500"/>
                                        <p:tgtEl>
                                          <p:spTgt spid="23">
                                            <p:txEl>
                                              <p:pRg st="1" end="1"/>
                                            </p:txEl>
                                          </p:spTgt>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27" dur="500"/>
                                        <p:tgtEl>
                                          <p:spTgt spid="23">
                                            <p:txEl>
                                              <p:pRg st="2" end="2"/>
                                            </p:txEl>
                                          </p:spTgt>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1"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4FE21F9A-F756-AC22-5BCF-8CF790FEDDB3}"/>
              </a:ext>
            </a:extLst>
          </p:cNvPr>
          <p:cNvSpPr/>
          <p:nvPr/>
        </p:nvSpPr>
        <p:spPr>
          <a:xfrm>
            <a:off x="914400" y="1409700"/>
            <a:ext cx="16687800" cy="7909222"/>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p>
        </p:txBody>
      </p:sp>
      <p:grpSp>
        <p:nvGrpSpPr>
          <p:cNvPr id="20" name="Group 19">
            <a:extLst>
              <a:ext uri="{FF2B5EF4-FFF2-40B4-BE49-F238E27FC236}">
                <a16:creationId xmlns:a16="http://schemas.microsoft.com/office/drawing/2014/main" id="{C4851E30-AA7B-6D9D-0901-C486433DC42E}"/>
              </a:ext>
            </a:extLst>
          </p:cNvPr>
          <p:cNvGrpSpPr/>
          <p:nvPr/>
        </p:nvGrpSpPr>
        <p:grpSpPr>
          <a:xfrm>
            <a:off x="5704851" y="727963"/>
            <a:ext cx="7276528" cy="1244189"/>
            <a:chOff x="5721387" y="1270945"/>
            <a:chExt cx="7276528" cy="1244189"/>
          </a:xfrm>
        </p:grpSpPr>
        <p:pic>
          <p:nvPicPr>
            <p:cNvPr id="21" name="Picture 9">
              <a:extLst>
                <a:ext uri="{FF2B5EF4-FFF2-40B4-BE49-F238E27FC236}">
                  <a16:creationId xmlns:a16="http://schemas.microsoft.com/office/drawing/2014/main" id="{3EA69AB6-DC0A-E347-2324-A8BD509F0C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3946" y="1270945"/>
              <a:ext cx="6951410" cy="1244189"/>
            </a:xfrm>
            <a:prstGeom prst="rect">
              <a:avLst/>
            </a:prstGeom>
          </p:spPr>
        </p:pic>
        <p:sp>
          <p:nvSpPr>
            <p:cNvPr id="22" name="TextBox 21">
              <a:extLst>
                <a:ext uri="{FF2B5EF4-FFF2-40B4-BE49-F238E27FC236}">
                  <a16:creationId xmlns:a16="http://schemas.microsoft.com/office/drawing/2014/main" id="{ED310588-9F38-7656-F3C1-924C44CC2732}"/>
                </a:ext>
              </a:extLst>
            </p:cNvPr>
            <p:cNvSpPr txBox="1"/>
            <p:nvPr/>
          </p:nvSpPr>
          <p:spPr>
            <a:xfrm>
              <a:off x="5721387" y="1462150"/>
              <a:ext cx="7276528" cy="861774"/>
            </a:xfrm>
            <a:prstGeom prst="rect">
              <a:avLst/>
            </a:prstGeom>
            <a:noFill/>
          </p:spPr>
          <p:txBody>
            <a:bodyPr wrap="square" rtlCol="0">
              <a:spAutoFit/>
            </a:bodyPr>
            <a:lstStyle/>
            <a:p>
              <a:pPr algn="ctr"/>
              <a:r>
                <a:rPr lang="en-US" sz="5000" b="1">
                  <a:solidFill>
                    <a:srgbClr val="FF0000"/>
                  </a:solidFill>
                  <a:latin typeface="Arial" panose="020B0604020202020204" pitchFamily="34" charset="0"/>
                  <a:cs typeface="Arial" panose="020B0604020202020204" pitchFamily="34" charset="0"/>
                </a:rPr>
                <a:t>Nhận xét và kết luận</a:t>
              </a:r>
              <a:endParaRPr lang="en-US" sz="5000" b="1" dirty="0">
                <a:solidFill>
                  <a:srgbClr val="FF0000"/>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AD3800F5-4877-4088-78DE-1A348B894620}"/>
              </a:ext>
            </a:extLst>
          </p:cNvPr>
          <p:cNvSpPr txBox="1"/>
          <p:nvPr/>
        </p:nvSpPr>
        <p:spPr>
          <a:xfrm>
            <a:off x="6662762" y="2163357"/>
            <a:ext cx="10243161" cy="668381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Kết luận:</a:t>
            </a:r>
            <a:endParaRPr lang="vi-VN" sz="38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Lập kế hoạch thực hiện dự án Hành lang xanh sẽ giúp chúng ta xác định rõ mục tiêu cần đạt, các công việc và nhiệm vụ cần thực hiện, đồng thời lường trước các khó khăn để thực hiện dự án được tốt hơn.</a:t>
            </a:r>
          </a:p>
          <a:p>
            <a:pPr marL="742950" indent="-74295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em hãy cố gắng thực hiện theo kế hoạch đã xây dựng.</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447235" y="8582769"/>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9" name="Picture 28" descr="Icon&#10;&#10;Description automatically generated">
            <a:extLst>
              <a:ext uri="{FF2B5EF4-FFF2-40B4-BE49-F238E27FC236}">
                <a16:creationId xmlns:a16="http://schemas.microsoft.com/office/drawing/2014/main" id="{7691D22E-A449-A590-3EA6-379BEBF96B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235" y="727963"/>
            <a:ext cx="1973069" cy="1973069"/>
          </a:xfrm>
          <a:prstGeom prst="rect">
            <a:avLst/>
          </a:prstGeom>
        </p:spPr>
      </p:pic>
      <p:sp>
        <p:nvSpPr>
          <p:cNvPr id="15" name="Freeform 15"/>
          <p:cNvSpPr/>
          <p:nvPr/>
        </p:nvSpPr>
        <p:spPr>
          <a:xfrm rot="4677906">
            <a:off x="16173948" y="67330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7"/>
            <a:stretch>
              <a:fillRect/>
            </a:stretch>
          </a:blipFill>
        </p:spPr>
        <p:txBody>
          <a:bodyPr/>
          <a:lstStyle/>
          <a:p>
            <a:endParaRPr lang="en-US"/>
          </a:p>
        </p:txBody>
      </p:sp>
      <p:grpSp>
        <p:nvGrpSpPr>
          <p:cNvPr id="32" name="Group 31">
            <a:extLst>
              <a:ext uri="{FF2B5EF4-FFF2-40B4-BE49-F238E27FC236}">
                <a16:creationId xmlns:a16="http://schemas.microsoft.com/office/drawing/2014/main" id="{6C6FA520-FE55-0371-605D-611EADEAE2DD}"/>
              </a:ext>
            </a:extLst>
          </p:cNvPr>
          <p:cNvGrpSpPr/>
          <p:nvPr/>
        </p:nvGrpSpPr>
        <p:grpSpPr>
          <a:xfrm>
            <a:off x="1537090" y="3578283"/>
            <a:ext cx="4658507" cy="3853963"/>
            <a:chOff x="1537090" y="3578283"/>
            <a:chExt cx="4658507" cy="3853963"/>
          </a:xfrm>
        </p:grpSpPr>
        <p:grpSp>
          <p:nvGrpSpPr>
            <p:cNvPr id="25" name="Group 8">
              <a:extLst>
                <a:ext uri="{FF2B5EF4-FFF2-40B4-BE49-F238E27FC236}">
                  <a16:creationId xmlns:a16="http://schemas.microsoft.com/office/drawing/2014/main" id="{B2139C51-0378-A9FC-FA49-5A7A52FE04E5}"/>
                </a:ext>
              </a:extLst>
            </p:cNvPr>
            <p:cNvGrpSpPr/>
            <p:nvPr/>
          </p:nvGrpSpPr>
          <p:grpSpPr>
            <a:xfrm>
              <a:off x="1537090" y="3578283"/>
              <a:ext cx="4658507" cy="3853963"/>
              <a:chOff x="0" y="0"/>
              <a:chExt cx="1100661" cy="893945"/>
            </a:xfrm>
          </p:grpSpPr>
          <p:sp>
            <p:nvSpPr>
              <p:cNvPr id="27" name="Freeform 9">
                <a:extLst>
                  <a:ext uri="{FF2B5EF4-FFF2-40B4-BE49-F238E27FC236}">
                    <a16:creationId xmlns:a16="http://schemas.microsoft.com/office/drawing/2014/main" id="{E144AD2F-6280-48DC-63EE-70A4D354BA9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28" name="TextBox 10">
                <a:extLst>
                  <a:ext uri="{FF2B5EF4-FFF2-40B4-BE49-F238E27FC236}">
                    <a16:creationId xmlns:a16="http://schemas.microsoft.com/office/drawing/2014/main" id="{1A7A20D4-7FEA-85D6-4402-D87D3E3D5DA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31" name="Picture 30" descr="A person holding a book&#10;&#10;Description automatically generated">
              <a:extLst>
                <a:ext uri="{FF2B5EF4-FFF2-40B4-BE49-F238E27FC236}">
                  <a16:creationId xmlns:a16="http://schemas.microsoft.com/office/drawing/2014/main" id="{4DCEF1F5-6405-61F5-EBBD-D3573DFF4F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7163" y="3928114"/>
              <a:ext cx="1848458" cy="3504132"/>
            </a:xfrm>
            <a:prstGeom prst="rect">
              <a:avLst/>
            </a:prstGeom>
          </p:spPr>
        </p:pic>
      </p:grpSp>
    </p:spTree>
    <p:extLst>
      <p:ext uri="{BB962C8B-B14F-4D97-AF65-F5344CB8AC3E}">
        <p14:creationId xmlns:p14="http://schemas.microsoft.com/office/powerpoint/2010/main" val="14071887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2" dur="500"/>
                                        <p:tgtEl>
                                          <p:spTgt spid="23">
                                            <p:txEl>
                                              <p:pRg st="1" end="1"/>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16"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5867400" y="3040654"/>
            <a:ext cx="11889150" cy="4382225"/>
          </a:xfrm>
          <a:prstGeom prst="rect">
            <a:avLst/>
          </a:prstGeom>
        </p:spPr>
        <p:txBody>
          <a:bodyPr wrap="square" lIns="0" tIns="0" rIns="0" bIns="0" rtlCol="0" anchor="t">
            <a:spAutoFit/>
          </a:bodyPr>
          <a:lstStyle/>
          <a:p>
            <a:pPr algn="ctr">
              <a:lnSpc>
                <a:spcPct val="150000"/>
              </a:lnSpc>
            </a:pP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2</a:t>
            </a: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Sáng tạo chậu trồng cây từ vật liệu tái chế</a:t>
            </a:r>
            <a:endParaRPr lang="vi-VN" sz="66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26949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644697" y="8688632"/>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id="{B892E7FC-62FC-66C1-5772-9331B7D8596A}"/>
              </a:ext>
            </a:extLst>
          </p:cNvPr>
          <p:cNvSpPr/>
          <p:nvPr/>
        </p:nvSpPr>
        <p:spPr>
          <a:xfrm>
            <a:off x="1296889" y="1661255"/>
            <a:ext cx="16196174" cy="7675480"/>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699924E-E55C-F64D-AD4A-05DE2832C5AF}"/>
              </a:ext>
            </a:extLst>
          </p:cNvPr>
          <p:cNvGrpSpPr/>
          <p:nvPr/>
        </p:nvGrpSpPr>
        <p:grpSpPr>
          <a:xfrm>
            <a:off x="-533400" y="431999"/>
            <a:ext cx="16140997" cy="2608073"/>
            <a:chOff x="0" y="-55373"/>
            <a:chExt cx="16140997" cy="2608073"/>
          </a:xfrm>
        </p:grpSpPr>
        <p:sp>
          <p:nvSpPr>
            <p:cNvPr id="15" name="Rectangle: Rounded Corners 14">
              <a:extLst>
                <a:ext uri="{FF2B5EF4-FFF2-40B4-BE49-F238E27FC236}">
                  <a16:creationId xmlns:a16="http://schemas.microsoft.com/office/drawing/2014/main" id="{71D994B9-0BE5-FEF5-FF73-547E3B280645}"/>
                </a:ext>
              </a:extLst>
            </p:cNvPr>
            <p:cNvSpPr/>
            <p:nvPr/>
          </p:nvSpPr>
          <p:spPr>
            <a:xfrm>
              <a:off x="0" y="247086"/>
              <a:ext cx="15925800" cy="2305614"/>
            </a:xfrm>
            <a:prstGeom prst="roundRect">
              <a:avLst/>
            </a:prstGeom>
            <a:solidFill>
              <a:schemeClr val="bg1"/>
            </a:solidFill>
            <a:ln w="57150">
              <a:solidFill>
                <a:schemeClr val="accent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xem video</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sau về</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làm chậu trồng cây từ vật liệu tái chế</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và n</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hận xét ý tưởng sáng tạo trong video</a:t>
              </a:r>
            </a:p>
          </p:txBody>
        </p:sp>
        <p:sp>
          <p:nvSpPr>
            <p:cNvPr id="16" name="Freeform 4">
              <a:extLst>
                <a:ext uri="{FF2B5EF4-FFF2-40B4-BE49-F238E27FC236}">
                  <a16:creationId xmlns:a16="http://schemas.microsoft.com/office/drawing/2014/main" id="{D4B9AFFE-683A-CEBF-BA5B-6052B4E4BD7B}"/>
                </a:ext>
              </a:extLst>
            </p:cNvPr>
            <p:cNvSpPr/>
            <p:nvPr/>
          </p:nvSpPr>
          <p:spPr>
            <a:xfrm>
              <a:off x="15187008" y="-55373"/>
              <a:ext cx="953989" cy="1057647"/>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7" name="Freeform 7"/>
          <p:cNvSpPr/>
          <p:nvPr/>
        </p:nvSpPr>
        <p:spPr>
          <a:xfrm>
            <a:off x="914400" y="8398248"/>
            <a:ext cx="950454" cy="1030939"/>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A cartoon of a child and child sitting on a book&#10;&#10;Description automatically generated">
            <a:extLst>
              <a:ext uri="{FF2B5EF4-FFF2-40B4-BE49-F238E27FC236}">
                <a16:creationId xmlns:a16="http://schemas.microsoft.com/office/drawing/2014/main" id="{27E0DB09-3635-B1E2-4BC0-DCA6605913CD}"/>
              </a:ext>
            </a:extLst>
          </p:cNvPr>
          <p:cNvPicPr>
            <a:picLocks noChangeAspect="1"/>
          </p:cNvPicPr>
          <p:nvPr/>
        </p:nvPicPr>
        <p:blipFill rotWithShape="1">
          <a:blip r:embed="rId10">
            <a:extLst>
              <a:ext uri="{28A0092B-C50C-407E-A947-70E740481C1C}">
                <a14:useLocalDpi xmlns:a14="http://schemas.microsoft.com/office/drawing/2010/main" val="0"/>
              </a:ext>
            </a:extLst>
          </a:blip>
          <a:srcRect t="5833" b="10001"/>
          <a:stretch/>
        </p:blipFill>
        <p:spPr>
          <a:xfrm>
            <a:off x="10723440" y="3717220"/>
            <a:ext cx="5775255" cy="4860828"/>
          </a:xfrm>
          <a:prstGeom prst="rect">
            <a:avLst/>
          </a:prstGeom>
        </p:spPr>
      </p:pic>
      <p:pic>
        <p:nvPicPr>
          <p:cNvPr id="4" name="RECYCLING PLASTIC BOTTLE INTO BEAUTIFUL POT">
            <a:hlinkClick r:id="" action="ppaction://media"/>
            <a:extLst>
              <a:ext uri="{FF2B5EF4-FFF2-40B4-BE49-F238E27FC236}">
                <a16:creationId xmlns:a16="http://schemas.microsoft.com/office/drawing/2014/main" id="{9772F1D2-615B-70F3-2CE0-5D025CDBF24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30147" y="3861634"/>
            <a:ext cx="8128000" cy="4572000"/>
          </a:xfrm>
          <a:prstGeom prst="rect">
            <a:avLst/>
          </a:prstGeom>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4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4" name="Freeform 14"/>
          <p:cNvSpPr/>
          <p:nvPr/>
        </p:nvSpPr>
        <p:spPr>
          <a:xfrm rot="953343">
            <a:off x="15903045" y="990381"/>
            <a:ext cx="2248811" cy="1308399"/>
          </a:xfrm>
          <a:custGeom>
            <a:avLst/>
            <a:gdLst/>
            <a:ahLst/>
            <a:cxnLst/>
            <a:rect l="l" t="t" r="r" b="b"/>
            <a:pathLst>
              <a:path w="2248811" h="1308399">
                <a:moveTo>
                  <a:pt x="0" y="0"/>
                </a:moveTo>
                <a:lnTo>
                  <a:pt x="2248811" y="0"/>
                </a:lnTo>
                <a:lnTo>
                  <a:pt x="2248811" y="1308399"/>
                </a:lnTo>
                <a:lnTo>
                  <a:pt x="0" y="13083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249826" y="8905376"/>
            <a:ext cx="1219200" cy="1226203"/>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23837DAD-9DD5-1925-4A24-3725EF382461}"/>
              </a:ext>
            </a:extLst>
          </p:cNvPr>
          <p:cNvSpPr/>
          <p:nvPr/>
        </p:nvSpPr>
        <p:spPr>
          <a:xfrm>
            <a:off x="9310455" y="2005628"/>
            <a:ext cx="8126111"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pic>
        <p:nvPicPr>
          <p:cNvPr id="4" name="Picture 6">
            <a:extLst>
              <a:ext uri="{FF2B5EF4-FFF2-40B4-BE49-F238E27FC236}">
                <a16:creationId xmlns:a16="http://schemas.microsoft.com/office/drawing/2014/main" id="{7B01B8BA-311C-1497-87FE-4FE4C04D31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452">
            <a:off x="859644" y="498192"/>
            <a:ext cx="8286419" cy="10218600"/>
          </a:xfrm>
          <a:prstGeom prst="rect">
            <a:avLst/>
          </a:prstGeom>
        </p:spPr>
      </p:pic>
      <p:grpSp>
        <p:nvGrpSpPr>
          <p:cNvPr id="5" name="Group 4">
            <a:extLst>
              <a:ext uri="{FF2B5EF4-FFF2-40B4-BE49-F238E27FC236}">
                <a16:creationId xmlns:a16="http://schemas.microsoft.com/office/drawing/2014/main" id="{AEF2E662-3E44-7B71-643E-1DC64103AA2B}"/>
              </a:ext>
            </a:extLst>
          </p:cNvPr>
          <p:cNvGrpSpPr/>
          <p:nvPr/>
        </p:nvGrpSpPr>
        <p:grpSpPr>
          <a:xfrm>
            <a:off x="381000" y="470928"/>
            <a:ext cx="6827420" cy="1157110"/>
            <a:chOff x="203132" y="534842"/>
            <a:chExt cx="6827420" cy="1157110"/>
          </a:xfrm>
        </p:grpSpPr>
        <p:grpSp>
          <p:nvGrpSpPr>
            <p:cNvPr id="6" name="Group 10">
              <a:extLst>
                <a:ext uri="{FF2B5EF4-FFF2-40B4-BE49-F238E27FC236}">
                  <a16:creationId xmlns:a16="http://schemas.microsoft.com/office/drawing/2014/main" id="{374EF7A7-279E-77B9-C2DA-1A9A0AE0F0AE}"/>
                </a:ext>
              </a:extLst>
            </p:cNvPr>
            <p:cNvGrpSpPr/>
            <p:nvPr/>
          </p:nvGrpSpPr>
          <p:grpSpPr>
            <a:xfrm rot="-143938">
              <a:off x="203132" y="534842"/>
              <a:ext cx="6827420" cy="1157110"/>
              <a:chOff x="0" y="0"/>
              <a:chExt cx="5761308" cy="848774"/>
            </a:xfrm>
          </p:grpSpPr>
          <p:sp>
            <p:nvSpPr>
              <p:cNvPr id="8" name="Freeform 11">
                <a:extLst>
                  <a:ext uri="{FF2B5EF4-FFF2-40B4-BE49-F238E27FC236}">
                    <a16:creationId xmlns:a16="http://schemas.microsoft.com/office/drawing/2014/main" id="{5459D1C2-5E68-6080-C7E6-28A2094E386E}"/>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latin typeface="Arial" panose="020B0604020202020204" pitchFamily="34" charset="0"/>
                  <a:cs typeface="Arial" panose="020B0604020202020204" pitchFamily="34" charset="0"/>
                </a:endParaRPr>
              </a:p>
            </p:txBody>
          </p:sp>
        </p:grpSp>
        <p:sp>
          <p:nvSpPr>
            <p:cNvPr id="7" name="TextBox 12">
              <a:extLst>
                <a:ext uri="{FF2B5EF4-FFF2-40B4-BE49-F238E27FC236}">
                  <a16:creationId xmlns:a16="http://schemas.microsoft.com/office/drawing/2014/main" id="{86038189-BB9B-A0D0-B6C5-6A0537E831EB}"/>
                </a:ext>
              </a:extLst>
            </p:cNvPr>
            <p:cNvSpPr txBox="1"/>
            <p:nvPr/>
          </p:nvSpPr>
          <p:spPr>
            <a:xfrm rot="21459337">
              <a:off x="405279" y="736884"/>
              <a:ext cx="6141524" cy="769441"/>
            </a:xfrm>
            <a:prstGeom prst="rect">
              <a:avLst/>
            </a:prstGeom>
          </p:spPr>
          <p:txBody>
            <a:bodyPr wrap="square" lIns="0" tIns="0" rIns="0" bIns="0" rtlCol="0" anchor="t">
              <a:spAutoFit/>
            </a:bodyPr>
            <a:lstStyle/>
            <a:p>
              <a:pPr marL="0" lvl="0" indent="0" algn="ctr">
                <a:spcBef>
                  <a:spcPct val="0"/>
                </a:spcBef>
              </a:pPr>
              <a:r>
                <a:rPr lang="en-US" sz="5000" b="1" spc="179">
                  <a:solidFill>
                    <a:srgbClr val="FFFFFF"/>
                  </a:solidFill>
                  <a:latin typeface="Arial" panose="020B0604020202020204" pitchFamily="34" charset="0"/>
                  <a:cs typeface="Arial" panose="020B0604020202020204" pitchFamily="34" charset="0"/>
                </a:rPr>
                <a:t>Hoạt động nhóm</a:t>
              </a:r>
              <a:endParaRPr lang="en-US" sz="5000" b="1" spc="179" dirty="0">
                <a:solidFill>
                  <a:srgbClr val="FFFFFF"/>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52A269DD-C8C0-4D0A-92AF-4CDC9FF05AF9}"/>
              </a:ext>
            </a:extLst>
          </p:cNvPr>
          <p:cNvSpPr txBox="1"/>
          <p:nvPr/>
        </p:nvSpPr>
        <p:spPr>
          <a:xfrm>
            <a:off x="9895706" y="3214842"/>
            <a:ext cx="7143549" cy="3850541"/>
          </a:xfrm>
          <a:prstGeom prst="rect">
            <a:avLst/>
          </a:prstGeom>
          <a:noFill/>
        </p:spPr>
        <p:txBody>
          <a:bodyPr wrap="square">
            <a:spAutoFit/>
          </a:bodyPr>
          <a:lstStyle/>
          <a:p>
            <a:pPr algn="just">
              <a:lnSpc>
                <a:spcPct val="150000"/>
              </a:lnSpc>
            </a:pPr>
            <a:r>
              <a:rPr lang="nl-NL" sz="4200">
                <a:solidFill>
                  <a:srgbClr val="000000"/>
                </a:solidFill>
                <a:latin typeface="Arial" panose="020B0604020202020204" pitchFamily="34" charset="0"/>
                <a:ea typeface="Calibri" panose="020F0502020204030204" pitchFamily="34" charset="0"/>
                <a:cs typeface="Arial" panose="020B0604020202020204" pitchFamily="34" charset="0"/>
              </a:rPr>
              <a:t>Các nhóm hãy thực hiện sáng tạo chậu cây từ vật liệu tái chế theo các bước hướng dẫn cho sẵn dưới đây</a:t>
            </a:r>
            <a:endParaRPr lang="en-US" sz="4200" dirty="0">
              <a:latin typeface="Arial" panose="020B0604020202020204" pitchFamily="34" charset="0"/>
              <a:cs typeface="Arial" panose="020B0604020202020204" pitchFamily="34" charset="0"/>
            </a:endParaRPr>
          </a:p>
        </p:txBody>
      </p:sp>
      <p:pic>
        <p:nvPicPr>
          <p:cNvPr id="12" name="Picture 16">
            <a:extLst>
              <a:ext uri="{FF2B5EF4-FFF2-40B4-BE49-F238E27FC236}">
                <a16:creationId xmlns:a16="http://schemas.microsoft.com/office/drawing/2014/main" id="{FEFF00D7-DBC8-C1DA-68F7-C19D2238B8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4567" y="7510916"/>
            <a:ext cx="7315200" cy="2788920"/>
          </a:xfrm>
          <a:prstGeom prst="rect">
            <a:avLst/>
          </a:prstGeom>
        </p:spPr>
      </p:pic>
      <p:grpSp>
        <p:nvGrpSpPr>
          <p:cNvPr id="20" name="Group 19">
            <a:extLst>
              <a:ext uri="{FF2B5EF4-FFF2-40B4-BE49-F238E27FC236}">
                <a16:creationId xmlns:a16="http://schemas.microsoft.com/office/drawing/2014/main" id="{2D0156F0-ED0D-6AF0-04D2-A2B235FD2D1C}"/>
              </a:ext>
            </a:extLst>
          </p:cNvPr>
          <p:cNvGrpSpPr/>
          <p:nvPr/>
        </p:nvGrpSpPr>
        <p:grpSpPr>
          <a:xfrm>
            <a:off x="1263985" y="3240372"/>
            <a:ext cx="6492763" cy="4588772"/>
            <a:chOff x="1263985" y="3240372"/>
            <a:chExt cx="6492763" cy="4588772"/>
          </a:xfrm>
        </p:grpSpPr>
        <p:pic>
          <p:nvPicPr>
            <p:cNvPr id="19" name="Picture 18" descr="A cartoon of a child and child holding a basket&#10;&#10;Description automatically generated">
              <a:extLst>
                <a:ext uri="{FF2B5EF4-FFF2-40B4-BE49-F238E27FC236}">
                  <a16:creationId xmlns:a16="http://schemas.microsoft.com/office/drawing/2014/main" id="{9056377F-7509-7934-B361-5A3539F22FD1}"/>
                </a:ext>
              </a:extLst>
            </p:cNvPr>
            <p:cNvPicPr>
              <a:picLocks noChangeAspect="1"/>
            </p:cNvPicPr>
            <p:nvPr/>
          </p:nvPicPr>
          <p:blipFill rotWithShape="1">
            <a:blip r:embed="rId10">
              <a:extLst>
                <a:ext uri="{28A0092B-C50C-407E-A947-70E740481C1C}">
                  <a14:useLocalDpi xmlns:a14="http://schemas.microsoft.com/office/drawing/2010/main" val="0"/>
                </a:ext>
              </a:extLst>
            </a:blip>
            <a:srcRect l="50861" t="51876" r="6022" b="3680"/>
            <a:stretch/>
          </p:blipFill>
          <p:spPr>
            <a:xfrm>
              <a:off x="1263985" y="3771167"/>
              <a:ext cx="6492763" cy="405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2" descr="Push pin ">
              <a:extLst>
                <a:ext uri="{FF2B5EF4-FFF2-40B4-BE49-F238E27FC236}">
                  <a16:creationId xmlns:a16="http://schemas.microsoft.com/office/drawing/2014/main" id="{5234DE66-6367-5C71-BD6E-6FE68F36EB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750153">
              <a:off x="4069454" y="3240372"/>
              <a:ext cx="765792" cy="7657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3718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CA7FE01F-1641-1BF5-209C-8780D3169FB7}"/>
              </a:ext>
            </a:extLst>
          </p:cNvPr>
          <p:cNvGrpSpPr/>
          <p:nvPr/>
        </p:nvGrpSpPr>
        <p:grpSpPr>
          <a:xfrm>
            <a:off x="6438900" y="3467100"/>
            <a:ext cx="5410200" cy="4055395"/>
            <a:chOff x="1676400" y="3429000"/>
            <a:chExt cx="4572000" cy="2498602"/>
          </a:xfrm>
        </p:grpSpPr>
        <p:sp>
          <p:nvSpPr>
            <p:cNvPr id="3" name="Rectangle: Rounded Corners 2">
              <a:extLst>
                <a:ext uri="{FF2B5EF4-FFF2-40B4-BE49-F238E27FC236}">
                  <a16:creationId xmlns:a16="http://schemas.microsoft.com/office/drawing/2014/main" id="{4A1F217D-B375-CFAB-1EB8-9F6B26903C5C}"/>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544D0B67-B5BD-41DA-BF9F-F220129EFABD}"/>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bg1"/>
                  </a:solidFill>
                  <a:latin typeface="Arial" panose="020B0604020202020204" pitchFamily="34" charset="0"/>
                  <a:cs typeface="Arial" panose="020B0604020202020204" pitchFamily="34" charset="0"/>
                </a:rPr>
                <a:t>Hướng dẫn các bước sáng tạo chậu trồng cây như sau</a:t>
              </a:r>
              <a:endParaRPr lang="en-US" sz="4000" dirty="0">
                <a:solidFill>
                  <a:schemeClr val="bg1"/>
                </a:solidFill>
                <a:latin typeface="Arial" panose="020B0604020202020204" pitchFamily="34" charset="0"/>
                <a:cs typeface="Arial" panose="020B0604020202020204" pitchFamily="34" charset="0"/>
              </a:endParaRPr>
            </a:p>
          </p:txBody>
        </p:sp>
      </p:grpSp>
      <p:sp>
        <p:nvSpPr>
          <p:cNvPr id="20" name="Rectangle: Rounded Corners 19">
            <a:extLst>
              <a:ext uri="{FF2B5EF4-FFF2-40B4-BE49-F238E27FC236}">
                <a16:creationId xmlns:a16="http://schemas.microsoft.com/office/drawing/2014/main" id="{A2D51E81-6C82-9007-61DF-D38035C1BB5F}"/>
              </a:ext>
            </a:extLst>
          </p:cNvPr>
          <p:cNvSpPr/>
          <p:nvPr/>
        </p:nvSpPr>
        <p:spPr>
          <a:xfrm>
            <a:off x="838200" y="3801415"/>
            <a:ext cx="4114800" cy="3086100"/>
          </a:xfrm>
          <a:custGeom>
            <a:avLst/>
            <a:gdLst>
              <a:gd name="connsiteX0" fmla="*/ 0 w 4114800"/>
              <a:gd name="connsiteY0" fmla="*/ 514360 h 3086100"/>
              <a:gd name="connsiteX1" fmla="*/ 514360 w 4114800"/>
              <a:gd name="connsiteY1" fmla="*/ 0 h 3086100"/>
              <a:gd name="connsiteX2" fmla="*/ 1059567 w 4114800"/>
              <a:gd name="connsiteY2" fmla="*/ 0 h 3086100"/>
              <a:gd name="connsiteX3" fmla="*/ 1512193 w 4114800"/>
              <a:gd name="connsiteY3" fmla="*/ 0 h 3086100"/>
              <a:gd name="connsiteX4" fmla="*/ 2057400 w 4114800"/>
              <a:gd name="connsiteY4" fmla="*/ 0 h 3086100"/>
              <a:gd name="connsiteX5" fmla="*/ 2479164 w 4114800"/>
              <a:gd name="connsiteY5" fmla="*/ 0 h 3086100"/>
              <a:gd name="connsiteX6" fmla="*/ 3024372 w 4114800"/>
              <a:gd name="connsiteY6" fmla="*/ 0 h 3086100"/>
              <a:gd name="connsiteX7" fmla="*/ 3600440 w 4114800"/>
              <a:gd name="connsiteY7" fmla="*/ 0 h 3086100"/>
              <a:gd name="connsiteX8" fmla="*/ 4114800 w 4114800"/>
              <a:gd name="connsiteY8" fmla="*/ 514360 h 3086100"/>
              <a:gd name="connsiteX9" fmla="*/ 4114800 w 4114800"/>
              <a:gd name="connsiteY9" fmla="*/ 1069853 h 3086100"/>
              <a:gd name="connsiteX10" fmla="*/ 4114800 w 4114800"/>
              <a:gd name="connsiteY10" fmla="*/ 1543050 h 3086100"/>
              <a:gd name="connsiteX11" fmla="*/ 4114800 w 4114800"/>
              <a:gd name="connsiteY11" fmla="*/ 1995674 h 3086100"/>
              <a:gd name="connsiteX12" fmla="*/ 4114800 w 4114800"/>
              <a:gd name="connsiteY12" fmla="*/ 2571740 h 3086100"/>
              <a:gd name="connsiteX13" fmla="*/ 3600440 w 4114800"/>
              <a:gd name="connsiteY13" fmla="*/ 3086100 h 3086100"/>
              <a:gd name="connsiteX14" fmla="*/ 3178676 w 4114800"/>
              <a:gd name="connsiteY14" fmla="*/ 3086100 h 3086100"/>
              <a:gd name="connsiteX15" fmla="*/ 2602607 w 4114800"/>
              <a:gd name="connsiteY15" fmla="*/ 3086100 h 3086100"/>
              <a:gd name="connsiteX16" fmla="*/ 2088261 w 4114800"/>
              <a:gd name="connsiteY16" fmla="*/ 3086100 h 3086100"/>
              <a:gd name="connsiteX17" fmla="*/ 1512193 w 4114800"/>
              <a:gd name="connsiteY17" fmla="*/ 3086100 h 3086100"/>
              <a:gd name="connsiteX18" fmla="*/ 966985 w 4114800"/>
              <a:gd name="connsiteY18" fmla="*/ 3086100 h 3086100"/>
              <a:gd name="connsiteX19" fmla="*/ 514360 w 4114800"/>
              <a:gd name="connsiteY19" fmla="*/ 3086100 h 3086100"/>
              <a:gd name="connsiteX20" fmla="*/ 0 w 4114800"/>
              <a:gd name="connsiteY20" fmla="*/ 2571740 h 3086100"/>
              <a:gd name="connsiteX21" fmla="*/ 0 w 4114800"/>
              <a:gd name="connsiteY21" fmla="*/ 2077969 h 3086100"/>
              <a:gd name="connsiteX22" fmla="*/ 0 w 4114800"/>
              <a:gd name="connsiteY22" fmla="*/ 1625345 h 3086100"/>
              <a:gd name="connsiteX23" fmla="*/ 0 w 4114800"/>
              <a:gd name="connsiteY23" fmla="*/ 1069853 h 3086100"/>
              <a:gd name="connsiteX24" fmla="*/ 0 w 4114800"/>
              <a:gd name="connsiteY24"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14800" h="3086100" fill="none" extrusionOk="0">
                <a:moveTo>
                  <a:pt x="0" y="514360"/>
                </a:moveTo>
                <a:cubicBezTo>
                  <a:pt x="-20008" y="270452"/>
                  <a:pt x="203366" y="-35719"/>
                  <a:pt x="514360" y="0"/>
                </a:cubicBezTo>
                <a:cubicBezTo>
                  <a:pt x="631320" y="-23478"/>
                  <a:pt x="899517" y="13950"/>
                  <a:pt x="1059567" y="0"/>
                </a:cubicBezTo>
                <a:cubicBezTo>
                  <a:pt x="1219617" y="-13950"/>
                  <a:pt x="1366086" y="22234"/>
                  <a:pt x="1512193" y="0"/>
                </a:cubicBezTo>
                <a:cubicBezTo>
                  <a:pt x="1658300" y="-22234"/>
                  <a:pt x="1823492" y="28119"/>
                  <a:pt x="2057400" y="0"/>
                </a:cubicBezTo>
                <a:cubicBezTo>
                  <a:pt x="2291308" y="-28119"/>
                  <a:pt x="2294977" y="7587"/>
                  <a:pt x="2479164" y="0"/>
                </a:cubicBezTo>
                <a:cubicBezTo>
                  <a:pt x="2663351" y="-7587"/>
                  <a:pt x="2829853" y="4663"/>
                  <a:pt x="3024372" y="0"/>
                </a:cubicBezTo>
                <a:cubicBezTo>
                  <a:pt x="3218891" y="-4663"/>
                  <a:pt x="3409064" y="44737"/>
                  <a:pt x="3600440" y="0"/>
                </a:cubicBezTo>
                <a:cubicBezTo>
                  <a:pt x="3863307" y="11891"/>
                  <a:pt x="4131307" y="275013"/>
                  <a:pt x="4114800" y="514360"/>
                </a:cubicBezTo>
                <a:cubicBezTo>
                  <a:pt x="4144577" y="711920"/>
                  <a:pt x="4076208" y="860361"/>
                  <a:pt x="4114800" y="1069853"/>
                </a:cubicBezTo>
                <a:cubicBezTo>
                  <a:pt x="4153392" y="1279345"/>
                  <a:pt x="4063176" y="1313495"/>
                  <a:pt x="4114800" y="1543050"/>
                </a:cubicBezTo>
                <a:cubicBezTo>
                  <a:pt x="4166424" y="1772605"/>
                  <a:pt x="4063675" y="1808623"/>
                  <a:pt x="4114800" y="1995674"/>
                </a:cubicBezTo>
                <a:cubicBezTo>
                  <a:pt x="4165925" y="2182725"/>
                  <a:pt x="4111329" y="2370017"/>
                  <a:pt x="4114800" y="2571740"/>
                </a:cubicBezTo>
                <a:cubicBezTo>
                  <a:pt x="4138709" y="2914252"/>
                  <a:pt x="3913874" y="3115146"/>
                  <a:pt x="3600440" y="3086100"/>
                </a:cubicBezTo>
                <a:cubicBezTo>
                  <a:pt x="3418040" y="3096053"/>
                  <a:pt x="3298862" y="3079477"/>
                  <a:pt x="3178676" y="3086100"/>
                </a:cubicBezTo>
                <a:cubicBezTo>
                  <a:pt x="3058490" y="3092723"/>
                  <a:pt x="2719697" y="3064597"/>
                  <a:pt x="2602607" y="3086100"/>
                </a:cubicBezTo>
                <a:cubicBezTo>
                  <a:pt x="2485517" y="3107603"/>
                  <a:pt x="2238863" y="3082073"/>
                  <a:pt x="2088261" y="3086100"/>
                </a:cubicBezTo>
                <a:cubicBezTo>
                  <a:pt x="1937659" y="3090127"/>
                  <a:pt x="1741681" y="3029563"/>
                  <a:pt x="1512193" y="3086100"/>
                </a:cubicBezTo>
                <a:cubicBezTo>
                  <a:pt x="1282705" y="3142637"/>
                  <a:pt x="1184649" y="3075822"/>
                  <a:pt x="966985" y="3086100"/>
                </a:cubicBezTo>
                <a:cubicBezTo>
                  <a:pt x="749321" y="3096378"/>
                  <a:pt x="608563" y="3035727"/>
                  <a:pt x="514360" y="3086100"/>
                </a:cubicBezTo>
                <a:cubicBezTo>
                  <a:pt x="311571" y="3100034"/>
                  <a:pt x="-58597" y="2877252"/>
                  <a:pt x="0" y="2571740"/>
                </a:cubicBezTo>
                <a:cubicBezTo>
                  <a:pt x="-27190" y="2392712"/>
                  <a:pt x="28732" y="2304711"/>
                  <a:pt x="0" y="2077969"/>
                </a:cubicBezTo>
                <a:cubicBezTo>
                  <a:pt x="-28732" y="1851227"/>
                  <a:pt x="24263" y="1743537"/>
                  <a:pt x="0" y="1625345"/>
                </a:cubicBezTo>
                <a:cubicBezTo>
                  <a:pt x="-24263" y="1507153"/>
                  <a:pt x="55749" y="1217699"/>
                  <a:pt x="0" y="1069853"/>
                </a:cubicBezTo>
                <a:cubicBezTo>
                  <a:pt x="-55749" y="922007"/>
                  <a:pt x="64701" y="662784"/>
                  <a:pt x="0" y="514360"/>
                </a:cubicBezTo>
                <a:close/>
              </a:path>
              <a:path w="4114800" h="3086100" stroke="0" extrusionOk="0">
                <a:moveTo>
                  <a:pt x="0" y="514360"/>
                </a:moveTo>
                <a:cubicBezTo>
                  <a:pt x="-64846" y="190288"/>
                  <a:pt x="217884" y="4655"/>
                  <a:pt x="514360" y="0"/>
                </a:cubicBezTo>
                <a:cubicBezTo>
                  <a:pt x="767918" y="-46778"/>
                  <a:pt x="875602" y="66746"/>
                  <a:pt x="1090428" y="0"/>
                </a:cubicBezTo>
                <a:cubicBezTo>
                  <a:pt x="1305254" y="-66746"/>
                  <a:pt x="1472238" y="18254"/>
                  <a:pt x="1573914" y="0"/>
                </a:cubicBezTo>
                <a:cubicBezTo>
                  <a:pt x="1675590" y="-18254"/>
                  <a:pt x="1898537" y="350"/>
                  <a:pt x="2026539" y="0"/>
                </a:cubicBezTo>
                <a:cubicBezTo>
                  <a:pt x="2154542" y="-350"/>
                  <a:pt x="2461929" y="32712"/>
                  <a:pt x="2571747" y="0"/>
                </a:cubicBezTo>
                <a:cubicBezTo>
                  <a:pt x="2681565" y="-32712"/>
                  <a:pt x="2889117" y="42579"/>
                  <a:pt x="3055233" y="0"/>
                </a:cubicBezTo>
                <a:cubicBezTo>
                  <a:pt x="3221349" y="-42579"/>
                  <a:pt x="3419800" y="22003"/>
                  <a:pt x="3600440" y="0"/>
                </a:cubicBezTo>
                <a:cubicBezTo>
                  <a:pt x="3878116" y="-61002"/>
                  <a:pt x="4094303" y="258772"/>
                  <a:pt x="4114800" y="514360"/>
                </a:cubicBezTo>
                <a:cubicBezTo>
                  <a:pt x="4160288" y="741978"/>
                  <a:pt x="4081445" y="878708"/>
                  <a:pt x="4114800" y="987557"/>
                </a:cubicBezTo>
                <a:cubicBezTo>
                  <a:pt x="4148155" y="1096406"/>
                  <a:pt x="4106042" y="1272405"/>
                  <a:pt x="4114800" y="1501902"/>
                </a:cubicBezTo>
                <a:cubicBezTo>
                  <a:pt x="4123558" y="1731399"/>
                  <a:pt x="4086174" y="1765690"/>
                  <a:pt x="4114800" y="2016247"/>
                </a:cubicBezTo>
                <a:cubicBezTo>
                  <a:pt x="4143426" y="2266804"/>
                  <a:pt x="4111995" y="2374607"/>
                  <a:pt x="4114800" y="2571740"/>
                </a:cubicBezTo>
                <a:cubicBezTo>
                  <a:pt x="4154307" y="2904206"/>
                  <a:pt x="3908064" y="3065480"/>
                  <a:pt x="3600440" y="3086100"/>
                </a:cubicBezTo>
                <a:cubicBezTo>
                  <a:pt x="3437710" y="3099626"/>
                  <a:pt x="3227090" y="3033591"/>
                  <a:pt x="3086093" y="3086100"/>
                </a:cubicBezTo>
                <a:cubicBezTo>
                  <a:pt x="2945096" y="3138609"/>
                  <a:pt x="2687008" y="3029538"/>
                  <a:pt x="2571747" y="3086100"/>
                </a:cubicBezTo>
                <a:cubicBezTo>
                  <a:pt x="2456486" y="3142662"/>
                  <a:pt x="2123796" y="3030016"/>
                  <a:pt x="1995678" y="3086100"/>
                </a:cubicBezTo>
                <a:cubicBezTo>
                  <a:pt x="1867560" y="3142184"/>
                  <a:pt x="1600161" y="3039054"/>
                  <a:pt x="1481332" y="3086100"/>
                </a:cubicBezTo>
                <a:cubicBezTo>
                  <a:pt x="1362503" y="3133146"/>
                  <a:pt x="1245800" y="3071134"/>
                  <a:pt x="1059567" y="3086100"/>
                </a:cubicBezTo>
                <a:cubicBezTo>
                  <a:pt x="873334" y="3101066"/>
                  <a:pt x="750278" y="3048432"/>
                  <a:pt x="514360" y="3086100"/>
                </a:cubicBezTo>
                <a:cubicBezTo>
                  <a:pt x="272861" y="3060847"/>
                  <a:pt x="-21158" y="2889402"/>
                  <a:pt x="0" y="2571740"/>
                </a:cubicBezTo>
                <a:cubicBezTo>
                  <a:pt x="-19801" y="2368894"/>
                  <a:pt x="50162" y="2227795"/>
                  <a:pt x="0" y="2077969"/>
                </a:cubicBezTo>
                <a:cubicBezTo>
                  <a:pt x="-50162" y="1928143"/>
                  <a:pt x="45772" y="1695423"/>
                  <a:pt x="0" y="1563624"/>
                </a:cubicBezTo>
                <a:cubicBezTo>
                  <a:pt x="-45772" y="1431825"/>
                  <a:pt x="31982" y="1231636"/>
                  <a:pt x="0" y="1111000"/>
                </a:cubicBezTo>
                <a:cubicBezTo>
                  <a:pt x="-31982" y="990364"/>
                  <a:pt x="27575" y="668105"/>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4. </a:t>
            </a:r>
            <a:r>
              <a:rPr lang="vi-VN" sz="3600">
                <a:solidFill>
                  <a:schemeClr val="tx2">
                    <a:lumMod val="50000"/>
                  </a:schemeClr>
                </a:solidFill>
                <a:latin typeface="Arial" panose="020B0604020202020204" pitchFamily="34" charset="0"/>
                <a:cs typeface="Arial" panose="020B0604020202020204" pitchFamily="34" charset="0"/>
              </a:rPr>
              <a:t>Trang trí chậu cây theo ý tưởng của mình</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7D91316B-2EBF-C11B-9E1E-F3AE865F423C}"/>
              </a:ext>
            </a:extLst>
          </p:cNvPr>
          <p:cNvCxnSpPr>
            <a:cxnSpLocks/>
            <a:stCxn id="20" idx="3"/>
            <a:endCxn id="19" idx="1"/>
          </p:cNvCxnSpPr>
          <p:nvPr/>
        </p:nvCxnSpPr>
        <p:spPr>
          <a:xfrm flipV="1">
            <a:off x="4953000" y="5335408"/>
            <a:ext cx="1485900" cy="9057"/>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FE24E25C-4279-CBA9-5183-69806A5EEE7B}"/>
              </a:ext>
            </a:extLst>
          </p:cNvPr>
          <p:cNvSpPr/>
          <p:nvPr/>
        </p:nvSpPr>
        <p:spPr>
          <a:xfrm>
            <a:off x="5638800" y="483248"/>
            <a:ext cx="6781800" cy="2002623"/>
          </a:xfrm>
          <a:custGeom>
            <a:avLst/>
            <a:gdLst>
              <a:gd name="connsiteX0" fmla="*/ 0 w 6781800"/>
              <a:gd name="connsiteY0" fmla="*/ 333777 h 2002623"/>
              <a:gd name="connsiteX1" fmla="*/ 333777 w 6781800"/>
              <a:gd name="connsiteY1" fmla="*/ 0 h 2002623"/>
              <a:gd name="connsiteX2" fmla="*/ 767333 w 6781800"/>
              <a:gd name="connsiteY2" fmla="*/ 0 h 2002623"/>
              <a:gd name="connsiteX3" fmla="*/ 1139746 w 6781800"/>
              <a:gd name="connsiteY3" fmla="*/ 0 h 2002623"/>
              <a:gd name="connsiteX4" fmla="*/ 1573301 w 6781800"/>
              <a:gd name="connsiteY4" fmla="*/ 0 h 2002623"/>
              <a:gd name="connsiteX5" fmla="*/ 2068000 w 6781800"/>
              <a:gd name="connsiteY5" fmla="*/ 0 h 2002623"/>
              <a:gd name="connsiteX6" fmla="*/ 2623840 w 6781800"/>
              <a:gd name="connsiteY6" fmla="*/ 0 h 2002623"/>
              <a:gd name="connsiteX7" fmla="*/ 3057396 w 6781800"/>
              <a:gd name="connsiteY7" fmla="*/ 0 h 2002623"/>
              <a:gd name="connsiteX8" fmla="*/ 3735521 w 6781800"/>
              <a:gd name="connsiteY8" fmla="*/ 0 h 2002623"/>
              <a:gd name="connsiteX9" fmla="*/ 4291362 w 6781800"/>
              <a:gd name="connsiteY9" fmla="*/ 0 h 2002623"/>
              <a:gd name="connsiteX10" fmla="*/ 4969487 w 6781800"/>
              <a:gd name="connsiteY10" fmla="*/ 0 h 2002623"/>
              <a:gd name="connsiteX11" fmla="*/ 5586470 w 6781800"/>
              <a:gd name="connsiteY11" fmla="*/ 0 h 2002623"/>
              <a:gd name="connsiteX12" fmla="*/ 6448023 w 6781800"/>
              <a:gd name="connsiteY12" fmla="*/ 0 h 2002623"/>
              <a:gd name="connsiteX13" fmla="*/ 6781800 w 6781800"/>
              <a:gd name="connsiteY13" fmla="*/ 333777 h 2002623"/>
              <a:gd name="connsiteX14" fmla="*/ 6781800 w 6781800"/>
              <a:gd name="connsiteY14" fmla="*/ 765449 h 2002623"/>
              <a:gd name="connsiteX15" fmla="*/ 6781800 w 6781800"/>
              <a:gd name="connsiteY15" fmla="*/ 1170420 h 2002623"/>
              <a:gd name="connsiteX16" fmla="*/ 6781800 w 6781800"/>
              <a:gd name="connsiteY16" fmla="*/ 1668846 h 2002623"/>
              <a:gd name="connsiteX17" fmla="*/ 6448023 w 6781800"/>
              <a:gd name="connsiteY17" fmla="*/ 2002623 h 2002623"/>
              <a:gd name="connsiteX18" fmla="*/ 5769898 w 6781800"/>
              <a:gd name="connsiteY18" fmla="*/ 2002623 h 2002623"/>
              <a:gd name="connsiteX19" fmla="*/ 5336342 w 6781800"/>
              <a:gd name="connsiteY19" fmla="*/ 2002623 h 2002623"/>
              <a:gd name="connsiteX20" fmla="*/ 4780501 w 6781800"/>
              <a:gd name="connsiteY20" fmla="*/ 2002623 h 2002623"/>
              <a:gd name="connsiteX21" fmla="*/ 4163518 w 6781800"/>
              <a:gd name="connsiteY21" fmla="*/ 2002623 h 2002623"/>
              <a:gd name="connsiteX22" fmla="*/ 3485393 w 6781800"/>
              <a:gd name="connsiteY22" fmla="*/ 2002623 h 2002623"/>
              <a:gd name="connsiteX23" fmla="*/ 2868410 w 6781800"/>
              <a:gd name="connsiteY23" fmla="*/ 2002623 h 2002623"/>
              <a:gd name="connsiteX24" fmla="*/ 2190284 w 6781800"/>
              <a:gd name="connsiteY24" fmla="*/ 2002623 h 2002623"/>
              <a:gd name="connsiteX25" fmla="*/ 1573301 w 6781800"/>
              <a:gd name="connsiteY25" fmla="*/ 2002623 h 2002623"/>
              <a:gd name="connsiteX26" fmla="*/ 1139746 w 6781800"/>
              <a:gd name="connsiteY26" fmla="*/ 2002623 h 2002623"/>
              <a:gd name="connsiteX27" fmla="*/ 333777 w 6781800"/>
              <a:gd name="connsiteY27" fmla="*/ 2002623 h 2002623"/>
              <a:gd name="connsiteX28" fmla="*/ 0 w 6781800"/>
              <a:gd name="connsiteY28" fmla="*/ 1668846 h 2002623"/>
              <a:gd name="connsiteX29" fmla="*/ 0 w 6781800"/>
              <a:gd name="connsiteY29" fmla="*/ 1210472 h 2002623"/>
              <a:gd name="connsiteX30" fmla="*/ 0 w 6781800"/>
              <a:gd name="connsiteY30" fmla="*/ 792151 h 2002623"/>
              <a:gd name="connsiteX31" fmla="*/ 0 w 6781800"/>
              <a:gd name="connsiteY31" fmla="*/ 333777 h 200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1800" h="2002623" fill="none" extrusionOk="0">
                <a:moveTo>
                  <a:pt x="0" y="333777"/>
                </a:moveTo>
                <a:cubicBezTo>
                  <a:pt x="5349" y="126091"/>
                  <a:pt x="98629" y="-1637"/>
                  <a:pt x="333777" y="0"/>
                </a:cubicBezTo>
                <a:cubicBezTo>
                  <a:pt x="523051" y="-37146"/>
                  <a:pt x="661481" y="30221"/>
                  <a:pt x="767333" y="0"/>
                </a:cubicBezTo>
                <a:cubicBezTo>
                  <a:pt x="873185" y="-30221"/>
                  <a:pt x="955201" y="14476"/>
                  <a:pt x="1139746" y="0"/>
                </a:cubicBezTo>
                <a:cubicBezTo>
                  <a:pt x="1324291" y="-14476"/>
                  <a:pt x="1393679" y="22825"/>
                  <a:pt x="1573301" y="0"/>
                </a:cubicBezTo>
                <a:cubicBezTo>
                  <a:pt x="1752924" y="-22825"/>
                  <a:pt x="1837450" y="7366"/>
                  <a:pt x="2068000" y="0"/>
                </a:cubicBezTo>
                <a:cubicBezTo>
                  <a:pt x="2298550" y="-7366"/>
                  <a:pt x="2417066" y="58747"/>
                  <a:pt x="2623840" y="0"/>
                </a:cubicBezTo>
                <a:cubicBezTo>
                  <a:pt x="2830614" y="-58747"/>
                  <a:pt x="2911190" y="45922"/>
                  <a:pt x="3057396" y="0"/>
                </a:cubicBezTo>
                <a:cubicBezTo>
                  <a:pt x="3203602" y="-45922"/>
                  <a:pt x="3556555" y="30961"/>
                  <a:pt x="3735521" y="0"/>
                </a:cubicBezTo>
                <a:cubicBezTo>
                  <a:pt x="3914487" y="-30961"/>
                  <a:pt x="4065845" y="53692"/>
                  <a:pt x="4291362" y="0"/>
                </a:cubicBezTo>
                <a:cubicBezTo>
                  <a:pt x="4516879" y="-53692"/>
                  <a:pt x="4803283" y="3888"/>
                  <a:pt x="4969487" y="0"/>
                </a:cubicBezTo>
                <a:cubicBezTo>
                  <a:pt x="5135691" y="-3888"/>
                  <a:pt x="5284012" y="17869"/>
                  <a:pt x="5586470" y="0"/>
                </a:cubicBezTo>
                <a:cubicBezTo>
                  <a:pt x="5888928" y="-17869"/>
                  <a:pt x="6164705" y="81640"/>
                  <a:pt x="6448023" y="0"/>
                </a:cubicBezTo>
                <a:cubicBezTo>
                  <a:pt x="6686612" y="9300"/>
                  <a:pt x="6771987" y="153027"/>
                  <a:pt x="6781800" y="333777"/>
                </a:cubicBezTo>
                <a:cubicBezTo>
                  <a:pt x="6817368" y="421153"/>
                  <a:pt x="6763931" y="604632"/>
                  <a:pt x="6781800" y="765449"/>
                </a:cubicBezTo>
                <a:cubicBezTo>
                  <a:pt x="6799669" y="926266"/>
                  <a:pt x="6738499" y="978159"/>
                  <a:pt x="6781800" y="1170420"/>
                </a:cubicBezTo>
                <a:cubicBezTo>
                  <a:pt x="6825101" y="1362681"/>
                  <a:pt x="6749231" y="1560585"/>
                  <a:pt x="6781800" y="1668846"/>
                </a:cubicBezTo>
                <a:cubicBezTo>
                  <a:pt x="6795491" y="1805098"/>
                  <a:pt x="6608361" y="1959959"/>
                  <a:pt x="6448023" y="2002623"/>
                </a:cubicBezTo>
                <a:cubicBezTo>
                  <a:pt x="6268194" y="2043040"/>
                  <a:pt x="6060666" y="1956989"/>
                  <a:pt x="5769898" y="2002623"/>
                </a:cubicBezTo>
                <a:cubicBezTo>
                  <a:pt x="5479131" y="2048257"/>
                  <a:pt x="5518986" y="1962191"/>
                  <a:pt x="5336342" y="2002623"/>
                </a:cubicBezTo>
                <a:cubicBezTo>
                  <a:pt x="5153698" y="2043055"/>
                  <a:pt x="4973140" y="1945250"/>
                  <a:pt x="4780501" y="2002623"/>
                </a:cubicBezTo>
                <a:cubicBezTo>
                  <a:pt x="4587862" y="2059996"/>
                  <a:pt x="4418795" y="1929541"/>
                  <a:pt x="4163518" y="2002623"/>
                </a:cubicBezTo>
                <a:cubicBezTo>
                  <a:pt x="3908241" y="2075705"/>
                  <a:pt x="3770974" y="1957473"/>
                  <a:pt x="3485393" y="2002623"/>
                </a:cubicBezTo>
                <a:cubicBezTo>
                  <a:pt x="3199812" y="2047773"/>
                  <a:pt x="2993289" y="1939741"/>
                  <a:pt x="2868410" y="2002623"/>
                </a:cubicBezTo>
                <a:cubicBezTo>
                  <a:pt x="2743531" y="2065505"/>
                  <a:pt x="2436891" y="1975787"/>
                  <a:pt x="2190284" y="2002623"/>
                </a:cubicBezTo>
                <a:cubicBezTo>
                  <a:pt x="1943677" y="2029459"/>
                  <a:pt x="1864007" y="1967513"/>
                  <a:pt x="1573301" y="2002623"/>
                </a:cubicBezTo>
                <a:cubicBezTo>
                  <a:pt x="1282595" y="2037733"/>
                  <a:pt x="1275010" y="1952254"/>
                  <a:pt x="1139746" y="2002623"/>
                </a:cubicBezTo>
                <a:cubicBezTo>
                  <a:pt x="1004483" y="2052992"/>
                  <a:pt x="614017" y="2002052"/>
                  <a:pt x="333777" y="2002623"/>
                </a:cubicBezTo>
                <a:cubicBezTo>
                  <a:pt x="188487" y="2008638"/>
                  <a:pt x="24442" y="1890685"/>
                  <a:pt x="0" y="1668846"/>
                </a:cubicBezTo>
                <a:cubicBezTo>
                  <a:pt x="-33491" y="1485296"/>
                  <a:pt x="25545" y="1360509"/>
                  <a:pt x="0" y="1210472"/>
                </a:cubicBezTo>
                <a:cubicBezTo>
                  <a:pt x="-25545" y="1060435"/>
                  <a:pt x="25495" y="909346"/>
                  <a:pt x="0" y="792151"/>
                </a:cubicBezTo>
                <a:cubicBezTo>
                  <a:pt x="-25495" y="674956"/>
                  <a:pt x="10666" y="539426"/>
                  <a:pt x="0" y="333777"/>
                </a:cubicBezTo>
                <a:close/>
              </a:path>
              <a:path w="6781800" h="2002623" stroke="0" extrusionOk="0">
                <a:moveTo>
                  <a:pt x="0" y="333777"/>
                </a:moveTo>
                <a:cubicBezTo>
                  <a:pt x="-11111" y="142584"/>
                  <a:pt x="98131" y="19256"/>
                  <a:pt x="333777" y="0"/>
                </a:cubicBezTo>
                <a:cubicBezTo>
                  <a:pt x="487404" y="-22082"/>
                  <a:pt x="822355" y="68999"/>
                  <a:pt x="1011902" y="0"/>
                </a:cubicBezTo>
                <a:cubicBezTo>
                  <a:pt x="1201450" y="-68999"/>
                  <a:pt x="1324910" y="7219"/>
                  <a:pt x="1506601" y="0"/>
                </a:cubicBezTo>
                <a:cubicBezTo>
                  <a:pt x="1688292" y="-7219"/>
                  <a:pt x="1747657" y="21586"/>
                  <a:pt x="1940156" y="0"/>
                </a:cubicBezTo>
                <a:cubicBezTo>
                  <a:pt x="2132656" y="-21586"/>
                  <a:pt x="2262544" y="44241"/>
                  <a:pt x="2557139" y="0"/>
                </a:cubicBezTo>
                <a:cubicBezTo>
                  <a:pt x="2851734" y="-44241"/>
                  <a:pt x="2816129" y="20755"/>
                  <a:pt x="3051837" y="0"/>
                </a:cubicBezTo>
                <a:cubicBezTo>
                  <a:pt x="3287545" y="-20755"/>
                  <a:pt x="3407063" y="68573"/>
                  <a:pt x="3729963" y="0"/>
                </a:cubicBezTo>
                <a:cubicBezTo>
                  <a:pt x="4052863" y="-68573"/>
                  <a:pt x="4025667" y="34391"/>
                  <a:pt x="4163518" y="0"/>
                </a:cubicBezTo>
                <a:cubicBezTo>
                  <a:pt x="4301370" y="-34391"/>
                  <a:pt x="4503970" y="36867"/>
                  <a:pt x="4841644" y="0"/>
                </a:cubicBezTo>
                <a:cubicBezTo>
                  <a:pt x="5179318" y="-36867"/>
                  <a:pt x="5074581" y="25453"/>
                  <a:pt x="5214057" y="0"/>
                </a:cubicBezTo>
                <a:cubicBezTo>
                  <a:pt x="5353533" y="-25453"/>
                  <a:pt x="5643275" y="64924"/>
                  <a:pt x="5769898" y="0"/>
                </a:cubicBezTo>
                <a:cubicBezTo>
                  <a:pt x="5896521" y="-64924"/>
                  <a:pt x="6265270" y="8759"/>
                  <a:pt x="6448023" y="0"/>
                </a:cubicBezTo>
                <a:cubicBezTo>
                  <a:pt x="6660202" y="-27510"/>
                  <a:pt x="6790870" y="143588"/>
                  <a:pt x="6781800" y="333777"/>
                </a:cubicBezTo>
                <a:cubicBezTo>
                  <a:pt x="6815673" y="477450"/>
                  <a:pt x="6738042" y="650956"/>
                  <a:pt x="6781800" y="778800"/>
                </a:cubicBezTo>
                <a:cubicBezTo>
                  <a:pt x="6825558" y="906644"/>
                  <a:pt x="6740198" y="1031705"/>
                  <a:pt x="6781800" y="1197122"/>
                </a:cubicBezTo>
                <a:cubicBezTo>
                  <a:pt x="6823402" y="1362539"/>
                  <a:pt x="6733196" y="1486668"/>
                  <a:pt x="6781800" y="1668846"/>
                </a:cubicBezTo>
                <a:cubicBezTo>
                  <a:pt x="6761479" y="1811763"/>
                  <a:pt x="6634102" y="1979103"/>
                  <a:pt x="6448023" y="2002623"/>
                </a:cubicBezTo>
                <a:cubicBezTo>
                  <a:pt x="6304675" y="2019600"/>
                  <a:pt x="6132058" y="1991453"/>
                  <a:pt x="5831040" y="2002623"/>
                </a:cubicBezTo>
                <a:cubicBezTo>
                  <a:pt x="5530022" y="2013793"/>
                  <a:pt x="5614138" y="1984124"/>
                  <a:pt x="5397484" y="2002623"/>
                </a:cubicBezTo>
                <a:cubicBezTo>
                  <a:pt x="5180830" y="2021122"/>
                  <a:pt x="5004495" y="1978450"/>
                  <a:pt x="4719359" y="2002623"/>
                </a:cubicBezTo>
                <a:cubicBezTo>
                  <a:pt x="4434224" y="2026796"/>
                  <a:pt x="4318226" y="1970574"/>
                  <a:pt x="4163518" y="2002623"/>
                </a:cubicBezTo>
                <a:cubicBezTo>
                  <a:pt x="4008810" y="2034672"/>
                  <a:pt x="3866497" y="1988374"/>
                  <a:pt x="3729963" y="2002623"/>
                </a:cubicBezTo>
                <a:cubicBezTo>
                  <a:pt x="3593430" y="2016872"/>
                  <a:pt x="3396889" y="1990614"/>
                  <a:pt x="3174122" y="2002623"/>
                </a:cubicBezTo>
                <a:cubicBezTo>
                  <a:pt x="2951355" y="2014632"/>
                  <a:pt x="2888944" y="1961439"/>
                  <a:pt x="2801709" y="2002623"/>
                </a:cubicBezTo>
                <a:cubicBezTo>
                  <a:pt x="2714474" y="2043807"/>
                  <a:pt x="2531678" y="1999185"/>
                  <a:pt x="2429296" y="2002623"/>
                </a:cubicBezTo>
                <a:cubicBezTo>
                  <a:pt x="2326914" y="2006061"/>
                  <a:pt x="2059732" y="1972272"/>
                  <a:pt x="1873455" y="2002623"/>
                </a:cubicBezTo>
                <a:cubicBezTo>
                  <a:pt x="1687178" y="2032974"/>
                  <a:pt x="1620626" y="1955448"/>
                  <a:pt x="1439900" y="2002623"/>
                </a:cubicBezTo>
                <a:cubicBezTo>
                  <a:pt x="1259174" y="2049798"/>
                  <a:pt x="1049018" y="1996462"/>
                  <a:pt x="822917" y="2002623"/>
                </a:cubicBezTo>
                <a:cubicBezTo>
                  <a:pt x="596816" y="2008784"/>
                  <a:pt x="554199" y="1955659"/>
                  <a:pt x="333777" y="2002623"/>
                </a:cubicBezTo>
                <a:cubicBezTo>
                  <a:pt x="132572" y="2055201"/>
                  <a:pt x="-6715" y="1832041"/>
                  <a:pt x="0" y="1668846"/>
                </a:cubicBezTo>
                <a:cubicBezTo>
                  <a:pt x="-42225" y="1519806"/>
                  <a:pt x="8492" y="1436048"/>
                  <a:pt x="0" y="1223823"/>
                </a:cubicBezTo>
                <a:cubicBezTo>
                  <a:pt x="-8492" y="1011598"/>
                  <a:pt x="33754" y="906584"/>
                  <a:pt x="0" y="805501"/>
                </a:cubicBezTo>
                <a:cubicBezTo>
                  <a:pt x="-33754" y="704418"/>
                  <a:pt x="3953" y="514361"/>
                  <a:pt x="0" y="333777"/>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1. </a:t>
            </a:r>
            <a:r>
              <a:rPr lang="vi-VN" sz="3600">
                <a:solidFill>
                  <a:schemeClr val="tx2">
                    <a:lumMod val="50000"/>
                  </a:schemeClr>
                </a:solidFill>
                <a:latin typeface="Arial" panose="020B0604020202020204" pitchFamily="34" charset="0"/>
                <a:cs typeface="Arial" panose="020B0604020202020204" pitchFamily="34" charset="0"/>
              </a:rPr>
              <a:t>Lựa chọn ý tưởng sáng tạo chậu trồng cây</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F2B837B9-F19C-4B48-E5C1-ACD054B8E85E}"/>
              </a:ext>
            </a:extLst>
          </p:cNvPr>
          <p:cNvCxnSpPr>
            <a:cxnSpLocks/>
            <a:stCxn id="19" idx="0"/>
            <a:endCxn id="22" idx="2"/>
          </p:cNvCxnSpPr>
          <p:nvPr/>
        </p:nvCxnSpPr>
        <p:spPr>
          <a:xfrm flipH="1" flipV="1">
            <a:off x="9029700" y="2485871"/>
            <a:ext cx="24130" cy="981229"/>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5BAC66AA-FF05-E294-A8EA-CEB7313923A8}"/>
              </a:ext>
            </a:extLst>
          </p:cNvPr>
          <p:cNvSpPr/>
          <p:nvPr/>
        </p:nvSpPr>
        <p:spPr>
          <a:xfrm>
            <a:off x="13154660" y="3808070"/>
            <a:ext cx="4724400" cy="3086100"/>
          </a:xfrm>
          <a:custGeom>
            <a:avLst/>
            <a:gdLst>
              <a:gd name="connsiteX0" fmla="*/ 0 w 4724400"/>
              <a:gd name="connsiteY0" fmla="*/ 514360 h 3086100"/>
              <a:gd name="connsiteX1" fmla="*/ 514360 w 4724400"/>
              <a:gd name="connsiteY1" fmla="*/ 0 h 3086100"/>
              <a:gd name="connsiteX2" fmla="*/ 1005357 w 4724400"/>
              <a:gd name="connsiteY2" fmla="*/ 0 h 3086100"/>
              <a:gd name="connsiteX3" fmla="*/ 1422441 w 4724400"/>
              <a:gd name="connsiteY3" fmla="*/ 0 h 3086100"/>
              <a:gd name="connsiteX4" fmla="*/ 1987352 w 4724400"/>
              <a:gd name="connsiteY4" fmla="*/ 0 h 3086100"/>
              <a:gd name="connsiteX5" fmla="*/ 2441393 w 4724400"/>
              <a:gd name="connsiteY5" fmla="*/ 0 h 3086100"/>
              <a:gd name="connsiteX6" fmla="*/ 2858477 w 4724400"/>
              <a:gd name="connsiteY6" fmla="*/ 0 h 3086100"/>
              <a:gd name="connsiteX7" fmla="*/ 3312518 w 4724400"/>
              <a:gd name="connsiteY7" fmla="*/ 0 h 3086100"/>
              <a:gd name="connsiteX8" fmla="*/ 4210040 w 4724400"/>
              <a:gd name="connsiteY8" fmla="*/ 0 h 3086100"/>
              <a:gd name="connsiteX9" fmla="*/ 4724400 w 4724400"/>
              <a:gd name="connsiteY9" fmla="*/ 514360 h 3086100"/>
              <a:gd name="connsiteX10" fmla="*/ 4724400 w 4724400"/>
              <a:gd name="connsiteY10" fmla="*/ 987557 h 3086100"/>
              <a:gd name="connsiteX11" fmla="*/ 4724400 w 4724400"/>
              <a:gd name="connsiteY11" fmla="*/ 1481329 h 3086100"/>
              <a:gd name="connsiteX12" fmla="*/ 4724400 w 4724400"/>
              <a:gd name="connsiteY12" fmla="*/ 1995674 h 3086100"/>
              <a:gd name="connsiteX13" fmla="*/ 4724400 w 4724400"/>
              <a:gd name="connsiteY13" fmla="*/ 2571740 h 3086100"/>
              <a:gd name="connsiteX14" fmla="*/ 4210040 w 4724400"/>
              <a:gd name="connsiteY14" fmla="*/ 3086100 h 3086100"/>
              <a:gd name="connsiteX15" fmla="*/ 3682086 w 4724400"/>
              <a:gd name="connsiteY15" fmla="*/ 3086100 h 3086100"/>
              <a:gd name="connsiteX16" fmla="*/ 3117175 w 4724400"/>
              <a:gd name="connsiteY16" fmla="*/ 3086100 h 3086100"/>
              <a:gd name="connsiteX17" fmla="*/ 2626177 w 4724400"/>
              <a:gd name="connsiteY17" fmla="*/ 3086100 h 3086100"/>
              <a:gd name="connsiteX18" fmla="*/ 2061266 w 4724400"/>
              <a:gd name="connsiteY18" fmla="*/ 3086100 h 3086100"/>
              <a:gd name="connsiteX19" fmla="*/ 1607225 w 4724400"/>
              <a:gd name="connsiteY19" fmla="*/ 3086100 h 3086100"/>
              <a:gd name="connsiteX20" fmla="*/ 1079271 w 4724400"/>
              <a:gd name="connsiteY20" fmla="*/ 3086100 h 3086100"/>
              <a:gd name="connsiteX21" fmla="*/ 514360 w 4724400"/>
              <a:gd name="connsiteY21" fmla="*/ 3086100 h 3086100"/>
              <a:gd name="connsiteX22" fmla="*/ 0 w 4724400"/>
              <a:gd name="connsiteY22" fmla="*/ 2571740 h 3086100"/>
              <a:gd name="connsiteX23" fmla="*/ 0 w 4724400"/>
              <a:gd name="connsiteY23" fmla="*/ 2036821 h 3086100"/>
              <a:gd name="connsiteX24" fmla="*/ 0 w 4724400"/>
              <a:gd name="connsiteY24" fmla="*/ 1543050 h 3086100"/>
              <a:gd name="connsiteX25" fmla="*/ 0 w 4724400"/>
              <a:gd name="connsiteY25" fmla="*/ 1069853 h 3086100"/>
              <a:gd name="connsiteX26" fmla="*/ 0 w 4724400"/>
              <a:gd name="connsiteY26"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3086100" fill="none" extrusionOk="0">
                <a:moveTo>
                  <a:pt x="0" y="514360"/>
                </a:moveTo>
                <a:cubicBezTo>
                  <a:pt x="-1663" y="195783"/>
                  <a:pt x="257059" y="16866"/>
                  <a:pt x="514360" y="0"/>
                </a:cubicBezTo>
                <a:cubicBezTo>
                  <a:pt x="691598" y="-37787"/>
                  <a:pt x="848815" y="25381"/>
                  <a:pt x="1005357" y="0"/>
                </a:cubicBezTo>
                <a:cubicBezTo>
                  <a:pt x="1161899" y="-25381"/>
                  <a:pt x="1320361" y="8020"/>
                  <a:pt x="1422441" y="0"/>
                </a:cubicBezTo>
                <a:cubicBezTo>
                  <a:pt x="1524521" y="-8020"/>
                  <a:pt x="1846537" y="35914"/>
                  <a:pt x="1987352" y="0"/>
                </a:cubicBezTo>
                <a:cubicBezTo>
                  <a:pt x="2128167" y="-35914"/>
                  <a:pt x="2310249" y="12506"/>
                  <a:pt x="2441393" y="0"/>
                </a:cubicBezTo>
                <a:cubicBezTo>
                  <a:pt x="2572537" y="-12506"/>
                  <a:pt x="2738267" y="38196"/>
                  <a:pt x="2858477" y="0"/>
                </a:cubicBezTo>
                <a:cubicBezTo>
                  <a:pt x="2978687" y="-38196"/>
                  <a:pt x="3109083" y="9371"/>
                  <a:pt x="3312518" y="0"/>
                </a:cubicBezTo>
                <a:cubicBezTo>
                  <a:pt x="3515953" y="-9371"/>
                  <a:pt x="3893262" y="10764"/>
                  <a:pt x="4210040" y="0"/>
                </a:cubicBezTo>
                <a:cubicBezTo>
                  <a:pt x="4567000" y="-19292"/>
                  <a:pt x="4712599" y="312033"/>
                  <a:pt x="4724400" y="514360"/>
                </a:cubicBezTo>
                <a:cubicBezTo>
                  <a:pt x="4753953" y="703457"/>
                  <a:pt x="4678389" y="783636"/>
                  <a:pt x="4724400" y="987557"/>
                </a:cubicBezTo>
                <a:cubicBezTo>
                  <a:pt x="4770411" y="1191478"/>
                  <a:pt x="4672461" y="1264557"/>
                  <a:pt x="4724400" y="1481329"/>
                </a:cubicBezTo>
                <a:cubicBezTo>
                  <a:pt x="4776339" y="1698101"/>
                  <a:pt x="4687076" y="1759199"/>
                  <a:pt x="4724400" y="1995674"/>
                </a:cubicBezTo>
                <a:cubicBezTo>
                  <a:pt x="4761724" y="2232150"/>
                  <a:pt x="4663878" y="2449743"/>
                  <a:pt x="4724400" y="2571740"/>
                </a:cubicBezTo>
                <a:cubicBezTo>
                  <a:pt x="4736329" y="2886475"/>
                  <a:pt x="4528653" y="3102169"/>
                  <a:pt x="4210040" y="3086100"/>
                </a:cubicBezTo>
                <a:cubicBezTo>
                  <a:pt x="3981387" y="3133807"/>
                  <a:pt x="3889750" y="3045680"/>
                  <a:pt x="3682086" y="3086100"/>
                </a:cubicBezTo>
                <a:cubicBezTo>
                  <a:pt x="3474422" y="3126520"/>
                  <a:pt x="3254952" y="3018615"/>
                  <a:pt x="3117175" y="3086100"/>
                </a:cubicBezTo>
                <a:cubicBezTo>
                  <a:pt x="2979398" y="3153585"/>
                  <a:pt x="2756629" y="3032740"/>
                  <a:pt x="2626177" y="3086100"/>
                </a:cubicBezTo>
                <a:cubicBezTo>
                  <a:pt x="2495725" y="3139460"/>
                  <a:pt x="2342748" y="3028465"/>
                  <a:pt x="2061266" y="3086100"/>
                </a:cubicBezTo>
                <a:cubicBezTo>
                  <a:pt x="1779784" y="3143735"/>
                  <a:pt x="1704337" y="3043212"/>
                  <a:pt x="1607225" y="3086100"/>
                </a:cubicBezTo>
                <a:cubicBezTo>
                  <a:pt x="1510113" y="3128988"/>
                  <a:pt x="1281708" y="3071946"/>
                  <a:pt x="1079271" y="3086100"/>
                </a:cubicBezTo>
                <a:cubicBezTo>
                  <a:pt x="876834" y="3100254"/>
                  <a:pt x="771420" y="3075266"/>
                  <a:pt x="514360" y="3086100"/>
                </a:cubicBezTo>
                <a:cubicBezTo>
                  <a:pt x="267798" y="3027698"/>
                  <a:pt x="16195" y="2843069"/>
                  <a:pt x="0" y="2571740"/>
                </a:cubicBezTo>
                <a:cubicBezTo>
                  <a:pt x="-37619" y="2381593"/>
                  <a:pt x="41887" y="2288975"/>
                  <a:pt x="0" y="2036821"/>
                </a:cubicBezTo>
                <a:cubicBezTo>
                  <a:pt x="-41887" y="1784667"/>
                  <a:pt x="16042" y="1761961"/>
                  <a:pt x="0" y="1543050"/>
                </a:cubicBezTo>
                <a:cubicBezTo>
                  <a:pt x="-16042" y="1324139"/>
                  <a:pt x="10332" y="1174240"/>
                  <a:pt x="0" y="1069853"/>
                </a:cubicBezTo>
                <a:cubicBezTo>
                  <a:pt x="-10332" y="965466"/>
                  <a:pt x="10627" y="741333"/>
                  <a:pt x="0" y="514360"/>
                </a:cubicBezTo>
                <a:close/>
              </a:path>
              <a:path w="4724400" h="3086100" stroke="0" extrusionOk="0">
                <a:moveTo>
                  <a:pt x="0" y="514360"/>
                </a:moveTo>
                <a:cubicBezTo>
                  <a:pt x="-64846" y="190288"/>
                  <a:pt x="217884" y="4655"/>
                  <a:pt x="514360" y="0"/>
                </a:cubicBezTo>
                <a:cubicBezTo>
                  <a:pt x="689034" y="-39004"/>
                  <a:pt x="925171" y="31516"/>
                  <a:pt x="1116228" y="0"/>
                </a:cubicBezTo>
                <a:cubicBezTo>
                  <a:pt x="1307285" y="-31516"/>
                  <a:pt x="1496743" y="58851"/>
                  <a:pt x="1607225" y="0"/>
                </a:cubicBezTo>
                <a:cubicBezTo>
                  <a:pt x="1717707" y="-58851"/>
                  <a:pt x="1899421" y="40001"/>
                  <a:pt x="2061266" y="0"/>
                </a:cubicBezTo>
                <a:cubicBezTo>
                  <a:pt x="2223111" y="-40001"/>
                  <a:pt x="2491085" y="60427"/>
                  <a:pt x="2626177" y="0"/>
                </a:cubicBezTo>
                <a:cubicBezTo>
                  <a:pt x="2761269" y="-60427"/>
                  <a:pt x="2978717" y="38510"/>
                  <a:pt x="3117175" y="0"/>
                </a:cubicBezTo>
                <a:cubicBezTo>
                  <a:pt x="3255633" y="-38510"/>
                  <a:pt x="3582994" y="71207"/>
                  <a:pt x="3719043" y="0"/>
                </a:cubicBezTo>
                <a:cubicBezTo>
                  <a:pt x="3855092" y="-71207"/>
                  <a:pt x="3975847" y="16955"/>
                  <a:pt x="4210040" y="0"/>
                </a:cubicBezTo>
                <a:cubicBezTo>
                  <a:pt x="4473992" y="33286"/>
                  <a:pt x="4677253" y="175603"/>
                  <a:pt x="4724400" y="514360"/>
                </a:cubicBezTo>
                <a:cubicBezTo>
                  <a:pt x="4737418" y="720615"/>
                  <a:pt x="4715610" y="803570"/>
                  <a:pt x="4724400" y="987557"/>
                </a:cubicBezTo>
                <a:cubicBezTo>
                  <a:pt x="4733190" y="1171544"/>
                  <a:pt x="4695774" y="1251345"/>
                  <a:pt x="4724400" y="1501902"/>
                </a:cubicBezTo>
                <a:cubicBezTo>
                  <a:pt x="4753026" y="1752459"/>
                  <a:pt x="4716643" y="1808128"/>
                  <a:pt x="4724400" y="1995674"/>
                </a:cubicBezTo>
                <a:cubicBezTo>
                  <a:pt x="4732157" y="2183220"/>
                  <a:pt x="4656226" y="2306010"/>
                  <a:pt x="4724400" y="2571740"/>
                </a:cubicBezTo>
                <a:cubicBezTo>
                  <a:pt x="4731196" y="2847376"/>
                  <a:pt x="4472698" y="3077822"/>
                  <a:pt x="4210040" y="3086100"/>
                </a:cubicBezTo>
                <a:cubicBezTo>
                  <a:pt x="4050171" y="3143354"/>
                  <a:pt x="3939285" y="3064727"/>
                  <a:pt x="3682086" y="3086100"/>
                </a:cubicBezTo>
                <a:cubicBezTo>
                  <a:pt x="3424887" y="3107473"/>
                  <a:pt x="3235623" y="3079217"/>
                  <a:pt x="3080218" y="3086100"/>
                </a:cubicBezTo>
                <a:cubicBezTo>
                  <a:pt x="2924813" y="3092983"/>
                  <a:pt x="2791660" y="3031575"/>
                  <a:pt x="2552264" y="3086100"/>
                </a:cubicBezTo>
                <a:cubicBezTo>
                  <a:pt x="2312868" y="3140625"/>
                  <a:pt x="2271777" y="3055868"/>
                  <a:pt x="2135180" y="3086100"/>
                </a:cubicBezTo>
                <a:cubicBezTo>
                  <a:pt x="1998583" y="3116332"/>
                  <a:pt x="1884942" y="3067237"/>
                  <a:pt x="1681139" y="3086100"/>
                </a:cubicBezTo>
                <a:cubicBezTo>
                  <a:pt x="1477336" y="3104963"/>
                  <a:pt x="1244044" y="3076618"/>
                  <a:pt x="1079271" y="3086100"/>
                </a:cubicBezTo>
                <a:cubicBezTo>
                  <a:pt x="914498" y="3095582"/>
                  <a:pt x="787220" y="3039525"/>
                  <a:pt x="514360" y="3086100"/>
                </a:cubicBezTo>
                <a:cubicBezTo>
                  <a:pt x="241963" y="3109219"/>
                  <a:pt x="-21472" y="2867136"/>
                  <a:pt x="0" y="2571740"/>
                </a:cubicBezTo>
                <a:cubicBezTo>
                  <a:pt x="-44098" y="2351960"/>
                  <a:pt x="43646" y="2243669"/>
                  <a:pt x="0" y="2036821"/>
                </a:cubicBezTo>
                <a:cubicBezTo>
                  <a:pt x="-43646" y="1829973"/>
                  <a:pt x="53824" y="1753740"/>
                  <a:pt x="0" y="1584198"/>
                </a:cubicBezTo>
                <a:cubicBezTo>
                  <a:pt x="-53824" y="1414656"/>
                  <a:pt x="24074" y="1214607"/>
                  <a:pt x="0" y="1069853"/>
                </a:cubicBezTo>
                <a:cubicBezTo>
                  <a:pt x="-24074" y="925099"/>
                  <a:pt x="43408" y="641141"/>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2. Cắt chai nhựa theo hình dạng chậu cây mong muốn</a:t>
            </a:r>
          </a:p>
        </p:txBody>
      </p:sp>
      <p:cxnSp>
        <p:nvCxnSpPr>
          <p:cNvPr id="26" name="Straight Connector 25">
            <a:extLst>
              <a:ext uri="{FF2B5EF4-FFF2-40B4-BE49-F238E27FC236}">
                <a16:creationId xmlns:a16="http://schemas.microsoft.com/office/drawing/2014/main" id="{D22B803D-D485-960F-6B95-6328748AD02A}"/>
              </a:ext>
            </a:extLst>
          </p:cNvPr>
          <p:cNvCxnSpPr>
            <a:cxnSpLocks/>
            <a:endCxn id="25" idx="1"/>
          </p:cNvCxnSpPr>
          <p:nvPr/>
        </p:nvCxnSpPr>
        <p:spPr>
          <a:xfrm>
            <a:off x="11973560" y="5351120"/>
            <a:ext cx="118110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2991EC2-6576-9CCF-06BB-BCF9F6CEFA6D}"/>
              </a:ext>
            </a:extLst>
          </p:cNvPr>
          <p:cNvCxnSpPr>
            <a:cxnSpLocks/>
            <a:stCxn id="28" idx="0"/>
            <a:endCxn id="3" idx="2"/>
          </p:cNvCxnSpPr>
          <p:nvPr/>
        </p:nvCxnSpPr>
        <p:spPr>
          <a:xfrm flipV="1">
            <a:off x="9234170" y="7522495"/>
            <a:ext cx="0" cy="669004"/>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a16="http://schemas.microsoft.com/office/drawing/2014/main" id="{46EDE71C-3080-3387-3DAE-05BBBC818AFB}"/>
              </a:ext>
            </a:extLst>
          </p:cNvPr>
          <p:cNvSpPr/>
          <p:nvPr/>
        </p:nvSpPr>
        <p:spPr>
          <a:xfrm>
            <a:off x="4928870" y="8191499"/>
            <a:ext cx="8610600" cy="1752599"/>
          </a:xfrm>
          <a:custGeom>
            <a:avLst/>
            <a:gdLst>
              <a:gd name="connsiteX0" fmla="*/ 0 w 8610600"/>
              <a:gd name="connsiteY0" fmla="*/ 292106 h 1752599"/>
              <a:gd name="connsiteX1" fmla="*/ 292106 w 8610600"/>
              <a:gd name="connsiteY1" fmla="*/ 0 h 1752599"/>
              <a:gd name="connsiteX2" fmla="*/ 624628 w 8610600"/>
              <a:gd name="connsiteY2" fmla="*/ 0 h 1752599"/>
              <a:gd name="connsiteX3" fmla="*/ 1197941 w 8610600"/>
              <a:gd name="connsiteY3" fmla="*/ 0 h 1752599"/>
              <a:gd name="connsiteX4" fmla="*/ 1931782 w 8610600"/>
              <a:gd name="connsiteY4" fmla="*/ 0 h 1752599"/>
              <a:gd name="connsiteX5" fmla="*/ 2585360 w 8610600"/>
              <a:gd name="connsiteY5" fmla="*/ 0 h 1752599"/>
              <a:gd name="connsiteX6" fmla="*/ 3078409 w 8610600"/>
              <a:gd name="connsiteY6" fmla="*/ 0 h 1752599"/>
              <a:gd name="connsiteX7" fmla="*/ 3731987 w 8610600"/>
              <a:gd name="connsiteY7" fmla="*/ 0 h 1752599"/>
              <a:gd name="connsiteX8" fmla="*/ 4144772 w 8610600"/>
              <a:gd name="connsiteY8" fmla="*/ 0 h 1752599"/>
              <a:gd name="connsiteX9" fmla="*/ 4718086 w 8610600"/>
              <a:gd name="connsiteY9" fmla="*/ 0 h 1752599"/>
              <a:gd name="connsiteX10" fmla="*/ 5050607 w 8610600"/>
              <a:gd name="connsiteY10" fmla="*/ 0 h 1752599"/>
              <a:gd name="connsiteX11" fmla="*/ 5784449 w 8610600"/>
              <a:gd name="connsiteY11" fmla="*/ 0 h 1752599"/>
              <a:gd name="connsiteX12" fmla="*/ 6357762 w 8610600"/>
              <a:gd name="connsiteY12" fmla="*/ 0 h 1752599"/>
              <a:gd name="connsiteX13" fmla="*/ 7091603 w 8610600"/>
              <a:gd name="connsiteY13" fmla="*/ 0 h 1752599"/>
              <a:gd name="connsiteX14" fmla="*/ 7584653 w 8610600"/>
              <a:gd name="connsiteY14" fmla="*/ 0 h 1752599"/>
              <a:gd name="connsiteX15" fmla="*/ 8318494 w 8610600"/>
              <a:gd name="connsiteY15" fmla="*/ 0 h 1752599"/>
              <a:gd name="connsiteX16" fmla="*/ 8610600 w 8610600"/>
              <a:gd name="connsiteY16" fmla="*/ 292106 h 1752599"/>
              <a:gd name="connsiteX17" fmla="*/ 8610600 w 8610600"/>
              <a:gd name="connsiteY17" fmla="*/ 876300 h 1752599"/>
              <a:gd name="connsiteX18" fmla="*/ 8610600 w 8610600"/>
              <a:gd name="connsiteY18" fmla="*/ 1460493 h 1752599"/>
              <a:gd name="connsiteX19" fmla="*/ 8318494 w 8610600"/>
              <a:gd name="connsiteY19" fmla="*/ 1752599 h 1752599"/>
              <a:gd name="connsiteX20" fmla="*/ 7985972 w 8610600"/>
              <a:gd name="connsiteY20" fmla="*/ 1752599 h 1752599"/>
              <a:gd name="connsiteX21" fmla="*/ 7332395 w 8610600"/>
              <a:gd name="connsiteY21" fmla="*/ 1752599 h 1752599"/>
              <a:gd name="connsiteX22" fmla="*/ 6839345 w 8610600"/>
              <a:gd name="connsiteY22" fmla="*/ 1752599 h 1752599"/>
              <a:gd name="connsiteX23" fmla="*/ 6426560 w 8610600"/>
              <a:gd name="connsiteY23" fmla="*/ 1752599 h 1752599"/>
              <a:gd name="connsiteX24" fmla="*/ 6094038 w 8610600"/>
              <a:gd name="connsiteY24" fmla="*/ 1752599 h 1752599"/>
              <a:gd name="connsiteX25" fmla="*/ 5681252 w 8610600"/>
              <a:gd name="connsiteY25" fmla="*/ 1752599 h 1752599"/>
              <a:gd name="connsiteX26" fmla="*/ 5268467 w 8610600"/>
              <a:gd name="connsiteY26" fmla="*/ 1752599 h 1752599"/>
              <a:gd name="connsiteX27" fmla="*/ 4695153 w 8610600"/>
              <a:gd name="connsiteY27" fmla="*/ 1752599 h 1752599"/>
              <a:gd name="connsiteX28" fmla="*/ 4121840 w 8610600"/>
              <a:gd name="connsiteY28" fmla="*/ 1752599 h 1752599"/>
              <a:gd name="connsiteX29" fmla="*/ 3628790 w 8610600"/>
              <a:gd name="connsiteY29" fmla="*/ 1752599 h 1752599"/>
              <a:gd name="connsiteX30" fmla="*/ 2894949 w 8610600"/>
              <a:gd name="connsiteY30" fmla="*/ 1752599 h 1752599"/>
              <a:gd name="connsiteX31" fmla="*/ 2482163 w 8610600"/>
              <a:gd name="connsiteY31" fmla="*/ 1752599 h 1752599"/>
              <a:gd name="connsiteX32" fmla="*/ 1748322 w 8610600"/>
              <a:gd name="connsiteY32" fmla="*/ 1752599 h 1752599"/>
              <a:gd name="connsiteX33" fmla="*/ 1335536 w 8610600"/>
              <a:gd name="connsiteY33" fmla="*/ 1752599 h 1752599"/>
              <a:gd name="connsiteX34" fmla="*/ 292106 w 8610600"/>
              <a:gd name="connsiteY34" fmla="*/ 1752599 h 1752599"/>
              <a:gd name="connsiteX35" fmla="*/ 0 w 8610600"/>
              <a:gd name="connsiteY35" fmla="*/ 1460493 h 1752599"/>
              <a:gd name="connsiteX36" fmla="*/ 0 w 8610600"/>
              <a:gd name="connsiteY36" fmla="*/ 899667 h 1752599"/>
              <a:gd name="connsiteX37" fmla="*/ 0 w 8610600"/>
              <a:gd name="connsiteY37" fmla="*/ 292106 h 175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10600" h="1752599" fill="none" extrusionOk="0">
                <a:moveTo>
                  <a:pt x="0" y="292106"/>
                </a:moveTo>
                <a:cubicBezTo>
                  <a:pt x="-19575" y="133127"/>
                  <a:pt x="140561" y="10273"/>
                  <a:pt x="292106" y="0"/>
                </a:cubicBezTo>
                <a:cubicBezTo>
                  <a:pt x="414217" y="-289"/>
                  <a:pt x="547946" y="21594"/>
                  <a:pt x="624628" y="0"/>
                </a:cubicBezTo>
                <a:cubicBezTo>
                  <a:pt x="701310" y="-21594"/>
                  <a:pt x="1048262" y="13224"/>
                  <a:pt x="1197941" y="0"/>
                </a:cubicBezTo>
                <a:cubicBezTo>
                  <a:pt x="1347620" y="-13224"/>
                  <a:pt x="1581229" y="59681"/>
                  <a:pt x="1931782" y="0"/>
                </a:cubicBezTo>
                <a:cubicBezTo>
                  <a:pt x="2282335" y="-59681"/>
                  <a:pt x="2276719" y="77691"/>
                  <a:pt x="2585360" y="0"/>
                </a:cubicBezTo>
                <a:cubicBezTo>
                  <a:pt x="2894001" y="-77691"/>
                  <a:pt x="2956687" y="23882"/>
                  <a:pt x="3078409" y="0"/>
                </a:cubicBezTo>
                <a:cubicBezTo>
                  <a:pt x="3200131" y="-23882"/>
                  <a:pt x="3466454" y="60393"/>
                  <a:pt x="3731987" y="0"/>
                </a:cubicBezTo>
                <a:cubicBezTo>
                  <a:pt x="3997520" y="-60393"/>
                  <a:pt x="3972305" y="38686"/>
                  <a:pt x="4144772" y="0"/>
                </a:cubicBezTo>
                <a:cubicBezTo>
                  <a:pt x="4317239" y="-38686"/>
                  <a:pt x="4472178" y="41647"/>
                  <a:pt x="4718086" y="0"/>
                </a:cubicBezTo>
                <a:cubicBezTo>
                  <a:pt x="4963994" y="-41647"/>
                  <a:pt x="4926109" y="14161"/>
                  <a:pt x="5050607" y="0"/>
                </a:cubicBezTo>
                <a:cubicBezTo>
                  <a:pt x="5175105" y="-14161"/>
                  <a:pt x="5574669" y="52914"/>
                  <a:pt x="5784449" y="0"/>
                </a:cubicBezTo>
                <a:cubicBezTo>
                  <a:pt x="5994229" y="-52914"/>
                  <a:pt x="6148777" y="45490"/>
                  <a:pt x="6357762" y="0"/>
                </a:cubicBezTo>
                <a:cubicBezTo>
                  <a:pt x="6566747" y="-45490"/>
                  <a:pt x="6815136" y="33244"/>
                  <a:pt x="7091603" y="0"/>
                </a:cubicBezTo>
                <a:cubicBezTo>
                  <a:pt x="7368070" y="-33244"/>
                  <a:pt x="7357999" y="35830"/>
                  <a:pt x="7584653" y="0"/>
                </a:cubicBezTo>
                <a:cubicBezTo>
                  <a:pt x="7811307" y="-35830"/>
                  <a:pt x="7967215" y="72668"/>
                  <a:pt x="8318494" y="0"/>
                </a:cubicBezTo>
                <a:cubicBezTo>
                  <a:pt x="8477223" y="7846"/>
                  <a:pt x="8624368" y="155037"/>
                  <a:pt x="8610600" y="292106"/>
                </a:cubicBezTo>
                <a:cubicBezTo>
                  <a:pt x="8645832" y="499322"/>
                  <a:pt x="8583176" y="647830"/>
                  <a:pt x="8610600" y="876300"/>
                </a:cubicBezTo>
                <a:cubicBezTo>
                  <a:pt x="8638024" y="1104770"/>
                  <a:pt x="8575438" y="1201342"/>
                  <a:pt x="8610600" y="1460493"/>
                </a:cubicBezTo>
                <a:cubicBezTo>
                  <a:pt x="8616086" y="1632487"/>
                  <a:pt x="8496078" y="1748022"/>
                  <a:pt x="8318494" y="1752599"/>
                </a:cubicBezTo>
                <a:cubicBezTo>
                  <a:pt x="8186327" y="1785878"/>
                  <a:pt x="8089005" y="1746602"/>
                  <a:pt x="7985972" y="1752599"/>
                </a:cubicBezTo>
                <a:cubicBezTo>
                  <a:pt x="7882939" y="1758596"/>
                  <a:pt x="7577467" y="1741019"/>
                  <a:pt x="7332395" y="1752599"/>
                </a:cubicBezTo>
                <a:cubicBezTo>
                  <a:pt x="7087323" y="1764179"/>
                  <a:pt x="7057151" y="1705897"/>
                  <a:pt x="6839345" y="1752599"/>
                </a:cubicBezTo>
                <a:cubicBezTo>
                  <a:pt x="6621539" y="1799301"/>
                  <a:pt x="6612735" y="1751386"/>
                  <a:pt x="6426560" y="1752599"/>
                </a:cubicBezTo>
                <a:cubicBezTo>
                  <a:pt x="6240385" y="1753812"/>
                  <a:pt x="6205182" y="1745557"/>
                  <a:pt x="6094038" y="1752599"/>
                </a:cubicBezTo>
                <a:cubicBezTo>
                  <a:pt x="5982894" y="1759641"/>
                  <a:pt x="5871583" y="1748911"/>
                  <a:pt x="5681252" y="1752599"/>
                </a:cubicBezTo>
                <a:cubicBezTo>
                  <a:pt x="5490921" y="1756287"/>
                  <a:pt x="5367361" y="1720899"/>
                  <a:pt x="5268467" y="1752599"/>
                </a:cubicBezTo>
                <a:cubicBezTo>
                  <a:pt x="5169573" y="1784299"/>
                  <a:pt x="4926538" y="1696968"/>
                  <a:pt x="4695153" y="1752599"/>
                </a:cubicBezTo>
                <a:cubicBezTo>
                  <a:pt x="4463768" y="1808230"/>
                  <a:pt x="4312636" y="1736628"/>
                  <a:pt x="4121840" y="1752599"/>
                </a:cubicBezTo>
                <a:cubicBezTo>
                  <a:pt x="3931044" y="1768570"/>
                  <a:pt x="3743351" y="1709544"/>
                  <a:pt x="3628790" y="1752599"/>
                </a:cubicBezTo>
                <a:cubicBezTo>
                  <a:pt x="3514229" y="1795654"/>
                  <a:pt x="3060099" y="1735590"/>
                  <a:pt x="2894949" y="1752599"/>
                </a:cubicBezTo>
                <a:cubicBezTo>
                  <a:pt x="2729799" y="1769608"/>
                  <a:pt x="2629065" y="1715299"/>
                  <a:pt x="2482163" y="1752599"/>
                </a:cubicBezTo>
                <a:cubicBezTo>
                  <a:pt x="2335261" y="1789899"/>
                  <a:pt x="1917526" y="1697247"/>
                  <a:pt x="1748322" y="1752599"/>
                </a:cubicBezTo>
                <a:cubicBezTo>
                  <a:pt x="1579118" y="1807951"/>
                  <a:pt x="1456462" y="1717149"/>
                  <a:pt x="1335536" y="1752599"/>
                </a:cubicBezTo>
                <a:cubicBezTo>
                  <a:pt x="1214610" y="1788049"/>
                  <a:pt x="500972" y="1733851"/>
                  <a:pt x="292106" y="1752599"/>
                </a:cubicBezTo>
                <a:cubicBezTo>
                  <a:pt x="145265" y="1729859"/>
                  <a:pt x="5918" y="1619845"/>
                  <a:pt x="0" y="1460493"/>
                </a:cubicBezTo>
                <a:cubicBezTo>
                  <a:pt x="-66610" y="1284539"/>
                  <a:pt x="64657" y="1082314"/>
                  <a:pt x="0" y="899667"/>
                </a:cubicBezTo>
                <a:cubicBezTo>
                  <a:pt x="-64657" y="717020"/>
                  <a:pt x="24515" y="566521"/>
                  <a:pt x="0" y="292106"/>
                </a:cubicBezTo>
                <a:close/>
              </a:path>
              <a:path w="8610600" h="1752599" stroke="0" extrusionOk="0">
                <a:moveTo>
                  <a:pt x="0" y="292106"/>
                </a:moveTo>
                <a:cubicBezTo>
                  <a:pt x="-35843" y="108671"/>
                  <a:pt x="93348" y="14049"/>
                  <a:pt x="292106" y="0"/>
                </a:cubicBezTo>
                <a:cubicBezTo>
                  <a:pt x="523701" y="-62838"/>
                  <a:pt x="700516" y="476"/>
                  <a:pt x="1025947" y="0"/>
                </a:cubicBezTo>
                <a:cubicBezTo>
                  <a:pt x="1351378" y="-476"/>
                  <a:pt x="1412777" y="56696"/>
                  <a:pt x="1518997" y="0"/>
                </a:cubicBezTo>
                <a:cubicBezTo>
                  <a:pt x="1625217" y="-56696"/>
                  <a:pt x="1765264" y="4686"/>
                  <a:pt x="1931782" y="0"/>
                </a:cubicBezTo>
                <a:cubicBezTo>
                  <a:pt x="2098301" y="-4686"/>
                  <a:pt x="2333974" y="21155"/>
                  <a:pt x="2585360" y="0"/>
                </a:cubicBezTo>
                <a:cubicBezTo>
                  <a:pt x="2836746" y="-21155"/>
                  <a:pt x="2839541" y="29694"/>
                  <a:pt x="3078409" y="0"/>
                </a:cubicBezTo>
                <a:cubicBezTo>
                  <a:pt x="3317277" y="-29694"/>
                  <a:pt x="3479877" y="83300"/>
                  <a:pt x="3812250" y="0"/>
                </a:cubicBezTo>
                <a:cubicBezTo>
                  <a:pt x="4144623" y="-83300"/>
                  <a:pt x="4021997" y="39749"/>
                  <a:pt x="4225036" y="0"/>
                </a:cubicBezTo>
                <a:cubicBezTo>
                  <a:pt x="4428075" y="-39749"/>
                  <a:pt x="4756981" y="48820"/>
                  <a:pt x="4958877" y="0"/>
                </a:cubicBezTo>
                <a:cubicBezTo>
                  <a:pt x="5160773" y="-48820"/>
                  <a:pt x="5189775" y="1152"/>
                  <a:pt x="5291399" y="0"/>
                </a:cubicBezTo>
                <a:cubicBezTo>
                  <a:pt x="5393023" y="-1152"/>
                  <a:pt x="5686675" y="60824"/>
                  <a:pt x="5864713" y="0"/>
                </a:cubicBezTo>
                <a:cubicBezTo>
                  <a:pt x="6042751" y="-60824"/>
                  <a:pt x="6205036" y="201"/>
                  <a:pt x="6438026" y="0"/>
                </a:cubicBezTo>
                <a:cubicBezTo>
                  <a:pt x="6671016" y="-201"/>
                  <a:pt x="6819617" y="31414"/>
                  <a:pt x="6931076" y="0"/>
                </a:cubicBezTo>
                <a:cubicBezTo>
                  <a:pt x="7042535" y="-31414"/>
                  <a:pt x="7477500" y="36875"/>
                  <a:pt x="7664917" y="0"/>
                </a:cubicBezTo>
                <a:cubicBezTo>
                  <a:pt x="7852334" y="-36875"/>
                  <a:pt x="8139984" y="35179"/>
                  <a:pt x="8318494" y="0"/>
                </a:cubicBezTo>
                <a:cubicBezTo>
                  <a:pt x="8463470" y="2685"/>
                  <a:pt x="8577440" y="107900"/>
                  <a:pt x="8610600" y="292106"/>
                </a:cubicBezTo>
                <a:cubicBezTo>
                  <a:pt x="8643785" y="553874"/>
                  <a:pt x="8542123" y="659134"/>
                  <a:pt x="8610600" y="887983"/>
                </a:cubicBezTo>
                <a:cubicBezTo>
                  <a:pt x="8679077" y="1116832"/>
                  <a:pt x="8557098" y="1278912"/>
                  <a:pt x="8610600" y="1460493"/>
                </a:cubicBezTo>
                <a:cubicBezTo>
                  <a:pt x="8596884" y="1646344"/>
                  <a:pt x="8503713" y="1770354"/>
                  <a:pt x="8318494" y="1752599"/>
                </a:cubicBezTo>
                <a:cubicBezTo>
                  <a:pt x="8187282" y="1768000"/>
                  <a:pt x="8010452" y="1735554"/>
                  <a:pt x="7905708" y="1752599"/>
                </a:cubicBezTo>
                <a:cubicBezTo>
                  <a:pt x="7800964" y="1769644"/>
                  <a:pt x="7501198" y="1748429"/>
                  <a:pt x="7332395" y="1752599"/>
                </a:cubicBezTo>
                <a:cubicBezTo>
                  <a:pt x="7163592" y="1756769"/>
                  <a:pt x="7024870" y="1707214"/>
                  <a:pt x="6919609" y="1752599"/>
                </a:cubicBezTo>
                <a:cubicBezTo>
                  <a:pt x="6814348" y="1797984"/>
                  <a:pt x="6570874" y="1748872"/>
                  <a:pt x="6346296" y="1752599"/>
                </a:cubicBezTo>
                <a:cubicBezTo>
                  <a:pt x="6121718" y="1756326"/>
                  <a:pt x="6102090" y="1731650"/>
                  <a:pt x="6013774" y="1752599"/>
                </a:cubicBezTo>
                <a:cubicBezTo>
                  <a:pt x="5925458" y="1773548"/>
                  <a:pt x="5824958" y="1747349"/>
                  <a:pt x="5681252" y="1752599"/>
                </a:cubicBezTo>
                <a:cubicBezTo>
                  <a:pt x="5537546" y="1757849"/>
                  <a:pt x="5228629" y="1686076"/>
                  <a:pt x="5107939" y="1752599"/>
                </a:cubicBezTo>
                <a:cubicBezTo>
                  <a:pt x="4987249" y="1819122"/>
                  <a:pt x="4863761" y="1706155"/>
                  <a:pt x="4695153" y="1752599"/>
                </a:cubicBezTo>
                <a:cubicBezTo>
                  <a:pt x="4526545" y="1799043"/>
                  <a:pt x="4272946" y="1748623"/>
                  <a:pt x="4041576" y="1752599"/>
                </a:cubicBezTo>
                <a:cubicBezTo>
                  <a:pt x="3810206" y="1756575"/>
                  <a:pt x="3726996" y="1719246"/>
                  <a:pt x="3628790" y="1752599"/>
                </a:cubicBezTo>
                <a:cubicBezTo>
                  <a:pt x="3530584" y="1785952"/>
                  <a:pt x="3149137" y="1712727"/>
                  <a:pt x="2975213" y="1752599"/>
                </a:cubicBezTo>
                <a:cubicBezTo>
                  <a:pt x="2801289" y="1792471"/>
                  <a:pt x="2739141" y="1736828"/>
                  <a:pt x="2642691" y="1752599"/>
                </a:cubicBezTo>
                <a:cubicBezTo>
                  <a:pt x="2546241" y="1768370"/>
                  <a:pt x="2205727" y="1700185"/>
                  <a:pt x="1989114" y="1752599"/>
                </a:cubicBezTo>
                <a:cubicBezTo>
                  <a:pt x="1772501" y="1805013"/>
                  <a:pt x="1731423" y="1715363"/>
                  <a:pt x="1576328" y="1752599"/>
                </a:cubicBezTo>
                <a:cubicBezTo>
                  <a:pt x="1421233" y="1789835"/>
                  <a:pt x="1331902" y="1745196"/>
                  <a:pt x="1243806" y="1752599"/>
                </a:cubicBezTo>
                <a:cubicBezTo>
                  <a:pt x="1155710" y="1760002"/>
                  <a:pt x="979169" y="1706609"/>
                  <a:pt x="831021" y="1752599"/>
                </a:cubicBezTo>
                <a:cubicBezTo>
                  <a:pt x="682874" y="1798589"/>
                  <a:pt x="455362" y="1707599"/>
                  <a:pt x="292106" y="1752599"/>
                </a:cubicBezTo>
                <a:cubicBezTo>
                  <a:pt x="156720" y="1745733"/>
                  <a:pt x="-5509" y="1659981"/>
                  <a:pt x="0" y="1460493"/>
                </a:cubicBezTo>
                <a:cubicBezTo>
                  <a:pt x="-12704" y="1220349"/>
                  <a:pt x="52818" y="1016477"/>
                  <a:pt x="0" y="899667"/>
                </a:cubicBezTo>
                <a:cubicBezTo>
                  <a:pt x="-52818" y="782857"/>
                  <a:pt x="48153" y="464779"/>
                  <a:pt x="0" y="292106"/>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3. </a:t>
            </a:r>
            <a:r>
              <a:rPr lang="vi-VN" sz="3600">
                <a:solidFill>
                  <a:schemeClr val="tx2">
                    <a:lumMod val="50000"/>
                  </a:schemeClr>
                </a:solidFill>
                <a:latin typeface="Arial" panose="020B0604020202020204" pitchFamily="34" charset="0"/>
                <a:cs typeface="Arial" panose="020B0604020202020204" pitchFamily="34" charset="0"/>
              </a:rPr>
              <a:t>Tạo các lỗ nhỏ dưới đáy chậu để cây thoát nước</a:t>
            </a:r>
            <a:endParaRPr lang="en-US" sz="3600">
              <a:solidFill>
                <a:schemeClr val="tx2">
                  <a:lumMod val="50000"/>
                </a:schemeClr>
              </a:solidFill>
              <a:latin typeface="Arial" panose="020B0604020202020204" pitchFamily="34" charset="0"/>
              <a:cs typeface="Arial" panose="020B0604020202020204" pitchFamily="34" charset="0"/>
            </a:endParaRPr>
          </a:p>
        </p:txBody>
      </p:sp>
      <p:pic>
        <p:nvPicPr>
          <p:cNvPr id="55" name="Picture 54" descr="Plants baskets with plants&#10;&#10;Description automatically generated">
            <a:extLst>
              <a:ext uri="{FF2B5EF4-FFF2-40B4-BE49-F238E27FC236}">
                <a16:creationId xmlns:a16="http://schemas.microsoft.com/office/drawing/2014/main" id="{A3907FBA-E2C2-BD80-23A5-940CBF427268}"/>
              </a:ext>
            </a:extLst>
          </p:cNvPr>
          <p:cNvPicPr>
            <a:picLocks noChangeAspect="1"/>
          </p:cNvPicPr>
          <p:nvPr/>
        </p:nvPicPr>
        <p:blipFill rotWithShape="1">
          <a:blip r:embed="rId4">
            <a:extLst>
              <a:ext uri="{28A0092B-C50C-407E-A947-70E740481C1C}">
                <a14:useLocalDpi xmlns:a14="http://schemas.microsoft.com/office/drawing/2010/main" val="0"/>
              </a:ext>
            </a:extLst>
          </a:blip>
          <a:srcRect b="13737"/>
          <a:stretch/>
        </p:blipFill>
        <p:spPr>
          <a:xfrm>
            <a:off x="-90682" y="0"/>
            <a:ext cx="2698433" cy="3228101"/>
          </a:xfrm>
          <a:prstGeom prst="rect">
            <a:avLst/>
          </a:prstGeom>
        </p:spPr>
      </p:pic>
    </p:spTree>
    <p:extLst>
      <p:ext uri="{BB962C8B-B14F-4D97-AF65-F5344CB8AC3E}">
        <p14:creationId xmlns:p14="http://schemas.microsoft.com/office/powerpoint/2010/main" val="4202709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p>
        </p:txBody>
      </p:sp>
      <p:sp>
        <p:nvSpPr>
          <p:cNvPr id="16" name="Freeform 6">
            <a:extLst>
              <a:ext uri="{FF2B5EF4-FFF2-40B4-BE49-F238E27FC236}">
                <a16:creationId xmlns:a16="http://schemas.microsoft.com/office/drawing/2014/main" id="{5A53119A-0849-722C-0551-EE7CE8A128B8}"/>
              </a:ext>
            </a:extLst>
          </p:cNvPr>
          <p:cNvSpPr/>
          <p:nvPr/>
        </p:nvSpPr>
        <p:spPr>
          <a:xfrm>
            <a:off x="-76200" y="9428822"/>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193642D6-BEE7-D5C7-27B7-CAC7D5D82980}"/>
              </a:ext>
            </a:extLst>
          </p:cNvPr>
          <p:cNvGrpSpPr/>
          <p:nvPr/>
        </p:nvGrpSpPr>
        <p:grpSpPr>
          <a:xfrm>
            <a:off x="5371010" y="3189638"/>
            <a:ext cx="7696200" cy="1678103"/>
            <a:chOff x="3029863" y="1823688"/>
            <a:chExt cx="12362538" cy="1262412"/>
          </a:xfrm>
        </p:grpSpPr>
        <p:cxnSp>
          <p:nvCxnSpPr>
            <p:cNvPr id="25" name="Straight Connector 24">
              <a:extLst>
                <a:ext uri="{FF2B5EF4-FFF2-40B4-BE49-F238E27FC236}">
                  <a16:creationId xmlns:a16="http://schemas.microsoft.com/office/drawing/2014/main" id="{7CEC685F-5625-BD93-819C-23B84F2FEA6D}"/>
                </a:ext>
              </a:extLst>
            </p:cNvPr>
            <p:cNvCxnSpPr>
              <a:cxnSpLocks/>
            </p:cNvCxnSpPr>
            <p:nvPr/>
          </p:nvCxnSpPr>
          <p:spPr>
            <a:xfrm>
              <a:off x="9144001" y="1823688"/>
              <a:ext cx="0" cy="576612"/>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1F76B73-A2AF-1375-9107-BF18B8E4CA99}"/>
                </a:ext>
              </a:extLst>
            </p:cNvPr>
            <p:cNvCxnSpPr>
              <a:cxnSpLocks/>
            </p:cNvCxnSpPr>
            <p:nvPr/>
          </p:nvCxnSpPr>
          <p:spPr>
            <a:xfrm>
              <a:off x="3029863" y="2400300"/>
              <a:ext cx="12362538" cy="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2E7BE-04C1-58DC-DF9B-EE9F1824353E}"/>
                </a:ext>
              </a:extLst>
            </p:cNvPr>
            <p:cNvCxnSpPr>
              <a:cxnSpLocks/>
            </p:cNvCxnSpPr>
            <p:nvPr/>
          </p:nvCxnSpPr>
          <p:spPr>
            <a:xfrm>
              <a:off x="3029863" y="2400300"/>
              <a:ext cx="0" cy="68580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A3A40-E360-2770-B7B6-B60241838EDE}"/>
                </a:ext>
              </a:extLst>
            </p:cNvPr>
            <p:cNvCxnSpPr>
              <a:cxnSpLocks/>
            </p:cNvCxnSpPr>
            <p:nvPr/>
          </p:nvCxnSpPr>
          <p:spPr>
            <a:xfrm>
              <a:off x="15392401" y="2400300"/>
              <a:ext cx="0" cy="68579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10044023-17B9-13CF-B619-0082F8A3471C}"/>
              </a:ext>
            </a:extLst>
          </p:cNvPr>
          <p:cNvSpPr/>
          <p:nvPr/>
        </p:nvSpPr>
        <p:spPr>
          <a:xfrm>
            <a:off x="1926770" y="4797018"/>
            <a:ext cx="6476998" cy="3450931"/>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Bước</a:t>
            </a:r>
            <a:r>
              <a:rPr lang="vi-VN" sz="4000" b="1">
                <a:solidFill>
                  <a:schemeClr val="tx1"/>
                </a:solidFill>
                <a:latin typeface="Arial" panose="020B0604020202020204" pitchFamily="34" charset="0"/>
                <a:cs typeface="Arial" panose="020B0604020202020204" pitchFamily="34" charset="0"/>
              </a:rPr>
              <a:t> 1: </a:t>
            </a:r>
            <a:endParaRPr lang="en-US" sz="4000" b="1">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Cho đất vào chậu cây làm từ chai nhựa</a:t>
            </a:r>
            <a:endParaRPr lang="en-US" sz="400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D9C34A60-1BB6-7ABC-121E-130CBAE0482D}"/>
              </a:ext>
            </a:extLst>
          </p:cNvPr>
          <p:cNvSpPr/>
          <p:nvPr/>
        </p:nvSpPr>
        <p:spPr>
          <a:xfrm>
            <a:off x="9884234" y="4797018"/>
            <a:ext cx="6498231" cy="3450932"/>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Bước 2:</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Tiến hành gieo hạt hoặc trồng cây vào chậu</a:t>
            </a:r>
            <a:endParaRPr lang="en-US" sz="4000" dirty="0">
              <a:solidFill>
                <a:schemeClr val="tx1"/>
              </a:solidFill>
              <a:latin typeface="Arial" panose="020B0604020202020204" pitchFamily="34" charset="0"/>
              <a:cs typeface="Arial" panose="020B0604020202020204" pitchFamily="34" charset="0"/>
            </a:endParaRPr>
          </a:p>
        </p:txBody>
      </p:sp>
      <p:pic>
        <p:nvPicPr>
          <p:cNvPr id="31" name="Picture 12">
            <a:extLst>
              <a:ext uri="{FF2B5EF4-FFF2-40B4-BE49-F238E27FC236}">
                <a16:creationId xmlns:a16="http://schemas.microsoft.com/office/drawing/2014/main" id="{04F082AA-D645-5A22-DE31-8CB21F7492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23344" y="8247949"/>
            <a:ext cx="5921780" cy="2163917"/>
          </a:xfrm>
          <a:prstGeom prst="rect">
            <a:avLst/>
          </a:prstGeom>
        </p:spPr>
      </p:pic>
      <p:grpSp>
        <p:nvGrpSpPr>
          <p:cNvPr id="33" name="Group 32">
            <a:extLst>
              <a:ext uri="{FF2B5EF4-FFF2-40B4-BE49-F238E27FC236}">
                <a16:creationId xmlns:a16="http://schemas.microsoft.com/office/drawing/2014/main" id="{0FABB7DA-C310-7D53-EBAA-FFFC5A5C865D}"/>
              </a:ext>
            </a:extLst>
          </p:cNvPr>
          <p:cNvGrpSpPr/>
          <p:nvPr/>
        </p:nvGrpSpPr>
        <p:grpSpPr>
          <a:xfrm>
            <a:off x="1162571" y="822387"/>
            <a:ext cx="15962858" cy="2402431"/>
            <a:chOff x="1304818" y="837834"/>
            <a:chExt cx="15962858" cy="2402431"/>
          </a:xfrm>
        </p:grpSpPr>
        <p:sp>
          <p:nvSpPr>
            <p:cNvPr id="14" name="TextBox 13">
              <a:extLst>
                <a:ext uri="{FF2B5EF4-FFF2-40B4-BE49-F238E27FC236}">
                  <a16:creationId xmlns:a16="http://schemas.microsoft.com/office/drawing/2014/main" id="{3EB0834A-DFB2-C1C7-9E14-6D2E781EB151}"/>
                </a:ext>
              </a:extLst>
            </p:cNvPr>
            <p:cNvSpPr txBox="1"/>
            <p:nvPr/>
          </p:nvSpPr>
          <p:spPr>
            <a:xfrm>
              <a:off x="3306324" y="837834"/>
              <a:ext cx="13961352" cy="2402431"/>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800" b="1">
                  <a:solidFill>
                    <a:srgbClr val="FF0000"/>
                  </a:solidFill>
                  <a:latin typeface="Arial" panose="020B0604020202020204" pitchFamily="34" charset="0"/>
                  <a:cs typeface="Arial" panose="020B0604020202020204" pitchFamily="34" charset="0"/>
                </a:rPr>
                <a:t>Hướng dẫn: </a:t>
              </a:r>
              <a:r>
                <a:rPr lang="en-US" sz="4400">
                  <a:solidFill>
                    <a:schemeClr val="tx1"/>
                  </a:solidFill>
                  <a:latin typeface="Arial" panose="020B0604020202020204" pitchFamily="34" charset="0"/>
                  <a:cs typeface="Arial" panose="020B0604020202020204" pitchFamily="34" charset="0"/>
                </a:rPr>
                <a:t>Các em hãy </a:t>
              </a:r>
              <a:r>
                <a:rPr lang="vi-VN" sz="4400">
                  <a:solidFill>
                    <a:schemeClr val="tx1"/>
                  </a:solidFill>
                  <a:latin typeface="Arial" panose="020B0604020202020204" pitchFamily="34" charset="0"/>
                  <a:cs typeface="Arial" panose="020B0604020202020204" pitchFamily="34" charset="0"/>
                </a:rPr>
                <a:t>trồng cây vào chậu theo các bước </a:t>
              </a:r>
              <a:r>
                <a:rPr lang="en-US" sz="4400">
                  <a:solidFill>
                    <a:schemeClr val="tx1"/>
                  </a:solidFill>
                  <a:latin typeface="Arial" panose="020B0604020202020204" pitchFamily="34" charset="0"/>
                  <a:cs typeface="Arial" panose="020B0604020202020204" pitchFamily="34" charset="0"/>
                </a:rPr>
                <a:t> như </a:t>
              </a:r>
              <a:r>
                <a:rPr lang="vi-VN" sz="4400">
                  <a:solidFill>
                    <a:schemeClr val="tx1"/>
                  </a:solidFill>
                  <a:latin typeface="Arial" panose="020B0604020202020204" pitchFamily="34" charset="0"/>
                  <a:cs typeface="Arial" panose="020B0604020202020204" pitchFamily="34" charset="0"/>
                </a:rPr>
                <a:t>sau: </a:t>
              </a:r>
              <a:endParaRPr lang="en-US" sz="4400">
                <a:solidFill>
                  <a:schemeClr val="tx1"/>
                </a:solidFill>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BCEC77D3-0185-E426-2056-1D49D4ABDA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4818" y="1175482"/>
              <a:ext cx="1872235" cy="1727137"/>
            </a:xfrm>
            <a:prstGeom prst="rect">
              <a:avLst/>
            </a:prstGeom>
          </p:spPr>
        </p:pic>
      </p:grpSp>
    </p:spTree>
    <p:extLst>
      <p:ext uri="{BB962C8B-B14F-4D97-AF65-F5344CB8AC3E}">
        <p14:creationId xmlns:p14="http://schemas.microsoft.com/office/powerpoint/2010/main" val="414838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8" y="-1790700"/>
            <a:ext cx="3239538"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4114800" y="-345015"/>
            <a:ext cx="9775128" cy="7924800"/>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4830819" y="2040322"/>
            <a:ext cx="8275582" cy="4779578"/>
          </a:xfrm>
          <a:prstGeom prst="rect">
            <a:avLst/>
          </a:prstGeom>
          <a:noFill/>
        </p:spPr>
        <p:txBody>
          <a:bodyPr wrap="square">
            <a:spAutoFit/>
          </a:bodyPr>
          <a:lstStyle/>
          <a:p>
            <a:pPr marR="0" algn="ctr">
              <a:lnSpc>
                <a:spcPct val="150000"/>
              </a:lnSpc>
              <a:spcBef>
                <a:spcPts val="0"/>
              </a:spcBef>
              <a:spcAft>
                <a:spcPts val="0"/>
              </a:spcAft>
            </a:pP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LÀM VIỆC CẢ LỚP</a:t>
            </a:r>
          </a:p>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Các nhóm </a:t>
            </a:r>
            <a:r>
              <a:rPr lang="en-US" sz="4000">
                <a:latin typeface="Arial" panose="020B0604020202020204" pitchFamily="34" charset="0"/>
                <a:ea typeface="Calibri" panose="020F0502020204030204" pitchFamily="34" charset="0"/>
                <a:cs typeface="Arial" panose="020B0604020202020204" pitchFamily="34" charset="0"/>
              </a:rPr>
              <a:t>hãy </a:t>
            </a:r>
            <a:r>
              <a:rPr lang="vi-VN" sz="4000">
                <a:latin typeface="Arial" panose="020B0604020202020204" pitchFamily="34" charset="0"/>
                <a:ea typeface="Calibri" panose="020F0502020204030204" pitchFamily="34" charset="0"/>
                <a:cs typeface="Arial" panose="020B0604020202020204" pitchFamily="34" charset="0"/>
              </a:rPr>
              <a:t>giới thiệu chậu cây đã trồng</a:t>
            </a:r>
            <a:r>
              <a:rPr lang="en-US" sz="4000">
                <a:latin typeface="Arial" panose="020B0604020202020204" pitchFamily="34" charset="0"/>
                <a:ea typeface="Calibri" panose="020F0502020204030204" pitchFamily="34" charset="0"/>
                <a:cs typeface="Arial" panose="020B0604020202020204" pitchFamily="34" charset="0"/>
              </a:rPr>
              <a:t> của nhóm mình</a:t>
            </a:r>
            <a:r>
              <a:rPr lang="vi-VN" sz="400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ở </a:t>
            </a:r>
            <a:r>
              <a:rPr lang="vi-VN" sz="4000">
                <a:latin typeface="Arial" panose="020B0604020202020204" pitchFamily="34" charset="0"/>
                <a:ea typeface="Calibri" panose="020F0502020204030204" pitchFamily="34" charset="0"/>
                <a:cs typeface="Arial" panose="020B0604020202020204" pitchFamily="34" charset="0"/>
              </a:rPr>
              <a:t>trước lớp</a:t>
            </a:r>
            <a:r>
              <a:rPr lang="en-US" sz="4000">
                <a:latin typeface="Arial" panose="020B0604020202020204" pitchFamily="34" charset="0"/>
                <a:ea typeface="Calibri" panose="020F0502020204030204" pitchFamily="34" charset="0"/>
                <a:cs typeface="Arial" panose="020B0604020202020204" pitchFamily="34" charset="0"/>
              </a:rPr>
              <a:t>, sau đó nhận xét và bày tỏ cảm xúc về chậu cây nhóm bạn.</a:t>
            </a:r>
            <a:endParaRPr lang="vi-VN" sz="400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9400" y="6910586"/>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81170" y="284660"/>
            <a:ext cx="2945302" cy="2598917"/>
          </a:xfrm>
          <a:prstGeom prst="rect">
            <a:avLst/>
          </a:prstGeom>
        </p:spPr>
        <p:txBody>
          <a:bodyPr wrap="square" lIns="0" tIns="0" rIns="0" bIns="0" rtlCol="0" anchor="t">
            <a:spAutoFit/>
          </a:bodyPr>
          <a:lstStyle/>
          <a:p>
            <a:pPr algn="ctr">
              <a:lnSpc>
                <a:spcPct val="150000"/>
              </a:lnSpc>
            </a:pPr>
            <a:r>
              <a:rPr lang="en-US" sz="6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YÊU CẦU</a:t>
            </a:r>
            <a:endParaRPr lang="vi-VN" sz="60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104581" y="9168993"/>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F172B04B-2708-1541-62DC-F6B5FD7AEC98}"/>
              </a:ext>
            </a:extLst>
          </p:cNvPr>
          <p:cNvGrpSpPr/>
          <p:nvPr/>
        </p:nvGrpSpPr>
        <p:grpSpPr>
          <a:xfrm>
            <a:off x="914399" y="1484098"/>
            <a:ext cx="16695683" cy="8231401"/>
            <a:chOff x="914400" y="1484099"/>
            <a:chExt cx="10061916" cy="7841216"/>
          </a:xfrm>
        </p:grpSpPr>
        <p:sp>
          <p:nvSpPr>
            <p:cNvPr id="11" name="Freeform 3">
              <a:extLst>
                <a:ext uri="{FF2B5EF4-FFF2-40B4-BE49-F238E27FC236}">
                  <a16:creationId xmlns:a16="http://schemas.microsoft.com/office/drawing/2014/main" id="{E55EB030-3001-BDF8-C341-8F923BD03F71}"/>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12" name="AutoShape 8">
              <a:extLst>
                <a:ext uri="{FF2B5EF4-FFF2-40B4-BE49-F238E27FC236}">
                  <a16:creationId xmlns:a16="http://schemas.microsoft.com/office/drawing/2014/main" id="{56C26EF0-426F-7FF6-8549-705A6DE6AA81}"/>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13" name="AutoShape 9">
              <a:extLst>
                <a:ext uri="{FF2B5EF4-FFF2-40B4-BE49-F238E27FC236}">
                  <a16:creationId xmlns:a16="http://schemas.microsoft.com/office/drawing/2014/main" id="{09DD9FE2-A79E-3A91-780F-7EF4CA295165}"/>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14" name="TextBox 13">
            <a:extLst>
              <a:ext uri="{FF2B5EF4-FFF2-40B4-BE49-F238E27FC236}">
                <a16:creationId xmlns:a16="http://schemas.microsoft.com/office/drawing/2014/main" id="{C5E6449D-5378-E076-4177-B2D310050788}"/>
              </a:ext>
            </a:extLst>
          </p:cNvPr>
          <p:cNvSpPr txBox="1"/>
          <p:nvPr/>
        </p:nvSpPr>
        <p:spPr>
          <a:xfrm>
            <a:off x="1766927" y="2109662"/>
            <a:ext cx="14844672" cy="7287957"/>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Ý tưởng sáng tạo chậu cây của em là gì? Vì sao em lựa chọn ý tưởng đó??</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đã sử dụng những nguyên liệu và đồ dùng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ào để sáng tạo chậu trồng cây</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đã chọn lo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ại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hạt giống hay cây trồng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chia sẻ về cách chăm sóc cây để cây tươi tốt?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275D28AA-02FE-7CB9-2D94-EAFECF685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23660" y="-128487"/>
            <a:ext cx="1955904" cy="2035736"/>
          </a:xfrm>
          <a:prstGeom prst="rect">
            <a:avLst/>
          </a:prstGeom>
        </p:spPr>
      </p:pic>
      <p:grpSp>
        <p:nvGrpSpPr>
          <p:cNvPr id="17" name="Group 16">
            <a:extLst>
              <a:ext uri="{FF2B5EF4-FFF2-40B4-BE49-F238E27FC236}">
                <a16:creationId xmlns:a16="http://schemas.microsoft.com/office/drawing/2014/main" id="{854FEE42-1849-8A7E-C315-4B2EDD365C75}"/>
              </a:ext>
            </a:extLst>
          </p:cNvPr>
          <p:cNvGrpSpPr/>
          <p:nvPr/>
        </p:nvGrpSpPr>
        <p:grpSpPr>
          <a:xfrm>
            <a:off x="3188090" y="871209"/>
            <a:ext cx="12191769" cy="1491558"/>
            <a:chOff x="2496575" y="286730"/>
            <a:chExt cx="12191769" cy="1491558"/>
          </a:xfrm>
        </p:grpSpPr>
        <p:grpSp>
          <p:nvGrpSpPr>
            <p:cNvPr id="21" name="Group 18">
              <a:extLst>
                <a:ext uri="{FF2B5EF4-FFF2-40B4-BE49-F238E27FC236}">
                  <a16:creationId xmlns:a16="http://schemas.microsoft.com/office/drawing/2014/main" id="{EE3ABD0C-5436-F029-2169-A63EB138A8FC}"/>
                </a:ext>
              </a:extLst>
            </p:cNvPr>
            <p:cNvGrpSpPr/>
            <p:nvPr/>
          </p:nvGrpSpPr>
          <p:grpSpPr>
            <a:xfrm>
              <a:off x="2496575" y="286730"/>
              <a:ext cx="12191769" cy="1491558"/>
              <a:chOff x="-264913" y="-38100"/>
              <a:chExt cx="3327217" cy="444500"/>
            </a:xfrm>
          </p:grpSpPr>
          <p:sp>
            <p:nvSpPr>
              <p:cNvPr id="24" name="Freeform 19">
                <a:extLst>
                  <a:ext uri="{FF2B5EF4-FFF2-40B4-BE49-F238E27FC236}">
                    <a16:creationId xmlns:a16="http://schemas.microsoft.com/office/drawing/2014/main" id="{EF22F885-727B-045A-52F0-213607AAE9D1}"/>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26" name="TextBox 20">
                <a:extLst>
                  <a:ext uri="{FF2B5EF4-FFF2-40B4-BE49-F238E27FC236}">
                    <a16:creationId xmlns:a16="http://schemas.microsoft.com/office/drawing/2014/main" id="{2FA4137B-3E41-4C3E-5DDA-7D26AAC9DC6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2">
              <a:extLst>
                <a:ext uri="{FF2B5EF4-FFF2-40B4-BE49-F238E27FC236}">
                  <a16:creationId xmlns:a16="http://schemas.microsoft.com/office/drawing/2014/main" id="{AE2A5B90-29EC-A34B-6B3C-88D9AB0E31F0}"/>
                </a:ext>
              </a:extLst>
            </p:cNvPr>
            <p:cNvSpPr txBox="1"/>
            <p:nvPr/>
          </p:nvSpPr>
          <p:spPr>
            <a:xfrm>
              <a:off x="3331327" y="527626"/>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 em trả lời các câu hỏi dưới đây</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30" name="Picture 29" descr="A plant in a plastic bottle&#10;&#10;Description automatically generated">
            <a:extLst>
              <a:ext uri="{FF2B5EF4-FFF2-40B4-BE49-F238E27FC236}">
                <a16:creationId xmlns:a16="http://schemas.microsoft.com/office/drawing/2014/main" id="{7223CC10-AACF-60F7-FAED-EE6AF4F0B524}"/>
              </a:ext>
            </a:extLst>
          </p:cNvPr>
          <p:cNvPicPr>
            <a:picLocks noChangeAspect="1"/>
          </p:cNvPicPr>
          <p:nvPr/>
        </p:nvPicPr>
        <p:blipFill rotWithShape="1">
          <a:blip r:embed="rId5">
            <a:extLst>
              <a:ext uri="{28A0092B-C50C-407E-A947-70E740481C1C}">
                <a14:useLocalDpi xmlns:a14="http://schemas.microsoft.com/office/drawing/2010/main" val="0"/>
              </a:ext>
            </a:extLst>
          </a:blip>
          <a:srcRect l="7511" r="11051"/>
          <a:stretch/>
        </p:blipFill>
        <p:spPr>
          <a:xfrm>
            <a:off x="-9307" y="-54641"/>
            <a:ext cx="2486816" cy="20357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4" name="Freeform 14"/>
          <p:cNvSpPr/>
          <p:nvPr/>
        </p:nvSpPr>
        <p:spPr>
          <a:xfrm rot="3350188">
            <a:off x="16507522" y="148246"/>
            <a:ext cx="2248811" cy="1308399"/>
          </a:xfrm>
          <a:custGeom>
            <a:avLst/>
            <a:gdLst/>
            <a:ahLst/>
            <a:cxnLst/>
            <a:rect l="l" t="t" r="r" b="b"/>
            <a:pathLst>
              <a:path w="2248811" h="1308399">
                <a:moveTo>
                  <a:pt x="0" y="0"/>
                </a:moveTo>
                <a:lnTo>
                  <a:pt x="2248811" y="0"/>
                </a:lnTo>
                <a:lnTo>
                  <a:pt x="2248811" y="1308399"/>
                </a:lnTo>
                <a:lnTo>
                  <a:pt x="0" y="1308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244022" y="9060797"/>
            <a:ext cx="1219200" cy="1226203"/>
          </a:xfrm>
          <a:custGeom>
            <a:avLst/>
            <a:gdLst/>
            <a:ahLst/>
            <a:cxnLst/>
            <a:rect l="l" t="t" r="r" b="b"/>
            <a:pathLst>
              <a:path w="1512660" h="1520956">
                <a:moveTo>
                  <a:pt x="0" y="0"/>
                </a:moveTo>
                <a:lnTo>
                  <a:pt x="1512659" y="0"/>
                </a:lnTo>
                <a:lnTo>
                  <a:pt x="1512659"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Line Callout 1 (Border and Accent Bar) 3">
            <a:extLst>
              <a:ext uri="{FF2B5EF4-FFF2-40B4-BE49-F238E27FC236}">
                <a16:creationId xmlns:a16="http://schemas.microsoft.com/office/drawing/2014/main" id="{0C767B74-83BC-E71B-94B4-06881F50C6D8}"/>
              </a:ext>
            </a:extLst>
          </p:cNvPr>
          <p:cNvSpPr/>
          <p:nvPr/>
        </p:nvSpPr>
        <p:spPr>
          <a:xfrm>
            <a:off x="228600" y="522189"/>
            <a:ext cx="6745309" cy="187979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6000" b="1">
                <a:solidFill>
                  <a:schemeClr val="accent2">
                    <a:lumMod val="50000"/>
                  </a:schemeClr>
                </a:solidFill>
                <a:latin typeface="Arial" panose="020B0604020202020204" pitchFamily="34" charset="0"/>
                <a:cs typeface="Arial" panose="020B0604020202020204" pitchFamily="34" charset="0"/>
              </a:rPr>
              <a:t>KHỞI ĐỘNG</a:t>
            </a:r>
            <a:endParaRPr lang="en-US" sz="6000" b="1" i="1" dirty="0">
              <a:solidFill>
                <a:schemeClr val="accent2">
                  <a:lumMod val="5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ACF68C9-D404-A2CE-E8AB-B7F0BF5CB924}"/>
              </a:ext>
            </a:extLst>
          </p:cNvPr>
          <p:cNvSpPr/>
          <p:nvPr/>
        </p:nvSpPr>
        <p:spPr>
          <a:xfrm>
            <a:off x="1866900" y="7575648"/>
            <a:ext cx="14554200"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a:t>
            </a:r>
            <a:r>
              <a:rPr lang="vi-VN" sz="4000" b="1">
                <a:latin typeface="Arial" panose="020B0604020202020204" pitchFamily="34" charset="0"/>
                <a:ea typeface="Calibri" panose="020F0502020204030204" pitchFamily="34" charset="0"/>
                <a:cs typeface="Arial" panose="020B0604020202020204" pitchFamily="34" charset="0"/>
              </a:rPr>
              <a:t> video </a:t>
            </a:r>
            <a:r>
              <a:rPr lang="vi-VN" sz="4000" b="1" i="1">
                <a:latin typeface="Arial" panose="020B0604020202020204" pitchFamily="34" charset="0"/>
                <a:ea typeface="Calibri" panose="020F0502020204030204" pitchFamily="34" charset="0"/>
                <a:cs typeface="Arial" panose="020B0604020202020204" pitchFamily="34" charset="0"/>
              </a:rPr>
              <a:t>Bài </a:t>
            </a:r>
            <a:r>
              <a:rPr lang="en-US" sz="4000" b="1" i="1">
                <a:latin typeface="Arial" panose="020B0604020202020204" pitchFamily="34" charset="0"/>
                <a:ea typeface="Calibri" panose="020F0502020204030204" pitchFamily="34" charset="0"/>
                <a:cs typeface="Arial" panose="020B0604020202020204" pitchFamily="34" charset="0"/>
              </a:rPr>
              <a:t>hát </a:t>
            </a:r>
            <a:r>
              <a:rPr lang="vi-VN" sz="4000" b="1" i="1">
                <a:latin typeface="Arial" panose="020B0604020202020204" pitchFamily="34" charset="0"/>
                <a:ea typeface="Calibri" panose="020F0502020204030204" pitchFamily="34" charset="0"/>
                <a:cs typeface="Arial" panose="020B0604020202020204" pitchFamily="34" charset="0"/>
              </a:rPr>
              <a:t>trồng cây</a:t>
            </a:r>
            <a:r>
              <a:rPr lang="en-US" sz="4000" b="1" i="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CHỦ ĐỀ 2- NGHE NHẠC - Bài hát trồng cây - Bộ sách Âm nhạc 1 Cùng học để phát triển năng lực">
            <a:hlinkClick r:id="" action="ppaction://media"/>
            <a:extLst>
              <a:ext uri="{FF2B5EF4-FFF2-40B4-BE49-F238E27FC236}">
                <a16:creationId xmlns:a16="http://schemas.microsoft.com/office/drawing/2014/main" id="{074118E4-F2A7-F5BC-34D1-E398EE7A69C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71345" y="3246382"/>
            <a:ext cx="6745309" cy="37942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5"/>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p>
        </p:txBody>
      </p:sp>
      <p:grpSp>
        <p:nvGrpSpPr>
          <p:cNvPr id="2" name="Group 1">
            <a:extLst>
              <a:ext uri="{FF2B5EF4-FFF2-40B4-BE49-F238E27FC236}">
                <a16:creationId xmlns:a16="http://schemas.microsoft.com/office/drawing/2014/main" id="{82B6B964-DED8-942E-B02A-8C1A07CA84A2}"/>
              </a:ext>
            </a:extLst>
          </p:cNvPr>
          <p:cNvGrpSpPr/>
          <p:nvPr/>
        </p:nvGrpSpPr>
        <p:grpSpPr>
          <a:xfrm>
            <a:off x="-1524000" y="601214"/>
            <a:ext cx="13245162" cy="1570485"/>
            <a:chOff x="-1524000" y="601214"/>
            <a:chExt cx="13245162" cy="1570485"/>
          </a:xfrm>
        </p:grpSpPr>
        <p:sp>
          <p:nvSpPr>
            <p:cNvPr id="33" name="Freeform 19">
              <a:extLst>
                <a:ext uri="{FF2B5EF4-FFF2-40B4-BE49-F238E27FC236}">
                  <a16:creationId xmlns:a16="http://schemas.microsoft.com/office/drawing/2014/main" id="{6312A133-EA37-6C51-A672-E1E651EE95B1}"/>
                </a:ext>
              </a:extLst>
            </p:cNvPr>
            <p:cNvSpPr/>
            <p:nvPr/>
          </p:nvSpPr>
          <p:spPr>
            <a:xfrm>
              <a:off x="-1524000" y="601214"/>
              <a:ext cx="13245162" cy="1570485"/>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32" name="TextBox 31">
              <a:extLst>
                <a:ext uri="{FF2B5EF4-FFF2-40B4-BE49-F238E27FC236}">
                  <a16:creationId xmlns:a16="http://schemas.microsoft.com/office/drawing/2014/main" id="{2D6E53C1-8943-4662-1F46-C38AC90C6A87}"/>
                </a:ext>
              </a:extLst>
            </p:cNvPr>
            <p:cNvSpPr txBox="1"/>
            <p:nvPr/>
          </p:nvSpPr>
          <p:spPr>
            <a:xfrm>
              <a:off x="602781" y="925222"/>
              <a:ext cx="89916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TIẾP NỐI</a:t>
              </a:r>
              <a:endParaRPr lang="en-US" sz="5000" b="1" dirty="0">
                <a:solidFill>
                  <a:schemeClr val="bg1"/>
                </a:solidFill>
                <a:latin typeface="Arial" panose="020B0604020202020204" pitchFamily="34" charset="0"/>
                <a:cs typeface="Arial" panose="020B0604020202020204" pitchFamily="34" charset="0"/>
              </a:endParaRPr>
            </a:p>
          </p:txBody>
        </p:sp>
      </p:grpSp>
      <p:sp>
        <p:nvSpPr>
          <p:cNvPr id="10" name="Freeform 5">
            <a:extLst>
              <a:ext uri="{FF2B5EF4-FFF2-40B4-BE49-F238E27FC236}">
                <a16:creationId xmlns:a16="http://schemas.microsoft.com/office/drawing/2014/main" id="{C3F95B1A-00DF-C8E0-C515-ADE2BC8C01D0}"/>
              </a:ext>
            </a:extLst>
          </p:cNvPr>
          <p:cNvSpPr/>
          <p:nvPr/>
        </p:nvSpPr>
        <p:spPr>
          <a:xfrm rot="10800000">
            <a:off x="6237857" y="2840145"/>
            <a:ext cx="10993890" cy="68580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p>
        </p:txBody>
      </p:sp>
      <p:sp>
        <p:nvSpPr>
          <p:cNvPr id="12" name="Freeform 12">
            <a:extLst>
              <a:ext uri="{FF2B5EF4-FFF2-40B4-BE49-F238E27FC236}">
                <a16:creationId xmlns:a16="http://schemas.microsoft.com/office/drawing/2014/main" id="{BAE05723-47F0-A43A-239B-63F11339167F}"/>
              </a:ext>
            </a:extLst>
          </p:cNvPr>
          <p:cNvSpPr/>
          <p:nvPr/>
        </p:nvSpPr>
        <p:spPr>
          <a:xfrm rot="10800000">
            <a:off x="706885" y="2840141"/>
            <a:ext cx="4945207" cy="6858004"/>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60000"/>
              <a:lumOff val="40000"/>
            </a:schemeClr>
          </a:solidFill>
        </p:spPr>
        <p:txBody>
          <a:bodyPr/>
          <a:lstStyle/>
          <a:p>
            <a:endParaRPr lang="en-US"/>
          </a:p>
        </p:txBody>
      </p:sp>
      <p:grpSp>
        <p:nvGrpSpPr>
          <p:cNvPr id="14" name="Group 13">
            <a:extLst>
              <a:ext uri="{FF2B5EF4-FFF2-40B4-BE49-F238E27FC236}">
                <a16:creationId xmlns:a16="http://schemas.microsoft.com/office/drawing/2014/main" id="{FDED4B5C-AC3B-9203-77C8-49392329ECA3}"/>
              </a:ext>
            </a:extLst>
          </p:cNvPr>
          <p:cNvGrpSpPr/>
          <p:nvPr/>
        </p:nvGrpSpPr>
        <p:grpSpPr>
          <a:xfrm>
            <a:off x="8382000" y="3532588"/>
            <a:ext cx="6981317" cy="1214437"/>
            <a:chOff x="8286895" y="2053540"/>
            <a:chExt cx="6981317" cy="1214437"/>
          </a:xfrm>
        </p:grpSpPr>
        <p:sp>
          <p:nvSpPr>
            <p:cNvPr id="16" name="Freeform 8">
              <a:extLst>
                <a:ext uri="{FF2B5EF4-FFF2-40B4-BE49-F238E27FC236}">
                  <a16:creationId xmlns:a16="http://schemas.microsoft.com/office/drawing/2014/main" id="{A5FC8FA6-5E1C-4CA6-1094-812D130E2EDA}"/>
                </a:ext>
              </a:extLst>
            </p:cNvPr>
            <p:cNvSpPr/>
            <p:nvPr/>
          </p:nvSpPr>
          <p:spPr>
            <a:xfrm>
              <a:off x="8286895" y="2053540"/>
              <a:ext cx="6981317"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p>
          </p:txBody>
        </p:sp>
        <p:sp>
          <p:nvSpPr>
            <p:cNvPr id="17" name="TextBox 16">
              <a:extLst>
                <a:ext uri="{FF2B5EF4-FFF2-40B4-BE49-F238E27FC236}">
                  <a16:creationId xmlns:a16="http://schemas.microsoft.com/office/drawing/2014/main" id="{28797BB1-6E20-E8D8-7387-D0E4FC052CDC}"/>
                </a:ext>
              </a:extLst>
            </p:cNvPr>
            <p:cNvSpPr txBox="1"/>
            <p:nvPr/>
          </p:nvSpPr>
          <p:spPr>
            <a:xfrm>
              <a:off x="8518543" y="2272244"/>
              <a:ext cx="650132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D8935AF6-6F26-1F5D-7209-9A503019696A}"/>
              </a:ext>
            </a:extLst>
          </p:cNvPr>
          <p:cNvSpPr txBox="1"/>
          <p:nvPr/>
        </p:nvSpPr>
        <p:spPr>
          <a:xfrm>
            <a:off x="6837884" y="4965729"/>
            <a:ext cx="9793835" cy="3769750"/>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Chia sẻ dự án </a:t>
            </a:r>
            <a:r>
              <a:rPr lang="vi-VN" sz="4200" b="1" i="1">
                <a:latin typeface="Arial" panose="020B0604020202020204" pitchFamily="34" charset="0"/>
                <a:ea typeface="Calibri" panose="020F0502020204030204" pitchFamily="34" charset="0"/>
                <a:cs typeface="Arial" panose="020B0604020202020204" pitchFamily="34" charset="0"/>
              </a:rPr>
              <a:t>Hành lang xanh </a:t>
            </a:r>
            <a:r>
              <a:rPr lang="vi-VN" sz="4200">
                <a:latin typeface="Arial" panose="020B0604020202020204" pitchFamily="34" charset="0"/>
                <a:ea typeface="Calibri" panose="020F0502020204030204" pitchFamily="34" charset="0"/>
                <a:cs typeface="Arial" panose="020B0604020202020204" pitchFamily="34" charset="0"/>
              </a:rPr>
              <a:t>tới bạn bè và người thân.</a:t>
            </a:r>
          </a:p>
          <a:p>
            <a:pPr marL="571500" indent="-571500" algn="just">
              <a:lnSpc>
                <a:spcPct val="200000"/>
              </a:lnSpc>
              <a:buFont typeface="Courier New" panose="02070309020205020404" pitchFamily="49" charset="0"/>
              <a:buChar char="o"/>
            </a:pPr>
            <a:r>
              <a:rPr lang="vi-VN" sz="4200">
                <a:latin typeface="Arial" panose="020B0604020202020204" pitchFamily="34" charset="0"/>
                <a:ea typeface="Calibri" panose="020F0502020204030204" pitchFamily="34" charset="0"/>
                <a:cs typeface="Arial" panose="020B0604020202020204" pitchFamily="34" charset="0"/>
              </a:rPr>
              <a:t>Chăm sóc các chậu cây mới trồng</a:t>
            </a:r>
            <a:r>
              <a:rPr lang="en-US" sz="4200">
                <a:latin typeface="Arial" panose="020B0604020202020204" pitchFamily="34" charset="0"/>
                <a:ea typeface="Calibri" panose="020F0502020204030204" pitchFamily="34" charset="0"/>
                <a:cs typeface="Arial" panose="020B0604020202020204" pitchFamily="34" charset="0"/>
              </a:rPr>
              <a:t>.</a:t>
            </a:r>
            <a:endParaRPr lang="vi-VN" sz="4200">
              <a:latin typeface="Arial" panose="020B0604020202020204" pitchFamily="34" charset="0"/>
              <a:ea typeface="Calibri" panose="020F0502020204030204" pitchFamily="34" charset="0"/>
              <a:cs typeface="Arial" panose="020B0604020202020204" pitchFamily="34" charset="0"/>
            </a:endParaRPr>
          </a:p>
        </p:txBody>
      </p:sp>
      <p:pic>
        <p:nvPicPr>
          <p:cNvPr id="19" name="Picture 6">
            <a:extLst>
              <a:ext uri="{FF2B5EF4-FFF2-40B4-BE49-F238E27FC236}">
                <a16:creationId xmlns:a16="http://schemas.microsoft.com/office/drawing/2014/main" id="{D72492D3-0945-A58F-D5F8-4E4762DB93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5426" y="5155004"/>
            <a:ext cx="5052418" cy="4550761"/>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barn(outVertical)">
                                      <p:cBhvr>
                                        <p:cTn id="26" dur="500"/>
                                        <p:tgtEl>
                                          <p:spTgt spid="18">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barn(outVertical)">
                                      <p:cBhvr>
                                        <p:cTn id="3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270712" y="911716"/>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p>
        </p:txBody>
      </p:sp>
      <p:sp>
        <p:nvSpPr>
          <p:cNvPr id="4" name="Freeform 3">
            <a:extLst>
              <a:ext uri="{FF2B5EF4-FFF2-40B4-BE49-F238E27FC236}">
                <a16:creationId xmlns:a16="http://schemas.microsoft.com/office/drawing/2014/main" id="{E6AFBF48-2CB6-E319-5304-EA7062545BF4}"/>
              </a:ext>
            </a:extLst>
          </p:cNvPr>
          <p:cNvSpPr/>
          <p:nvPr/>
        </p:nvSpPr>
        <p:spPr>
          <a:xfrm>
            <a:off x="1539649" y="2055396"/>
            <a:ext cx="11457213" cy="715758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FF2C9"/>
          </a:solidFill>
        </p:spPr>
        <p:txBody>
          <a:bodyPr/>
          <a:lstStyle/>
          <a:p>
            <a:endParaRPr lang="en-US"/>
          </a:p>
        </p:txBody>
      </p:sp>
      <p:grpSp>
        <p:nvGrpSpPr>
          <p:cNvPr id="5" name="Group 4">
            <a:extLst>
              <a:ext uri="{FF2B5EF4-FFF2-40B4-BE49-F238E27FC236}">
                <a16:creationId xmlns:a16="http://schemas.microsoft.com/office/drawing/2014/main" id="{082D4C21-5FEA-65DC-6258-C93FF962C193}"/>
              </a:ext>
            </a:extLst>
          </p:cNvPr>
          <p:cNvGrpSpPr/>
          <p:nvPr/>
        </p:nvGrpSpPr>
        <p:grpSpPr>
          <a:xfrm>
            <a:off x="2133600" y="1286325"/>
            <a:ext cx="10269310" cy="1632943"/>
            <a:chOff x="4157711" y="578015"/>
            <a:chExt cx="10269310" cy="1632943"/>
          </a:xfrm>
        </p:grpSpPr>
        <p:pic>
          <p:nvPicPr>
            <p:cNvPr id="6" name="Picture 9">
              <a:extLst>
                <a:ext uri="{FF2B5EF4-FFF2-40B4-BE49-F238E27FC236}">
                  <a16:creationId xmlns:a16="http://schemas.microsoft.com/office/drawing/2014/main" id="{7AFE4F65-127E-AB14-E71E-3566243824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7711" y="578015"/>
              <a:ext cx="10269310" cy="1632943"/>
            </a:xfrm>
            <a:prstGeom prst="rect">
              <a:avLst/>
            </a:prstGeom>
          </p:spPr>
        </p:pic>
        <p:sp>
          <p:nvSpPr>
            <p:cNvPr id="7" name="TextBox 6">
              <a:extLst>
                <a:ext uri="{FF2B5EF4-FFF2-40B4-BE49-F238E27FC236}">
                  <a16:creationId xmlns:a16="http://schemas.microsoft.com/office/drawing/2014/main" id="{8EBB4E24-B5F6-73B4-529F-94EB1ACC8F47}"/>
                </a:ext>
              </a:extLst>
            </p:cNvPr>
            <p:cNvSpPr txBox="1"/>
            <p:nvPr/>
          </p:nvSpPr>
          <p:spPr>
            <a:xfrm>
              <a:off x="4482659" y="840488"/>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8" name="TextBox 7">
            <a:extLst>
              <a:ext uri="{FF2B5EF4-FFF2-40B4-BE49-F238E27FC236}">
                <a16:creationId xmlns:a16="http://schemas.microsoft.com/office/drawing/2014/main" id="{DA2AA1D7-4109-AD28-8210-EDF01FA97950}"/>
              </a:ext>
            </a:extLst>
          </p:cNvPr>
          <p:cNvSpPr txBox="1"/>
          <p:nvPr/>
        </p:nvSpPr>
        <p:spPr>
          <a:xfrm>
            <a:off x="2251790" y="3169193"/>
            <a:ext cx="10012814" cy="506241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200">
                <a:solidFill>
                  <a:srgbClr val="000000"/>
                </a:solidFill>
                <a:ea typeface="Calibri" panose="020F0502020204030204" pitchFamily="34" charset="0"/>
                <a:cs typeface="Arial" panose="020B0604020202020204" pitchFamily="34" charset="0"/>
              </a:rPr>
              <a:t>Ôn lại các kiến thức đã học hôm nay</a:t>
            </a:r>
            <a:r>
              <a:rPr lang="en-US" sz="4200">
                <a:solidFill>
                  <a:srgbClr val="000000"/>
                </a:solidFill>
                <a:ea typeface="Calibri" panose="020F0502020204030204" pitchFamily="34" charset="0"/>
                <a:cs typeface="Arial" panose="020B0604020202020204" pitchFamily="34" charset="0"/>
              </a:rPr>
              <a:t>.</a:t>
            </a:r>
          </a:p>
          <a:p>
            <a:pPr marL="571500" marR="0" indent="-571500" algn="just">
              <a:lnSpc>
                <a:spcPct val="200000"/>
              </a:lnSpc>
              <a:spcBef>
                <a:spcPts val="0"/>
              </a:spcBef>
              <a:spcAft>
                <a:spcPts val="0"/>
              </a:spcAft>
              <a:buFont typeface="Wingdings" panose="05000000000000000000" pitchFamily="2" charset="2"/>
              <a:buChar char="§"/>
            </a:pPr>
            <a:r>
              <a:rPr lang="vi-VN" sz="4200">
                <a:solidFill>
                  <a:srgbClr val="000000"/>
                </a:solidFill>
                <a:ea typeface="Calibri" panose="020F0502020204030204" pitchFamily="34" charset="0"/>
                <a:cs typeface="Arial" panose="020B0604020202020204" pitchFamily="34" charset="0"/>
              </a:rPr>
              <a:t>Chia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sẻ với người thân về bài học.</a:t>
            </a:r>
          </a:p>
          <a:p>
            <a:pPr marL="571500" marR="0" indent="-571500" algn="just">
              <a:lnSpc>
                <a:spcPct val="200000"/>
              </a:lnSpc>
              <a:spcBef>
                <a:spcPts val="0"/>
              </a:spcBef>
              <a:spcAft>
                <a:spcPts val="0"/>
              </a:spcAft>
              <a:buFont typeface="Wingdings" panose="05000000000000000000" pitchFamily="2" charset="2"/>
              <a:buChar char="§"/>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Chuẩn bị cho </a:t>
            </a:r>
            <a:r>
              <a:rPr lang="vi-VN" sz="4200" b="1" i="1">
                <a:solidFill>
                  <a:srgbClr val="000000"/>
                </a:solidFill>
                <a:latin typeface="Arial" panose="020B0604020202020204" pitchFamily="34" charset="0"/>
                <a:ea typeface="Calibri" panose="020F0502020204030204" pitchFamily="34" charset="0"/>
                <a:cs typeface="Arial" panose="020B0604020202020204" pitchFamily="34" charset="0"/>
              </a:rPr>
              <a:t>Tiết 3</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 – Sinh hoạt</a:t>
            </a:r>
            <a:r>
              <a:rPr lang="vi-VN" sz="4200" b="1" i="1">
                <a:solidFill>
                  <a:srgbClr val="000000"/>
                </a:solidFill>
                <a:ea typeface="Calibri" panose="020F0502020204030204" pitchFamily="34" charset="0"/>
                <a:cs typeface="Arial" panose="020B0604020202020204" pitchFamily="34" charset="0"/>
              </a:rPr>
              <a:t> lớp: Tuyên truyền dự án Hành lang xanh.</a:t>
            </a:r>
            <a:endParaRPr lang="vi-VN" sz="42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10">
            <a:extLst>
              <a:ext uri="{FF2B5EF4-FFF2-40B4-BE49-F238E27FC236}">
                <a16:creationId xmlns:a16="http://schemas.microsoft.com/office/drawing/2014/main" id="{1DF07B24-789A-42D7-A2E0-89862A0722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02910" y="5544741"/>
            <a:ext cx="4628110" cy="4734639"/>
          </a:xfrm>
          <a:prstGeom prst="rect">
            <a:avLst/>
          </a:prstGeom>
        </p:spPr>
      </p:pic>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89004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out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out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rot="-2538879">
            <a:off x="-267169" y="7941226"/>
            <a:ext cx="2353558" cy="1953781"/>
          </a:xfrm>
          <a:custGeom>
            <a:avLst/>
            <a:gdLst/>
            <a:ahLst/>
            <a:cxnLst/>
            <a:rect l="l" t="t" r="r" b="b"/>
            <a:pathLst>
              <a:path w="4904581" h="4878014">
                <a:moveTo>
                  <a:pt x="0" y="0"/>
                </a:moveTo>
                <a:lnTo>
                  <a:pt x="4904581" y="0"/>
                </a:lnTo>
                <a:lnTo>
                  <a:pt x="4904581" y="4878014"/>
                </a:lnTo>
                <a:lnTo>
                  <a:pt x="0" y="4878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5849600" y="8305797"/>
            <a:ext cx="2438400" cy="2126900"/>
          </a:xfrm>
          <a:custGeom>
            <a:avLst/>
            <a:gdLst/>
            <a:ahLst/>
            <a:cxnLst/>
            <a:rect l="l" t="t" r="r" b="b"/>
            <a:pathLst>
              <a:path w="6200254" h="5727507">
                <a:moveTo>
                  <a:pt x="0" y="0"/>
                </a:moveTo>
                <a:lnTo>
                  <a:pt x="6200254" y="0"/>
                </a:lnTo>
                <a:lnTo>
                  <a:pt x="6200254" y="5727508"/>
                </a:lnTo>
                <a:lnTo>
                  <a:pt x="0" y="5727508"/>
                </a:lnTo>
                <a:lnTo>
                  <a:pt x="0" y="0"/>
                </a:lnTo>
                <a:close/>
              </a:path>
            </a:pathLst>
          </a:custGeom>
          <a:blipFill>
            <a:blip r:embed="rId4"/>
            <a:stretch>
              <a:fillRect/>
            </a:stretch>
          </a:blipFill>
        </p:spPr>
        <p:txBody>
          <a:bodyPr/>
          <a:lstStyle/>
          <a:p>
            <a:endParaRPr lang="en-US"/>
          </a:p>
        </p:txBody>
      </p:sp>
      <p:sp>
        <p:nvSpPr>
          <p:cNvPr id="6" name="Freeform 6"/>
          <p:cNvSpPr/>
          <p:nvPr/>
        </p:nvSpPr>
        <p:spPr>
          <a:xfrm>
            <a:off x="0" y="-242666"/>
            <a:ext cx="1819221" cy="1943806"/>
          </a:xfrm>
          <a:custGeom>
            <a:avLst/>
            <a:gdLst/>
            <a:ahLst/>
            <a:cxnLst/>
            <a:rect l="l" t="t" r="r" b="b"/>
            <a:pathLst>
              <a:path w="3277286" h="3436211">
                <a:moveTo>
                  <a:pt x="0" y="0"/>
                </a:moveTo>
                <a:lnTo>
                  <a:pt x="3277286" y="0"/>
                </a:lnTo>
                <a:lnTo>
                  <a:pt x="3277286" y="3436211"/>
                </a:lnTo>
                <a:lnTo>
                  <a:pt x="0" y="34362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204294">
            <a:off x="16380026" y="-187885"/>
            <a:ext cx="1877198" cy="1092188"/>
          </a:xfrm>
          <a:custGeom>
            <a:avLst/>
            <a:gdLst/>
            <a:ahLst/>
            <a:cxnLst/>
            <a:rect l="l" t="t" r="r" b="b"/>
            <a:pathLst>
              <a:path w="1877198" h="1092188">
                <a:moveTo>
                  <a:pt x="0" y="0"/>
                </a:moveTo>
                <a:lnTo>
                  <a:pt x="1877199" y="0"/>
                </a:lnTo>
                <a:lnTo>
                  <a:pt x="1877199" y="1092188"/>
                </a:lnTo>
                <a:lnTo>
                  <a:pt x="0" y="1092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7FA6F10D-B4F6-389B-5411-BAB1F5368DC0}"/>
              </a:ext>
            </a:extLst>
          </p:cNvPr>
          <p:cNvSpPr txBox="1"/>
          <p:nvPr/>
        </p:nvSpPr>
        <p:spPr>
          <a:xfrm>
            <a:off x="709319" y="3540849"/>
            <a:ext cx="16869361" cy="3205301"/>
          </a:xfrm>
          <a:prstGeom prst="rect">
            <a:avLst/>
          </a:prstGeom>
        </p:spPr>
        <p:txBody>
          <a:bodyPr wrap="square" lIns="0" tIns="0" rIns="0" bIns="0" rtlCol="0" anchor="t">
            <a:spAutoFit/>
          </a:bodyPr>
          <a:lstStyle/>
          <a:p>
            <a:pPr algn="ctr">
              <a:lnSpc>
                <a:spcPct val="150000"/>
              </a:lnSpc>
            </a:pPr>
            <a:r>
              <a:rPr lang="en-US" sz="7400" b="1">
                <a:solidFill>
                  <a:schemeClr val="accent3">
                    <a:lumMod val="50000"/>
                  </a:schemeClr>
                </a:solidFill>
                <a:latin typeface="Arial" panose="020B0604020202020204" pitchFamily="34" charset="0"/>
                <a:cs typeface="Arial" panose="020B0604020202020204" pitchFamily="34" charset="0"/>
              </a:rPr>
              <a:t>CẢM ƠN TẤT CẢ CÁC EM ĐÃ CHÚ Ý LẮNG NGHE, HẸN GẶP LẠI!</a:t>
            </a:r>
            <a:endParaRPr lang="en-US" sz="74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7355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ổng hợp 68+ vẽ tranh trồng cây siêu đỉnh - Tin Học Vui">
            <a:extLst>
              <a:ext uri="{FF2B5EF4-FFF2-40B4-BE49-F238E27FC236}">
                <a16:creationId xmlns:a16="http://schemas.microsoft.com/office/drawing/2014/main" id="{7DD7558B-3F15-3078-A6A7-A58DF71C959A}"/>
              </a:ext>
            </a:extLst>
          </p:cNvPr>
          <p:cNvPicPr>
            <a:picLocks noChangeAspect="1" noChangeArrowheads="1"/>
          </p:cNvPicPr>
          <p:nvPr/>
        </p:nvPicPr>
        <p:blipFill rotWithShape="1">
          <a:blip r:embed="rId2">
            <a:alphaModFix amt="61000"/>
            <a:extLst>
              <a:ext uri="{28A0092B-C50C-407E-A947-70E740481C1C}">
                <a14:useLocalDpi xmlns:a14="http://schemas.microsoft.com/office/drawing/2010/main" val="0"/>
              </a:ext>
            </a:extLst>
          </a:blip>
          <a:srcRect l="6649" r="1"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CA9B2FD-429A-8656-067A-0744D30E4490}"/>
              </a:ext>
            </a:extLst>
          </p:cNvPr>
          <p:cNvGrpSpPr/>
          <p:nvPr/>
        </p:nvGrpSpPr>
        <p:grpSpPr>
          <a:xfrm>
            <a:off x="-1" y="3086103"/>
            <a:ext cx="10058400" cy="5181598"/>
            <a:chOff x="-1" y="3086103"/>
            <a:chExt cx="10058400" cy="5181598"/>
          </a:xfrm>
        </p:grpSpPr>
        <p:sp>
          <p:nvSpPr>
            <p:cNvPr id="3" name="Round Same Side Corner Rectangle 3">
              <a:extLst>
                <a:ext uri="{FF2B5EF4-FFF2-40B4-BE49-F238E27FC236}">
                  <a16:creationId xmlns:a16="http://schemas.microsoft.com/office/drawing/2014/main" id="{B3F6DB1A-F93E-BB1E-33BC-205F7E1E6284}"/>
                </a:ext>
              </a:extLst>
            </p:cNvPr>
            <p:cNvSpPr/>
            <p:nvPr/>
          </p:nvSpPr>
          <p:spPr>
            <a:xfrm rot="5400000">
              <a:off x="2438400" y="647702"/>
              <a:ext cx="5181598" cy="10058400"/>
            </a:xfrm>
            <a:prstGeom prst="round2SameRect">
              <a:avLst/>
            </a:prstGeom>
            <a:solidFill>
              <a:srgbClr val="FFF5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091A4B-679D-F968-0B74-0F400F9D5568}"/>
                </a:ext>
              </a:extLst>
            </p:cNvPr>
            <p:cNvSpPr txBox="1"/>
            <p:nvPr/>
          </p:nvSpPr>
          <p:spPr>
            <a:xfrm>
              <a:off x="647699" y="3264029"/>
              <a:ext cx="8763000" cy="4825745"/>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Bài hát thể hiện lợi ích và niềm vui của việc trồng cây xanh từ đó lan tỏa tình tình yêu và ý thức bảo vệ cây xanh đến mọi người.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5" name="Freeform 5"/>
          <p:cNvSpPr/>
          <p:nvPr/>
        </p:nvSpPr>
        <p:spPr>
          <a:xfrm>
            <a:off x="0" y="169446"/>
            <a:ext cx="1152296" cy="1866067"/>
          </a:xfrm>
          <a:custGeom>
            <a:avLst/>
            <a:gdLst/>
            <a:ahLst/>
            <a:cxnLst/>
            <a:rect l="l" t="t" r="r" b="b"/>
            <a:pathLst>
              <a:path w="1152296" h="1866067">
                <a:moveTo>
                  <a:pt x="0" y="0"/>
                </a:moveTo>
                <a:lnTo>
                  <a:pt x="1152297" y="0"/>
                </a:lnTo>
                <a:lnTo>
                  <a:pt x="1152297" y="1866067"/>
                </a:lnTo>
                <a:lnTo>
                  <a:pt x="0" y="1866067"/>
                </a:lnTo>
                <a:lnTo>
                  <a:pt x="0" y="0"/>
                </a:lnTo>
                <a:close/>
              </a:path>
            </a:pathLst>
          </a:custGeom>
          <a:blipFill>
            <a:blip r:embed="rId2"/>
            <a:stretch>
              <a:fillRect/>
            </a:stretch>
          </a:blipFill>
        </p:spPr>
        <p:txBody>
          <a:bodyPr/>
          <a:lstStyle/>
          <a:p>
            <a:endParaRPr lang="en-US"/>
          </a:p>
        </p:txBody>
      </p:sp>
      <p:sp>
        <p:nvSpPr>
          <p:cNvPr id="6" name="Freeform 6"/>
          <p:cNvSpPr/>
          <p:nvPr/>
        </p:nvSpPr>
        <p:spPr>
          <a:xfrm rot="2314057">
            <a:off x="16197229" y="-205924"/>
            <a:ext cx="2700259" cy="1571060"/>
          </a:xfrm>
          <a:custGeom>
            <a:avLst/>
            <a:gdLst/>
            <a:ahLst/>
            <a:cxnLst/>
            <a:rect l="l" t="t" r="r" b="b"/>
            <a:pathLst>
              <a:path w="2700259" h="1571060">
                <a:moveTo>
                  <a:pt x="0" y="0"/>
                </a:moveTo>
                <a:lnTo>
                  <a:pt x="2700260" y="0"/>
                </a:lnTo>
                <a:lnTo>
                  <a:pt x="2700260" y="1571060"/>
                </a:lnTo>
                <a:lnTo>
                  <a:pt x="0" y="1571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3">
            <a:extLst>
              <a:ext uri="{FF2B5EF4-FFF2-40B4-BE49-F238E27FC236}">
                <a16:creationId xmlns:a16="http://schemas.microsoft.com/office/drawing/2014/main" id="{A9ECA07E-F292-574E-6602-9440D105EBEF}"/>
              </a:ext>
            </a:extLst>
          </p:cNvPr>
          <p:cNvGrpSpPr/>
          <p:nvPr/>
        </p:nvGrpSpPr>
        <p:grpSpPr>
          <a:xfrm>
            <a:off x="0" y="4610100"/>
            <a:ext cx="18306878" cy="5617345"/>
            <a:chOff x="0" y="0"/>
            <a:chExt cx="2067007" cy="798684"/>
          </a:xfrm>
        </p:grpSpPr>
        <p:sp>
          <p:nvSpPr>
            <p:cNvPr id="17" name="Freeform 4">
              <a:extLst>
                <a:ext uri="{FF2B5EF4-FFF2-40B4-BE49-F238E27FC236}">
                  <a16:creationId xmlns:a16="http://schemas.microsoft.com/office/drawing/2014/main" id="{221AB065-5419-65DB-4BB9-C5B5E4B5261D}"/>
                </a:ext>
              </a:extLst>
            </p:cNvPr>
            <p:cNvSpPr/>
            <p:nvPr/>
          </p:nvSpPr>
          <p:spPr>
            <a:xfrm>
              <a:off x="0" y="0"/>
              <a:ext cx="2067007" cy="798684"/>
            </a:xfrm>
            <a:prstGeom prst="rect">
              <a:avLst/>
            </a:prstGeom>
            <a:solidFill>
              <a:srgbClr val="FFFFFF"/>
            </a:solidFill>
          </p:spPr>
          <p:txBody>
            <a:bodyPr/>
            <a:lstStyle/>
            <a:p>
              <a:endParaRPr lang="en-US"/>
            </a:p>
          </p:txBody>
        </p:sp>
      </p:grpSp>
      <p:sp>
        <p:nvSpPr>
          <p:cNvPr id="2" name="TextBox 1">
            <a:extLst>
              <a:ext uri="{FF2B5EF4-FFF2-40B4-BE49-F238E27FC236}">
                <a16:creationId xmlns:a16="http://schemas.microsoft.com/office/drawing/2014/main" id="{F24455BA-9B68-4200-3C6B-CDCAAD7E77ED}"/>
              </a:ext>
            </a:extLst>
          </p:cNvPr>
          <p:cNvSpPr txBox="1"/>
          <p:nvPr/>
        </p:nvSpPr>
        <p:spPr>
          <a:xfrm>
            <a:off x="370298" y="651499"/>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TRƯỜNG EM XANH, SẠCH, ĐẸP </a:t>
            </a:r>
            <a:endParaRPr lang="en-US"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C5B22FB-F9FD-42C2-0378-237A80DC7304}"/>
              </a:ext>
            </a:extLst>
          </p:cNvPr>
          <p:cNvSpPr txBox="1"/>
          <p:nvPr/>
        </p:nvSpPr>
        <p:spPr>
          <a:xfrm>
            <a:off x="197572" y="4762500"/>
            <a:ext cx="17892852" cy="4873001"/>
          </a:xfrm>
          <a:prstGeom prst="rect">
            <a:avLst/>
          </a:prstGeom>
          <a:noFill/>
        </p:spPr>
        <p:txBody>
          <a:bodyPr wrap="square">
            <a:spAutoFit/>
          </a:bodyPr>
          <a:lstStyle/>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3. </a:t>
            </a:r>
          </a:p>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Dự án Hành lang xanh – Hoạt </a:t>
            </a: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động 1,2</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75057" y="-1157202"/>
            <a:ext cx="1078829" cy="24071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8600" y="8539909"/>
            <a:ext cx="1078829" cy="1747091"/>
          </a:xfrm>
          <a:custGeom>
            <a:avLst/>
            <a:gdLst/>
            <a:ahLst/>
            <a:cxnLst/>
            <a:rect l="l" t="t" r="r" b="b"/>
            <a:pathLst>
              <a:path w="1078829" h="1747091">
                <a:moveTo>
                  <a:pt x="0" y="0"/>
                </a:moveTo>
                <a:lnTo>
                  <a:pt x="1078828" y="0"/>
                </a:lnTo>
                <a:lnTo>
                  <a:pt x="1078828" y="1747092"/>
                </a:lnTo>
                <a:lnTo>
                  <a:pt x="0" y="1747092"/>
                </a:lnTo>
                <a:lnTo>
                  <a:pt x="0" y="0"/>
                </a:lnTo>
                <a:close/>
              </a:path>
            </a:pathLst>
          </a:custGeom>
          <a:blipFill>
            <a:blip r:embed="rId4"/>
            <a:stretch>
              <a:fillRect/>
            </a:stretch>
          </a:blipFill>
        </p:spPr>
        <p:txBody>
          <a:bodyPr/>
          <a:lstStyle/>
          <a:p>
            <a:endParaRPr lang="en-US"/>
          </a:p>
        </p:txBody>
      </p:sp>
      <p:sp>
        <p:nvSpPr>
          <p:cNvPr id="9" name="Freeform 9"/>
          <p:cNvSpPr/>
          <p:nvPr/>
        </p:nvSpPr>
        <p:spPr>
          <a:xfrm rot="-1818335">
            <a:off x="16725256" y="-578243"/>
            <a:ext cx="2085432" cy="2223285"/>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938729C3-636D-0D1C-4CF0-ED17DEF57A0A}"/>
              </a:ext>
            </a:extLst>
          </p:cNvPr>
          <p:cNvGrpSpPr/>
          <p:nvPr/>
        </p:nvGrpSpPr>
        <p:grpSpPr>
          <a:xfrm>
            <a:off x="3764530" y="0"/>
            <a:ext cx="10758940" cy="1735078"/>
            <a:chOff x="3677277" y="831974"/>
            <a:chExt cx="10758940" cy="1735078"/>
          </a:xfrm>
        </p:grpSpPr>
        <p:sp>
          <p:nvSpPr>
            <p:cNvPr id="20" name="Freeform 3">
              <a:extLst>
                <a:ext uri="{FF2B5EF4-FFF2-40B4-BE49-F238E27FC236}">
                  <a16:creationId xmlns:a16="http://schemas.microsoft.com/office/drawing/2014/main" id="{842806A6-E435-3C9B-8B74-D837A898DFB1}"/>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r:embed="rId8"/>
                  </a:ext>
                </a:extLst>
              </a:blip>
              <a:stretch>
                <a:fillRect t="-34305" b="-32863"/>
              </a:stretch>
            </a:blipFill>
          </p:spPr>
          <p:txBody>
            <a:bodyPr/>
            <a:lstStyle/>
            <a:p>
              <a:endParaRPr lang="en-US"/>
            </a:p>
          </p:txBody>
        </p:sp>
        <p:sp>
          <p:nvSpPr>
            <p:cNvPr id="21" name="TextBox 20">
              <a:extLst>
                <a:ext uri="{FF2B5EF4-FFF2-40B4-BE49-F238E27FC236}">
                  <a16:creationId xmlns:a16="http://schemas.microsoft.com/office/drawing/2014/main" id="{09258ABC-CCFB-1413-C904-200D3D194F1B}"/>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3469E8C2-A92B-AD3B-7BE5-97919DF636CB}"/>
              </a:ext>
            </a:extLst>
          </p:cNvPr>
          <p:cNvGrpSpPr/>
          <p:nvPr/>
        </p:nvGrpSpPr>
        <p:grpSpPr>
          <a:xfrm>
            <a:off x="645126" y="2598777"/>
            <a:ext cx="16347474" cy="2449626"/>
            <a:chOff x="7244529" y="-12930"/>
            <a:chExt cx="16347474" cy="2449626"/>
          </a:xfrm>
          <a:solidFill>
            <a:schemeClr val="bg1"/>
          </a:solidFill>
        </p:grpSpPr>
        <p:sp>
          <p:nvSpPr>
            <p:cNvPr id="3" name="Rectangle: Rounded Corners 2">
              <a:extLst>
                <a:ext uri="{FF2B5EF4-FFF2-40B4-BE49-F238E27FC236}">
                  <a16:creationId xmlns:a16="http://schemas.microsoft.com/office/drawing/2014/main" id="{153C61E7-62E2-4D81-443B-06EABD998E40}"/>
                </a:ext>
              </a:extLst>
            </p:cNvPr>
            <p:cNvSpPr/>
            <p:nvPr/>
          </p:nvSpPr>
          <p:spPr>
            <a:xfrm>
              <a:off x="7244529" y="552883"/>
              <a:ext cx="1371600" cy="1318000"/>
            </a:xfrm>
            <a:prstGeom prst="roundRect">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1</a:t>
              </a:r>
            </a:p>
          </p:txBody>
        </p:sp>
        <p:sp>
          <p:nvSpPr>
            <p:cNvPr id="4" name="Plaque 3">
              <a:extLst>
                <a:ext uri="{FF2B5EF4-FFF2-40B4-BE49-F238E27FC236}">
                  <a16:creationId xmlns:a16="http://schemas.microsoft.com/office/drawing/2014/main" id="{009ABC40-74C4-7E64-BF55-56833FFB7A6A}"/>
                </a:ext>
              </a:extLst>
            </p:cNvPr>
            <p:cNvSpPr/>
            <p:nvPr/>
          </p:nvSpPr>
          <p:spPr>
            <a:xfrm>
              <a:off x="8934242" y="-12930"/>
              <a:ext cx="14657761" cy="2449626"/>
            </a:xfrm>
            <a:prstGeom prst="plaque">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1</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400">
                  <a:solidFill>
                    <a:srgbClr val="C00000"/>
                  </a:solidFill>
                  <a:latin typeface="Arial" panose="020B0604020202020204" pitchFamily="34" charset="0"/>
                  <a:ea typeface="Calibri" panose="020F0502020204030204" pitchFamily="34" charset="0"/>
                  <a:cs typeface="Arial" panose="020B0604020202020204" pitchFamily="34" charset="0"/>
                </a:rPr>
                <a:t>Xây dựng kế hoạch thực hiện dự án </a:t>
              </a:r>
              <a:r>
                <a:rPr lang="vi-VN" sz="4400" i="1">
                  <a:solidFill>
                    <a:srgbClr val="C00000"/>
                  </a:solidFill>
                  <a:latin typeface="Arial" panose="020B0604020202020204" pitchFamily="34" charset="0"/>
                  <a:ea typeface="Calibri" panose="020F0502020204030204" pitchFamily="34" charset="0"/>
                  <a:cs typeface="Arial" panose="020B0604020202020204" pitchFamily="34" charset="0"/>
                </a:rPr>
                <a:t>Hành lang xanh </a:t>
              </a:r>
              <a:endParaRPr lang="en-US" sz="4400" i="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9D17CBBD-81E8-60ED-3029-16BDFB6FFCBB}"/>
              </a:ext>
            </a:extLst>
          </p:cNvPr>
          <p:cNvGrpSpPr/>
          <p:nvPr/>
        </p:nvGrpSpPr>
        <p:grpSpPr>
          <a:xfrm>
            <a:off x="645126" y="5932680"/>
            <a:ext cx="16347474" cy="2568772"/>
            <a:chOff x="7248712" y="-154312"/>
            <a:chExt cx="16880874" cy="2568772"/>
          </a:xfrm>
          <a:solidFill>
            <a:schemeClr val="bg1"/>
          </a:solidFill>
        </p:grpSpPr>
        <p:sp>
          <p:nvSpPr>
            <p:cNvPr id="8" name="Rectangle: Rounded Corners 7">
              <a:extLst>
                <a:ext uri="{FF2B5EF4-FFF2-40B4-BE49-F238E27FC236}">
                  <a16:creationId xmlns:a16="http://schemas.microsoft.com/office/drawing/2014/main" id="{D30D7913-A1BD-BB12-AE6D-09AD94A418F9}"/>
                </a:ext>
              </a:extLst>
            </p:cNvPr>
            <p:cNvSpPr/>
            <p:nvPr/>
          </p:nvSpPr>
          <p:spPr>
            <a:xfrm>
              <a:off x="7248712" y="471074"/>
              <a:ext cx="1371600" cy="1318000"/>
            </a:xfrm>
            <a:prstGeom prst="roundRect">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a:solidFill>
                    <a:srgbClr val="C00000"/>
                  </a:solidFill>
                  <a:latin typeface="Arial" panose="020B0604020202020204" pitchFamily="34" charset="0"/>
                  <a:cs typeface="Arial" panose="020B0604020202020204" pitchFamily="34" charset="0"/>
                </a:rPr>
                <a:t>2</a:t>
              </a:r>
            </a:p>
          </p:txBody>
        </p:sp>
        <p:sp>
          <p:nvSpPr>
            <p:cNvPr id="10" name="Plaque 9">
              <a:extLst>
                <a:ext uri="{FF2B5EF4-FFF2-40B4-BE49-F238E27FC236}">
                  <a16:creationId xmlns:a16="http://schemas.microsoft.com/office/drawing/2014/main" id="{F07E516C-1C1B-FE8F-4768-A85E3C879C0A}"/>
                </a:ext>
              </a:extLst>
            </p:cNvPr>
            <p:cNvSpPr/>
            <p:nvPr/>
          </p:nvSpPr>
          <p:spPr>
            <a:xfrm>
              <a:off x="8938425" y="-154312"/>
              <a:ext cx="15191161" cy="2568772"/>
            </a:xfrm>
            <a:prstGeom prst="plaque">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4400">
                  <a:solidFill>
                    <a:srgbClr val="C00000"/>
                  </a:solidFill>
                  <a:latin typeface="Arial" panose="020B0604020202020204" pitchFamily="34" charset="0"/>
                  <a:ea typeface="Calibri" panose="020F0502020204030204" pitchFamily="34" charset="0"/>
                  <a:cs typeface="Arial" panose="020B0604020202020204" pitchFamily="34" charset="0"/>
                </a:rPr>
                <a:t>Sáng tạo chậu trồng cây từ vật liệu tái chế </a:t>
              </a:r>
              <a:endParaRPr lang="en-US" sz="44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5867400" y="3040654"/>
            <a:ext cx="11889150" cy="4382225"/>
          </a:xfrm>
          <a:prstGeom prst="rect">
            <a:avLst/>
          </a:prstGeom>
        </p:spPr>
        <p:txBody>
          <a:bodyPr wrap="square" lIns="0" tIns="0" rIns="0" bIns="0" rtlCol="0" anchor="t">
            <a:spAutoFit/>
          </a:bodyPr>
          <a:lstStyle/>
          <a:p>
            <a:pPr algn="ctr">
              <a:lnSpc>
                <a:spcPct val="150000"/>
              </a:lnSpc>
            </a:pP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a:t>
            </a:r>
            <a:endPar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chemeClr val="accent3">
                    <a:lumMod val="50000"/>
                  </a:schemeClr>
                </a:solidFill>
                <a:ea typeface="Calibri" panose="020F0502020204030204" pitchFamily="34" charset="0"/>
                <a:cs typeface="Arial" panose="020B0604020202020204" pitchFamily="34" charset="0"/>
              </a:rPr>
              <a:t>Xây dựng kế hoạch thực hiện dự án </a:t>
            </a:r>
            <a:r>
              <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H</a:t>
            </a:r>
            <a:r>
              <a:rPr lang="vi-VN" sz="6600" b="1">
                <a:solidFill>
                  <a:schemeClr val="accent3">
                    <a:lumMod val="50000"/>
                  </a:schemeClr>
                </a:solidFill>
                <a:ea typeface="Calibri" panose="020F0502020204030204" pitchFamily="34" charset="0"/>
                <a:cs typeface="Arial" panose="020B0604020202020204" pitchFamily="34" charset="0"/>
              </a:rPr>
              <a:t>ành lang xanh </a:t>
            </a:r>
            <a:endParaRPr lang="vi-VN" sz="66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653150" y="205853"/>
            <a:ext cx="1651100" cy="1034403"/>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p>
        </p:txBody>
      </p:sp>
      <p:sp>
        <p:nvSpPr>
          <p:cNvPr id="16" name="Freeform 6">
            <a:extLst>
              <a:ext uri="{FF2B5EF4-FFF2-40B4-BE49-F238E27FC236}">
                <a16:creationId xmlns:a16="http://schemas.microsoft.com/office/drawing/2014/main" id="{5A53119A-0849-722C-0551-EE7CE8A128B8}"/>
              </a:ext>
            </a:extLst>
          </p:cNvPr>
          <p:cNvSpPr/>
          <p:nvPr/>
        </p:nvSpPr>
        <p:spPr>
          <a:xfrm>
            <a:off x="-29948" y="9670517"/>
            <a:ext cx="1524000" cy="616483"/>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Line Callout 1 (Border and Accent Bar) 3">
            <a:extLst>
              <a:ext uri="{FF2B5EF4-FFF2-40B4-BE49-F238E27FC236}">
                <a16:creationId xmlns:a16="http://schemas.microsoft.com/office/drawing/2014/main" id="{0D95B867-0CDD-5A8F-1699-2CC72204979E}"/>
              </a:ext>
            </a:extLst>
          </p:cNvPr>
          <p:cNvSpPr/>
          <p:nvPr/>
        </p:nvSpPr>
        <p:spPr>
          <a:xfrm>
            <a:off x="381000" y="419100"/>
            <a:ext cx="11277600" cy="1576618"/>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Các em chuẩn dụng cụ cần thiết sau:</a:t>
            </a:r>
            <a:endParaRPr lang="en-US" sz="4200" b="1" dirty="0">
              <a:solidFill>
                <a:schemeClr val="tx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BA56ABD2-0351-831C-9E5C-8BE2DF41FFF9}"/>
              </a:ext>
            </a:extLst>
          </p:cNvPr>
          <p:cNvGrpSpPr/>
          <p:nvPr/>
        </p:nvGrpSpPr>
        <p:grpSpPr>
          <a:xfrm>
            <a:off x="1066800" y="2417008"/>
            <a:ext cx="4495800" cy="3572478"/>
            <a:chOff x="609600" y="2480906"/>
            <a:chExt cx="4495800" cy="3572478"/>
          </a:xfrm>
        </p:grpSpPr>
        <p:sp>
          <p:nvSpPr>
            <p:cNvPr id="4" name="TextBox 3">
              <a:extLst>
                <a:ext uri="{FF2B5EF4-FFF2-40B4-BE49-F238E27FC236}">
                  <a16:creationId xmlns:a16="http://schemas.microsoft.com/office/drawing/2014/main" id="{785B4728-2B2E-6FC8-069A-949C70A5DE15}"/>
                </a:ext>
              </a:extLst>
            </p:cNvPr>
            <p:cNvSpPr txBox="1"/>
            <p:nvPr/>
          </p:nvSpPr>
          <p:spPr>
            <a:xfrm>
              <a:off x="609600" y="4834845"/>
              <a:ext cx="4495800" cy="1218539"/>
            </a:xfrm>
            <a:prstGeom prst="rect">
              <a:avLst/>
            </a:prstGeom>
            <a:noFill/>
          </p:spPr>
          <p:txBody>
            <a:bodyPr wrap="square" rtlCol="0">
              <a:spAutoFit/>
            </a:bodyPr>
            <a:lstStyle/>
            <a:p>
              <a:pPr algn="ctr">
                <a:lnSpc>
                  <a:spcPct val="150000"/>
                </a:lnSpc>
              </a:pPr>
              <a:r>
                <a:rPr lang="vi-VN" sz="2600">
                  <a:latin typeface="Arial" panose="020B0604020202020204" pitchFamily="34" charset="0"/>
                  <a:cs typeface="Arial" panose="020B0604020202020204" pitchFamily="34" charset="0"/>
                </a:rPr>
                <a:t>Chai nhựa đã qua sử dụng, được vệ sinh sạch sẽ</a:t>
              </a:r>
              <a:endParaRPr lang="en-US" sz="2600">
                <a:latin typeface="Arial" panose="020B0604020202020204" pitchFamily="34" charset="0"/>
                <a:cs typeface="Arial" panose="020B0604020202020204" pitchFamily="34" charset="0"/>
              </a:endParaRPr>
            </a:p>
          </p:txBody>
        </p:sp>
        <p:pic>
          <p:nvPicPr>
            <p:cNvPr id="27" name="Picture 26" descr="A group of plastic bottles&#10;&#10;Description automatically generated">
              <a:extLst>
                <a:ext uri="{FF2B5EF4-FFF2-40B4-BE49-F238E27FC236}">
                  <a16:creationId xmlns:a16="http://schemas.microsoft.com/office/drawing/2014/main" id="{CC30BCF5-019B-067E-EBDE-F64407B73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111" y="2480906"/>
              <a:ext cx="2474778" cy="2353939"/>
            </a:xfrm>
            <a:prstGeom prst="rect">
              <a:avLst/>
            </a:prstGeom>
          </p:spPr>
        </p:pic>
      </p:grpSp>
      <p:grpSp>
        <p:nvGrpSpPr>
          <p:cNvPr id="36" name="Group 35">
            <a:extLst>
              <a:ext uri="{FF2B5EF4-FFF2-40B4-BE49-F238E27FC236}">
                <a16:creationId xmlns:a16="http://schemas.microsoft.com/office/drawing/2014/main" id="{0CAFB213-DC34-352D-5DB8-138C72EBD90A}"/>
              </a:ext>
            </a:extLst>
          </p:cNvPr>
          <p:cNvGrpSpPr/>
          <p:nvPr/>
        </p:nvGrpSpPr>
        <p:grpSpPr>
          <a:xfrm>
            <a:off x="5715000" y="2809114"/>
            <a:ext cx="2830051" cy="2960105"/>
            <a:chOff x="5257800" y="2873012"/>
            <a:chExt cx="2830051" cy="2960105"/>
          </a:xfrm>
        </p:grpSpPr>
        <p:sp>
          <p:nvSpPr>
            <p:cNvPr id="34" name="TextBox 33">
              <a:extLst>
                <a:ext uri="{FF2B5EF4-FFF2-40B4-BE49-F238E27FC236}">
                  <a16:creationId xmlns:a16="http://schemas.microsoft.com/office/drawing/2014/main" id="{2AB06D25-7B44-DB62-8BB2-70B2A4D16F71}"/>
                </a:ext>
              </a:extLst>
            </p:cNvPr>
            <p:cNvSpPr txBox="1"/>
            <p:nvPr/>
          </p:nvSpPr>
          <p:spPr>
            <a:xfrm>
              <a:off x="5257800" y="5340674"/>
              <a:ext cx="2590800"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Kéo, bút dạ </a:t>
              </a:r>
            </a:p>
          </p:txBody>
        </p:sp>
        <p:pic>
          <p:nvPicPr>
            <p:cNvPr id="35" name="Picture 25">
              <a:extLst>
                <a:ext uri="{FF2B5EF4-FFF2-40B4-BE49-F238E27FC236}">
                  <a16:creationId xmlns:a16="http://schemas.microsoft.com/office/drawing/2014/main" id="{01EBD78B-D521-F917-30F6-6A1F69DCB2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0582">
              <a:off x="5417538" y="2873012"/>
              <a:ext cx="2670313" cy="2096196"/>
            </a:xfrm>
            <a:prstGeom prst="rect">
              <a:avLst/>
            </a:prstGeom>
          </p:spPr>
        </p:pic>
      </p:grpSp>
      <p:grpSp>
        <p:nvGrpSpPr>
          <p:cNvPr id="40" name="Group 39">
            <a:extLst>
              <a:ext uri="{FF2B5EF4-FFF2-40B4-BE49-F238E27FC236}">
                <a16:creationId xmlns:a16="http://schemas.microsoft.com/office/drawing/2014/main" id="{777CD052-85E5-4332-4ED2-8C2C7304F207}"/>
              </a:ext>
            </a:extLst>
          </p:cNvPr>
          <p:cNvGrpSpPr/>
          <p:nvPr/>
        </p:nvGrpSpPr>
        <p:grpSpPr>
          <a:xfrm>
            <a:off x="9145924" y="3004019"/>
            <a:ext cx="2590800" cy="2765200"/>
            <a:chOff x="8688724" y="3067917"/>
            <a:chExt cx="2590800" cy="2765200"/>
          </a:xfrm>
        </p:grpSpPr>
        <p:pic>
          <p:nvPicPr>
            <p:cNvPr id="38" name="Picture 37" descr="A roll of tape on a black background&#10;&#10;Description automatically generated">
              <a:extLst>
                <a:ext uri="{FF2B5EF4-FFF2-40B4-BE49-F238E27FC236}">
                  <a16:creationId xmlns:a16="http://schemas.microsoft.com/office/drawing/2014/main" id="{F7449256-DE57-3D36-6A4F-3FE1313BB446}"/>
                </a:ext>
              </a:extLst>
            </p:cNvPr>
            <p:cNvPicPr>
              <a:picLocks noChangeAspect="1"/>
            </p:cNvPicPr>
            <p:nvPr/>
          </p:nvPicPr>
          <p:blipFill rotWithShape="1">
            <a:blip r:embed="rId8">
              <a:extLst>
                <a:ext uri="{28A0092B-C50C-407E-A947-70E740481C1C}">
                  <a14:useLocalDpi xmlns:a14="http://schemas.microsoft.com/office/drawing/2010/main" val="0"/>
                </a:ext>
              </a:extLst>
            </a:blip>
            <a:srcRect l="11600" t="8400" r="18000" b="18000"/>
            <a:stretch/>
          </p:blipFill>
          <p:spPr>
            <a:xfrm>
              <a:off x="8955424" y="3067917"/>
              <a:ext cx="2057400" cy="2150918"/>
            </a:xfrm>
            <a:prstGeom prst="rect">
              <a:avLst/>
            </a:prstGeom>
          </p:spPr>
        </p:pic>
        <p:sp>
          <p:nvSpPr>
            <p:cNvPr id="39" name="TextBox 38">
              <a:extLst>
                <a:ext uri="{FF2B5EF4-FFF2-40B4-BE49-F238E27FC236}">
                  <a16:creationId xmlns:a16="http://schemas.microsoft.com/office/drawing/2014/main" id="{06A01E51-2A8B-EF86-0670-F22A8121FFD5}"/>
                </a:ext>
              </a:extLst>
            </p:cNvPr>
            <p:cNvSpPr txBox="1"/>
            <p:nvPr/>
          </p:nvSpPr>
          <p:spPr>
            <a:xfrm>
              <a:off x="8688724" y="5340674"/>
              <a:ext cx="2590800"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Băng dính</a:t>
              </a:r>
            </a:p>
          </p:txBody>
        </p:sp>
      </p:grpSp>
      <p:grpSp>
        <p:nvGrpSpPr>
          <p:cNvPr id="44" name="Group 43">
            <a:extLst>
              <a:ext uri="{FF2B5EF4-FFF2-40B4-BE49-F238E27FC236}">
                <a16:creationId xmlns:a16="http://schemas.microsoft.com/office/drawing/2014/main" id="{4A5B600A-6B21-0B86-15DC-0BC6D6FC4DFA}"/>
              </a:ext>
            </a:extLst>
          </p:cNvPr>
          <p:cNvGrpSpPr/>
          <p:nvPr/>
        </p:nvGrpSpPr>
        <p:grpSpPr>
          <a:xfrm>
            <a:off x="12388270" y="2380136"/>
            <a:ext cx="4495800" cy="3413729"/>
            <a:chOff x="11574578" y="2419388"/>
            <a:chExt cx="4495800" cy="3413729"/>
          </a:xfrm>
        </p:grpSpPr>
        <p:pic>
          <p:nvPicPr>
            <p:cNvPr id="42" name="Picture 41" descr="A collection of cartoon icons&#10;&#10;Description automatically generated">
              <a:extLst>
                <a:ext uri="{FF2B5EF4-FFF2-40B4-BE49-F238E27FC236}">
                  <a16:creationId xmlns:a16="http://schemas.microsoft.com/office/drawing/2014/main" id="{B1AEE726-496D-0570-664F-780B577455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60422" y="2419388"/>
              <a:ext cx="2724112" cy="2724112"/>
            </a:xfrm>
            <a:prstGeom prst="rect">
              <a:avLst/>
            </a:prstGeom>
          </p:spPr>
        </p:pic>
        <p:sp>
          <p:nvSpPr>
            <p:cNvPr id="43" name="TextBox 42">
              <a:extLst>
                <a:ext uri="{FF2B5EF4-FFF2-40B4-BE49-F238E27FC236}">
                  <a16:creationId xmlns:a16="http://schemas.microsoft.com/office/drawing/2014/main" id="{C7601A30-1327-583E-6C99-16F8F49C7886}"/>
                </a:ext>
              </a:extLst>
            </p:cNvPr>
            <p:cNvSpPr txBox="1"/>
            <p:nvPr/>
          </p:nvSpPr>
          <p:spPr>
            <a:xfrm>
              <a:off x="11574578" y="5340674"/>
              <a:ext cx="4495800"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Các đồ dùng để trang trí</a:t>
              </a:r>
            </a:p>
          </p:txBody>
        </p:sp>
      </p:grpSp>
      <p:grpSp>
        <p:nvGrpSpPr>
          <p:cNvPr id="50" name="Group 49">
            <a:extLst>
              <a:ext uri="{FF2B5EF4-FFF2-40B4-BE49-F238E27FC236}">
                <a16:creationId xmlns:a16="http://schemas.microsoft.com/office/drawing/2014/main" id="{60E7B711-FD1D-623C-08C1-11228F3486CC}"/>
              </a:ext>
            </a:extLst>
          </p:cNvPr>
          <p:cNvGrpSpPr/>
          <p:nvPr/>
        </p:nvGrpSpPr>
        <p:grpSpPr>
          <a:xfrm>
            <a:off x="791948" y="6328717"/>
            <a:ext cx="4495800" cy="3282308"/>
            <a:chOff x="1295400" y="6388209"/>
            <a:chExt cx="4495800" cy="3282308"/>
          </a:xfrm>
        </p:grpSpPr>
        <p:sp>
          <p:nvSpPr>
            <p:cNvPr id="46" name="TextBox 45">
              <a:extLst>
                <a:ext uri="{FF2B5EF4-FFF2-40B4-BE49-F238E27FC236}">
                  <a16:creationId xmlns:a16="http://schemas.microsoft.com/office/drawing/2014/main" id="{01B486FD-BFD5-803C-220D-A5BE62053651}"/>
                </a:ext>
              </a:extLst>
            </p:cNvPr>
            <p:cNvSpPr txBox="1"/>
            <p:nvPr/>
          </p:nvSpPr>
          <p:spPr>
            <a:xfrm>
              <a:off x="1295400" y="9178074"/>
              <a:ext cx="4495800"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Đất trồng cây</a:t>
              </a:r>
            </a:p>
          </p:txBody>
        </p:sp>
        <p:pic>
          <p:nvPicPr>
            <p:cNvPr id="49" name="Picture 48" descr="A green plant growing from dirt&#10;&#10;Description automatically generated">
              <a:extLst>
                <a:ext uri="{FF2B5EF4-FFF2-40B4-BE49-F238E27FC236}">
                  <a16:creationId xmlns:a16="http://schemas.microsoft.com/office/drawing/2014/main" id="{B7E8C891-53F1-FA4B-7A82-768D52AD27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0095" y="6388209"/>
              <a:ext cx="3089246" cy="2751765"/>
            </a:xfrm>
            <a:prstGeom prst="rect">
              <a:avLst/>
            </a:prstGeom>
          </p:spPr>
        </p:pic>
      </p:grpSp>
      <p:grpSp>
        <p:nvGrpSpPr>
          <p:cNvPr id="56" name="Group 55">
            <a:extLst>
              <a:ext uri="{FF2B5EF4-FFF2-40B4-BE49-F238E27FC236}">
                <a16:creationId xmlns:a16="http://schemas.microsoft.com/office/drawing/2014/main" id="{46869485-6B9D-265F-AD79-256708BF33CF}"/>
              </a:ext>
            </a:extLst>
          </p:cNvPr>
          <p:cNvGrpSpPr/>
          <p:nvPr/>
        </p:nvGrpSpPr>
        <p:grpSpPr>
          <a:xfrm>
            <a:off x="4969188" y="6272562"/>
            <a:ext cx="2578219" cy="3338463"/>
            <a:chOff x="5396440" y="6332054"/>
            <a:chExt cx="2578219" cy="3338463"/>
          </a:xfrm>
        </p:grpSpPr>
        <p:sp>
          <p:nvSpPr>
            <p:cNvPr id="52" name="TextBox 51">
              <a:extLst>
                <a:ext uri="{FF2B5EF4-FFF2-40B4-BE49-F238E27FC236}">
                  <a16:creationId xmlns:a16="http://schemas.microsoft.com/office/drawing/2014/main" id="{1FC45CC3-0618-6415-5AC5-E1DAA7EF4665}"/>
                </a:ext>
              </a:extLst>
            </p:cNvPr>
            <p:cNvSpPr txBox="1"/>
            <p:nvPr/>
          </p:nvSpPr>
          <p:spPr>
            <a:xfrm>
              <a:off x="5715000" y="9178074"/>
              <a:ext cx="2259659"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Nước</a:t>
              </a:r>
            </a:p>
          </p:txBody>
        </p:sp>
        <p:pic>
          <p:nvPicPr>
            <p:cNvPr id="55" name="Picture 54" descr="A green watering can pouring water&#10;&#10;Description automatically generated">
              <a:extLst>
                <a:ext uri="{FF2B5EF4-FFF2-40B4-BE49-F238E27FC236}">
                  <a16:creationId xmlns:a16="http://schemas.microsoft.com/office/drawing/2014/main" id="{15D18D59-4E8B-8DEC-75CC-2A21D1137F4A}"/>
                </a:ext>
              </a:extLst>
            </p:cNvPr>
            <p:cNvPicPr>
              <a:picLocks noChangeAspect="1"/>
            </p:cNvPicPr>
            <p:nvPr/>
          </p:nvPicPr>
          <p:blipFill rotWithShape="1">
            <a:blip r:embed="rId11">
              <a:extLst>
                <a:ext uri="{28A0092B-C50C-407E-A947-70E740481C1C}">
                  <a14:useLocalDpi xmlns:a14="http://schemas.microsoft.com/office/drawing/2010/main" val="0"/>
                </a:ext>
              </a:extLst>
            </a:blip>
            <a:srcRect l="7208" t="3232" r="5278" b="656"/>
            <a:stretch/>
          </p:blipFill>
          <p:spPr>
            <a:xfrm>
              <a:off x="5396440" y="6332054"/>
              <a:ext cx="2578219" cy="2803267"/>
            </a:xfrm>
            <a:prstGeom prst="rect">
              <a:avLst/>
            </a:prstGeom>
          </p:spPr>
        </p:pic>
      </p:grpSp>
      <p:grpSp>
        <p:nvGrpSpPr>
          <p:cNvPr id="62" name="Group 61">
            <a:extLst>
              <a:ext uri="{FF2B5EF4-FFF2-40B4-BE49-F238E27FC236}">
                <a16:creationId xmlns:a16="http://schemas.microsoft.com/office/drawing/2014/main" id="{6E1FFA6A-F7F9-4A49-2043-15C56E64CAE3}"/>
              </a:ext>
            </a:extLst>
          </p:cNvPr>
          <p:cNvGrpSpPr/>
          <p:nvPr/>
        </p:nvGrpSpPr>
        <p:grpSpPr>
          <a:xfrm>
            <a:off x="8193424" y="6392820"/>
            <a:ext cx="4495800" cy="3218205"/>
            <a:chOff x="8620676" y="6452312"/>
            <a:chExt cx="4495800" cy="3218205"/>
          </a:xfrm>
        </p:grpSpPr>
        <p:sp>
          <p:nvSpPr>
            <p:cNvPr id="58" name="TextBox 57">
              <a:extLst>
                <a:ext uri="{FF2B5EF4-FFF2-40B4-BE49-F238E27FC236}">
                  <a16:creationId xmlns:a16="http://schemas.microsoft.com/office/drawing/2014/main" id="{4913E6E5-C3DD-5A93-9FC4-501CF89EAF3C}"/>
                </a:ext>
              </a:extLst>
            </p:cNvPr>
            <p:cNvSpPr txBox="1"/>
            <p:nvPr/>
          </p:nvSpPr>
          <p:spPr>
            <a:xfrm>
              <a:off x="8620676" y="9178074"/>
              <a:ext cx="4495800" cy="492443"/>
            </a:xfrm>
            <a:prstGeom prst="rect">
              <a:avLst/>
            </a:prstGeom>
            <a:noFill/>
          </p:spPr>
          <p:txBody>
            <a:bodyPr wrap="square" rtlCol="0">
              <a:spAutoFit/>
            </a:bodyPr>
            <a:lstStyle/>
            <a:p>
              <a:pPr algn="ctr"/>
              <a:r>
                <a:rPr lang="en-US" sz="2600">
                  <a:latin typeface="Arial" panose="020B0604020202020204" pitchFamily="34" charset="0"/>
                  <a:cs typeface="Arial" panose="020B0604020202020204" pitchFamily="34" charset="0"/>
                </a:rPr>
                <a:t>Các hạt giống hoặc cây trồng</a:t>
              </a:r>
            </a:p>
          </p:txBody>
        </p:sp>
        <p:pic>
          <p:nvPicPr>
            <p:cNvPr id="61" name="Picture 60" descr="A green plant with leaves&#10;&#10;Description automatically generated">
              <a:extLst>
                <a:ext uri="{FF2B5EF4-FFF2-40B4-BE49-F238E27FC236}">
                  <a16:creationId xmlns:a16="http://schemas.microsoft.com/office/drawing/2014/main" id="{3AA1F83B-BDDC-8EAB-E42C-72018975A658}"/>
                </a:ext>
              </a:extLst>
            </p:cNvPr>
            <p:cNvPicPr>
              <a:picLocks noChangeAspect="1"/>
            </p:cNvPicPr>
            <p:nvPr/>
          </p:nvPicPr>
          <p:blipFill rotWithShape="1">
            <a:blip r:embed="rId12">
              <a:extLst>
                <a:ext uri="{28A0092B-C50C-407E-A947-70E740481C1C}">
                  <a14:useLocalDpi xmlns:a14="http://schemas.microsoft.com/office/drawing/2010/main" val="0"/>
                </a:ext>
              </a:extLst>
            </a:blip>
            <a:srcRect l="19833" t="8583" r="13073"/>
            <a:stretch/>
          </p:blipFill>
          <p:spPr>
            <a:xfrm>
              <a:off x="9839876" y="6452312"/>
              <a:ext cx="1904604" cy="2595078"/>
            </a:xfrm>
            <a:prstGeom prst="rect">
              <a:avLst/>
            </a:prstGeom>
          </p:spPr>
        </p:pic>
      </p:grpSp>
      <p:grpSp>
        <p:nvGrpSpPr>
          <p:cNvPr id="66" name="Group 65">
            <a:extLst>
              <a:ext uri="{FF2B5EF4-FFF2-40B4-BE49-F238E27FC236}">
                <a16:creationId xmlns:a16="http://schemas.microsoft.com/office/drawing/2014/main" id="{EC956A13-9177-709F-0312-F545B879757A}"/>
              </a:ext>
            </a:extLst>
          </p:cNvPr>
          <p:cNvGrpSpPr/>
          <p:nvPr/>
        </p:nvGrpSpPr>
        <p:grpSpPr>
          <a:xfrm>
            <a:off x="12831548" y="6392820"/>
            <a:ext cx="4495800" cy="3452220"/>
            <a:chOff x="13258800" y="6452312"/>
            <a:chExt cx="4495800" cy="3452220"/>
          </a:xfrm>
        </p:grpSpPr>
        <p:sp>
          <p:nvSpPr>
            <p:cNvPr id="64" name="TextBox 63">
              <a:extLst>
                <a:ext uri="{FF2B5EF4-FFF2-40B4-BE49-F238E27FC236}">
                  <a16:creationId xmlns:a16="http://schemas.microsoft.com/office/drawing/2014/main" id="{A04E59AA-DA57-21E7-06EF-7645702CC089}"/>
                </a:ext>
              </a:extLst>
            </p:cNvPr>
            <p:cNvSpPr txBox="1"/>
            <p:nvPr/>
          </p:nvSpPr>
          <p:spPr>
            <a:xfrm>
              <a:off x="13258800" y="8685993"/>
              <a:ext cx="4495800" cy="1218539"/>
            </a:xfrm>
            <a:prstGeom prst="rect">
              <a:avLst/>
            </a:prstGeom>
            <a:noFill/>
          </p:spPr>
          <p:txBody>
            <a:bodyPr wrap="square" rtlCol="0">
              <a:spAutoFit/>
            </a:bodyPr>
            <a:lstStyle/>
            <a:p>
              <a:pPr algn="ctr">
                <a:lnSpc>
                  <a:spcPct val="150000"/>
                </a:lnSpc>
              </a:pPr>
              <a:r>
                <a:rPr lang="vi-VN" sz="2600">
                  <a:latin typeface="Arial" panose="020B0604020202020204" pitchFamily="34" charset="0"/>
                  <a:cs typeface="Arial" panose="020B0604020202020204" pitchFamily="34" charset="0"/>
                </a:rPr>
                <a:t>Tranh ảnh minh họa chậu cây làm từ vật liệu tái chế</a:t>
              </a:r>
              <a:endParaRPr lang="en-US" sz="2600">
                <a:latin typeface="Arial" panose="020B0604020202020204" pitchFamily="34" charset="0"/>
                <a:cs typeface="Arial" panose="020B0604020202020204" pitchFamily="34" charset="0"/>
              </a:endParaRPr>
            </a:p>
          </p:txBody>
        </p:sp>
        <p:pic>
          <p:nvPicPr>
            <p:cNvPr id="1026" name="Picture 2" descr="Cách làm chậu hoa bằng vỏ chai nhựa cực hay và đơn giản - Công Ty Thu mua  phế liệu Giá Cao 24h">
              <a:extLst>
                <a:ext uri="{FF2B5EF4-FFF2-40B4-BE49-F238E27FC236}">
                  <a16:creationId xmlns:a16="http://schemas.microsoft.com/office/drawing/2014/main" id="{31C48C51-4BC4-05FE-EC18-2B7882752E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31846" y="6452312"/>
              <a:ext cx="3430192" cy="204398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ppt_x"/>
                                          </p:val>
                                        </p:tav>
                                        <p:tav tm="100000">
                                          <p:val>
                                            <p:strVal val="#ppt_x"/>
                                          </p:val>
                                        </p:tav>
                                      </p:tavLst>
                                    </p:anim>
                                    <p:anim calcmode="lin" valueType="num">
                                      <p:cBhvr additive="base">
                                        <p:cTn id="21" dur="500" fill="hold"/>
                                        <p:tgtEl>
                                          <p:spTgt spid="4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500" fill="hold"/>
                                        <p:tgtEl>
                                          <p:spTgt spid="62"/>
                                        </p:tgtEl>
                                        <p:attrNameLst>
                                          <p:attrName>ppt_x</p:attrName>
                                        </p:attrNameLst>
                                      </p:cBhvr>
                                      <p:tavLst>
                                        <p:tav tm="0">
                                          <p:val>
                                            <p:strVal val="#ppt_x"/>
                                          </p:val>
                                        </p:tav>
                                        <p:tav tm="100000">
                                          <p:val>
                                            <p:strVal val="#ppt_x"/>
                                          </p:val>
                                        </p:tav>
                                      </p:tavLst>
                                    </p:anim>
                                    <p:anim calcmode="lin" valueType="num">
                                      <p:cBhvr additive="base">
                                        <p:cTn id="39" dur="500" fill="hold"/>
                                        <p:tgtEl>
                                          <p:spTgt spid="6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fill="hold"/>
                                        <p:tgtEl>
                                          <p:spTgt spid="66"/>
                                        </p:tgtEl>
                                        <p:attrNameLst>
                                          <p:attrName>ppt_x</p:attrName>
                                        </p:attrNameLst>
                                      </p:cBhvr>
                                      <p:tavLst>
                                        <p:tav tm="0">
                                          <p:val>
                                            <p:strVal val="#ppt_x"/>
                                          </p:val>
                                        </p:tav>
                                        <p:tav tm="100000">
                                          <p:val>
                                            <p:strVal val="#ppt_x"/>
                                          </p:val>
                                        </p:tav>
                                      </p:tavLst>
                                    </p:anim>
                                    <p:anim calcmode="lin" valueType="num">
                                      <p:cBhvr additive="base">
                                        <p:cTn id="4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8" name="Freeform 8"/>
          <p:cNvSpPr/>
          <p:nvPr/>
        </p:nvSpPr>
        <p:spPr>
          <a:xfrm rot="20128095">
            <a:off x="279608" y="8644908"/>
            <a:ext cx="972139" cy="1558229"/>
          </a:xfrm>
          <a:custGeom>
            <a:avLst/>
            <a:gdLst/>
            <a:ahLst/>
            <a:cxnLst/>
            <a:rect l="l" t="t" r="r" b="b"/>
            <a:pathLst>
              <a:path w="1152296" h="1866067">
                <a:moveTo>
                  <a:pt x="0" y="0"/>
                </a:moveTo>
                <a:lnTo>
                  <a:pt x="1152296" y="0"/>
                </a:lnTo>
                <a:lnTo>
                  <a:pt x="1152296" y="1866067"/>
                </a:lnTo>
                <a:lnTo>
                  <a:pt x="0" y="18660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AutoShape 24">
            <a:extLst>
              <a:ext uri="{FF2B5EF4-FFF2-40B4-BE49-F238E27FC236}">
                <a16:creationId xmlns:a16="http://schemas.microsoft.com/office/drawing/2014/main" id="{AB7CFEA5-D3CF-2C6A-A6CB-C129A4129BA8}"/>
              </a:ext>
            </a:extLst>
          </p:cNvPr>
          <p:cNvSpPr/>
          <p:nvPr/>
        </p:nvSpPr>
        <p:spPr>
          <a:xfrm>
            <a:off x="-1981200" y="495300"/>
            <a:ext cx="22250400" cy="144324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EFD672B-09D2-7EF1-C01C-388A23DF178E}"/>
              </a:ext>
            </a:extLst>
          </p:cNvPr>
          <p:cNvSpPr txBox="1"/>
          <p:nvPr/>
        </p:nvSpPr>
        <p:spPr>
          <a:xfrm>
            <a:off x="1104900" y="862977"/>
            <a:ext cx="16078200" cy="707886"/>
          </a:xfrm>
          <a:prstGeom prst="rect">
            <a:avLst/>
          </a:prstGeom>
          <a:noFill/>
        </p:spPr>
        <p:txBody>
          <a:bodyPr wrap="square">
            <a:spAutoFit/>
          </a:bodyPr>
          <a:lstStyle/>
          <a:p>
            <a:pPr algn="ctr"/>
            <a:r>
              <a:rPr lang="en-US" sz="4000" b="1" err="1">
                <a:solidFill>
                  <a:srgbClr val="FF0000"/>
                </a:solidFill>
                <a:latin typeface="Arial" panose="020B0604020202020204" pitchFamily="34" charset="0"/>
                <a:ea typeface="Calibri" panose="020F0502020204030204" pitchFamily="34" charset="0"/>
                <a:cs typeface="Arial" panose="020B0604020202020204" pitchFamily="34" charset="0"/>
              </a:rPr>
              <a:t>Tham</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 khảo</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hình ảnh</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 về một số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chậu cây bằng vật liệu tái chế </a:t>
            </a:r>
            <a:endPar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5">
            <a:extLst>
              <a:ext uri="{FF2B5EF4-FFF2-40B4-BE49-F238E27FC236}">
                <a16:creationId xmlns:a16="http://schemas.microsoft.com/office/drawing/2014/main" id="{75B68F6A-F874-4F1A-7484-1A837049AB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2527" y="495300"/>
            <a:ext cx="1543573" cy="1443241"/>
          </a:xfrm>
          <a:prstGeom prst="rect">
            <a:avLst/>
          </a:prstGeom>
        </p:spPr>
      </p:pic>
      <p:pic>
        <p:nvPicPr>
          <p:cNvPr id="5" name="Picture 25">
            <a:extLst>
              <a:ext uri="{FF2B5EF4-FFF2-40B4-BE49-F238E27FC236}">
                <a16:creationId xmlns:a16="http://schemas.microsoft.com/office/drawing/2014/main" id="{7551ED29-77DF-D454-8207-142AA1B6AF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 y="495300"/>
            <a:ext cx="1543573" cy="1443241"/>
          </a:xfrm>
          <a:prstGeom prst="rect">
            <a:avLst/>
          </a:prstGeom>
        </p:spPr>
      </p:pic>
      <p:pic>
        <p:nvPicPr>
          <p:cNvPr id="2050" name="Picture 2" descr="cách tái chế chai nhựa 23">
            <a:extLst>
              <a:ext uri="{FF2B5EF4-FFF2-40B4-BE49-F238E27FC236}">
                <a16:creationId xmlns:a16="http://schemas.microsoft.com/office/drawing/2014/main" id="{D202DBC9-329A-A8B1-5387-947CFA476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611741"/>
            <a:ext cx="4953000" cy="3295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a:extLst>
              <a:ext uri="{FF2B5EF4-FFF2-40B4-BE49-F238E27FC236}">
                <a16:creationId xmlns:a16="http://schemas.microsoft.com/office/drawing/2014/main" id="{ABD4A0E8-FE25-2FCC-5733-8DD4EB54B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900" y="2617717"/>
            <a:ext cx="4385372" cy="3289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rau sạch, trồng rau sạch, trồng rau trong chai lọ, trồng rau trên sân thượng, rau thủy canh">
            <a:extLst>
              <a:ext uri="{FF2B5EF4-FFF2-40B4-BE49-F238E27FC236}">
                <a16:creationId xmlns:a16="http://schemas.microsoft.com/office/drawing/2014/main" id="{540A4A02-A13D-EC65-C5C8-A5C6333B62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0572" y="2611741"/>
            <a:ext cx="4718321" cy="314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Chậu cây mini phá cách">
            <a:extLst>
              <a:ext uri="{FF2B5EF4-FFF2-40B4-BE49-F238E27FC236}">
                <a16:creationId xmlns:a16="http://schemas.microsoft.com/office/drawing/2014/main" id="{FF7A657D-E4D7-D14D-0000-EA7C362991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6286500"/>
            <a:ext cx="4953000" cy="330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Chậu hoa mang phong cách decoupage">
            <a:extLst>
              <a:ext uri="{FF2B5EF4-FFF2-40B4-BE49-F238E27FC236}">
                <a16:creationId xmlns:a16="http://schemas.microsoft.com/office/drawing/2014/main" id="{68534756-4FFD-67C7-5F28-596DD0B0B2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4833" y="6273528"/>
            <a:ext cx="4958333" cy="3289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0" name="Picture 12" descr="Tái chế chai nhựa là việc làm vô cùng có ích với môi trường">
            <a:extLst>
              <a:ext uri="{FF2B5EF4-FFF2-40B4-BE49-F238E27FC236}">
                <a16:creationId xmlns:a16="http://schemas.microsoft.com/office/drawing/2014/main" id="{4AFCB852-8F5B-4DA3-5C21-F3ECB531C2D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65" r="2536"/>
          <a:stretch/>
        </p:blipFill>
        <p:spPr bwMode="auto">
          <a:xfrm>
            <a:off x="12070571" y="6286500"/>
            <a:ext cx="4718321" cy="3276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 calcmode="lin" valueType="num">
                                      <p:cBhvr additive="base">
                                        <p:cTn id="20" dur="500" fill="hold"/>
                                        <p:tgtEl>
                                          <p:spTgt spid="2054"/>
                                        </p:tgtEl>
                                        <p:attrNameLst>
                                          <p:attrName>ppt_x</p:attrName>
                                        </p:attrNameLst>
                                      </p:cBhvr>
                                      <p:tavLst>
                                        <p:tav tm="0">
                                          <p:val>
                                            <p:strVal val="#ppt_x"/>
                                          </p:val>
                                        </p:tav>
                                        <p:tav tm="100000">
                                          <p:val>
                                            <p:strVal val="#ppt_x"/>
                                          </p:val>
                                        </p:tav>
                                      </p:tavLst>
                                    </p:anim>
                                    <p:anim calcmode="lin" valueType="num">
                                      <p:cBhvr additive="base">
                                        <p:cTn id="2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 calcmode="lin" valueType="num">
                                      <p:cBhvr additive="base">
                                        <p:cTn id="26" dur="500" fill="hold"/>
                                        <p:tgtEl>
                                          <p:spTgt spid="2056"/>
                                        </p:tgtEl>
                                        <p:attrNameLst>
                                          <p:attrName>ppt_x</p:attrName>
                                        </p:attrNameLst>
                                      </p:cBhvr>
                                      <p:tavLst>
                                        <p:tav tm="0">
                                          <p:val>
                                            <p:strVal val="#ppt_x"/>
                                          </p:val>
                                        </p:tav>
                                        <p:tav tm="100000">
                                          <p:val>
                                            <p:strVal val="#ppt_x"/>
                                          </p:val>
                                        </p:tav>
                                      </p:tavLst>
                                    </p:anim>
                                    <p:anim calcmode="lin" valueType="num">
                                      <p:cBhvr additive="base">
                                        <p:cTn id="27" dur="500" fill="hold"/>
                                        <p:tgtEl>
                                          <p:spTgt spid="205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8"/>
                                        </p:tgtEl>
                                        <p:attrNameLst>
                                          <p:attrName>style.visibility</p:attrName>
                                        </p:attrNameLst>
                                      </p:cBhvr>
                                      <p:to>
                                        <p:strVal val="visible"/>
                                      </p:to>
                                    </p:set>
                                    <p:anim calcmode="lin" valueType="num">
                                      <p:cBhvr additive="base">
                                        <p:cTn id="30" dur="500" fill="hold"/>
                                        <p:tgtEl>
                                          <p:spTgt spid="2058"/>
                                        </p:tgtEl>
                                        <p:attrNameLst>
                                          <p:attrName>ppt_x</p:attrName>
                                        </p:attrNameLst>
                                      </p:cBhvr>
                                      <p:tavLst>
                                        <p:tav tm="0">
                                          <p:val>
                                            <p:strVal val="#ppt_x"/>
                                          </p:val>
                                        </p:tav>
                                        <p:tav tm="100000">
                                          <p:val>
                                            <p:strVal val="#ppt_x"/>
                                          </p:val>
                                        </p:tav>
                                      </p:tavLst>
                                    </p:anim>
                                    <p:anim calcmode="lin" valueType="num">
                                      <p:cBhvr additive="base">
                                        <p:cTn id="31" dur="500" fill="hold"/>
                                        <p:tgtEl>
                                          <p:spTgt spid="205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60"/>
                                        </p:tgtEl>
                                        <p:attrNameLst>
                                          <p:attrName>style.visibility</p:attrName>
                                        </p:attrNameLst>
                                      </p:cBhvr>
                                      <p:to>
                                        <p:strVal val="visible"/>
                                      </p:to>
                                    </p:set>
                                    <p:anim calcmode="lin" valueType="num">
                                      <p:cBhvr additive="base">
                                        <p:cTn id="34" dur="500" fill="hold"/>
                                        <p:tgtEl>
                                          <p:spTgt spid="2060"/>
                                        </p:tgtEl>
                                        <p:attrNameLst>
                                          <p:attrName>ppt_x</p:attrName>
                                        </p:attrNameLst>
                                      </p:cBhvr>
                                      <p:tavLst>
                                        <p:tav tm="0">
                                          <p:val>
                                            <p:strVal val="#ppt_x"/>
                                          </p:val>
                                        </p:tav>
                                        <p:tav tm="100000">
                                          <p:val>
                                            <p:strVal val="#ppt_x"/>
                                          </p:val>
                                        </p:tav>
                                      </p:tavLst>
                                    </p:anim>
                                    <p:anim calcmode="lin" valueType="num">
                                      <p:cBhvr additive="base">
                                        <p:cTn id="35"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2" name="Freeform 2"/>
          <p:cNvSpPr/>
          <p:nvPr/>
        </p:nvSpPr>
        <p:spPr>
          <a:xfrm>
            <a:off x="16002000" y="8647744"/>
            <a:ext cx="2074041" cy="1510104"/>
          </a:xfrm>
          <a:custGeom>
            <a:avLst/>
            <a:gdLst/>
            <a:ahLst/>
            <a:cxnLst/>
            <a:rect l="l" t="t" r="r" b="b"/>
            <a:pathLst>
              <a:path w="7035027" h="6498632">
                <a:moveTo>
                  <a:pt x="0" y="0"/>
                </a:moveTo>
                <a:lnTo>
                  <a:pt x="7035027" y="0"/>
                </a:lnTo>
                <a:lnTo>
                  <a:pt x="7035027" y="6498631"/>
                </a:lnTo>
                <a:lnTo>
                  <a:pt x="0" y="6498631"/>
                </a:lnTo>
                <a:lnTo>
                  <a:pt x="0" y="0"/>
                </a:lnTo>
                <a:close/>
              </a:path>
            </a:pathLst>
          </a:custGeom>
          <a:blipFill>
            <a:blip r:embed="rId2"/>
            <a:stretch>
              <a:fillRect/>
            </a:stretch>
          </a:blipFill>
        </p:spPr>
        <p:txBody>
          <a:bodyPr/>
          <a:lstStyle/>
          <a:p>
            <a:endParaRPr lang="en-US"/>
          </a:p>
        </p:txBody>
      </p:sp>
      <p:sp>
        <p:nvSpPr>
          <p:cNvPr id="7" name="Freeform 7"/>
          <p:cNvSpPr/>
          <p:nvPr/>
        </p:nvSpPr>
        <p:spPr>
          <a:xfrm rot="2403663">
            <a:off x="15935306" y="752842"/>
            <a:ext cx="2459900" cy="1431214"/>
          </a:xfrm>
          <a:custGeom>
            <a:avLst/>
            <a:gdLst/>
            <a:ahLst/>
            <a:cxnLst/>
            <a:rect l="l" t="t" r="r" b="b"/>
            <a:pathLst>
              <a:path w="2459900" h="1431214">
                <a:moveTo>
                  <a:pt x="0" y="0"/>
                </a:moveTo>
                <a:lnTo>
                  <a:pt x="2459900" y="0"/>
                </a:lnTo>
                <a:lnTo>
                  <a:pt x="2459900" y="1431214"/>
                </a:lnTo>
                <a:lnTo>
                  <a:pt x="0" y="1431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99F93F50-0606-186F-6A3B-D93798B336F1}"/>
              </a:ext>
            </a:extLst>
          </p:cNvPr>
          <p:cNvSpPr/>
          <p:nvPr/>
        </p:nvSpPr>
        <p:spPr>
          <a:xfrm>
            <a:off x="-152400" y="7523"/>
            <a:ext cx="1732758" cy="1543730"/>
          </a:xfrm>
          <a:custGeom>
            <a:avLst/>
            <a:gdLst/>
            <a:ahLst/>
            <a:cxnLst/>
            <a:rect l="l" t="t" r="r" b="b"/>
            <a:pathLst>
              <a:path w="1732758" h="1543730">
                <a:moveTo>
                  <a:pt x="0" y="0"/>
                </a:moveTo>
                <a:lnTo>
                  <a:pt x="1732758" y="0"/>
                </a:lnTo>
                <a:lnTo>
                  <a:pt x="1732758" y="1543730"/>
                </a:lnTo>
                <a:lnTo>
                  <a:pt x="0" y="15437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Rounded Rectangular Callout 13">
            <a:extLst>
              <a:ext uri="{FF2B5EF4-FFF2-40B4-BE49-F238E27FC236}">
                <a16:creationId xmlns:a16="http://schemas.microsoft.com/office/drawing/2014/main" id="{A4B68EA0-5BE3-A703-EDCE-5E50A60B3E71}"/>
              </a:ext>
            </a:extLst>
          </p:cNvPr>
          <p:cNvSpPr/>
          <p:nvPr/>
        </p:nvSpPr>
        <p:spPr>
          <a:xfrm>
            <a:off x="722688" y="1722525"/>
            <a:ext cx="5953940" cy="2591033"/>
          </a:xfrm>
          <a:prstGeom prst="wedgeRoundRectCallout">
            <a:avLst>
              <a:gd name="adj1" fmla="val -12034"/>
              <a:gd name="adj2" fmla="val 90354"/>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2">
                    <a:lumMod val="50000"/>
                  </a:schemeClr>
                </a:solidFill>
                <a:latin typeface="Arial" panose="020B0604020202020204" pitchFamily="34" charset="0"/>
                <a:cs typeface="Arial" panose="020B0604020202020204" pitchFamily="34" charset="0"/>
              </a:rPr>
              <a:t>Hoạt động nhóm</a:t>
            </a:r>
            <a:endParaRPr lang="en-US" sz="5000" dirty="0">
              <a:solidFill>
                <a:schemeClr val="accent2">
                  <a:lumMod val="50000"/>
                </a:schemeClr>
              </a:solidFill>
            </a:endParaRPr>
          </a:p>
        </p:txBody>
      </p:sp>
      <p:pic>
        <p:nvPicPr>
          <p:cNvPr id="15" name="Picture 4">
            <a:extLst>
              <a:ext uri="{FF2B5EF4-FFF2-40B4-BE49-F238E27FC236}">
                <a16:creationId xmlns:a16="http://schemas.microsoft.com/office/drawing/2014/main" id="{7382C928-E789-D105-A714-FD2A9A2E07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6398266" y="9033089"/>
            <a:ext cx="1678934" cy="600219"/>
          </a:xfrm>
          <a:prstGeom prst="rect">
            <a:avLst/>
          </a:prstGeom>
        </p:spPr>
      </p:pic>
      <p:grpSp>
        <p:nvGrpSpPr>
          <p:cNvPr id="16" name="Group 15">
            <a:extLst>
              <a:ext uri="{FF2B5EF4-FFF2-40B4-BE49-F238E27FC236}">
                <a16:creationId xmlns:a16="http://schemas.microsoft.com/office/drawing/2014/main" id="{9F5BE14C-9F78-43BD-977F-85194E890BC1}"/>
              </a:ext>
            </a:extLst>
          </p:cNvPr>
          <p:cNvGrpSpPr/>
          <p:nvPr/>
        </p:nvGrpSpPr>
        <p:grpSpPr>
          <a:xfrm>
            <a:off x="8077200" y="658159"/>
            <a:ext cx="9203452" cy="7989585"/>
            <a:chOff x="8305800" y="965944"/>
            <a:chExt cx="9372600" cy="7682757"/>
          </a:xfrm>
        </p:grpSpPr>
        <p:grpSp>
          <p:nvGrpSpPr>
            <p:cNvPr id="17" name="Group 16">
              <a:extLst>
                <a:ext uri="{FF2B5EF4-FFF2-40B4-BE49-F238E27FC236}">
                  <a16:creationId xmlns:a16="http://schemas.microsoft.com/office/drawing/2014/main" id="{354C726F-4338-7750-C363-2A044AF70E59}"/>
                </a:ext>
              </a:extLst>
            </p:cNvPr>
            <p:cNvGrpSpPr/>
            <p:nvPr/>
          </p:nvGrpSpPr>
          <p:grpSpPr>
            <a:xfrm>
              <a:off x="8305800" y="2035551"/>
              <a:ext cx="9372600" cy="6613150"/>
              <a:chOff x="702894" y="3376974"/>
              <a:chExt cx="16350489" cy="5252191"/>
            </a:xfrm>
          </p:grpSpPr>
          <p:sp>
            <p:nvSpPr>
              <p:cNvPr id="19" name="Rectangle: Rounded Corners 18">
                <a:extLst>
                  <a:ext uri="{FF2B5EF4-FFF2-40B4-BE49-F238E27FC236}">
                    <a16:creationId xmlns:a16="http://schemas.microsoft.com/office/drawing/2014/main" id="{D36652E4-B80C-75AB-E846-923EA55A8081}"/>
                  </a:ext>
                </a:extLst>
              </p:cNvPr>
              <p:cNvSpPr/>
              <p:nvPr/>
            </p:nvSpPr>
            <p:spPr>
              <a:xfrm>
                <a:off x="702894" y="3376974"/>
                <a:ext cx="16350489" cy="5252191"/>
              </a:xfrm>
              <a:prstGeom prst="roundRect">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FDFC44C-CC54-AEA1-DA1B-E94FF2F17DD7}"/>
                  </a:ext>
                </a:extLst>
              </p:cNvPr>
              <p:cNvSpPr/>
              <p:nvPr/>
            </p:nvSpPr>
            <p:spPr>
              <a:xfrm>
                <a:off x="1442788" y="3848213"/>
                <a:ext cx="14870700" cy="4465452"/>
              </a:xfrm>
              <a:prstGeom prst="roundRect">
                <a:avLst/>
              </a:prstGeom>
              <a:solidFill>
                <a:schemeClr val="bg1"/>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800">
                    <a:solidFill>
                      <a:schemeClr val="tx1"/>
                    </a:solidFill>
                    <a:latin typeface="Arial" panose="020B0604020202020204" pitchFamily="34" charset="0"/>
                    <a:cs typeface="Arial" panose="020B0604020202020204" pitchFamily="34" charset="0"/>
                  </a:rPr>
                  <a:t>Các nhóm thảo luận để xây dựng kế hoạch thực hiện dự án </a:t>
                </a:r>
                <a:r>
                  <a:rPr lang="vi-VN" sz="4800" b="1" i="1">
                    <a:solidFill>
                      <a:schemeClr val="tx1"/>
                    </a:solidFill>
                    <a:latin typeface="Arial" panose="020B0604020202020204" pitchFamily="34" charset="0"/>
                    <a:cs typeface="Arial" panose="020B0604020202020204" pitchFamily="34" charset="0"/>
                  </a:rPr>
                  <a:t>Hành lang xanh</a:t>
                </a:r>
                <a:r>
                  <a:rPr lang="vi-VN" sz="4800">
                    <a:solidFill>
                      <a:schemeClr val="tx1"/>
                    </a:solidFill>
                    <a:latin typeface="Arial" panose="020B0604020202020204" pitchFamily="34" charset="0"/>
                    <a:cs typeface="Arial" panose="020B0604020202020204" pitchFamily="34" charset="0"/>
                  </a:rPr>
                  <a:t>. </a:t>
                </a:r>
                <a:endParaRPr lang="en-US" sz="4800" b="1" i="1" dirty="0">
                  <a:solidFill>
                    <a:schemeClr val="tx1"/>
                  </a:solidFill>
                  <a:latin typeface="Arial" panose="020B0604020202020204" pitchFamily="34" charset="0"/>
                  <a:cs typeface="Arial" panose="020B0604020202020204" pitchFamily="34" charset="0"/>
                </a:endParaRPr>
              </a:p>
            </p:txBody>
          </p:sp>
        </p:grpSp>
        <p:pic>
          <p:nvPicPr>
            <p:cNvPr id="18" name="Picture 16">
              <a:extLst>
                <a:ext uri="{FF2B5EF4-FFF2-40B4-BE49-F238E27FC236}">
                  <a16:creationId xmlns:a16="http://schemas.microsoft.com/office/drawing/2014/main" id="{68EEB819-F9AB-8F32-744C-66A8F0892025}"/>
                </a:ext>
              </a:extLst>
            </p:cNvPr>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15800" y="965944"/>
              <a:ext cx="1406996" cy="1337106"/>
            </a:xfrm>
            <a:prstGeom prst="rect">
              <a:avLst/>
            </a:prstGeom>
          </p:spPr>
        </p:pic>
      </p:grpSp>
      <p:pic>
        <p:nvPicPr>
          <p:cNvPr id="3" name="Picture 9">
            <a:extLst>
              <a:ext uri="{FF2B5EF4-FFF2-40B4-BE49-F238E27FC236}">
                <a16:creationId xmlns:a16="http://schemas.microsoft.com/office/drawing/2014/main" id="{BA25C1A6-6CA5-C525-5A03-25A79FD446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1662" y="5801122"/>
            <a:ext cx="4264738" cy="44934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836</Words>
  <Application>Microsoft Office PowerPoint</Application>
  <PresentationFormat>Custom</PresentationFormat>
  <Paragraphs>82</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Linh Phan</cp:lastModifiedBy>
  <cp:revision>7</cp:revision>
  <dcterms:created xsi:type="dcterms:W3CDTF">2006-08-16T00:00:00Z</dcterms:created>
  <dcterms:modified xsi:type="dcterms:W3CDTF">2023-07-25T04:15:28Z</dcterms:modified>
  <dc:identifier>DAFoIauNupg</dc:identifier>
</cp:coreProperties>
</file>