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5" r:id="rId2"/>
    <p:sldId id="309" r:id="rId3"/>
    <p:sldId id="310" r:id="rId4"/>
    <p:sldId id="284" r:id="rId5"/>
    <p:sldId id="308" r:id="rId6"/>
    <p:sldId id="288" r:id="rId7"/>
    <p:sldId id="277" r:id="rId8"/>
    <p:sldId id="295" r:id="rId9"/>
    <p:sldId id="296" r:id="rId10"/>
    <p:sldId id="279" r:id="rId11"/>
    <p:sldId id="293" r:id="rId12"/>
    <p:sldId id="294" r:id="rId13"/>
    <p:sldId id="281" r:id="rId14"/>
    <p:sldId id="306" r:id="rId15"/>
    <p:sldId id="269" r:id="rId16"/>
    <p:sldId id="270" r:id="rId17"/>
    <p:sldId id="289" r:id="rId18"/>
    <p:sldId id="290" r:id="rId19"/>
    <p:sldId id="297" r:id="rId20"/>
    <p:sldId id="298" r:id="rId21"/>
    <p:sldId id="299" r:id="rId22"/>
    <p:sldId id="300" r:id="rId23"/>
    <p:sldId id="301" r:id="rId24"/>
    <p:sldId id="286" r:id="rId25"/>
    <p:sldId id="291" r:id="rId26"/>
    <p:sldId id="302" r:id="rId27"/>
    <p:sldId id="305" r:id="rId28"/>
    <p:sldId id="292"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9" d="100"/>
          <a:sy n="79" d="100"/>
        </p:scale>
        <p:origin x="-38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D5137-904D-47A3-B03D-BF638E9214E9}"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55FC5-897B-4386-9394-A192C9F9067C}" type="slidenum">
              <a:rPr lang="en-US" smtClean="0"/>
              <a:t>‹#›</a:t>
            </a:fld>
            <a:endParaRPr lang="en-US"/>
          </a:p>
        </p:txBody>
      </p:sp>
    </p:spTree>
    <p:extLst>
      <p:ext uri="{BB962C8B-B14F-4D97-AF65-F5344CB8AC3E}">
        <p14:creationId xmlns:p14="http://schemas.microsoft.com/office/powerpoint/2010/main" val="1265899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C65648-1D0B-4174-B711-C58B339633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9830345-A748-4355-94D7-D5DD251B80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5C1C91C-9694-4607-A546-505CB2715AE4}"/>
              </a:ext>
            </a:extLst>
          </p:cNvPr>
          <p:cNvSpPr>
            <a:spLocks noGrp="1"/>
          </p:cNvSpPr>
          <p:nvPr>
            <p:ph type="dt" sz="half" idx="10"/>
          </p:nvPr>
        </p:nvSpPr>
        <p:spPr/>
        <p:txBody>
          <a:bodyPr/>
          <a:lstStyle/>
          <a:p>
            <a:fld id="{A133392B-36ED-4DD9-9015-E7326F0B4EC8}" type="datetimeFigureOut">
              <a:rPr lang="en-US" smtClean="0"/>
              <a:t>12/9/2024</a:t>
            </a:fld>
            <a:endParaRPr lang="en-US"/>
          </a:p>
        </p:txBody>
      </p:sp>
      <p:sp>
        <p:nvSpPr>
          <p:cNvPr id="5" name="Footer Placeholder 4">
            <a:extLst>
              <a:ext uri="{FF2B5EF4-FFF2-40B4-BE49-F238E27FC236}">
                <a16:creationId xmlns="" xmlns:a16="http://schemas.microsoft.com/office/drawing/2014/main" id="{8BD47D0A-5496-4DD6-BF2D-ED3C9DC65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E672F25-FEB9-46E9-85A7-8C584C0803F2}"/>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1819358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019AFD-650D-425B-AD8E-89E2FF1606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BBAAFE4-AA72-42BE-8DCF-B996B9DF6B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D0F3CCF-3C35-4ED0-A972-B4ABFCAFDA05}"/>
              </a:ext>
            </a:extLst>
          </p:cNvPr>
          <p:cNvSpPr>
            <a:spLocks noGrp="1"/>
          </p:cNvSpPr>
          <p:nvPr>
            <p:ph type="dt" sz="half" idx="10"/>
          </p:nvPr>
        </p:nvSpPr>
        <p:spPr/>
        <p:txBody>
          <a:bodyPr/>
          <a:lstStyle/>
          <a:p>
            <a:fld id="{A133392B-36ED-4DD9-9015-E7326F0B4EC8}" type="datetimeFigureOut">
              <a:rPr lang="en-US" smtClean="0"/>
              <a:t>12/9/2024</a:t>
            </a:fld>
            <a:endParaRPr lang="en-US"/>
          </a:p>
        </p:txBody>
      </p:sp>
      <p:sp>
        <p:nvSpPr>
          <p:cNvPr id="5" name="Footer Placeholder 4">
            <a:extLst>
              <a:ext uri="{FF2B5EF4-FFF2-40B4-BE49-F238E27FC236}">
                <a16:creationId xmlns="" xmlns:a16="http://schemas.microsoft.com/office/drawing/2014/main" id="{ECD389FA-D61B-44B8-8430-4F4133771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160E6C9-2A38-490D-9750-578A02741314}"/>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78537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B1A7F2C-4AA5-4230-B5AB-F1AAADF58B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08422C8-CA1B-45A2-B100-288D43E254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E894FED-D2FB-4767-92CE-1A832434B0DA}"/>
              </a:ext>
            </a:extLst>
          </p:cNvPr>
          <p:cNvSpPr>
            <a:spLocks noGrp="1"/>
          </p:cNvSpPr>
          <p:nvPr>
            <p:ph type="dt" sz="half" idx="10"/>
          </p:nvPr>
        </p:nvSpPr>
        <p:spPr/>
        <p:txBody>
          <a:bodyPr/>
          <a:lstStyle/>
          <a:p>
            <a:fld id="{A133392B-36ED-4DD9-9015-E7326F0B4EC8}" type="datetimeFigureOut">
              <a:rPr lang="en-US" smtClean="0"/>
              <a:t>12/9/2024</a:t>
            </a:fld>
            <a:endParaRPr lang="en-US"/>
          </a:p>
        </p:txBody>
      </p:sp>
      <p:sp>
        <p:nvSpPr>
          <p:cNvPr id="5" name="Footer Placeholder 4">
            <a:extLst>
              <a:ext uri="{FF2B5EF4-FFF2-40B4-BE49-F238E27FC236}">
                <a16:creationId xmlns="" xmlns:a16="http://schemas.microsoft.com/office/drawing/2014/main" id="{42157A29-14A8-48FD-B35B-896430CD9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630EB69-2F61-4C8F-9F24-0E4ED41F8CCF}"/>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213326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12/9/2024</a:t>
            </a:fld>
            <a:endParaRPr lang="en-US"/>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4895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206D9C-AD9C-4B60-B240-55E862576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30020B-424C-4293-94BC-8E6A8D737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9927E3-8078-4BF8-AE96-B2058AF6E8BD}"/>
              </a:ext>
            </a:extLst>
          </p:cNvPr>
          <p:cNvSpPr>
            <a:spLocks noGrp="1"/>
          </p:cNvSpPr>
          <p:nvPr>
            <p:ph type="dt" sz="half" idx="10"/>
          </p:nvPr>
        </p:nvSpPr>
        <p:spPr/>
        <p:txBody>
          <a:bodyPr/>
          <a:lstStyle/>
          <a:p>
            <a:fld id="{A133392B-36ED-4DD9-9015-E7326F0B4EC8}" type="datetimeFigureOut">
              <a:rPr lang="en-US" smtClean="0"/>
              <a:t>12/9/2024</a:t>
            </a:fld>
            <a:endParaRPr lang="en-US"/>
          </a:p>
        </p:txBody>
      </p:sp>
      <p:sp>
        <p:nvSpPr>
          <p:cNvPr id="5" name="Footer Placeholder 4">
            <a:extLst>
              <a:ext uri="{FF2B5EF4-FFF2-40B4-BE49-F238E27FC236}">
                <a16:creationId xmlns="" xmlns:a16="http://schemas.microsoft.com/office/drawing/2014/main" id="{54A420FC-FED6-4996-A6C7-7C1427A09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28F4900-89D3-4DF9-BCDF-9420596A7014}"/>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3032840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64D96E-D071-4E43-81D2-730030649B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AB39042-77D9-4DDB-9BE1-89579A91B0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00C79D2-CB0E-46CC-ADBF-6D9BE48DB6AE}"/>
              </a:ext>
            </a:extLst>
          </p:cNvPr>
          <p:cNvSpPr>
            <a:spLocks noGrp="1"/>
          </p:cNvSpPr>
          <p:nvPr>
            <p:ph type="dt" sz="half" idx="10"/>
          </p:nvPr>
        </p:nvSpPr>
        <p:spPr/>
        <p:txBody>
          <a:bodyPr/>
          <a:lstStyle/>
          <a:p>
            <a:fld id="{A133392B-36ED-4DD9-9015-E7326F0B4EC8}" type="datetimeFigureOut">
              <a:rPr lang="en-US" smtClean="0"/>
              <a:t>12/9/2024</a:t>
            </a:fld>
            <a:endParaRPr lang="en-US"/>
          </a:p>
        </p:txBody>
      </p:sp>
      <p:sp>
        <p:nvSpPr>
          <p:cNvPr id="5" name="Footer Placeholder 4">
            <a:extLst>
              <a:ext uri="{FF2B5EF4-FFF2-40B4-BE49-F238E27FC236}">
                <a16:creationId xmlns="" xmlns:a16="http://schemas.microsoft.com/office/drawing/2014/main" id="{1E811F65-F2F9-4F32-8ED5-13F9F044B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D5D67AA-6F89-43DB-9423-8DFB502C8F9B}"/>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850840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24BE6A-9E19-4119-A853-5013C531F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71C5982-419B-47B4-B6DB-3BF0A73037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4096DB3-A759-4986-B054-3F6E15E10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863A63E-3889-4937-98E4-D560C84946B3}"/>
              </a:ext>
            </a:extLst>
          </p:cNvPr>
          <p:cNvSpPr>
            <a:spLocks noGrp="1"/>
          </p:cNvSpPr>
          <p:nvPr>
            <p:ph type="dt" sz="half" idx="10"/>
          </p:nvPr>
        </p:nvSpPr>
        <p:spPr/>
        <p:txBody>
          <a:bodyPr/>
          <a:lstStyle/>
          <a:p>
            <a:fld id="{A133392B-36ED-4DD9-9015-E7326F0B4EC8}" type="datetimeFigureOut">
              <a:rPr lang="en-US" smtClean="0"/>
              <a:t>12/9/2024</a:t>
            </a:fld>
            <a:endParaRPr lang="en-US"/>
          </a:p>
        </p:txBody>
      </p:sp>
      <p:sp>
        <p:nvSpPr>
          <p:cNvPr id="6" name="Footer Placeholder 5">
            <a:extLst>
              <a:ext uri="{FF2B5EF4-FFF2-40B4-BE49-F238E27FC236}">
                <a16:creationId xmlns="" xmlns:a16="http://schemas.microsoft.com/office/drawing/2014/main" id="{DBA0EBC6-48E7-4665-82CF-883FE558DE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41963B7-3A19-41EF-9E43-AF1BB82EE838}"/>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75984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8F623A-2A96-4F03-A5D8-FB46C9AAB1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8A60E1D-4512-4731-9E67-049D7B7802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77DFE78-F91C-4483-86FD-4A566C15D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DE478B2-F89E-4E2C-80A5-5F261C55F9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CB83E27-2E9A-4A00-B7AE-3AA0D2E1F4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61C8ECA-38CA-4160-B12A-72BEF6451B48}"/>
              </a:ext>
            </a:extLst>
          </p:cNvPr>
          <p:cNvSpPr>
            <a:spLocks noGrp="1"/>
          </p:cNvSpPr>
          <p:nvPr>
            <p:ph type="dt" sz="half" idx="10"/>
          </p:nvPr>
        </p:nvSpPr>
        <p:spPr/>
        <p:txBody>
          <a:bodyPr/>
          <a:lstStyle/>
          <a:p>
            <a:fld id="{A133392B-36ED-4DD9-9015-E7326F0B4EC8}" type="datetimeFigureOut">
              <a:rPr lang="en-US" smtClean="0"/>
              <a:t>12/9/2024</a:t>
            </a:fld>
            <a:endParaRPr lang="en-US"/>
          </a:p>
        </p:txBody>
      </p:sp>
      <p:sp>
        <p:nvSpPr>
          <p:cNvPr id="8" name="Footer Placeholder 7">
            <a:extLst>
              <a:ext uri="{FF2B5EF4-FFF2-40B4-BE49-F238E27FC236}">
                <a16:creationId xmlns="" xmlns:a16="http://schemas.microsoft.com/office/drawing/2014/main" id="{F9A5E5BD-3981-46EE-BD4C-0CB52F9EB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82D505D-6F65-4A32-AB93-19DA0F1B7083}"/>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756915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9A6AF6-EE2D-4AE8-81D6-7BDD13488E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22F51F1-2A5A-4C4A-AA1F-0DC31E06075D}"/>
              </a:ext>
            </a:extLst>
          </p:cNvPr>
          <p:cNvSpPr>
            <a:spLocks noGrp="1"/>
          </p:cNvSpPr>
          <p:nvPr>
            <p:ph type="dt" sz="half" idx="10"/>
          </p:nvPr>
        </p:nvSpPr>
        <p:spPr/>
        <p:txBody>
          <a:bodyPr/>
          <a:lstStyle/>
          <a:p>
            <a:fld id="{A133392B-36ED-4DD9-9015-E7326F0B4EC8}" type="datetimeFigureOut">
              <a:rPr lang="en-US" smtClean="0"/>
              <a:t>12/9/2024</a:t>
            </a:fld>
            <a:endParaRPr lang="en-US"/>
          </a:p>
        </p:txBody>
      </p:sp>
      <p:sp>
        <p:nvSpPr>
          <p:cNvPr id="4" name="Footer Placeholder 3">
            <a:extLst>
              <a:ext uri="{FF2B5EF4-FFF2-40B4-BE49-F238E27FC236}">
                <a16:creationId xmlns="" xmlns:a16="http://schemas.microsoft.com/office/drawing/2014/main" id="{5F24DA10-B44A-4F74-9558-1CB78BA582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7408991-DC66-4696-A3CF-9CACB6739006}"/>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746016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DBB273-0674-46DD-AD97-6FE5E816D3A7}"/>
              </a:ext>
            </a:extLst>
          </p:cNvPr>
          <p:cNvSpPr>
            <a:spLocks noGrp="1"/>
          </p:cNvSpPr>
          <p:nvPr>
            <p:ph type="dt" sz="half" idx="10"/>
          </p:nvPr>
        </p:nvSpPr>
        <p:spPr/>
        <p:txBody>
          <a:bodyPr/>
          <a:lstStyle/>
          <a:p>
            <a:fld id="{A133392B-36ED-4DD9-9015-E7326F0B4EC8}" type="datetimeFigureOut">
              <a:rPr lang="en-US" smtClean="0"/>
              <a:t>12/9/2024</a:t>
            </a:fld>
            <a:endParaRPr lang="en-US"/>
          </a:p>
        </p:txBody>
      </p:sp>
      <p:sp>
        <p:nvSpPr>
          <p:cNvPr id="3" name="Footer Placeholder 2">
            <a:extLst>
              <a:ext uri="{FF2B5EF4-FFF2-40B4-BE49-F238E27FC236}">
                <a16:creationId xmlns="" xmlns:a16="http://schemas.microsoft.com/office/drawing/2014/main" id="{BB000560-31E6-4676-947A-8A2C67A2D2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574119A-840F-4F22-B399-0C32ECD6EFCE}"/>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3672305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3AE11D-E176-4A59-97B8-8AB3D182D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89C8943-4162-4A3D-8F1C-8B02D6001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D2A6442-67F7-4523-91FD-536055017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3B2125A-DA3F-4396-92C9-6BCFD0425F65}"/>
              </a:ext>
            </a:extLst>
          </p:cNvPr>
          <p:cNvSpPr>
            <a:spLocks noGrp="1"/>
          </p:cNvSpPr>
          <p:nvPr>
            <p:ph type="dt" sz="half" idx="10"/>
          </p:nvPr>
        </p:nvSpPr>
        <p:spPr/>
        <p:txBody>
          <a:bodyPr/>
          <a:lstStyle/>
          <a:p>
            <a:fld id="{A133392B-36ED-4DD9-9015-E7326F0B4EC8}" type="datetimeFigureOut">
              <a:rPr lang="en-US" smtClean="0"/>
              <a:t>12/9/2024</a:t>
            </a:fld>
            <a:endParaRPr lang="en-US"/>
          </a:p>
        </p:txBody>
      </p:sp>
      <p:sp>
        <p:nvSpPr>
          <p:cNvPr id="6" name="Footer Placeholder 5">
            <a:extLst>
              <a:ext uri="{FF2B5EF4-FFF2-40B4-BE49-F238E27FC236}">
                <a16:creationId xmlns="" xmlns:a16="http://schemas.microsoft.com/office/drawing/2014/main" id="{A09E3CBA-2570-4744-97D0-F9C7FB1913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A060A90-F631-40FB-BAE9-AC7840A4A5BA}"/>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3586775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173B18-60B4-40A7-B380-16F078E7E9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392E25D-F860-480C-BCD8-AC4FF287BD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A78FF02-1B15-44B1-B191-3C320C1A5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1A0F553-48C6-4F41-BF94-89688780C5A1}"/>
              </a:ext>
            </a:extLst>
          </p:cNvPr>
          <p:cNvSpPr>
            <a:spLocks noGrp="1"/>
          </p:cNvSpPr>
          <p:nvPr>
            <p:ph type="dt" sz="half" idx="10"/>
          </p:nvPr>
        </p:nvSpPr>
        <p:spPr/>
        <p:txBody>
          <a:bodyPr/>
          <a:lstStyle/>
          <a:p>
            <a:fld id="{A133392B-36ED-4DD9-9015-E7326F0B4EC8}" type="datetimeFigureOut">
              <a:rPr lang="en-US" smtClean="0"/>
              <a:t>12/9/2024</a:t>
            </a:fld>
            <a:endParaRPr lang="en-US"/>
          </a:p>
        </p:txBody>
      </p:sp>
      <p:sp>
        <p:nvSpPr>
          <p:cNvPr id="6" name="Footer Placeholder 5">
            <a:extLst>
              <a:ext uri="{FF2B5EF4-FFF2-40B4-BE49-F238E27FC236}">
                <a16:creationId xmlns="" xmlns:a16="http://schemas.microsoft.com/office/drawing/2014/main" id="{83C3F1D8-676E-455D-8941-B1CBA10AF8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1FCE032-5E8C-433F-A5A1-09635DA55B34}"/>
              </a:ext>
            </a:extLst>
          </p:cNvPr>
          <p:cNvSpPr>
            <a:spLocks noGrp="1"/>
          </p:cNvSpPr>
          <p:nvPr>
            <p:ph type="sldNum" sz="quarter" idx="12"/>
          </p:nvPr>
        </p:nvSpPr>
        <p:spPr/>
        <p:txBody>
          <a:bodyPr/>
          <a:lstStyle/>
          <a:p>
            <a:fld id="{984B1E4B-8F26-4A24-A9F9-55564C254E44}" type="slidenum">
              <a:rPr lang="en-US" smtClean="0"/>
              <a:t>‹#›</a:t>
            </a:fld>
            <a:endParaRPr lang="en-US"/>
          </a:p>
        </p:txBody>
      </p:sp>
    </p:spTree>
    <p:extLst>
      <p:ext uri="{BB962C8B-B14F-4D97-AF65-F5344CB8AC3E}">
        <p14:creationId xmlns:p14="http://schemas.microsoft.com/office/powerpoint/2010/main" val="2819465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A20CA99-288B-4FB0-8D90-DEF7EE3185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EF0AF2E-39CA-48D4-91D0-45A0D41239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F8B19C-FCF5-49AF-895E-55483CF26F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33392B-36ED-4DD9-9015-E7326F0B4EC8}" type="datetimeFigureOut">
              <a:rPr lang="en-US" smtClean="0"/>
              <a:t>12/9/2024</a:t>
            </a:fld>
            <a:endParaRPr lang="en-US"/>
          </a:p>
        </p:txBody>
      </p:sp>
      <p:sp>
        <p:nvSpPr>
          <p:cNvPr id="5" name="Footer Placeholder 4">
            <a:extLst>
              <a:ext uri="{FF2B5EF4-FFF2-40B4-BE49-F238E27FC236}">
                <a16:creationId xmlns="" xmlns:a16="http://schemas.microsoft.com/office/drawing/2014/main" id="{1692CB0A-62B4-4FE4-8070-424D29ABC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4B25B38-32C5-4C61-8AC5-0898BD8AE3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B1E4B-8F26-4A24-A9F9-55564C254E44}" type="slidenum">
              <a:rPr lang="en-US" smtClean="0"/>
              <a:t>‹#›</a:t>
            </a:fld>
            <a:endParaRPr lang="en-US"/>
          </a:p>
        </p:txBody>
      </p:sp>
    </p:spTree>
    <p:extLst>
      <p:ext uri="{BB962C8B-B14F-4D97-AF65-F5344CB8AC3E}">
        <p14:creationId xmlns:p14="http://schemas.microsoft.com/office/powerpoint/2010/main" val="2241524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7143"/>
            <a:ext cx="12192000" cy="6607368"/>
          </a:xfrm>
          <a:prstGeom prst="rect">
            <a:avLst/>
          </a:prstGeom>
        </p:spPr>
      </p:pic>
      <p:sp>
        <p:nvSpPr>
          <p:cNvPr id="10" name="Text Box 14"/>
          <p:cNvSpPr txBox="1">
            <a:spLocks noChangeArrowheads="1"/>
          </p:cNvSpPr>
          <p:nvPr/>
        </p:nvSpPr>
        <p:spPr bwMode="auto">
          <a:xfrm>
            <a:off x="1039882" y="1697957"/>
            <a:ext cx="10112236" cy="156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spcBef>
                <a:spcPts val="1348"/>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p>
          <a:p>
            <a:pPr algn="ctr" eaLnBrk="1" hangingPunct="1">
              <a:defRPr/>
            </a:pP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8: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NGƯỜI</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TA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HOA</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ĐẤT</a:t>
            </a:r>
            <a:endPar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308424">
            <a:off x="10445367" y="4099163"/>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7220" flipH="1">
            <a:off x="1327730" y="4500839"/>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11666">
            <a:off x="-480401" y="-231231"/>
            <a:ext cx="3685727" cy="2580009"/>
          </a:xfrm>
          <a:prstGeom prst="rect">
            <a:avLst/>
          </a:prstGeom>
        </p:spPr>
      </p:pic>
    </p:spTree>
    <p:extLst>
      <p:ext uri="{BB962C8B-B14F-4D97-AF65-F5344CB8AC3E}">
        <p14:creationId xmlns:p14="http://schemas.microsoft.com/office/powerpoint/2010/main" val="3091402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2" y="-815625"/>
            <a:ext cx="12630150" cy="1437241"/>
          </a:xfrm>
          <a:prstGeom prst="rect">
            <a:avLst/>
          </a:prstGeom>
        </p:spPr>
      </p:pic>
      <p:pic>
        <p:nvPicPr>
          <p:cNvPr id="9" name="Picture 8">
            <a:extLst>
              <a:ext uri="{FF2B5EF4-FFF2-40B4-BE49-F238E27FC236}">
                <a16:creationId xmlns=""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916" y="4284302"/>
            <a:ext cx="5040836" cy="2684245"/>
          </a:xfrm>
          <a:prstGeom prst="rect">
            <a:avLst/>
          </a:prstGeom>
        </p:spPr>
      </p:pic>
      <p:pic>
        <p:nvPicPr>
          <p:cNvPr id="10" name="Picture 9">
            <a:extLst>
              <a:ext uri="{FF2B5EF4-FFF2-40B4-BE49-F238E27FC236}">
                <a16:creationId xmlns=""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2" name="TextBox 1">
            <a:extLst>
              <a:ext uri="{FF2B5EF4-FFF2-40B4-BE49-F238E27FC236}">
                <a16:creationId xmlns="" xmlns:a16="http://schemas.microsoft.com/office/drawing/2014/main" id="{BF0231EE-F852-4626-8F44-3FA03FFDA475}"/>
              </a:ext>
            </a:extLst>
          </p:cNvPr>
          <p:cNvSpPr txBox="1"/>
          <p:nvPr/>
        </p:nvSpPr>
        <p:spPr>
          <a:xfrm>
            <a:off x="433385" y="402541"/>
            <a:ext cx="11325229" cy="5081519"/>
          </a:xfrm>
          <a:prstGeom prst="rect">
            <a:avLst/>
          </a:prstGeom>
          <a:noFill/>
        </p:spPr>
        <p:txBody>
          <a:bodyPr wrap="square" rtlCol="0">
            <a:spAutoFit/>
          </a:bodyPr>
          <a:lstStyle/>
          <a:p>
            <a:pPr algn="just">
              <a:lnSpc>
                <a:spcPct val="150000"/>
              </a:lnSpc>
            </a:pPr>
            <a:r>
              <a:rPr lang="en-US" sz="4000" b="1" dirty="0" err="1">
                <a:solidFill>
                  <a:srgbClr val="FF0000"/>
                </a:solidFill>
                <a:effectLst/>
                <a:ea typeface="Times New Roman" panose="02020603050405020304" pitchFamily="18" charset="0"/>
              </a:rPr>
              <a:t>Gồm</a:t>
            </a:r>
            <a:r>
              <a:rPr lang="en-US" sz="4000" b="1" dirty="0">
                <a:solidFill>
                  <a:srgbClr val="FF0000"/>
                </a:solidFill>
                <a:effectLst/>
                <a:ea typeface="Times New Roman" panose="02020603050405020304" pitchFamily="18" charset="0"/>
              </a:rPr>
              <a:t> </a:t>
            </a:r>
            <a:r>
              <a:rPr lang="vi-VN" sz="4000" b="1" dirty="0">
                <a:solidFill>
                  <a:srgbClr val="FF0000"/>
                </a:solidFill>
                <a:effectLst/>
                <a:ea typeface="Times New Roman" panose="02020603050405020304" pitchFamily="18" charset="0"/>
              </a:rPr>
              <a:t>4 đoạn</a:t>
            </a:r>
            <a:r>
              <a:rPr lang="en-US" sz="4000" b="1" dirty="0">
                <a:solidFill>
                  <a:srgbClr val="FF0000"/>
                </a:solidFill>
                <a:effectLst/>
                <a:ea typeface="Times New Roman" panose="02020603050405020304" pitchFamily="18" charset="0"/>
              </a:rPr>
              <a:t>:</a:t>
            </a:r>
          </a:p>
          <a:p>
            <a:pPr algn="just">
              <a:lnSpc>
                <a:spcPct val="150000"/>
              </a:lnSpc>
            </a:pP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Đoạn</a:t>
            </a:r>
            <a:r>
              <a:rPr lang="en-US" sz="4000" dirty="0">
                <a:solidFill>
                  <a:srgbClr val="0000FF"/>
                </a:solidFill>
                <a:effectLst/>
                <a:ea typeface="Times New Roman" panose="02020603050405020304" pitchFamily="18" charset="0"/>
              </a:rPr>
              <a:t> 1: </a:t>
            </a:r>
            <a:r>
              <a:rPr lang="en-US" sz="4000" dirty="0" err="1">
                <a:solidFill>
                  <a:srgbClr val="0000FF"/>
                </a:solidFill>
                <a:effectLst/>
                <a:ea typeface="Times New Roman" panose="02020603050405020304" pitchFamily="18" charset="0"/>
              </a:rPr>
              <a:t>Từ</a:t>
            </a: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đầu</a:t>
            </a: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đến</a:t>
            </a:r>
            <a:r>
              <a:rPr lang="en-US" sz="4000" dirty="0">
                <a:solidFill>
                  <a:srgbClr val="0000FF"/>
                </a:solidFill>
                <a:effectLst/>
                <a:ea typeface="Times New Roman" panose="02020603050405020304" pitchFamily="18" charset="0"/>
              </a:rPr>
              <a:t> ….. </a:t>
            </a:r>
            <a:r>
              <a:rPr lang="vi-VN" sz="4000" dirty="0">
                <a:solidFill>
                  <a:srgbClr val="0000FF"/>
                </a:solidFill>
                <a:effectLst/>
                <a:ea typeface="Times New Roman" panose="02020603050405020304" pitchFamily="18" charset="0"/>
              </a:rPr>
              <a:t>sáu, bảy ngày mới lên</a:t>
            </a:r>
            <a:endParaRPr lang="en-US" sz="4000" dirty="0">
              <a:solidFill>
                <a:srgbClr val="0000FF"/>
              </a:solidFill>
              <a:effectLst/>
              <a:ea typeface="Times New Roman" panose="02020603050405020304" pitchFamily="18" charset="0"/>
            </a:endParaRPr>
          </a:p>
          <a:p>
            <a:pPr algn="just">
              <a:lnSpc>
                <a:spcPct val="150000"/>
              </a:lnSpc>
            </a:pP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Đoạn</a:t>
            </a:r>
            <a:r>
              <a:rPr lang="en-US" sz="4000" dirty="0">
                <a:solidFill>
                  <a:srgbClr val="0000FF"/>
                </a:solidFill>
                <a:effectLst/>
                <a:ea typeface="Times New Roman" panose="02020603050405020304" pitchFamily="18" charset="0"/>
              </a:rPr>
              <a:t> 2: </a:t>
            </a:r>
            <a:r>
              <a:rPr lang="vi-VN" sz="4000" dirty="0">
                <a:solidFill>
                  <a:srgbClr val="0000FF"/>
                </a:solidFill>
                <a:effectLst/>
                <a:ea typeface="Times New Roman" panose="02020603050405020304" pitchFamily="18" charset="0"/>
              </a:rPr>
              <a:t>Hồi ấy</a:t>
            </a:r>
            <a:r>
              <a:rPr lang="en-US" sz="4000" dirty="0">
                <a:solidFill>
                  <a:srgbClr val="0000FF"/>
                </a:solidFill>
                <a:effectLst/>
                <a:ea typeface="Times New Roman" panose="02020603050405020304" pitchFamily="18" charset="0"/>
              </a:rPr>
              <a:t>….. </a:t>
            </a:r>
            <a:r>
              <a:rPr lang="vi-VN" sz="4000" dirty="0">
                <a:solidFill>
                  <a:srgbClr val="0000FF"/>
                </a:solidFill>
                <a:effectLst/>
                <a:ea typeface="Times New Roman" panose="02020603050405020304" pitchFamily="18" charset="0"/>
              </a:rPr>
              <a:t>Quân giặc vô cùng sợ hãi.</a:t>
            </a:r>
            <a:endParaRPr lang="en-US" sz="4000" dirty="0">
              <a:solidFill>
                <a:srgbClr val="0000FF"/>
              </a:solidFill>
              <a:effectLst/>
              <a:ea typeface="Times New Roman" panose="02020603050405020304" pitchFamily="18" charset="0"/>
            </a:endParaRPr>
          </a:p>
          <a:p>
            <a:pPr algn="just">
              <a:lnSpc>
                <a:spcPct val="150000"/>
              </a:lnSpc>
            </a:pP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Đoạn</a:t>
            </a:r>
            <a:r>
              <a:rPr lang="en-US" sz="4000" dirty="0">
                <a:solidFill>
                  <a:srgbClr val="0000FF"/>
                </a:solidFill>
                <a:effectLst/>
                <a:ea typeface="Times New Roman" panose="02020603050405020304" pitchFamily="18" charset="0"/>
              </a:rPr>
              <a:t> </a:t>
            </a:r>
            <a:r>
              <a:rPr lang="vi-VN" sz="4000" dirty="0">
                <a:solidFill>
                  <a:srgbClr val="0000FF"/>
                </a:solidFill>
                <a:effectLst/>
                <a:ea typeface="Times New Roman" panose="02020603050405020304" pitchFamily="18" charset="0"/>
              </a:rPr>
              <a:t>3</a:t>
            </a:r>
            <a:r>
              <a:rPr lang="en-US" sz="4000" dirty="0">
                <a:solidFill>
                  <a:srgbClr val="0000FF"/>
                </a:solidFill>
                <a:effectLst/>
                <a:ea typeface="Times New Roman" panose="02020603050405020304" pitchFamily="18" charset="0"/>
              </a:rPr>
              <a:t>: </a:t>
            </a:r>
            <a:r>
              <a:rPr lang="vi-VN" sz="4000" dirty="0">
                <a:solidFill>
                  <a:srgbClr val="0000FF"/>
                </a:solidFill>
                <a:effectLst/>
                <a:ea typeface="Times New Roman" panose="02020603050405020304" pitchFamily="18" charset="0"/>
              </a:rPr>
              <a:t>Mãi về sau</a:t>
            </a:r>
            <a:r>
              <a:rPr lang="en-US" sz="4000" dirty="0">
                <a:solidFill>
                  <a:srgbClr val="0000FF"/>
                </a:solidFill>
                <a:effectLst/>
                <a:ea typeface="Times New Roman" panose="02020603050405020304" pitchFamily="18" charset="0"/>
              </a:rPr>
              <a:t>…..</a:t>
            </a:r>
            <a:r>
              <a:rPr lang="vi-VN" sz="4000" dirty="0">
                <a:solidFill>
                  <a:srgbClr val="0000FF"/>
                </a:solidFill>
                <a:effectLst/>
                <a:ea typeface="Times New Roman" panose="02020603050405020304" pitchFamily="18" charset="0"/>
              </a:rPr>
              <a:t>cũng không chở hết</a:t>
            </a:r>
            <a:endParaRPr lang="en-US" sz="4000" dirty="0">
              <a:solidFill>
                <a:srgbClr val="0000FF"/>
              </a:solidFill>
              <a:effectLst/>
              <a:ea typeface="Times New Roman" panose="02020603050405020304" pitchFamily="18" charset="0"/>
            </a:endParaRPr>
          </a:p>
          <a:p>
            <a:pPr algn="just">
              <a:lnSpc>
                <a:spcPct val="150000"/>
              </a:lnSpc>
            </a:pPr>
            <a:r>
              <a:rPr lang="en-US" sz="4000" dirty="0">
                <a:solidFill>
                  <a:srgbClr val="0000FF"/>
                </a:solidFill>
                <a:effectLst/>
                <a:ea typeface="Times New Roman" panose="02020603050405020304" pitchFamily="18" charset="0"/>
              </a:rPr>
              <a:t>+ </a:t>
            </a:r>
            <a:r>
              <a:rPr lang="en-US" sz="4000" dirty="0" err="1">
                <a:solidFill>
                  <a:srgbClr val="0000FF"/>
                </a:solidFill>
                <a:effectLst/>
                <a:ea typeface="Times New Roman" panose="02020603050405020304" pitchFamily="18" charset="0"/>
              </a:rPr>
              <a:t>Đoạn</a:t>
            </a:r>
            <a:r>
              <a:rPr lang="en-US" sz="4000" dirty="0">
                <a:solidFill>
                  <a:srgbClr val="0000FF"/>
                </a:solidFill>
                <a:effectLst/>
                <a:ea typeface="Times New Roman" panose="02020603050405020304" pitchFamily="18" charset="0"/>
              </a:rPr>
              <a:t> </a:t>
            </a:r>
            <a:r>
              <a:rPr lang="vi-VN" sz="4000" dirty="0">
                <a:solidFill>
                  <a:srgbClr val="0000FF"/>
                </a:solidFill>
                <a:effectLst/>
                <a:ea typeface="Times New Roman" panose="02020603050405020304" pitchFamily="18" charset="0"/>
              </a:rPr>
              <a:t>4: Đoạn còn lại</a:t>
            </a:r>
            <a:endParaRPr lang="en-US" sz="4000" dirty="0">
              <a:solidFill>
                <a:srgbClr val="0000FF"/>
              </a:solidFill>
              <a:effectLst/>
              <a:ea typeface="Times New Roman" panose="02020603050405020304" pitchFamily="18" charset="0"/>
            </a:endParaRPr>
          </a:p>
          <a:p>
            <a:pPr>
              <a:lnSpc>
                <a:spcPct val="150000"/>
              </a:lnSpc>
            </a:pPr>
            <a:endParaRPr lang="en-US" dirty="0"/>
          </a:p>
        </p:txBody>
      </p:sp>
    </p:spTree>
    <p:extLst>
      <p:ext uri="{BB962C8B-B14F-4D97-AF65-F5344CB8AC3E}">
        <p14:creationId xmlns:p14="http://schemas.microsoft.com/office/powerpoint/2010/main" val="97659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down)">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538435E-DEDB-456F-844E-7ACBA51E8219}"/>
              </a:ext>
            </a:extLst>
          </p:cNvPr>
          <p:cNvPicPr>
            <a:picLocks noChangeAspect="1"/>
          </p:cNvPicPr>
          <p:nvPr/>
        </p:nvPicPr>
        <p:blipFill>
          <a:blip r:embed="rId2"/>
          <a:stretch>
            <a:fillRect/>
          </a:stretch>
        </p:blipFill>
        <p:spPr>
          <a:xfrm>
            <a:off x="266700" y="-85725"/>
            <a:ext cx="6629400" cy="2895600"/>
          </a:xfrm>
          <a:prstGeom prst="rect">
            <a:avLst/>
          </a:prstGeom>
        </p:spPr>
      </p:pic>
      <p:pic>
        <p:nvPicPr>
          <p:cNvPr id="6" name="Picture 5">
            <a:extLst>
              <a:ext uri="{FF2B5EF4-FFF2-40B4-BE49-F238E27FC236}">
                <a16:creationId xmlns="" xmlns:a16="http://schemas.microsoft.com/office/drawing/2014/main" id="{F3A31F17-E66E-48FA-8003-8E3D0F3FA446}"/>
              </a:ext>
            </a:extLst>
          </p:cNvPr>
          <p:cNvPicPr>
            <a:picLocks noChangeAspect="1"/>
          </p:cNvPicPr>
          <p:nvPr/>
        </p:nvPicPr>
        <p:blipFill>
          <a:blip r:embed="rId3"/>
          <a:stretch>
            <a:fillRect/>
          </a:stretch>
        </p:blipFill>
        <p:spPr>
          <a:xfrm>
            <a:off x="400049" y="2733675"/>
            <a:ext cx="11306175" cy="4048125"/>
          </a:xfrm>
          <a:prstGeom prst="rect">
            <a:avLst/>
          </a:prstGeom>
        </p:spPr>
      </p:pic>
      <p:pic>
        <p:nvPicPr>
          <p:cNvPr id="7" name="Picture 6">
            <a:extLst>
              <a:ext uri="{FF2B5EF4-FFF2-40B4-BE49-F238E27FC236}">
                <a16:creationId xmlns="" xmlns:a16="http://schemas.microsoft.com/office/drawing/2014/main" id="{D197AD1E-8307-4EF4-82AA-DA31F9623D9B}"/>
              </a:ext>
            </a:extLst>
          </p:cNvPr>
          <p:cNvPicPr>
            <a:picLocks noChangeAspect="1"/>
          </p:cNvPicPr>
          <p:nvPr/>
        </p:nvPicPr>
        <p:blipFill>
          <a:blip r:embed="rId4"/>
          <a:stretch>
            <a:fillRect/>
          </a:stretch>
        </p:blipFill>
        <p:spPr>
          <a:xfrm>
            <a:off x="6743700" y="253947"/>
            <a:ext cx="4819650" cy="3568620"/>
          </a:xfrm>
          <a:prstGeom prst="rect">
            <a:avLst/>
          </a:prstGeom>
        </p:spPr>
      </p:pic>
      <p:sp>
        <p:nvSpPr>
          <p:cNvPr id="9" name="Oval 8">
            <a:extLst>
              <a:ext uri="{FF2B5EF4-FFF2-40B4-BE49-F238E27FC236}">
                <a16:creationId xmlns="" xmlns:a16="http://schemas.microsoft.com/office/drawing/2014/main" id="{2E760694-3354-4DDD-A446-C466B7BAA29B}"/>
              </a:ext>
            </a:extLst>
          </p:cNvPr>
          <p:cNvSpPr/>
          <p:nvPr/>
        </p:nvSpPr>
        <p:spPr>
          <a:xfrm>
            <a:off x="152399" y="485775"/>
            <a:ext cx="695326" cy="428625"/>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rgbClr val="FF0000"/>
                  </a:solidFill>
                </a:ln>
                <a:solidFill>
                  <a:srgbClr val="FF0000"/>
                </a:solidFill>
              </a:rPr>
              <a:t>1</a:t>
            </a:r>
          </a:p>
        </p:txBody>
      </p:sp>
      <p:sp>
        <p:nvSpPr>
          <p:cNvPr id="10" name="Oval 9">
            <a:extLst>
              <a:ext uri="{FF2B5EF4-FFF2-40B4-BE49-F238E27FC236}">
                <a16:creationId xmlns="" xmlns:a16="http://schemas.microsoft.com/office/drawing/2014/main" id="{34C24247-8867-4B33-AD8A-1CF10BD902BD}"/>
              </a:ext>
            </a:extLst>
          </p:cNvPr>
          <p:cNvSpPr/>
          <p:nvPr/>
        </p:nvSpPr>
        <p:spPr>
          <a:xfrm>
            <a:off x="266700" y="2733675"/>
            <a:ext cx="695326" cy="428625"/>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rgbClr val="FF0000"/>
                  </a:solidFill>
                </a:ln>
                <a:solidFill>
                  <a:srgbClr val="FF0000"/>
                </a:solidFill>
              </a:rPr>
              <a:t>2</a:t>
            </a:r>
          </a:p>
        </p:txBody>
      </p:sp>
    </p:spTree>
    <p:extLst>
      <p:ext uri="{BB962C8B-B14F-4D97-AF65-F5344CB8AC3E}">
        <p14:creationId xmlns:p14="http://schemas.microsoft.com/office/powerpoint/2010/main" val="162112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E6B1D0D-651A-4A05-9DAA-F121771D795F}"/>
              </a:ext>
            </a:extLst>
          </p:cNvPr>
          <p:cNvPicPr>
            <a:picLocks noChangeAspect="1"/>
          </p:cNvPicPr>
          <p:nvPr/>
        </p:nvPicPr>
        <p:blipFill>
          <a:blip r:embed="rId2"/>
          <a:stretch>
            <a:fillRect/>
          </a:stretch>
        </p:blipFill>
        <p:spPr>
          <a:xfrm>
            <a:off x="409574" y="371475"/>
            <a:ext cx="11420475" cy="3638550"/>
          </a:xfrm>
          <a:prstGeom prst="rect">
            <a:avLst/>
          </a:prstGeom>
        </p:spPr>
      </p:pic>
      <p:pic>
        <p:nvPicPr>
          <p:cNvPr id="7" name="Picture 6">
            <a:extLst>
              <a:ext uri="{FF2B5EF4-FFF2-40B4-BE49-F238E27FC236}">
                <a16:creationId xmlns="" xmlns:a16="http://schemas.microsoft.com/office/drawing/2014/main" id="{E4B3FDA7-1035-435F-86A6-9A584CC0C513}"/>
              </a:ext>
            </a:extLst>
          </p:cNvPr>
          <p:cNvPicPr>
            <a:picLocks noChangeAspect="1"/>
          </p:cNvPicPr>
          <p:nvPr/>
        </p:nvPicPr>
        <p:blipFill>
          <a:blip r:embed="rId3"/>
          <a:stretch>
            <a:fillRect/>
          </a:stretch>
        </p:blipFill>
        <p:spPr>
          <a:xfrm>
            <a:off x="409574" y="4089345"/>
            <a:ext cx="11220450" cy="2540056"/>
          </a:xfrm>
          <a:prstGeom prst="rect">
            <a:avLst/>
          </a:prstGeom>
        </p:spPr>
      </p:pic>
      <p:sp>
        <p:nvSpPr>
          <p:cNvPr id="8" name="Oval 7">
            <a:extLst>
              <a:ext uri="{FF2B5EF4-FFF2-40B4-BE49-F238E27FC236}">
                <a16:creationId xmlns="" xmlns:a16="http://schemas.microsoft.com/office/drawing/2014/main" id="{12602BFF-F072-4487-A02D-16C4EE3AD839}"/>
              </a:ext>
            </a:extLst>
          </p:cNvPr>
          <p:cNvSpPr/>
          <p:nvPr/>
        </p:nvSpPr>
        <p:spPr>
          <a:xfrm>
            <a:off x="190499" y="342899"/>
            <a:ext cx="695326" cy="428625"/>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rgbClr val="FF0000"/>
                  </a:solidFill>
                </a:ln>
                <a:solidFill>
                  <a:srgbClr val="FF0000"/>
                </a:solidFill>
              </a:rPr>
              <a:t>3</a:t>
            </a:r>
          </a:p>
        </p:txBody>
      </p:sp>
      <p:sp>
        <p:nvSpPr>
          <p:cNvPr id="9" name="Oval 8">
            <a:extLst>
              <a:ext uri="{FF2B5EF4-FFF2-40B4-BE49-F238E27FC236}">
                <a16:creationId xmlns="" xmlns:a16="http://schemas.microsoft.com/office/drawing/2014/main" id="{612418BD-2784-4FEE-A5DF-526C32F87C6D}"/>
              </a:ext>
            </a:extLst>
          </p:cNvPr>
          <p:cNvSpPr/>
          <p:nvPr/>
        </p:nvSpPr>
        <p:spPr>
          <a:xfrm>
            <a:off x="190499" y="4089345"/>
            <a:ext cx="695326" cy="428625"/>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rgbClr val="FF0000"/>
                  </a:solidFill>
                </a:ln>
                <a:solidFill>
                  <a:srgbClr val="FF0000"/>
                </a:solidFill>
              </a:rPr>
              <a:t>4</a:t>
            </a:r>
          </a:p>
        </p:txBody>
      </p:sp>
    </p:spTree>
    <p:extLst>
      <p:ext uri="{BB962C8B-B14F-4D97-AF65-F5344CB8AC3E}">
        <p14:creationId xmlns:p14="http://schemas.microsoft.com/office/powerpoint/2010/main" val="407656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2" y="-815625"/>
            <a:ext cx="12630150" cy="1437241"/>
          </a:xfrm>
          <a:prstGeom prst="rect">
            <a:avLst/>
          </a:prstGeom>
        </p:spPr>
      </p:pic>
      <p:pic>
        <p:nvPicPr>
          <p:cNvPr id="9" name="Picture 8">
            <a:extLst>
              <a:ext uri="{FF2B5EF4-FFF2-40B4-BE49-F238E27FC236}">
                <a16:creationId xmlns=""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916" y="4284302"/>
            <a:ext cx="5040836" cy="2684245"/>
          </a:xfrm>
          <a:prstGeom prst="rect">
            <a:avLst/>
          </a:prstGeom>
        </p:spPr>
      </p:pic>
      <p:pic>
        <p:nvPicPr>
          <p:cNvPr id="10" name="Picture 9">
            <a:extLst>
              <a:ext uri="{FF2B5EF4-FFF2-40B4-BE49-F238E27FC236}">
                <a16:creationId xmlns=""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8" name="TextBox 7">
            <a:extLst>
              <a:ext uri="{FF2B5EF4-FFF2-40B4-BE49-F238E27FC236}">
                <a16:creationId xmlns="" xmlns:a16="http://schemas.microsoft.com/office/drawing/2014/main" id="{4E23F583-C8B9-4D71-88A5-75BE497B74D2}"/>
              </a:ext>
            </a:extLst>
          </p:cNvPr>
          <p:cNvSpPr txBox="1"/>
          <p:nvPr/>
        </p:nvSpPr>
        <p:spPr>
          <a:xfrm>
            <a:off x="259555" y="504059"/>
            <a:ext cx="11421270" cy="4988866"/>
          </a:xfrm>
          <a:prstGeom prst="rect">
            <a:avLst/>
          </a:prstGeom>
          <a:noFill/>
        </p:spPr>
        <p:txBody>
          <a:bodyPr wrap="square">
            <a:spAutoFit/>
          </a:bodyPr>
          <a:lstStyle/>
          <a:p>
            <a:pPr algn="just">
              <a:lnSpc>
                <a:spcPct val="150000"/>
              </a:lnSpc>
            </a:pPr>
            <a:r>
              <a:rPr lang="en-US" sz="3600" dirty="0">
                <a:solidFill>
                  <a:srgbClr val="000000"/>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Mãi về sau</a:t>
            </a:r>
            <a:r>
              <a:rPr lang="en-US" sz="3600" dirty="0">
                <a:solidFill>
                  <a:srgbClr val="0000FF"/>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giặc đem một cái ống nhòm thủy tinh có phép nhìn thấu qua nước</a:t>
            </a:r>
            <a:r>
              <a:rPr lang="en-US" sz="3600" dirty="0">
                <a:solidFill>
                  <a:srgbClr val="0000FF"/>
                </a:solidFill>
                <a:effectLst/>
                <a:ea typeface="Times New Roman" panose="02020603050405020304" pitchFamily="18" charset="0"/>
              </a:rPr>
              <a:t>,</a:t>
            </a:r>
            <a:r>
              <a:rPr lang="vi-VN" sz="3600" dirty="0">
                <a:solidFill>
                  <a:srgbClr val="0000FF"/>
                </a:solidFill>
                <a:effectLst/>
                <a:ea typeface="Times New Roman" panose="02020603050405020304" pitchFamily="18" charset="0"/>
              </a:rPr>
              <a:t> thấy ông đi lại thoăn thoắt như đi trên bộ.</a:t>
            </a:r>
            <a:endParaRPr lang="en-US" sz="3200" dirty="0">
              <a:solidFill>
                <a:srgbClr val="0000FF"/>
              </a:solidFill>
              <a:effectLst/>
              <a:ea typeface="Times New Roman" panose="02020603050405020304" pitchFamily="18" charset="0"/>
            </a:endParaRPr>
          </a:p>
          <a:p>
            <a:pPr algn="just">
              <a:lnSpc>
                <a:spcPct val="150000"/>
              </a:lnSpc>
            </a:pPr>
            <a:r>
              <a:rPr lang="vi-VN" sz="3600" dirty="0">
                <a:solidFill>
                  <a:srgbClr val="0000FF"/>
                </a:solidFill>
                <a:effectLst/>
                <a:ea typeface="Times New Roman" panose="02020603050405020304" pitchFamily="18" charset="0"/>
              </a:rPr>
              <a:t> </a:t>
            </a:r>
            <a:r>
              <a:rPr lang="en-US" sz="3600" dirty="0">
                <a:solidFill>
                  <a:srgbClr val="0000FF"/>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Bấy giờ</a:t>
            </a:r>
            <a:r>
              <a:rPr lang="en-US" sz="3600" dirty="0">
                <a:solidFill>
                  <a:srgbClr val="0000FF"/>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quân giặc đã bị thiệt hại khá nặng</a:t>
            </a:r>
            <a:r>
              <a:rPr lang="en-US" sz="3600" dirty="0">
                <a:solidFill>
                  <a:srgbClr val="0000FF"/>
                </a:solidFill>
                <a:effectLst/>
                <a:ea typeface="Times New Roman" panose="02020603050405020304" pitchFamily="18" charset="0"/>
              </a:rPr>
              <a:t>,</a:t>
            </a:r>
            <a:r>
              <a:rPr lang="en-US" sz="3600" dirty="0">
                <a:solidFill>
                  <a:srgbClr val="0000FF"/>
                </a:solidFill>
                <a:ea typeface="Times New Roman" panose="02020603050405020304" pitchFamily="18" charset="0"/>
              </a:rPr>
              <a:t> </a:t>
            </a:r>
            <a:r>
              <a:rPr lang="vi-VN" sz="3600" dirty="0">
                <a:solidFill>
                  <a:srgbClr val="0000FF"/>
                </a:solidFill>
                <a:effectLst/>
                <a:ea typeface="Times New Roman" panose="02020603050405020304" pitchFamily="18" charset="0"/>
              </a:rPr>
              <a:t>lại nghe nói nước Nam nhiều người có tài lặn</a:t>
            </a:r>
            <a:r>
              <a:rPr lang="en-US" sz="3600" dirty="0">
                <a:solidFill>
                  <a:srgbClr val="0000FF"/>
                </a:solidFill>
                <a:ea typeface="Times New Roman" panose="02020603050405020304" pitchFamily="18" charset="0"/>
              </a:rPr>
              <a:t> </a:t>
            </a:r>
            <a:r>
              <a:rPr lang="vi-VN" sz="3600" dirty="0">
                <a:solidFill>
                  <a:srgbClr val="0000FF"/>
                </a:solidFill>
                <a:effectLst/>
                <a:ea typeface="Times New Roman" panose="02020603050405020304" pitchFamily="18" charset="0"/>
              </a:rPr>
              <a:t>nên đành</a:t>
            </a:r>
            <a:r>
              <a:rPr lang="en-US" sz="3600" dirty="0">
                <a:solidFill>
                  <a:srgbClr val="0000FF"/>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phải quay tàu trở về</a:t>
            </a:r>
            <a:r>
              <a:rPr lang="en-US" sz="3600" dirty="0">
                <a:solidFill>
                  <a:srgbClr val="0000FF"/>
                </a:solidFill>
                <a:effectLst/>
                <a:ea typeface="Times New Roman" panose="02020603050405020304" pitchFamily="18" charset="0"/>
              </a:rPr>
              <a:t>, </a:t>
            </a:r>
            <a:r>
              <a:rPr lang="vi-VN" sz="3600" dirty="0">
                <a:solidFill>
                  <a:srgbClr val="0000FF"/>
                </a:solidFill>
                <a:effectLst/>
                <a:ea typeface="Times New Roman" panose="02020603050405020304" pitchFamily="18" charset="0"/>
              </a:rPr>
              <a:t>không dám quấy nhiễu nữa.</a:t>
            </a:r>
            <a:endParaRPr lang="en-US" sz="3200" dirty="0">
              <a:solidFill>
                <a:srgbClr val="0000FF"/>
              </a:solidFill>
              <a:effectLst/>
              <a:ea typeface="Times New Roman" panose="02020603050405020304" pitchFamily="18" charset="0"/>
            </a:endParaRPr>
          </a:p>
        </p:txBody>
      </p:sp>
      <p:cxnSp>
        <p:nvCxnSpPr>
          <p:cNvPr id="4" name="Straight Connector 3">
            <a:extLst>
              <a:ext uri="{FF2B5EF4-FFF2-40B4-BE49-F238E27FC236}">
                <a16:creationId xmlns="" xmlns:a16="http://schemas.microsoft.com/office/drawing/2014/main" id="{92D98CC1-D88B-4209-A973-7CC02DE09974}"/>
              </a:ext>
            </a:extLst>
          </p:cNvPr>
          <p:cNvCxnSpPr>
            <a:cxnSpLocks/>
          </p:cNvCxnSpPr>
          <p:nvPr/>
        </p:nvCxnSpPr>
        <p:spPr>
          <a:xfrm flipH="1">
            <a:off x="3114675" y="658999"/>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 xmlns:a16="http://schemas.microsoft.com/office/drawing/2014/main" id="{0767A684-B3E5-448D-BEB8-108DD25B6533}"/>
              </a:ext>
            </a:extLst>
          </p:cNvPr>
          <p:cNvCxnSpPr>
            <a:cxnSpLocks/>
          </p:cNvCxnSpPr>
          <p:nvPr/>
        </p:nvCxnSpPr>
        <p:spPr>
          <a:xfrm flipH="1">
            <a:off x="5841602" y="1483487"/>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 xmlns:a16="http://schemas.microsoft.com/office/drawing/2014/main" id="{33447547-43EC-4D1C-AF5C-0DBDAE05A3BB}"/>
              </a:ext>
            </a:extLst>
          </p:cNvPr>
          <p:cNvCxnSpPr>
            <a:cxnSpLocks/>
          </p:cNvCxnSpPr>
          <p:nvPr/>
        </p:nvCxnSpPr>
        <p:spPr>
          <a:xfrm flipH="1">
            <a:off x="2326877" y="3218263"/>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 xmlns:a16="http://schemas.microsoft.com/office/drawing/2014/main" id="{171D43DB-19D7-41C9-A319-8B5A5612B666}"/>
              </a:ext>
            </a:extLst>
          </p:cNvPr>
          <p:cNvCxnSpPr>
            <a:cxnSpLocks/>
          </p:cNvCxnSpPr>
          <p:nvPr/>
        </p:nvCxnSpPr>
        <p:spPr>
          <a:xfrm flipH="1">
            <a:off x="9736535" y="3175685"/>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 xmlns:a16="http://schemas.microsoft.com/office/drawing/2014/main" id="{08C163C6-A62F-405F-815B-BE5EC2A904E1}"/>
              </a:ext>
            </a:extLst>
          </p:cNvPr>
          <p:cNvCxnSpPr>
            <a:cxnSpLocks/>
          </p:cNvCxnSpPr>
          <p:nvPr/>
        </p:nvCxnSpPr>
        <p:spPr>
          <a:xfrm flipH="1">
            <a:off x="8266741" y="3924339"/>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 xmlns:a16="http://schemas.microsoft.com/office/drawing/2014/main" id="{04888C46-30DD-40B2-B9C0-2CC5451CBF44}"/>
              </a:ext>
            </a:extLst>
          </p:cNvPr>
          <p:cNvCxnSpPr>
            <a:cxnSpLocks/>
          </p:cNvCxnSpPr>
          <p:nvPr/>
        </p:nvCxnSpPr>
        <p:spPr>
          <a:xfrm flipH="1">
            <a:off x="3410909" y="4746949"/>
            <a:ext cx="257175" cy="70607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7298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sp>
        <p:nvSpPr>
          <p:cNvPr id="2" name="TextBox 1">
            <a:extLst>
              <a:ext uri="{FF2B5EF4-FFF2-40B4-BE49-F238E27FC236}">
                <a16:creationId xmlns="" xmlns:a16="http://schemas.microsoft.com/office/drawing/2014/main" id="{BF0231EE-F852-4626-8F44-3FA03FFDA475}"/>
              </a:ext>
            </a:extLst>
          </p:cNvPr>
          <p:cNvSpPr txBox="1"/>
          <p:nvPr/>
        </p:nvSpPr>
        <p:spPr>
          <a:xfrm>
            <a:off x="955671" y="1072906"/>
            <a:ext cx="11325229" cy="4712187"/>
          </a:xfrm>
          <a:prstGeom prst="rect">
            <a:avLst/>
          </a:prstGeom>
          <a:noFill/>
        </p:spPr>
        <p:txBody>
          <a:bodyPr wrap="square" rtlCol="0">
            <a:spAutoFit/>
          </a:bodyPr>
          <a:lstStyle/>
          <a:p>
            <a:pPr>
              <a:spcBef>
                <a:spcPts val="1200"/>
              </a:spcBef>
            </a:pPr>
            <a:endParaRPr lang="en-US" sz="3600" dirty="0">
              <a:solidFill>
                <a:srgbClr val="0000FF"/>
              </a:solidFill>
              <a:latin typeface="Arial" panose="020B0604020202020204" pitchFamily="34" charset="0"/>
              <a:cs typeface="Arial" panose="020B0604020202020204" pitchFamily="34" charset="0"/>
            </a:endParaRPr>
          </a:p>
          <a:p>
            <a:pPr>
              <a:spcBef>
                <a:spcPts val="2400"/>
              </a:spcBef>
            </a:pPr>
            <a:r>
              <a:rPr lang="en-US" sz="3600" dirty="0" err="1">
                <a:solidFill>
                  <a:srgbClr val="FF0000"/>
                </a:solidFill>
                <a:latin typeface="Arial" panose="020B0604020202020204" pitchFamily="34" charset="0"/>
                <a:cs typeface="Arial" panose="020B0604020202020204" pitchFamily="34" charset="0"/>
              </a:rPr>
              <a:t>Tra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khảo</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tra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hỏi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một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cách</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gắt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gao</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thường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có</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đánh</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đập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để</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lấy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lời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khai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người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bị</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tra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hỏi</a:t>
            </a:r>
            <a:r>
              <a:rPr lang="en-US" sz="3600" dirty="0">
                <a:solidFill>
                  <a:srgbClr val="0000FF"/>
                </a:solidFill>
                <a:latin typeface="Arial" panose="020B0604020202020204" pitchFamily="34" charset="0"/>
                <a:cs typeface="Arial" panose="020B0604020202020204" pitchFamily="34" charset="0"/>
              </a:rPr>
              <a:t>. </a:t>
            </a:r>
          </a:p>
          <a:p>
            <a:pPr>
              <a:spcBef>
                <a:spcPts val="2400"/>
              </a:spcBef>
            </a:pPr>
            <a:r>
              <a:rPr lang="en-US" sz="3600" dirty="0" err="1">
                <a:solidFill>
                  <a:srgbClr val="FF0000"/>
                </a:solidFill>
                <a:latin typeface="Arial" panose="020B0604020202020204" pitchFamily="34" charset="0"/>
                <a:cs typeface="Arial" panose="020B0604020202020204" pitchFamily="34" charset="0"/>
              </a:rPr>
              <a:t>Quấy</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nhiễu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hoạt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động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hại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gần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như</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thường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xuyên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không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để</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cho</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sống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ổn</a:t>
            </a:r>
            <a:r>
              <a:rPr lang="en-US" sz="3600" dirty="0">
                <a:solidFill>
                  <a:srgbClr val="0000FF"/>
                </a:solidFill>
                <a:latin typeface="Arial" panose="020B0604020202020204" pitchFamily="34" charset="0"/>
                <a:cs typeface="Arial" panose="020B0604020202020204" pitchFamily="34" charset="0"/>
              </a:rPr>
              <a:t>.</a:t>
            </a:r>
          </a:p>
          <a:p>
            <a:pPr>
              <a:spcBef>
                <a:spcPts val="2400"/>
              </a:spcBef>
            </a:pPr>
            <a:endParaRPr lang="en-US" sz="3600" dirty="0">
              <a:solidFill>
                <a:srgbClr val="0000FF"/>
              </a:solidFill>
              <a:latin typeface="Arial" panose="020B0604020202020204" pitchFamily="34" charset="0"/>
              <a:cs typeface="Arial" panose="020B0604020202020204" pitchFamily="34" charset="0"/>
            </a:endParaRPr>
          </a:p>
          <a:p>
            <a:pPr>
              <a:lnSpc>
                <a:spcPct val="150000"/>
              </a:lnSpc>
            </a:pPr>
            <a:endParaRPr lang="en-US" dirty="0"/>
          </a:p>
        </p:txBody>
      </p:sp>
      <p:pic>
        <p:nvPicPr>
          <p:cNvPr id="8" name="Picture 7">
            <a:extLst>
              <a:ext uri="{FF2B5EF4-FFF2-40B4-BE49-F238E27FC236}">
                <a16:creationId xmlns=""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 xmlns:a16="http://schemas.microsoft.com/office/drawing/2014/main" id="{DB35BE30-70F0-4C46-9D6E-66AB70A23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9" name="TextBox 8">
            <a:extLst>
              <a:ext uri="{FF2B5EF4-FFF2-40B4-BE49-F238E27FC236}">
                <a16:creationId xmlns="" xmlns:a16="http://schemas.microsoft.com/office/drawing/2014/main" id="{86D36EE7-AEB2-46B5-AC18-CF0DE48B35D5}"/>
              </a:ext>
            </a:extLst>
          </p:cNvPr>
          <p:cNvSpPr txBox="1"/>
          <p:nvPr/>
        </p:nvSpPr>
        <p:spPr>
          <a:xfrm>
            <a:off x="2690964" y="760325"/>
            <a:ext cx="11489690" cy="1015663"/>
          </a:xfrm>
          <a:prstGeom prst="rect">
            <a:avLst/>
          </a:prstGeom>
          <a:noFill/>
        </p:spPr>
        <p:txBody>
          <a:bodyPr wrap="square" rtlCol="0">
            <a:spAutoFit/>
          </a:bodyPr>
          <a:lstStyle/>
          <a:p>
            <a:r>
              <a:rPr lang="en-US" sz="6000" b="1" dirty="0" err="1">
                <a:solidFill>
                  <a:srgbClr val="FFC000"/>
                </a:solidFill>
                <a:latin typeface="+mj-lt"/>
              </a:rPr>
              <a:t>Giải</a:t>
            </a:r>
            <a:r>
              <a:rPr lang="en-US" sz="6000" b="1" dirty="0">
                <a:solidFill>
                  <a:srgbClr val="FFC000"/>
                </a:solidFill>
                <a:latin typeface="+mj-lt"/>
              </a:rPr>
              <a:t> </a:t>
            </a:r>
            <a:r>
              <a:rPr lang="en-US" sz="6000" b="1" dirty="0" err="1">
                <a:solidFill>
                  <a:srgbClr val="FFC000"/>
                </a:solidFill>
                <a:latin typeface="+mj-lt"/>
              </a:rPr>
              <a:t>nghĩa</a:t>
            </a:r>
            <a:r>
              <a:rPr lang="en-US" sz="6000" b="1" dirty="0">
                <a:solidFill>
                  <a:srgbClr val="FFC000"/>
                </a:solidFill>
                <a:latin typeface="+mj-lt"/>
              </a:rPr>
              <a:t> </a:t>
            </a:r>
            <a:r>
              <a:rPr lang="en-US" sz="6000" b="1" dirty="0" err="1">
                <a:solidFill>
                  <a:srgbClr val="FFC000"/>
                </a:solidFill>
                <a:latin typeface="+mj-lt"/>
              </a:rPr>
              <a:t>từ</a:t>
            </a:r>
            <a:r>
              <a:rPr lang="en-US" sz="6000" b="1" dirty="0">
                <a:solidFill>
                  <a:srgbClr val="FFC000"/>
                </a:solidFill>
                <a:latin typeface="+mj-lt"/>
              </a:rPr>
              <a:t> </a:t>
            </a:r>
            <a:r>
              <a:rPr lang="en-US" sz="6000" b="1" dirty="0" err="1">
                <a:solidFill>
                  <a:srgbClr val="FFC000"/>
                </a:solidFill>
                <a:latin typeface="+mj-lt"/>
              </a:rPr>
              <a:t>khó</a:t>
            </a:r>
            <a:endParaRPr lang="en-US" sz="6000" b="1" dirty="0">
              <a:solidFill>
                <a:srgbClr val="FFC000"/>
              </a:solidFill>
              <a:latin typeface="+mj-lt"/>
            </a:endParaRPr>
          </a:p>
        </p:txBody>
      </p:sp>
    </p:spTree>
    <p:extLst>
      <p:ext uri="{BB962C8B-B14F-4D97-AF65-F5344CB8AC3E}">
        <p14:creationId xmlns:p14="http://schemas.microsoft.com/office/powerpoint/2010/main" val="410763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978EC7A-B9FE-459C-8DB9-A6F1EB3352B1}"/>
              </a:ext>
            </a:extLst>
          </p:cNvPr>
          <p:cNvGrpSpPr/>
          <p:nvPr/>
        </p:nvGrpSpPr>
        <p:grpSpPr>
          <a:xfrm>
            <a:off x="4323522" y="2864863"/>
            <a:ext cx="7476930" cy="2713910"/>
            <a:chOff x="2975205" y="1724298"/>
            <a:chExt cx="5432196" cy="2600063"/>
          </a:xfrm>
        </p:grpSpPr>
        <p:sp>
          <p:nvSpPr>
            <p:cNvPr id="3" name="Rectangle: Rounded Corners 34">
              <a:extLst>
                <a:ext uri="{FF2B5EF4-FFF2-40B4-BE49-F238E27FC236}">
                  <a16:creationId xmlns="" xmlns:a16="http://schemas.microsoft.com/office/drawing/2014/main" id="{D9F92E91-097A-428E-A260-B8435552EA45}"/>
                </a:ext>
              </a:extLst>
            </p:cNvPr>
            <p:cNvSpPr/>
            <p:nvPr/>
          </p:nvSpPr>
          <p:spPr>
            <a:xfrm>
              <a:off x="2975205" y="1724298"/>
              <a:ext cx="5432196" cy="2600063"/>
            </a:xfrm>
            <a:custGeom>
              <a:avLst/>
              <a:gdLst>
                <a:gd name="connsiteX0" fmla="*/ 0 w 5432196"/>
                <a:gd name="connsiteY0" fmla="*/ 524485 h 2600063"/>
                <a:gd name="connsiteX1" fmla="*/ 524485 w 5432196"/>
                <a:gd name="connsiteY1" fmla="*/ 0 h 2600063"/>
                <a:gd name="connsiteX2" fmla="*/ 1150660 w 5432196"/>
                <a:gd name="connsiteY2" fmla="*/ 0 h 2600063"/>
                <a:gd name="connsiteX3" fmla="*/ 1689171 w 5432196"/>
                <a:gd name="connsiteY3" fmla="*/ 0 h 2600063"/>
                <a:gd name="connsiteX4" fmla="*/ 2227681 w 5432196"/>
                <a:gd name="connsiteY4" fmla="*/ 0 h 2600063"/>
                <a:gd name="connsiteX5" fmla="*/ 2897689 w 5432196"/>
                <a:gd name="connsiteY5" fmla="*/ 0 h 2600063"/>
                <a:gd name="connsiteX6" fmla="*/ 3392367 w 5432196"/>
                <a:gd name="connsiteY6" fmla="*/ 0 h 2600063"/>
                <a:gd name="connsiteX7" fmla="*/ 3930878 w 5432196"/>
                <a:gd name="connsiteY7" fmla="*/ 0 h 2600063"/>
                <a:gd name="connsiteX8" fmla="*/ 4907711 w 5432196"/>
                <a:gd name="connsiteY8" fmla="*/ 0 h 2600063"/>
                <a:gd name="connsiteX9" fmla="*/ 5432196 w 5432196"/>
                <a:gd name="connsiteY9" fmla="*/ 524485 h 2600063"/>
                <a:gd name="connsiteX10" fmla="*/ 5432196 w 5432196"/>
                <a:gd name="connsiteY10" fmla="*/ 1057027 h 2600063"/>
                <a:gd name="connsiteX11" fmla="*/ 5432196 w 5432196"/>
                <a:gd name="connsiteY11" fmla="*/ 1574058 h 2600063"/>
                <a:gd name="connsiteX12" fmla="*/ 5432196 w 5432196"/>
                <a:gd name="connsiteY12" fmla="*/ 2075578 h 2600063"/>
                <a:gd name="connsiteX13" fmla="*/ 4907711 w 5432196"/>
                <a:gd name="connsiteY13" fmla="*/ 2600063 h 2600063"/>
                <a:gd name="connsiteX14" fmla="*/ 4281536 w 5432196"/>
                <a:gd name="connsiteY14" fmla="*/ 2600063 h 2600063"/>
                <a:gd name="connsiteX15" fmla="*/ 3655361 w 5432196"/>
                <a:gd name="connsiteY15" fmla="*/ 2600063 h 2600063"/>
                <a:gd name="connsiteX16" fmla="*/ 2985353 w 5432196"/>
                <a:gd name="connsiteY16" fmla="*/ 2600063 h 2600063"/>
                <a:gd name="connsiteX17" fmla="*/ 2359178 w 5432196"/>
                <a:gd name="connsiteY17" fmla="*/ 2600063 h 2600063"/>
                <a:gd name="connsiteX18" fmla="*/ 1776835 w 5432196"/>
                <a:gd name="connsiteY18" fmla="*/ 2600063 h 2600063"/>
                <a:gd name="connsiteX19" fmla="*/ 1194492 w 5432196"/>
                <a:gd name="connsiteY19" fmla="*/ 2600063 h 2600063"/>
                <a:gd name="connsiteX20" fmla="*/ 524485 w 5432196"/>
                <a:gd name="connsiteY20" fmla="*/ 2600063 h 2600063"/>
                <a:gd name="connsiteX21" fmla="*/ 0 w 5432196"/>
                <a:gd name="connsiteY21" fmla="*/ 2075578 h 2600063"/>
                <a:gd name="connsiteX22" fmla="*/ 0 w 5432196"/>
                <a:gd name="connsiteY22" fmla="*/ 1558547 h 2600063"/>
                <a:gd name="connsiteX23" fmla="*/ 0 w 5432196"/>
                <a:gd name="connsiteY23" fmla="*/ 1010494 h 2600063"/>
                <a:gd name="connsiteX24" fmla="*/ 0 w 5432196"/>
                <a:gd name="connsiteY24" fmla="*/ 524485 h 260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600063" fill="none" extrusionOk="0">
                  <a:moveTo>
                    <a:pt x="0" y="524485"/>
                  </a:moveTo>
                  <a:cubicBezTo>
                    <a:pt x="-9695" y="205905"/>
                    <a:pt x="246933" y="17733"/>
                    <a:pt x="524485" y="0"/>
                  </a:cubicBezTo>
                  <a:cubicBezTo>
                    <a:pt x="731007" y="13177"/>
                    <a:pt x="881244" y="-29166"/>
                    <a:pt x="1150660" y="0"/>
                  </a:cubicBezTo>
                  <a:cubicBezTo>
                    <a:pt x="1420077" y="29166"/>
                    <a:pt x="1439721" y="-6849"/>
                    <a:pt x="1689171" y="0"/>
                  </a:cubicBezTo>
                  <a:cubicBezTo>
                    <a:pt x="1938621" y="6849"/>
                    <a:pt x="2099236" y="-8041"/>
                    <a:pt x="2227681" y="0"/>
                  </a:cubicBezTo>
                  <a:cubicBezTo>
                    <a:pt x="2356126" y="8041"/>
                    <a:pt x="2732314" y="-20958"/>
                    <a:pt x="2897689" y="0"/>
                  </a:cubicBezTo>
                  <a:cubicBezTo>
                    <a:pt x="3063064" y="20958"/>
                    <a:pt x="3174678" y="-4884"/>
                    <a:pt x="3392367" y="0"/>
                  </a:cubicBezTo>
                  <a:cubicBezTo>
                    <a:pt x="3610056" y="4884"/>
                    <a:pt x="3676814" y="19428"/>
                    <a:pt x="3930878" y="0"/>
                  </a:cubicBezTo>
                  <a:cubicBezTo>
                    <a:pt x="4184942" y="-19428"/>
                    <a:pt x="4503591" y="-16712"/>
                    <a:pt x="4907711" y="0"/>
                  </a:cubicBezTo>
                  <a:cubicBezTo>
                    <a:pt x="5198013" y="-9958"/>
                    <a:pt x="5415225" y="170895"/>
                    <a:pt x="5432196" y="524485"/>
                  </a:cubicBezTo>
                  <a:cubicBezTo>
                    <a:pt x="5424156" y="638543"/>
                    <a:pt x="5441781" y="913377"/>
                    <a:pt x="5432196" y="1057027"/>
                  </a:cubicBezTo>
                  <a:cubicBezTo>
                    <a:pt x="5422611" y="1200677"/>
                    <a:pt x="5445262" y="1453861"/>
                    <a:pt x="5432196" y="1574058"/>
                  </a:cubicBezTo>
                  <a:cubicBezTo>
                    <a:pt x="5419130" y="1694255"/>
                    <a:pt x="5437339" y="1841937"/>
                    <a:pt x="5432196" y="2075578"/>
                  </a:cubicBezTo>
                  <a:cubicBezTo>
                    <a:pt x="5458202" y="2360631"/>
                    <a:pt x="5150680" y="2551048"/>
                    <a:pt x="4907711" y="2600063"/>
                  </a:cubicBezTo>
                  <a:cubicBezTo>
                    <a:pt x="4759306" y="2568904"/>
                    <a:pt x="4548145" y="2615141"/>
                    <a:pt x="4281536" y="2600063"/>
                  </a:cubicBezTo>
                  <a:cubicBezTo>
                    <a:pt x="4014927" y="2584985"/>
                    <a:pt x="3872757" y="2592637"/>
                    <a:pt x="3655361" y="2600063"/>
                  </a:cubicBezTo>
                  <a:cubicBezTo>
                    <a:pt x="3437966" y="2607489"/>
                    <a:pt x="3300404" y="2624906"/>
                    <a:pt x="2985353" y="2600063"/>
                  </a:cubicBezTo>
                  <a:cubicBezTo>
                    <a:pt x="2670302" y="2575220"/>
                    <a:pt x="2528557" y="2580139"/>
                    <a:pt x="2359178" y="2600063"/>
                  </a:cubicBezTo>
                  <a:cubicBezTo>
                    <a:pt x="2189800" y="2619987"/>
                    <a:pt x="1929427" y="2586251"/>
                    <a:pt x="1776835" y="2600063"/>
                  </a:cubicBezTo>
                  <a:cubicBezTo>
                    <a:pt x="1624243" y="2613875"/>
                    <a:pt x="1324367" y="2605827"/>
                    <a:pt x="1194492" y="2600063"/>
                  </a:cubicBezTo>
                  <a:cubicBezTo>
                    <a:pt x="1064617" y="2594299"/>
                    <a:pt x="678439" y="2625993"/>
                    <a:pt x="524485" y="2600063"/>
                  </a:cubicBezTo>
                  <a:cubicBezTo>
                    <a:pt x="239869" y="2605565"/>
                    <a:pt x="69466" y="2380724"/>
                    <a:pt x="0" y="2075578"/>
                  </a:cubicBezTo>
                  <a:cubicBezTo>
                    <a:pt x="25701" y="1846125"/>
                    <a:pt x="-21235" y="1779623"/>
                    <a:pt x="0" y="1558547"/>
                  </a:cubicBezTo>
                  <a:cubicBezTo>
                    <a:pt x="21235" y="1337471"/>
                    <a:pt x="-11636" y="1132189"/>
                    <a:pt x="0" y="1010494"/>
                  </a:cubicBezTo>
                  <a:cubicBezTo>
                    <a:pt x="11636" y="888799"/>
                    <a:pt x="7134" y="626860"/>
                    <a:pt x="0" y="524485"/>
                  </a:cubicBezTo>
                  <a:close/>
                </a:path>
                <a:path w="5432196" h="2600063" stroke="0" extrusionOk="0">
                  <a:moveTo>
                    <a:pt x="0" y="524485"/>
                  </a:moveTo>
                  <a:cubicBezTo>
                    <a:pt x="307" y="244212"/>
                    <a:pt x="268259" y="59752"/>
                    <a:pt x="524485" y="0"/>
                  </a:cubicBezTo>
                  <a:cubicBezTo>
                    <a:pt x="779092" y="32078"/>
                    <a:pt x="867920" y="10106"/>
                    <a:pt x="1194492" y="0"/>
                  </a:cubicBezTo>
                  <a:cubicBezTo>
                    <a:pt x="1521064" y="-10106"/>
                    <a:pt x="1480437" y="26400"/>
                    <a:pt x="1733003" y="0"/>
                  </a:cubicBezTo>
                  <a:cubicBezTo>
                    <a:pt x="1985569" y="-26400"/>
                    <a:pt x="2112051" y="19823"/>
                    <a:pt x="2271514" y="0"/>
                  </a:cubicBezTo>
                  <a:cubicBezTo>
                    <a:pt x="2430977" y="-19823"/>
                    <a:pt x="2783958" y="18742"/>
                    <a:pt x="2941521" y="0"/>
                  </a:cubicBezTo>
                  <a:cubicBezTo>
                    <a:pt x="3099084" y="-18742"/>
                    <a:pt x="3389174" y="-6549"/>
                    <a:pt x="3523864" y="0"/>
                  </a:cubicBezTo>
                  <a:cubicBezTo>
                    <a:pt x="3658554" y="6549"/>
                    <a:pt x="3891970" y="-21390"/>
                    <a:pt x="4237704" y="0"/>
                  </a:cubicBezTo>
                  <a:cubicBezTo>
                    <a:pt x="4583438" y="21390"/>
                    <a:pt x="4766895" y="2928"/>
                    <a:pt x="4907711" y="0"/>
                  </a:cubicBezTo>
                  <a:cubicBezTo>
                    <a:pt x="5160436" y="19444"/>
                    <a:pt x="5458022" y="206231"/>
                    <a:pt x="5432196" y="524485"/>
                  </a:cubicBezTo>
                  <a:cubicBezTo>
                    <a:pt x="5428123" y="631673"/>
                    <a:pt x="5409251" y="861224"/>
                    <a:pt x="5432196" y="1010494"/>
                  </a:cubicBezTo>
                  <a:cubicBezTo>
                    <a:pt x="5455141" y="1159764"/>
                    <a:pt x="5432409" y="1377893"/>
                    <a:pt x="5432196" y="1558547"/>
                  </a:cubicBezTo>
                  <a:cubicBezTo>
                    <a:pt x="5431983" y="1739201"/>
                    <a:pt x="5425706" y="1943619"/>
                    <a:pt x="5432196" y="2075578"/>
                  </a:cubicBezTo>
                  <a:cubicBezTo>
                    <a:pt x="5437455" y="2297046"/>
                    <a:pt x="5173523" y="2554787"/>
                    <a:pt x="4907711" y="2600063"/>
                  </a:cubicBezTo>
                  <a:cubicBezTo>
                    <a:pt x="4774224" y="2624221"/>
                    <a:pt x="4602500" y="2621658"/>
                    <a:pt x="4413033" y="2600063"/>
                  </a:cubicBezTo>
                  <a:cubicBezTo>
                    <a:pt x="4223566" y="2578468"/>
                    <a:pt x="4054020" y="2592933"/>
                    <a:pt x="3699193" y="2600063"/>
                  </a:cubicBezTo>
                  <a:cubicBezTo>
                    <a:pt x="3344366" y="2607193"/>
                    <a:pt x="3352587" y="2597093"/>
                    <a:pt x="3116850" y="2600063"/>
                  </a:cubicBezTo>
                  <a:cubicBezTo>
                    <a:pt x="2881113" y="2603033"/>
                    <a:pt x="2823655" y="2610474"/>
                    <a:pt x="2534507" y="2600063"/>
                  </a:cubicBezTo>
                  <a:cubicBezTo>
                    <a:pt x="2245359" y="2589652"/>
                    <a:pt x="2008921" y="2633613"/>
                    <a:pt x="1820668" y="2600063"/>
                  </a:cubicBezTo>
                  <a:cubicBezTo>
                    <a:pt x="1632415" y="2566513"/>
                    <a:pt x="1455716" y="2569718"/>
                    <a:pt x="1150660" y="2600063"/>
                  </a:cubicBezTo>
                  <a:cubicBezTo>
                    <a:pt x="845604" y="2630408"/>
                    <a:pt x="694206" y="2604899"/>
                    <a:pt x="524485" y="2600063"/>
                  </a:cubicBezTo>
                  <a:cubicBezTo>
                    <a:pt x="205906" y="2545535"/>
                    <a:pt x="8412" y="2388672"/>
                    <a:pt x="0" y="2075578"/>
                  </a:cubicBezTo>
                  <a:cubicBezTo>
                    <a:pt x="-11142" y="1818850"/>
                    <a:pt x="-14090" y="1789941"/>
                    <a:pt x="0" y="1558547"/>
                  </a:cubicBezTo>
                  <a:cubicBezTo>
                    <a:pt x="14090" y="1327153"/>
                    <a:pt x="11869" y="1241027"/>
                    <a:pt x="0" y="1057027"/>
                  </a:cubicBezTo>
                  <a:cubicBezTo>
                    <a:pt x="-11869" y="873027"/>
                    <a:pt x="15754" y="677236"/>
                    <a:pt x="0" y="524485"/>
                  </a:cubicBezTo>
                  <a:close/>
                </a:path>
              </a:pathLst>
            </a:custGeom>
            <a:solidFill>
              <a:schemeClr val="accent2">
                <a:lumMod val="40000"/>
                <a:lumOff val="60000"/>
                <a:alpha val="94902"/>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4400" kern="0" dirty="0" err="1">
                  <a:solidFill>
                    <a:srgbClr val="000000"/>
                  </a:solidFill>
                  <a:latin typeface="Calibri" panose="020F0502020204030204" pitchFamily="34" charset="0"/>
                  <a:cs typeface="Calibri" panose="020F0502020204030204" pitchFamily="34" charset="0"/>
                  <a:sym typeface="Arial"/>
                </a:rPr>
                <a:t>Phân</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công</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đọc</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theo</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đoạn</a:t>
              </a:r>
              <a:r>
                <a:rPr lang="en-US" sz="44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4400" kern="0" dirty="0" err="1">
                  <a:solidFill>
                    <a:srgbClr val="000000"/>
                  </a:solidFill>
                  <a:latin typeface="Calibri" panose="020F0502020204030204" pitchFamily="34" charset="0"/>
                  <a:cs typeface="Calibri" panose="020F0502020204030204" pitchFamily="34" charset="0"/>
                  <a:sym typeface="Arial"/>
                </a:rPr>
                <a:t>Tất</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cả</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thành</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viên</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đều</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đọc</a:t>
              </a:r>
              <a:r>
                <a:rPr lang="en-US" sz="4400" kern="0" dirty="0" smtClean="0">
                  <a:solidFill>
                    <a:srgbClr val="000000"/>
                  </a:solidFill>
                  <a:latin typeface="Calibri" panose="020F0502020204030204" pitchFamily="34" charset="0"/>
                  <a:cs typeface="Calibri" panose="020F0502020204030204" pitchFamily="34" charset="0"/>
                  <a:sym typeface="Arial"/>
                </a:rPr>
                <a:t>.</a:t>
              </a:r>
              <a:endParaRPr lang="en-US" sz="44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 xmlns:a16="http://schemas.microsoft.com/office/drawing/2014/main" id="{4766CB71-5DC0-4151-89EC-5BDB86693F1F}"/>
                </a:ext>
              </a:extLst>
            </p:cNvPr>
            <p:cNvSpPr/>
            <p:nvPr/>
          </p:nvSpPr>
          <p:spPr>
            <a:xfrm>
              <a:off x="4355495" y="177187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8" name="Picture 7" descr="A group of dolls&#10;&#10;Description automatically generated with low confidence">
            <a:extLst>
              <a:ext uri="{FF2B5EF4-FFF2-40B4-BE49-F238E27FC236}">
                <a16:creationId xmlns="" xmlns:a16="http://schemas.microsoft.com/office/drawing/2014/main" id="{DE49A140-EF86-4C2A-9521-BB433986B3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169575" y="3570387"/>
            <a:ext cx="3419009" cy="3055957"/>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 xmlns:a16="http://schemas.microsoft.com/office/drawing/2014/main" id="{0F0AAE77-CACB-4A4A-890A-341DC04FA98E}"/>
              </a:ext>
            </a:extLst>
          </p:cNvPr>
          <p:cNvSpPr txBox="1">
            <a:spLocks/>
          </p:cNvSpPr>
          <p:nvPr/>
        </p:nvSpPr>
        <p:spPr>
          <a:xfrm>
            <a:off x="1448214" y="347733"/>
            <a:ext cx="9693027"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 ĐỌC TRONG </a:t>
            </a:r>
            <a:r>
              <a:rPr lang="en-US" sz="60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 4</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1A04A2E6-3D04-4F97-94D8-E20F2EEABFCB}"/>
              </a:ext>
            </a:extLst>
          </p:cNvPr>
          <p:cNvGrpSpPr/>
          <p:nvPr/>
        </p:nvGrpSpPr>
        <p:grpSpPr>
          <a:xfrm>
            <a:off x="1465261" y="1941591"/>
            <a:ext cx="8029194" cy="3778997"/>
            <a:chOff x="3168252" y="1281370"/>
            <a:chExt cx="7100460" cy="2817427"/>
          </a:xfrm>
        </p:grpSpPr>
        <p:sp>
          <p:nvSpPr>
            <p:cNvPr id="16" name="Rectangle: Rounded Corners 49">
              <a:extLst>
                <a:ext uri="{FF2B5EF4-FFF2-40B4-BE49-F238E27FC236}">
                  <a16:creationId xmlns="" xmlns:a16="http://schemas.microsoft.com/office/drawing/2014/main"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4">
                <a:lumMod val="60000"/>
                <a:lumOff val="4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 xmlns:a16="http://schemas.microsoft.com/office/drawing/2014/main"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18" name="Google Shape;2351;p42">
            <a:extLst>
              <a:ext uri="{FF2B5EF4-FFF2-40B4-BE49-F238E27FC236}">
                <a16:creationId xmlns=""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F57D4D-0C0E-4337-BB52-70DD4218DD92}"/>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F7042958-B8F9-4888-957C-1281482191BA}"/>
              </a:ext>
            </a:extLst>
          </p:cNvPr>
          <p:cNvSpPr>
            <a:spLocks noGrp="1"/>
          </p:cNvSpPr>
          <p:nvPr>
            <p:ph idx="1"/>
          </p:nvPr>
        </p:nvSpPr>
        <p:spPr/>
        <p:txBody>
          <a:bodyPr/>
          <a:lstStyle/>
          <a:p>
            <a:endParaRPr lang="en-US"/>
          </a:p>
        </p:txBody>
      </p:sp>
      <p:pic>
        <p:nvPicPr>
          <p:cNvPr id="5" name="Picture 4">
            <a:extLst>
              <a:ext uri="{FF2B5EF4-FFF2-40B4-BE49-F238E27FC236}">
                <a16:creationId xmlns="" xmlns:a16="http://schemas.microsoft.com/office/drawing/2014/main" id="{9933207A-53C3-4CB3-9CE2-6985788079A0}"/>
              </a:ext>
            </a:extLst>
          </p:cNvPr>
          <p:cNvPicPr>
            <a:picLocks noChangeAspect="1"/>
          </p:cNvPicPr>
          <p:nvPr/>
        </p:nvPicPr>
        <p:blipFill>
          <a:blip r:embed="rId2"/>
          <a:stretch>
            <a:fillRect/>
          </a:stretch>
        </p:blipFill>
        <p:spPr>
          <a:xfrm>
            <a:off x="-90488" y="0"/>
            <a:ext cx="12372975" cy="6934200"/>
          </a:xfrm>
          <a:prstGeom prst="rect">
            <a:avLst/>
          </a:prstGeom>
        </p:spPr>
      </p:pic>
    </p:spTree>
    <p:extLst>
      <p:ext uri="{BB962C8B-B14F-4D97-AF65-F5344CB8AC3E}">
        <p14:creationId xmlns:p14="http://schemas.microsoft.com/office/powerpoint/2010/main" val="47487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sp>
        <p:nvSpPr>
          <p:cNvPr id="2" name="TextBox 1">
            <a:extLst>
              <a:ext uri="{FF2B5EF4-FFF2-40B4-BE49-F238E27FC236}">
                <a16:creationId xmlns="" xmlns:a16="http://schemas.microsoft.com/office/drawing/2014/main" id="{BF0231EE-F852-4626-8F44-3FA03FFDA475}"/>
              </a:ext>
            </a:extLst>
          </p:cNvPr>
          <p:cNvSpPr txBox="1"/>
          <p:nvPr/>
        </p:nvSpPr>
        <p:spPr>
          <a:xfrm>
            <a:off x="506410" y="1345594"/>
            <a:ext cx="11325229" cy="5512406"/>
          </a:xfrm>
          <a:prstGeom prst="rect">
            <a:avLst/>
          </a:prstGeom>
          <a:noFill/>
        </p:spPr>
        <p:txBody>
          <a:bodyPr wrap="square" rtlCol="0">
            <a:spAutoFit/>
          </a:bodyPr>
          <a:lstStyle/>
          <a:p>
            <a:pPr>
              <a:spcBef>
                <a:spcPts val="1200"/>
              </a:spcBef>
            </a:pPr>
            <a:r>
              <a:rPr lang="en-US" sz="3600" dirty="0">
                <a:solidFill>
                  <a:srgbClr val="0000FF"/>
                </a:solidFill>
              </a:rPr>
              <a:t>1</a:t>
            </a:r>
            <a:r>
              <a:rPr lang="en-US" sz="3600" dirty="0">
                <a:solidFill>
                  <a:srgbClr val="0000FF"/>
                </a:solidFill>
                <a:latin typeface="Arial" panose="020B0604020202020204" pitchFamily="34" charset="0"/>
                <a:cs typeface="Arial" panose="020B0604020202020204" pitchFamily="34" charset="0"/>
              </a:rPr>
              <a:t>)</a:t>
            </a:r>
            <a:r>
              <a:rPr lang="vi-VN" sz="3600" dirty="0">
                <a:solidFill>
                  <a:srgbClr val="0000FF"/>
                </a:solidFill>
                <a:latin typeface="Arial" panose="020B0604020202020204" pitchFamily="34" charset="0"/>
                <a:cs typeface="Arial" panose="020B0604020202020204" pitchFamily="34" charset="0"/>
              </a:rPr>
              <a:t> Tìm những chi tiết trong đoạn 1 cho thấy Yết Kiêu có tài  bơi lặn phi thường</a:t>
            </a:r>
            <a:r>
              <a:rPr lang="en-US" sz="3600" dirty="0">
                <a:solidFill>
                  <a:srgbClr val="0000FF"/>
                </a:solidFill>
                <a:latin typeface="Arial" panose="020B0604020202020204" pitchFamily="34" charset="0"/>
                <a:cs typeface="Arial" panose="020B0604020202020204" pitchFamily="34" charset="0"/>
              </a:rPr>
              <a:t>?</a:t>
            </a:r>
          </a:p>
          <a:p>
            <a:pPr>
              <a:spcBef>
                <a:spcPts val="1200"/>
              </a:spcBef>
            </a:pPr>
            <a:r>
              <a:rPr lang="en-US" sz="3600" dirty="0">
                <a:solidFill>
                  <a:srgbClr val="0000FF"/>
                </a:solidFill>
                <a:latin typeface="Arial" panose="020B0604020202020204" pitchFamily="34" charset="0"/>
                <a:cs typeface="Arial" panose="020B0604020202020204" pitchFamily="34" charset="0"/>
              </a:rPr>
              <a:t>2) </a:t>
            </a:r>
            <a:r>
              <a:rPr lang="vi-VN" sz="3600" dirty="0">
                <a:solidFill>
                  <a:srgbClr val="0000FF"/>
                </a:solidFill>
                <a:latin typeface="Arial" panose="020B0604020202020204" pitchFamily="34" charset="0"/>
                <a:cs typeface="Arial" panose="020B0604020202020204" pitchFamily="34" charset="0"/>
              </a:rPr>
              <a:t>Theo em vì sao tác giả tưởng tượng Yết Kiêu có tài năng phi thường như vậy</a:t>
            </a:r>
            <a:r>
              <a:rPr lang="en-US" sz="3600" dirty="0">
                <a:solidFill>
                  <a:srgbClr val="0000FF"/>
                </a:solidFill>
                <a:latin typeface="Arial" panose="020B0604020202020204" pitchFamily="34" charset="0"/>
                <a:cs typeface="Arial" panose="020B0604020202020204" pitchFamily="34" charset="0"/>
              </a:rPr>
              <a:t>?</a:t>
            </a:r>
          </a:p>
          <a:p>
            <a:pPr>
              <a:spcBef>
                <a:spcPts val="1200"/>
              </a:spcBef>
            </a:pPr>
            <a:r>
              <a:rPr lang="en-US" sz="3600" dirty="0">
                <a:solidFill>
                  <a:srgbClr val="0000FF"/>
                </a:solidFill>
                <a:latin typeface="Arial" panose="020B0604020202020204" pitchFamily="34" charset="0"/>
                <a:cs typeface="Arial" panose="020B0604020202020204" pitchFamily="34" charset="0"/>
              </a:rPr>
              <a:t>3)</a:t>
            </a:r>
            <a:r>
              <a:rPr lang="vi-VN" sz="3600" dirty="0">
                <a:solidFill>
                  <a:srgbClr val="0000FF"/>
                </a:solidFill>
                <a:latin typeface="Arial" panose="020B0604020202020204" pitchFamily="34" charset="0"/>
                <a:cs typeface="Arial" panose="020B0604020202020204" pitchFamily="34" charset="0"/>
              </a:rPr>
              <a:t> Yết Kiêu dùng cách nào để đánh giặc</a:t>
            </a:r>
            <a:r>
              <a:rPr lang="en-US" sz="3600" dirty="0">
                <a:solidFill>
                  <a:srgbClr val="0000FF"/>
                </a:solidFill>
                <a:latin typeface="Arial" panose="020B0604020202020204" pitchFamily="34" charset="0"/>
                <a:cs typeface="Arial" panose="020B0604020202020204" pitchFamily="34" charset="0"/>
              </a:rPr>
              <a:t>?</a:t>
            </a:r>
          </a:p>
          <a:p>
            <a:pPr>
              <a:spcBef>
                <a:spcPts val="1200"/>
              </a:spcBef>
            </a:pPr>
            <a:r>
              <a:rPr lang="en-US" sz="3600" dirty="0">
                <a:solidFill>
                  <a:srgbClr val="0000FF"/>
                </a:solidFill>
                <a:latin typeface="Arial" panose="020B0604020202020204" pitchFamily="34" charset="0"/>
                <a:cs typeface="Arial" panose="020B0604020202020204" pitchFamily="34" charset="0"/>
              </a:rPr>
              <a:t>4)</a:t>
            </a:r>
            <a:r>
              <a:rPr lang="vi-VN" sz="3600" dirty="0">
                <a:solidFill>
                  <a:srgbClr val="0000FF"/>
                </a:solidFill>
                <a:latin typeface="Arial" panose="020B0604020202020204" pitchFamily="34" charset="0"/>
                <a:cs typeface="Arial" panose="020B0604020202020204" pitchFamily="34" charset="0"/>
              </a:rPr>
              <a:t> Khi giặc tra khảo. Yết Kiêu đã thể hiện sự dũng khí và sự khôn ngoan như thế nào</a:t>
            </a:r>
            <a:r>
              <a:rPr lang="en-US" sz="3600" dirty="0">
                <a:solidFill>
                  <a:srgbClr val="0000FF"/>
                </a:solidFill>
                <a:latin typeface="Arial" panose="020B0604020202020204" pitchFamily="34" charset="0"/>
                <a:cs typeface="Arial" panose="020B0604020202020204" pitchFamily="34" charset="0"/>
              </a:rPr>
              <a:t>?</a:t>
            </a:r>
          </a:p>
          <a:p>
            <a:pPr>
              <a:spcBef>
                <a:spcPts val="1200"/>
              </a:spcBef>
            </a:pPr>
            <a:r>
              <a:rPr lang="en-US" sz="3600" dirty="0">
                <a:solidFill>
                  <a:srgbClr val="0000FF"/>
                </a:solidFill>
                <a:latin typeface="Arial" panose="020B0604020202020204" pitchFamily="34" charset="0"/>
                <a:cs typeface="Arial" panose="020B0604020202020204" pitchFamily="34" charset="0"/>
              </a:rPr>
              <a:t>5)</a:t>
            </a:r>
            <a:r>
              <a:rPr lang="vi-VN" sz="3600" dirty="0">
                <a:solidFill>
                  <a:srgbClr val="0000FF"/>
                </a:solidFill>
                <a:latin typeface="Arial" panose="020B0604020202020204" pitchFamily="34" charset="0"/>
                <a:cs typeface="Arial" panose="020B0604020202020204" pitchFamily="34" charset="0"/>
              </a:rPr>
              <a:t> Hãy nêu cảm nghĩ của em về ông Yết Kiêu</a:t>
            </a:r>
            <a:r>
              <a:rPr lang="en-US" sz="3600" dirty="0">
                <a:solidFill>
                  <a:srgbClr val="0000FF"/>
                </a:solidFill>
                <a:latin typeface="Arial" panose="020B0604020202020204" pitchFamily="34" charset="0"/>
                <a:cs typeface="Arial" panose="020B0604020202020204" pitchFamily="34" charset="0"/>
              </a:rPr>
              <a:t>?</a:t>
            </a:r>
          </a:p>
          <a:p>
            <a:pPr>
              <a:lnSpc>
                <a:spcPct val="150000"/>
              </a:lnSpc>
            </a:pPr>
            <a:endParaRPr lang="en-US" dirty="0"/>
          </a:p>
        </p:txBody>
      </p:sp>
      <p:pic>
        <p:nvPicPr>
          <p:cNvPr id="8" name="Picture 7">
            <a:extLst>
              <a:ext uri="{FF2B5EF4-FFF2-40B4-BE49-F238E27FC236}">
                <a16:creationId xmlns=""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sp>
        <p:nvSpPr>
          <p:cNvPr id="11" name="Rectangle 10">
            <a:extLst>
              <a:ext uri="{FF2B5EF4-FFF2-40B4-BE49-F238E27FC236}">
                <a16:creationId xmlns="" xmlns:a16="http://schemas.microsoft.com/office/drawing/2014/main" id="{4BA654C1-C5F7-407B-AD28-E2F2C91A90F8}"/>
              </a:ext>
            </a:extLst>
          </p:cNvPr>
          <p:cNvSpPr/>
          <p:nvPr/>
        </p:nvSpPr>
        <p:spPr>
          <a:xfrm>
            <a:off x="506410" y="240376"/>
            <a:ext cx="9052543" cy="923330"/>
          </a:xfrm>
          <a:prstGeom prst="rect">
            <a:avLst/>
          </a:prstGeom>
          <a:noFill/>
        </p:spPr>
        <p:txBody>
          <a:bodyPr wrap="none" lIns="91440" tIns="45720" rIns="91440" bIns="45720">
            <a:spAutoFit/>
          </a:bodyPr>
          <a:lstStyle/>
          <a:p>
            <a:pPr algn="ct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Thảo</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luận</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Kĩ</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thuật</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mảnh</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ghép</a:t>
            </a:r>
            <a:endPar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185915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2C3EB7E-2A17-4726-B7F0-B60EDF1FD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pic>
        <p:nvPicPr>
          <p:cNvPr id="6" name="Picture 5">
            <a:extLst>
              <a:ext uri="{FF2B5EF4-FFF2-40B4-BE49-F238E27FC236}">
                <a16:creationId xmlns="" xmlns:a16="http://schemas.microsoft.com/office/drawing/2014/main" id="{5DBF8660-AEE4-4F6D-B6E6-739297538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 xmlns:a16="http://schemas.microsoft.com/office/drawing/2014/main" id="{671FF50B-28AF-4C40-B82E-64F5E282C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8" name="Speech Bubble: Rectangle with Corners Rounded 7">
            <a:extLst>
              <a:ext uri="{FF2B5EF4-FFF2-40B4-BE49-F238E27FC236}">
                <a16:creationId xmlns="" xmlns:a16="http://schemas.microsoft.com/office/drawing/2014/main" id="{9D868126-6479-47B0-82E2-5FEB4DB6F6EC}"/>
              </a:ext>
            </a:extLst>
          </p:cNvPr>
          <p:cNvSpPr/>
          <p:nvPr/>
        </p:nvSpPr>
        <p:spPr>
          <a:xfrm>
            <a:off x="858834" y="552450"/>
            <a:ext cx="11022016" cy="1549267"/>
          </a:xfrm>
          <a:custGeom>
            <a:avLst/>
            <a:gdLst>
              <a:gd name="connsiteX0" fmla="*/ 0 w 11022016"/>
              <a:gd name="connsiteY0" fmla="*/ 258216 h 1549267"/>
              <a:gd name="connsiteX1" fmla="*/ 258216 w 11022016"/>
              <a:gd name="connsiteY1" fmla="*/ 0 h 1549267"/>
              <a:gd name="connsiteX2" fmla="*/ 1837003 w 11022016"/>
              <a:gd name="connsiteY2" fmla="*/ 0 h 1549267"/>
              <a:gd name="connsiteX3" fmla="*/ 1837003 w 11022016"/>
              <a:gd name="connsiteY3" fmla="*/ 0 h 1549267"/>
              <a:gd name="connsiteX4" fmla="*/ 4592507 w 11022016"/>
              <a:gd name="connsiteY4" fmla="*/ 0 h 1549267"/>
              <a:gd name="connsiteX5" fmla="*/ 10763800 w 11022016"/>
              <a:gd name="connsiteY5" fmla="*/ 0 h 1549267"/>
              <a:gd name="connsiteX6" fmla="*/ 11022016 w 11022016"/>
              <a:gd name="connsiteY6" fmla="*/ 258216 h 1549267"/>
              <a:gd name="connsiteX7" fmla="*/ 11022016 w 11022016"/>
              <a:gd name="connsiteY7" fmla="*/ 258211 h 1549267"/>
              <a:gd name="connsiteX8" fmla="*/ 11022016 w 11022016"/>
              <a:gd name="connsiteY8" fmla="*/ 258211 h 1549267"/>
              <a:gd name="connsiteX9" fmla="*/ 11022016 w 11022016"/>
              <a:gd name="connsiteY9" fmla="*/ 645528 h 1549267"/>
              <a:gd name="connsiteX10" fmla="*/ 11022016 w 11022016"/>
              <a:gd name="connsiteY10" fmla="*/ 1291051 h 1549267"/>
              <a:gd name="connsiteX11" fmla="*/ 10763800 w 11022016"/>
              <a:gd name="connsiteY11" fmla="*/ 1549267 h 1549267"/>
              <a:gd name="connsiteX12" fmla="*/ 4592507 w 11022016"/>
              <a:gd name="connsiteY12" fmla="*/ 1549267 h 1549267"/>
              <a:gd name="connsiteX13" fmla="*/ 1837003 w 11022016"/>
              <a:gd name="connsiteY13" fmla="*/ 1549267 h 1549267"/>
              <a:gd name="connsiteX14" fmla="*/ 1837003 w 11022016"/>
              <a:gd name="connsiteY14" fmla="*/ 1549267 h 1549267"/>
              <a:gd name="connsiteX15" fmla="*/ 258216 w 11022016"/>
              <a:gd name="connsiteY15" fmla="*/ 1549267 h 1549267"/>
              <a:gd name="connsiteX16" fmla="*/ 0 w 11022016"/>
              <a:gd name="connsiteY16" fmla="*/ 1291051 h 1549267"/>
              <a:gd name="connsiteX17" fmla="*/ 0 w 11022016"/>
              <a:gd name="connsiteY17" fmla="*/ 645528 h 1549267"/>
              <a:gd name="connsiteX18" fmla="*/ -752363 w 11022016"/>
              <a:gd name="connsiteY18" fmla="*/ 700362 h 1549267"/>
              <a:gd name="connsiteX19" fmla="*/ 0 w 11022016"/>
              <a:gd name="connsiteY19" fmla="*/ 258211 h 1549267"/>
              <a:gd name="connsiteX20" fmla="*/ 0 w 11022016"/>
              <a:gd name="connsiteY20" fmla="*/ 258216 h 15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22016" h="1549267" fill="none" extrusionOk="0">
                <a:moveTo>
                  <a:pt x="0" y="258216"/>
                </a:moveTo>
                <a:cubicBezTo>
                  <a:pt x="21618" y="127308"/>
                  <a:pt x="101927" y="5501"/>
                  <a:pt x="258216" y="0"/>
                </a:cubicBezTo>
                <a:cubicBezTo>
                  <a:pt x="589210" y="-73103"/>
                  <a:pt x="1571174" y="117986"/>
                  <a:pt x="1837003" y="0"/>
                </a:cubicBezTo>
                <a:lnTo>
                  <a:pt x="1837003" y="0"/>
                </a:lnTo>
                <a:cubicBezTo>
                  <a:pt x="2963547" y="143479"/>
                  <a:pt x="3429641" y="81161"/>
                  <a:pt x="4592507" y="0"/>
                </a:cubicBezTo>
                <a:cubicBezTo>
                  <a:pt x="5270812" y="-117130"/>
                  <a:pt x="9690787" y="123459"/>
                  <a:pt x="10763800" y="0"/>
                </a:cubicBezTo>
                <a:cubicBezTo>
                  <a:pt x="10917737" y="18048"/>
                  <a:pt x="11013495" y="116799"/>
                  <a:pt x="11022016" y="258216"/>
                </a:cubicBezTo>
                <a:lnTo>
                  <a:pt x="11022016" y="258211"/>
                </a:lnTo>
                <a:lnTo>
                  <a:pt x="11022016" y="258211"/>
                </a:lnTo>
                <a:cubicBezTo>
                  <a:pt x="11029781" y="406192"/>
                  <a:pt x="11010642" y="535041"/>
                  <a:pt x="11022016" y="645528"/>
                </a:cubicBezTo>
                <a:cubicBezTo>
                  <a:pt x="10969007" y="956751"/>
                  <a:pt x="11021344" y="1211220"/>
                  <a:pt x="11022016" y="1291051"/>
                </a:cubicBezTo>
                <a:cubicBezTo>
                  <a:pt x="11013228" y="1422654"/>
                  <a:pt x="10902767" y="1561125"/>
                  <a:pt x="10763800" y="1549267"/>
                </a:cubicBezTo>
                <a:cubicBezTo>
                  <a:pt x="8632530" y="1682661"/>
                  <a:pt x="7585613" y="1418547"/>
                  <a:pt x="4592507" y="1549267"/>
                </a:cubicBezTo>
                <a:cubicBezTo>
                  <a:pt x="3285414" y="1598966"/>
                  <a:pt x="2232576" y="1524539"/>
                  <a:pt x="1837003" y="1549267"/>
                </a:cubicBezTo>
                <a:lnTo>
                  <a:pt x="1837003" y="1549267"/>
                </a:lnTo>
                <a:cubicBezTo>
                  <a:pt x="1584597" y="1414218"/>
                  <a:pt x="472914" y="1662408"/>
                  <a:pt x="258216" y="1549267"/>
                </a:cubicBezTo>
                <a:cubicBezTo>
                  <a:pt x="90240" y="1549160"/>
                  <a:pt x="6668" y="1419983"/>
                  <a:pt x="0" y="1291051"/>
                </a:cubicBezTo>
                <a:cubicBezTo>
                  <a:pt x="-789" y="1087453"/>
                  <a:pt x="-40851" y="789925"/>
                  <a:pt x="0" y="645528"/>
                </a:cubicBezTo>
                <a:cubicBezTo>
                  <a:pt x="-280058" y="670426"/>
                  <a:pt x="-632579" y="691505"/>
                  <a:pt x="-752363" y="700362"/>
                </a:cubicBezTo>
                <a:cubicBezTo>
                  <a:pt x="-646121" y="551864"/>
                  <a:pt x="-109576" y="297713"/>
                  <a:pt x="0" y="258211"/>
                </a:cubicBezTo>
                <a:lnTo>
                  <a:pt x="0" y="258216"/>
                </a:lnTo>
                <a:close/>
              </a:path>
              <a:path w="11022016" h="1549267" stroke="0" extrusionOk="0">
                <a:moveTo>
                  <a:pt x="0" y="258216"/>
                </a:moveTo>
                <a:cubicBezTo>
                  <a:pt x="-12581" y="137121"/>
                  <a:pt x="127753" y="-8214"/>
                  <a:pt x="258216" y="0"/>
                </a:cubicBezTo>
                <a:cubicBezTo>
                  <a:pt x="907365" y="-41141"/>
                  <a:pt x="1124842" y="89433"/>
                  <a:pt x="1837003" y="0"/>
                </a:cubicBezTo>
                <a:lnTo>
                  <a:pt x="1837003" y="0"/>
                </a:lnTo>
                <a:cubicBezTo>
                  <a:pt x="2793975" y="-29929"/>
                  <a:pt x="4312017" y="-87481"/>
                  <a:pt x="4592507" y="0"/>
                </a:cubicBezTo>
                <a:cubicBezTo>
                  <a:pt x="6429376" y="-134364"/>
                  <a:pt x="7906236" y="130381"/>
                  <a:pt x="10763800" y="0"/>
                </a:cubicBezTo>
                <a:cubicBezTo>
                  <a:pt x="10902349" y="-9569"/>
                  <a:pt x="11033422" y="106765"/>
                  <a:pt x="11022016" y="258216"/>
                </a:cubicBezTo>
                <a:lnTo>
                  <a:pt x="11022016" y="258211"/>
                </a:lnTo>
                <a:lnTo>
                  <a:pt x="11022016" y="258211"/>
                </a:lnTo>
                <a:cubicBezTo>
                  <a:pt x="10987462" y="347512"/>
                  <a:pt x="10993176" y="462577"/>
                  <a:pt x="11022016" y="645528"/>
                </a:cubicBezTo>
                <a:cubicBezTo>
                  <a:pt x="11034061" y="925720"/>
                  <a:pt x="10998081" y="1170734"/>
                  <a:pt x="11022016" y="1291051"/>
                </a:cubicBezTo>
                <a:cubicBezTo>
                  <a:pt x="11041538" y="1431531"/>
                  <a:pt x="10898451" y="1551573"/>
                  <a:pt x="10763800" y="1549267"/>
                </a:cubicBezTo>
                <a:cubicBezTo>
                  <a:pt x="9149540" y="1511508"/>
                  <a:pt x="7452106" y="1599765"/>
                  <a:pt x="4592507" y="1549267"/>
                </a:cubicBezTo>
                <a:cubicBezTo>
                  <a:pt x="3791915" y="1380232"/>
                  <a:pt x="2623969" y="1602567"/>
                  <a:pt x="1837003" y="1549267"/>
                </a:cubicBezTo>
                <a:lnTo>
                  <a:pt x="1837003" y="1549267"/>
                </a:lnTo>
                <a:cubicBezTo>
                  <a:pt x="1199062" y="1569707"/>
                  <a:pt x="663064" y="1458878"/>
                  <a:pt x="258216" y="1549267"/>
                </a:cubicBezTo>
                <a:cubicBezTo>
                  <a:pt x="98167" y="1533362"/>
                  <a:pt x="14628" y="1430236"/>
                  <a:pt x="0" y="1291051"/>
                </a:cubicBezTo>
                <a:cubicBezTo>
                  <a:pt x="-46479" y="1017494"/>
                  <a:pt x="-8167" y="864990"/>
                  <a:pt x="0" y="645528"/>
                </a:cubicBezTo>
                <a:cubicBezTo>
                  <a:pt x="-229328" y="720939"/>
                  <a:pt x="-593136" y="747711"/>
                  <a:pt x="-752363" y="700362"/>
                </a:cubicBezTo>
                <a:cubicBezTo>
                  <a:pt x="-513442" y="508201"/>
                  <a:pt x="-213672" y="422451"/>
                  <a:pt x="0" y="258211"/>
                </a:cubicBezTo>
                <a:lnTo>
                  <a:pt x="0" y="258216"/>
                </a:lnTo>
                <a:close/>
              </a:path>
            </a:pathLst>
          </a:custGeom>
          <a:solidFill>
            <a:schemeClr val="accent4">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56826"/>
                      <a:gd name="adj2" fmla="val -479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spcBef>
                <a:spcPts val="1200"/>
              </a:spcBef>
              <a:buAutoNum type="arabicParenR"/>
            </a:pPr>
            <a:r>
              <a:rPr lang="vi-VN" sz="4000" dirty="0">
                <a:solidFill>
                  <a:srgbClr val="0000FF"/>
                </a:solidFill>
                <a:cs typeface="Arial" panose="020B0604020202020204" pitchFamily="34" charset="0"/>
              </a:rPr>
              <a:t>Tìm những chi tiết trong đoạn 1 cho thấy Yết Kiêu có tài  bơi lặn phi thường</a:t>
            </a:r>
            <a:r>
              <a:rPr lang="en-US" sz="4000" dirty="0">
                <a:solidFill>
                  <a:srgbClr val="0000FF"/>
                </a:solidFill>
                <a:latin typeface="Arial" panose="020B0604020202020204" pitchFamily="34" charset="0"/>
                <a:cs typeface="Arial" panose="020B0604020202020204" pitchFamily="34" charset="0"/>
              </a:rPr>
              <a:t>?</a:t>
            </a:r>
          </a:p>
        </p:txBody>
      </p:sp>
      <p:sp>
        <p:nvSpPr>
          <p:cNvPr id="2" name="Rectangle: Rounded Corners 1">
            <a:extLst>
              <a:ext uri="{FF2B5EF4-FFF2-40B4-BE49-F238E27FC236}">
                <a16:creationId xmlns="" xmlns:a16="http://schemas.microsoft.com/office/drawing/2014/main" id="{8F200443-BC75-4595-A4B6-BF21C069EAC7}"/>
              </a:ext>
            </a:extLst>
          </p:cNvPr>
          <p:cNvSpPr/>
          <p:nvPr/>
        </p:nvSpPr>
        <p:spPr>
          <a:xfrm>
            <a:off x="2133600" y="2653696"/>
            <a:ext cx="8401050" cy="2484670"/>
          </a:xfrm>
          <a:custGeom>
            <a:avLst/>
            <a:gdLst>
              <a:gd name="connsiteX0" fmla="*/ 0 w 8401050"/>
              <a:gd name="connsiteY0" fmla="*/ 414120 h 2484670"/>
              <a:gd name="connsiteX1" fmla="*/ 414120 w 8401050"/>
              <a:gd name="connsiteY1" fmla="*/ 0 h 2484670"/>
              <a:gd name="connsiteX2" fmla="*/ 1072372 w 8401050"/>
              <a:gd name="connsiteY2" fmla="*/ 0 h 2484670"/>
              <a:gd name="connsiteX3" fmla="*/ 1730624 w 8401050"/>
              <a:gd name="connsiteY3" fmla="*/ 0 h 2484670"/>
              <a:gd name="connsiteX4" fmla="*/ 2237420 w 8401050"/>
              <a:gd name="connsiteY4" fmla="*/ 0 h 2484670"/>
              <a:gd name="connsiteX5" fmla="*/ 2895672 w 8401050"/>
              <a:gd name="connsiteY5" fmla="*/ 0 h 2484670"/>
              <a:gd name="connsiteX6" fmla="*/ 3629652 w 8401050"/>
              <a:gd name="connsiteY6" fmla="*/ 0 h 2484670"/>
              <a:gd name="connsiteX7" fmla="*/ 4212175 w 8401050"/>
              <a:gd name="connsiteY7" fmla="*/ 0 h 2484670"/>
              <a:gd name="connsiteX8" fmla="*/ 4567515 w 8401050"/>
              <a:gd name="connsiteY8" fmla="*/ 0 h 2484670"/>
              <a:gd name="connsiteX9" fmla="*/ 5301495 w 8401050"/>
              <a:gd name="connsiteY9" fmla="*/ 0 h 2484670"/>
              <a:gd name="connsiteX10" fmla="*/ 5656835 w 8401050"/>
              <a:gd name="connsiteY10" fmla="*/ 0 h 2484670"/>
              <a:gd name="connsiteX11" fmla="*/ 6239358 w 8401050"/>
              <a:gd name="connsiteY11" fmla="*/ 0 h 2484670"/>
              <a:gd name="connsiteX12" fmla="*/ 6746154 w 8401050"/>
              <a:gd name="connsiteY12" fmla="*/ 0 h 2484670"/>
              <a:gd name="connsiteX13" fmla="*/ 7480134 w 8401050"/>
              <a:gd name="connsiteY13" fmla="*/ 0 h 2484670"/>
              <a:gd name="connsiteX14" fmla="*/ 7986930 w 8401050"/>
              <a:gd name="connsiteY14" fmla="*/ 0 h 2484670"/>
              <a:gd name="connsiteX15" fmla="*/ 8401050 w 8401050"/>
              <a:gd name="connsiteY15" fmla="*/ 414120 h 2484670"/>
              <a:gd name="connsiteX16" fmla="*/ 8401050 w 8401050"/>
              <a:gd name="connsiteY16" fmla="*/ 916570 h 2484670"/>
              <a:gd name="connsiteX17" fmla="*/ 8401050 w 8401050"/>
              <a:gd name="connsiteY17" fmla="*/ 1485278 h 2484670"/>
              <a:gd name="connsiteX18" fmla="*/ 8401050 w 8401050"/>
              <a:gd name="connsiteY18" fmla="*/ 2070550 h 2484670"/>
              <a:gd name="connsiteX19" fmla="*/ 7986930 w 8401050"/>
              <a:gd name="connsiteY19" fmla="*/ 2484670 h 2484670"/>
              <a:gd name="connsiteX20" fmla="*/ 7555862 w 8401050"/>
              <a:gd name="connsiteY20" fmla="*/ 2484670 h 2484670"/>
              <a:gd name="connsiteX21" fmla="*/ 7200523 w 8401050"/>
              <a:gd name="connsiteY21" fmla="*/ 2484670 h 2484670"/>
              <a:gd name="connsiteX22" fmla="*/ 6466543 w 8401050"/>
              <a:gd name="connsiteY22" fmla="*/ 2484670 h 2484670"/>
              <a:gd name="connsiteX23" fmla="*/ 6111203 w 8401050"/>
              <a:gd name="connsiteY23" fmla="*/ 2484670 h 2484670"/>
              <a:gd name="connsiteX24" fmla="*/ 5680136 w 8401050"/>
              <a:gd name="connsiteY24" fmla="*/ 2484670 h 2484670"/>
              <a:gd name="connsiteX25" fmla="*/ 5249068 w 8401050"/>
              <a:gd name="connsiteY25" fmla="*/ 2484670 h 2484670"/>
              <a:gd name="connsiteX26" fmla="*/ 4515088 w 8401050"/>
              <a:gd name="connsiteY26" fmla="*/ 2484670 h 2484670"/>
              <a:gd name="connsiteX27" fmla="*/ 4159748 w 8401050"/>
              <a:gd name="connsiteY27" fmla="*/ 2484670 h 2484670"/>
              <a:gd name="connsiteX28" fmla="*/ 3577224 w 8401050"/>
              <a:gd name="connsiteY28" fmla="*/ 2484670 h 2484670"/>
              <a:gd name="connsiteX29" fmla="*/ 3221885 w 8401050"/>
              <a:gd name="connsiteY29" fmla="*/ 2484670 h 2484670"/>
              <a:gd name="connsiteX30" fmla="*/ 2866545 w 8401050"/>
              <a:gd name="connsiteY30" fmla="*/ 2484670 h 2484670"/>
              <a:gd name="connsiteX31" fmla="*/ 2511206 w 8401050"/>
              <a:gd name="connsiteY31" fmla="*/ 2484670 h 2484670"/>
              <a:gd name="connsiteX32" fmla="*/ 1777226 w 8401050"/>
              <a:gd name="connsiteY32" fmla="*/ 2484670 h 2484670"/>
              <a:gd name="connsiteX33" fmla="*/ 1421886 w 8401050"/>
              <a:gd name="connsiteY33" fmla="*/ 2484670 h 2484670"/>
              <a:gd name="connsiteX34" fmla="*/ 414120 w 8401050"/>
              <a:gd name="connsiteY34" fmla="*/ 2484670 h 2484670"/>
              <a:gd name="connsiteX35" fmla="*/ 0 w 8401050"/>
              <a:gd name="connsiteY35" fmla="*/ 2070550 h 2484670"/>
              <a:gd name="connsiteX36" fmla="*/ 0 w 8401050"/>
              <a:gd name="connsiteY36" fmla="*/ 1485278 h 2484670"/>
              <a:gd name="connsiteX37" fmla="*/ 0 w 8401050"/>
              <a:gd name="connsiteY37" fmla="*/ 916570 h 2484670"/>
              <a:gd name="connsiteX38" fmla="*/ 0 w 8401050"/>
              <a:gd name="connsiteY38" fmla="*/ 414120 h 248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01050" h="2484670" extrusionOk="0">
                <a:moveTo>
                  <a:pt x="0" y="414120"/>
                </a:moveTo>
                <a:cubicBezTo>
                  <a:pt x="-35099" y="204178"/>
                  <a:pt x="173952" y="43885"/>
                  <a:pt x="414120" y="0"/>
                </a:cubicBezTo>
                <a:cubicBezTo>
                  <a:pt x="582427" y="-74825"/>
                  <a:pt x="870548" y="7475"/>
                  <a:pt x="1072372" y="0"/>
                </a:cubicBezTo>
                <a:cubicBezTo>
                  <a:pt x="1274196" y="-7475"/>
                  <a:pt x="1563310" y="20920"/>
                  <a:pt x="1730624" y="0"/>
                </a:cubicBezTo>
                <a:cubicBezTo>
                  <a:pt x="1897938" y="-20920"/>
                  <a:pt x="2126434" y="21889"/>
                  <a:pt x="2237420" y="0"/>
                </a:cubicBezTo>
                <a:cubicBezTo>
                  <a:pt x="2348406" y="-21889"/>
                  <a:pt x="2741573" y="11074"/>
                  <a:pt x="2895672" y="0"/>
                </a:cubicBezTo>
                <a:cubicBezTo>
                  <a:pt x="3049771" y="-11074"/>
                  <a:pt x="3441005" y="38777"/>
                  <a:pt x="3629652" y="0"/>
                </a:cubicBezTo>
                <a:cubicBezTo>
                  <a:pt x="3818299" y="-38777"/>
                  <a:pt x="3966127" y="42462"/>
                  <a:pt x="4212175" y="0"/>
                </a:cubicBezTo>
                <a:cubicBezTo>
                  <a:pt x="4458223" y="-42462"/>
                  <a:pt x="4399174" y="16806"/>
                  <a:pt x="4567515" y="0"/>
                </a:cubicBezTo>
                <a:cubicBezTo>
                  <a:pt x="4735856" y="-16806"/>
                  <a:pt x="5138535" y="25964"/>
                  <a:pt x="5301495" y="0"/>
                </a:cubicBezTo>
                <a:cubicBezTo>
                  <a:pt x="5464455" y="-25964"/>
                  <a:pt x="5554425" y="17386"/>
                  <a:pt x="5656835" y="0"/>
                </a:cubicBezTo>
                <a:cubicBezTo>
                  <a:pt x="5759245" y="-17386"/>
                  <a:pt x="6058272" y="60682"/>
                  <a:pt x="6239358" y="0"/>
                </a:cubicBezTo>
                <a:cubicBezTo>
                  <a:pt x="6420444" y="-60682"/>
                  <a:pt x="6604367" y="27629"/>
                  <a:pt x="6746154" y="0"/>
                </a:cubicBezTo>
                <a:cubicBezTo>
                  <a:pt x="6887941" y="-27629"/>
                  <a:pt x="7201556" y="35723"/>
                  <a:pt x="7480134" y="0"/>
                </a:cubicBezTo>
                <a:cubicBezTo>
                  <a:pt x="7758712" y="-35723"/>
                  <a:pt x="7770535" y="324"/>
                  <a:pt x="7986930" y="0"/>
                </a:cubicBezTo>
                <a:cubicBezTo>
                  <a:pt x="8176882" y="26996"/>
                  <a:pt x="8442466" y="182892"/>
                  <a:pt x="8401050" y="414120"/>
                </a:cubicBezTo>
                <a:cubicBezTo>
                  <a:pt x="8435013" y="588378"/>
                  <a:pt x="8381581" y="683748"/>
                  <a:pt x="8401050" y="916570"/>
                </a:cubicBezTo>
                <a:cubicBezTo>
                  <a:pt x="8420519" y="1149392"/>
                  <a:pt x="8345846" y="1255365"/>
                  <a:pt x="8401050" y="1485278"/>
                </a:cubicBezTo>
                <a:cubicBezTo>
                  <a:pt x="8456254" y="1715191"/>
                  <a:pt x="8338110" y="1878022"/>
                  <a:pt x="8401050" y="2070550"/>
                </a:cubicBezTo>
                <a:cubicBezTo>
                  <a:pt x="8361095" y="2288533"/>
                  <a:pt x="8202454" y="2546659"/>
                  <a:pt x="7986930" y="2484670"/>
                </a:cubicBezTo>
                <a:cubicBezTo>
                  <a:pt x="7796208" y="2500675"/>
                  <a:pt x="7693034" y="2436205"/>
                  <a:pt x="7555862" y="2484670"/>
                </a:cubicBezTo>
                <a:cubicBezTo>
                  <a:pt x="7418690" y="2533135"/>
                  <a:pt x="7325121" y="2470713"/>
                  <a:pt x="7200523" y="2484670"/>
                </a:cubicBezTo>
                <a:cubicBezTo>
                  <a:pt x="7075925" y="2498627"/>
                  <a:pt x="6759784" y="2426055"/>
                  <a:pt x="6466543" y="2484670"/>
                </a:cubicBezTo>
                <a:cubicBezTo>
                  <a:pt x="6173302" y="2543285"/>
                  <a:pt x="6252886" y="2445644"/>
                  <a:pt x="6111203" y="2484670"/>
                </a:cubicBezTo>
                <a:cubicBezTo>
                  <a:pt x="5969520" y="2523696"/>
                  <a:pt x="5829910" y="2436293"/>
                  <a:pt x="5680136" y="2484670"/>
                </a:cubicBezTo>
                <a:cubicBezTo>
                  <a:pt x="5530362" y="2533047"/>
                  <a:pt x="5437735" y="2439899"/>
                  <a:pt x="5249068" y="2484670"/>
                </a:cubicBezTo>
                <a:cubicBezTo>
                  <a:pt x="5060401" y="2529441"/>
                  <a:pt x="4664121" y="2458421"/>
                  <a:pt x="4515088" y="2484670"/>
                </a:cubicBezTo>
                <a:cubicBezTo>
                  <a:pt x="4366055" y="2510919"/>
                  <a:pt x="4254083" y="2476394"/>
                  <a:pt x="4159748" y="2484670"/>
                </a:cubicBezTo>
                <a:cubicBezTo>
                  <a:pt x="4065413" y="2492946"/>
                  <a:pt x="3744245" y="2425476"/>
                  <a:pt x="3577224" y="2484670"/>
                </a:cubicBezTo>
                <a:cubicBezTo>
                  <a:pt x="3410203" y="2543864"/>
                  <a:pt x="3376190" y="2471597"/>
                  <a:pt x="3221885" y="2484670"/>
                </a:cubicBezTo>
                <a:cubicBezTo>
                  <a:pt x="3067580" y="2497743"/>
                  <a:pt x="2977380" y="2470578"/>
                  <a:pt x="2866545" y="2484670"/>
                </a:cubicBezTo>
                <a:cubicBezTo>
                  <a:pt x="2755710" y="2498762"/>
                  <a:pt x="2606812" y="2461848"/>
                  <a:pt x="2511206" y="2484670"/>
                </a:cubicBezTo>
                <a:cubicBezTo>
                  <a:pt x="2415600" y="2507492"/>
                  <a:pt x="2021544" y="2415373"/>
                  <a:pt x="1777226" y="2484670"/>
                </a:cubicBezTo>
                <a:cubicBezTo>
                  <a:pt x="1532908" y="2553967"/>
                  <a:pt x="1538098" y="2446020"/>
                  <a:pt x="1421886" y="2484670"/>
                </a:cubicBezTo>
                <a:cubicBezTo>
                  <a:pt x="1305674" y="2523320"/>
                  <a:pt x="772837" y="2472612"/>
                  <a:pt x="414120" y="2484670"/>
                </a:cubicBezTo>
                <a:cubicBezTo>
                  <a:pt x="162187" y="2543290"/>
                  <a:pt x="-11237" y="2281132"/>
                  <a:pt x="0" y="2070550"/>
                </a:cubicBezTo>
                <a:cubicBezTo>
                  <a:pt x="-10229" y="1840633"/>
                  <a:pt x="44462" y="1669361"/>
                  <a:pt x="0" y="1485278"/>
                </a:cubicBezTo>
                <a:cubicBezTo>
                  <a:pt x="-44462" y="1301195"/>
                  <a:pt x="13889" y="1108398"/>
                  <a:pt x="0" y="916570"/>
                </a:cubicBezTo>
                <a:cubicBezTo>
                  <a:pt x="-13889" y="724742"/>
                  <a:pt x="11189" y="661890"/>
                  <a:pt x="0" y="414120"/>
                </a:cubicBezTo>
                <a:close/>
              </a:path>
            </a:pathLst>
          </a:custGeom>
          <a:noFill/>
          <a:ln w="38100">
            <a:solidFill>
              <a:schemeClr val="accent2">
                <a:lumMod val="60000"/>
                <a:lumOff val="40000"/>
              </a:schemeClr>
            </a:solidFill>
            <a:extLst>
              <a:ext uri="{C807C97D-BFC1-408E-A445-0C87EB9F89A2}">
                <ask:lineSketchStyleProps xmlns="" xmlns:ask="http://schemas.microsoft.com/office/drawing/2018/sketchyshapes" sd="120367004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effectLst/>
                <a:ea typeface="Times New Roman" panose="02020603050405020304" pitchFamily="18" charset="0"/>
              </a:rPr>
              <a:t>Ông lặn xuống biển như đi trên đất liền, sống dưới nước sáu bảy ngày mới lên.</a:t>
            </a:r>
            <a:endParaRPr lang="en-US" sz="4000" dirty="0">
              <a:solidFill>
                <a:srgbClr val="FF0000"/>
              </a:solidFill>
              <a:effectLst/>
              <a:ea typeface="Times New Roman" panose="02020603050405020304" pitchFamily="18" charset="0"/>
            </a:endParaRPr>
          </a:p>
        </p:txBody>
      </p:sp>
    </p:spTree>
    <p:extLst>
      <p:ext uri="{BB962C8B-B14F-4D97-AF65-F5344CB8AC3E}">
        <p14:creationId xmlns:p14="http://schemas.microsoft.com/office/powerpoint/2010/main" val="70275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48BE90B-E70A-4FBE-808B-3249D43B8B0E}"/>
              </a:ext>
            </a:extLst>
          </p:cNvPr>
          <p:cNvPicPr>
            <a:picLocks noChangeAspect="1"/>
          </p:cNvPicPr>
          <p:nvPr/>
        </p:nvPicPr>
        <p:blipFill>
          <a:blip r:embed="rId2"/>
          <a:stretch>
            <a:fillRect/>
          </a:stretch>
        </p:blipFill>
        <p:spPr>
          <a:xfrm>
            <a:off x="5959478" y="547377"/>
            <a:ext cx="6232522" cy="5654376"/>
          </a:xfrm>
          <a:prstGeom prst="rect">
            <a:avLst/>
          </a:prstGeom>
        </p:spPr>
      </p:pic>
      <p:pic>
        <p:nvPicPr>
          <p:cNvPr id="5" name="Picture 4">
            <a:extLst>
              <a:ext uri="{FF2B5EF4-FFF2-40B4-BE49-F238E27FC236}">
                <a16:creationId xmlns="" xmlns:a16="http://schemas.microsoft.com/office/drawing/2014/main" id="{493F90D6-03CC-464F-A79E-0763E5D72E2F}"/>
              </a:ext>
            </a:extLst>
          </p:cNvPr>
          <p:cNvPicPr>
            <a:picLocks noChangeAspect="1"/>
          </p:cNvPicPr>
          <p:nvPr/>
        </p:nvPicPr>
        <p:blipFill>
          <a:blip r:embed="rId3"/>
          <a:stretch>
            <a:fillRect/>
          </a:stretch>
        </p:blipFill>
        <p:spPr>
          <a:xfrm>
            <a:off x="0" y="583381"/>
            <a:ext cx="5959478" cy="5727242"/>
          </a:xfrm>
          <a:prstGeom prst="rect">
            <a:avLst/>
          </a:prstGeom>
        </p:spPr>
      </p:pic>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 xmlns:a16="http://schemas.microsoft.com/office/drawing/2014/main" id="{666582B3-E3B0-46B6-8985-DE2AE2803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25" y="-424950"/>
            <a:ext cx="12630150" cy="1437241"/>
          </a:xfrm>
          <a:prstGeom prst="rect">
            <a:avLst/>
          </a:prstGeom>
        </p:spPr>
      </p:pic>
      <p:pic>
        <p:nvPicPr>
          <p:cNvPr id="10" name="Picture 9">
            <a:extLst>
              <a:ext uri="{FF2B5EF4-FFF2-40B4-BE49-F238E27FC236}">
                <a16:creationId xmlns="" xmlns:a16="http://schemas.microsoft.com/office/drawing/2014/main" id="{E1390FA4-E3F8-48C5-B6AC-0B3B91F860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12" name="Rectangle 11">
            <a:extLst>
              <a:ext uri="{FF2B5EF4-FFF2-40B4-BE49-F238E27FC236}">
                <a16:creationId xmlns="" xmlns:a16="http://schemas.microsoft.com/office/drawing/2014/main" id="{485C36AC-CF7E-41C8-A9BA-FD3C5F28E0E8}"/>
              </a:ext>
            </a:extLst>
          </p:cNvPr>
          <p:cNvSpPr/>
          <p:nvPr/>
        </p:nvSpPr>
        <p:spPr>
          <a:xfrm>
            <a:off x="2623099" y="67710"/>
            <a:ext cx="6761659" cy="923330"/>
          </a:xfrm>
          <a:prstGeom prst="rect">
            <a:avLst/>
          </a:prstGeom>
          <a:noFill/>
        </p:spPr>
        <p:txBody>
          <a:bodyPr wrap="none" lIns="91440" tIns="45720" rIns="91440" bIns="45720">
            <a:spAutoFit/>
          </a:bodyPr>
          <a:lstStyle/>
          <a:p>
            <a:pPr algn="ct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NGƯỜI</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TA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LÀ</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HOA</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ĐẤT</a:t>
            </a:r>
            <a:endPar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32349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pic>
        <p:nvPicPr>
          <p:cNvPr id="8" name="Picture 7">
            <a:extLst>
              <a:ext uri="{FF2B5EF4-FFF2-40B4-BE49-F238E27FC236}">
                <a16:creationId xmlns=""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 xmlns:a16="http://schemas.microsoft.com/office/drawing/2014/main" id="{C9A33FF1-9449-4FC4-AFC6-A1DACACD1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9" name="Speech Bubble: Rectangle with Corners Rounded 8">
            <a:extLst>
              <a:ext uri="{FF2B5EF4-FFF2-40B4-BE49-F238E27FC236}">
                <a16:creationId xmlns="" xmlns:a16="http://schemas.microsoft.com/office/drawing/2014/main" id="{A548DE9D-E178-4BD9-B62F-96C00EBA2E1C}"/>
              </a:ext>
            </a:extLst>
          </p:cNvPr>
          <p:cNvSpPr/>
          <p:nvPr/>
        </p:nvSpPr>
        <p:spPr>
          <a:xfrm>
            <a:off x="858834" y="552450"/>
            <a:ext cx="11022016" cy="1549267"/>
          </a:xfrm>
          <a:custGeom>
            <a:avLst/>
            <a:gdLst>
              <a:gd name="connsiteX0" fmla="*/ 0 w 11022016"/>
              <a:gd name="connsiteY0" fmla="*/ 258216 h 1549267"/>
              <a:gd name="connsiteX1" fmla="*/ 258216 w 11022016"/>
              <a:gd name="connsiteY1" fmla="*/ 0 h 1549267"/>
              <a:gd name="connsiteX2" fmla="*/ 1837003 w 11022016"/>
              <a:gd name="connsiteY2" fmla="*/ 0 h 1549267"/>
              <a:gd name="connsiteX3" fmla="*/ 1837003 w 11022016"/>
              <a:gd name="connsiteY3" fmla="*/ 0 h 1549267"/>
              <a:gd name="connsiteX4" fmla="*/ 4592507 w 11022016"/>
              <a:gd name="connsiteY4" fmla="*/ 0 h 1549267"/>
              <a:gd name="connsiteX5" fmla="*/ 10763800 w 11022016"/>
              <a:gd name="connsiteY5" fmla="*/ 0 h 1549267"/>
              <a:gd name="connsiteX6" fmla="*/ 11022016 w 11022016"/>
              <a:gd name="connsiteY6" fmla="*/ 258216 h 1549267"/>
              <a:gd name="connsiteX7" fmla="*/ 11022016 w 11022016"/>
              <a:gd name="connsiteY7" fmla="*/ 258211 h 1549267"/>
              <a:gd name="connsiteX8" fmla="*/ 11022016 w 11022016"/>
              <a:gd name="connsiteY8" fmla="*/ 258211 h 1549267"/>
              <a:gd name="connsiteX9" fmla="*/ 11022016 w 11022016"/>
              <a:gd name="connsiteY9" fmla="*/ 645528 h 1549267"/>
              <a:gd name="connsiteX10" fmla="*/ 11022016 w 11022016"/>
              <a:gd name="connsiteY10" fmla="*/ 1291051 h 1549267"/>
              <a:gd name="connsiteX11" fmla="*/ 10763800 w 11022016"/>
              <a:gd name="connsiteY11" fmla="*/ 1549267 h 1549267"/>
              <a:gd name="connsiteX12" fmla="*/ 4592507 w 11022016"/>
              <a:gd name="connsiteY12" fmla="*/ 1549267 h 1549267"/>
              <a:gd name="connsiteX13" fmla="*/ 1837003 w 11022016"/>
              <a:gd name="connsiteY13" fmla="*/ 1549267 h 1549267"/>
              <a:gd name="connsiteX14" fmla="*/ 1837003 w 11022016"/>
              <a:gd name="connsiteY14" fmla="*/ 1549267 h 1549267"/>
              <a:gd name="connsiteX15" fmla="*/ 258216 w 11022016"/>
              <a:gd name="connsiteY15" fmla="*/ 1549267 h 1549267"/>
              <a:gd name="connsiteX16" fmla="*/ 0 w 11022016"/>
              <a:gd name="connsiteY16" fmla="*/ 1291051 h 1549267"/>
              <a:gd name="connsiteX17" fmla="*/ 0 w 11022016"/>
              <a:gd name="connsiteY17" fmla="*/ 645528 h 1549267"/>
              <a:gd name="connsiteX18" fmla="*/ -752363 w 11022016"/>
              <a:gd name="connsiteY18" fmla="*/ 700362 h 1549267"/>
              <a:gd name="connsiteX19" fmla="*/ 0 w 11022016"/>
              <a:gd name="connsiteY19" fmla="*/ 258211 h 1549267"/>
              <a:gd name="connsiteX20" fmla="*/ 0 w 11022016"/>
              <a:gd name="connsiteY20" fmla="*/ 258216 h 15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22016" h="1549267" fill="none" extrusionOk="0">
                <a:moveTo>
                  <a:pt x="0" y="258216"/>
                </a:moveTo>
                <a:cubicBezTo>
                  <a:pt x="21618" y="127308"/>
                  <a:pt x="101927" y="5501"/>
                  <a:pt x="258216" y="0"/>
                </a:cubicBezTo>
                <a:cubicBezTo>
                  <a:pt x="589210" y="-73103"/>
                  <a:pt x="1571174" y="117986"/>
                  <a:pt x="1837003" y="0"/>
                </a:cubicBezTo>
                <a:lnTo>
                  <a:pt x="1837003" y="0"/>
                </a:lnTo>
                <a:cubicBezTo>
                  <a:pt x="2963547" y="143479"/>
                  <a:pt x="3429641" y="81161"/>
                  <a:pt x="4592507" y="0"/>
                </a:cubicBezTo>
                <a:cubicBezTo>
                  <a:pt x="5270812" y="-117130"/>
                  <a:pt x="9690787" y="123459"/>
                  <a:pt x="10763800" y="0"/>
                </a:cubicBezTo>
                <a:cubicBezTo>
                  <a:pt x="10917737" y="18048"/>
                  <a:pt x="11013495" y="116799"/>
                  <a:pt x="11022016" y="258216"/>
                </a:cubicBezTo>
                <a:lnTo>
                  <a:pt x="11022016" y="258211"/>
                </a:lnTo>
                <a:lnTo>
                  <a:pt x="11022016" y="258211"/>
                </a:lnTo>
                <a:cubicBezTo>
                  <a:pt x="11029781" y="406192"/>
                  <a:pt x="11010642" y="535041"/>
                  <a:pt x="11022016" y="645528"/>
                </a:cubicBezTo>
                <a:cubicBezTo>
                  <a:pt x="10969007" y="956751"/>
                  <a:pt x="11021344" y="1211220"/>
                  <a:pt x="11022016" y="1291051"/>
                </a:cubicBezTo>
                <a:cubicBezTo>
                  <a:pt x="11013228" y="1422654"/>
                  <a:pt x="10902767" y="1561125"/>
                  <a:pt x="10763800" y="1549267"/>
                </a:cubicBezTo>
                <a:cubicBezTo>
                  <a:pt x="8632530" y="1682661"/>
                  <a:pt x="7585613" y="1418547"/>
                  <a:pt x="4592507" y="1549267"/>
                </a:cubicBezTo>
                <a:cubicBezTo>
                  <a:pt x="3285414" y="1598966"/>
                  <a:pt x="2232576" y="1524539"/>
                  <a:pt x="1837003" y="1549267"/>
                </a:cubicBezTo>
                <a:lnTo>
                  <a:pt x="1837003" y="1549267"/>
                </a:lnTo>
                <a:cubicBezTo>
                  <a:pt x="1584597" y="1414218"/>
                  <a:pt x="472914" y="1662408"/>
                  <a:pt x="258216" y="1549267"/>
                </a:cubicBezTo>
                <a:cubicBezTo>
                  <a:pt x="90240" y="1549160"/>
                  <a:pt x="6668" y="1419983"/>
                  <a:pt x="0" y="1291051"/>
                </a:cubicBezTo>
                <a:cubicBezTo>
                  <a:pt x="-789" y="1087453"/>
                  <a:pt x="-40851" y="789925"/>
                  <a:pt x="0" y="645528"/>
                </a:cubicBezTo>
                <a:cubicBezTo>
                  <a:pt x="-280058" y="670426"/>
                  <a:pt x="-632579" y="691505"/>
                  <a:pt x="-752363" y="700362"/>
                </a:cubicBezTo>
                <a:cubicBezTo>
                  <a:pt x="-646121" y="551864"/>
                  <a:pt x="-109576" y="297713"/>
                  <a:pt x="0" y="258211"/>
                </a:cubicBezTo>
                <a:lnTo>
                  <a:pt x="0" y="258216"/>
                </a:lnTo>
                <a:close/>
              </a:path>
              <a:path w="11022016" h="1549267" stroke="0" extrusionOk="0">
                <a:moveTo>
                  <a:pt x="0" y="258216"/>
                </a:moveTo>
                <a:cubicBezTo>
                  <a:pt x="-12581" y="137121"/>
                  <a:pt x="127753" y="-8214"/>
                  <a:pt x="258216" y="0"/>
                </a:cubicBezTo>
                <a:cubicBezTo>
                  <a:pt x="907365" y="-41141"/>
                  <a:pt x="1124842" y="89433"/>
                  <a:pt x="1837003" y="0"/>
                </a:cubicBezTo>
                <a:lnTo>
                  <a:pt x="1837003" y="0"/>
                </a:lnTo>
                <a:cubicBezTo>
                  <a:pt x="2793975" y="-29929"/>
                  <a:pt x="4312017" y="-87481"/>
                  <a:pt x="4592507" y="0"/>
                </a:cubicBezTo>
                <a:cubicBezTo>
                  <a:pt x="6429376" y="-134364"/>
                  <a:pt x="7906236" y="130381"/>
                  <a:pt x="10763800" y="0"/>
                </a:cubicBezTo>
                <a:cubicBezTo>
                  <a:pt x="10902349" y="-9569"/>
                  <a:pt x="11033422" y="106765"/>
                  <a:pt x="11022016" y="258216"/>
                </a:cubicBezTo>
                <a:lnTo>
                  <a:pt x="11022016" y="258211"/>
                </a:lnTo>
                <a:lnTo>
                  <a:pt x="11022016" y="258211"/>
                </a:lnTo>
                <a:cubicBezTo>
                  <a:pt x="10987462" y="347512"/>
                  <a:pt x="10993176" y="462577"/>
                  <a:pt x="11022016" y="645528"/>
                </a:cubicBezTo>
                <a:cubicBezTo>
                  <a:pt x="11034061" y="925720"/>
                  <a:pt x="10998081" y="1170734"/>
                  <a:pt x="11022016" y="1291051"/>
                </a:cubicBezTo>
                <a:cubicBezTo>
                  <a:pt x="11041538" y="1431531"/>
                  <a:pt x="10898451" y="1551573"/>
                  <a:pt x="10763800" y="1549267"/>
                </a:cubicBezTo>
                <a:cubicBezTo>
                  <a:pt x="9149540" y="1511508"/>
                  <a:pt x="7452106" y="1599765"/>
                  <a:pt x="4592507" y="1549267"/>
                </a:cubicBezTo>
                <a:cubicBezTo>
                  <a:pt x="3791915" y="1380232"/>
                  <a:pt x="2623969" y="1602567"/>
                  <a:pt x="1837003" y="1549267"/>
                </a:cubicBezTo>
                <a:lnTo>
                  <a:pt x="1837003" y="1549267"/>
                </a:lnTo>
                <a:cubicBezTo>
                  <a:pt x="1199062" y="1569707"/>
                  <a:pt x="663064" y="1458878"/>
                  <a:pt x="258216" y="1549267"/>
                </a:cubicBezTo>
                <a:cubicBezTo>
                  <a:pt x="98167" y="1533362"/>
                  <a:pt x="14628" y="1430236"/>
                  <a:pt x="0" y="1291051"/>
                </a:cubicBezTo>
                <a:cubicBezTo>
                  <a:pt x="-46479" y="1017494"/>
                  <a:pt x="-8167" y="864990"/>
                  <a:pt x="0" y="645528"/>
                </a:cubicBezTo>
                <a:cubicBezTo>
                  <a:pt x="-229328" y="720939"/>
                  <a:pt x="-593136" y="747711"/>
                  <a:pt x="-752363" y="700362"/>
                </a:cubicBezTo>
                <a:cubicBezTo>
                  <a:pt x="-513442" y="508201"/>
                  <a:pt x="-213672" y="422451"/>
                  <a:pt x="0" y="258211"/>
                </a:cubicBezTo>
                <a:lnTo>
                  <a:pt x="0" y="258216"/>
                </a:lnTo>
                <a:close/>
              </a:path>
            </a:pathLst>
          </a:custGeom>
          <a:solidFill>
            <a:schemeClr val="accent4">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56826"/>
                      <a:gd name="adj2" fmla="val -479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4000" dirty="0">
                <a:solidFill>
                  <a:srgbClr val="0000FF"/>
                </a:solidFill>
                <a:latin typeface="Arial" panose="020B0604020202020204" pitchFamily="34" charset="0"/>
                <a:cs typeface="Arial" panose="020B0604020202020204" pitchFamily="34" charset="0"/>
              </a:rPr>
              <a:t>2) </a:t>
            </a:r>
            <a:r>
              <a:rPr lang="vi-VN" sz="4000" dirty="0">
                <a:solidFill>
                  <a:srgbClr val="0000FF"/>
                </a:solidFill>
                <a:cs typeface="Arial" panose="020B0604020202020204" pitchFamily="34" charset="0"/>
              </a:rPr>
              <a:t>Theo em vì sao tác giả tưởng tượng Yết Kiêu có tài năng phi thường như vậy</a:t>
            </a:r>
            <a:r>
              <a:rPr lang="en-US" sz="4000" dirty="0">
                <a:solidFill>
                  <a:srgbClr val="0000FF"/>
                </a:solidFill>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 xmlns:a16="http://schemas.microsoft.com/office/drawing/2014/main" id="{EBE530D9-A2F8-4163-9C4C-EDB500A30AC9}"/>
              </a:ext>
            </a:extLst>
          </p:cNvPr>
          <p:cNvSpPr/>
          <p:nvPr/>
        </p:nvSpPr>
        <p:spPr>
          <a:xfrm>
            <a:off x="629442" y="2499941"/>
            <a:ext cx="11022016" cy="3480404"/>
          </a:xfrm>
          <a:custGeom>
            <a:avLst/>
            <a:gdLst>
              <a:gd name="connsiteX0" fmla="*/ 0 w 11022016"/>
              <a:gd name="connsiteY0" fmla="*/ 580079 h 3480404"/>
              <a:gd name="connsiteX1" fmla="*/ 580079 w 11022016"/>
              <a:gd name="connsiteY1" fmla="*/ 0 h 3480404"/>
              <a:gd name="connsiteX2" fmla="*/ 1258807 w 11022016"/>
              <a:gd name="connsiteY2" fmla="*/ 0 h 3480404"/>
              <a:gd name="connsiteX3" fmla="*/ 1937535 w 11022016"/>
              <a:gd name="connsiteY3" fmla="*/ 0 h 3480404"/>
              <a:gd name="connsiteX4" fmla="*/ 2419025 w 11022016"/>
              <a:gd name="connsiteY4" fmla="*/ 0 h 3480404"/>
              <a:gd name="connsiteX5" fmla="*/ 3097753 w 11022016"/>
              <a:gd name="connsiteY5" fmla="*/ 0 h 3480404"/>
              <a:gd name="connsiteX6" fmla="*/ 3875100 w 11022016"/>
              <a:gd name="connsiteY6" fmla="*/ 0 h 3480404"/>
              <a:gd name="connsiteX7" fmla="*/ 4455209 w 11022016"/>
              <a:gd name="connsiteY7" fmla="*/ 0 h 3480404"/>
              <a:gd name="connsiteX8" fmla="*/ 4739463 w 11022016"/>
              <a:gd name="connsiteY8" fmla="*/ 0 h 3480404"/>
              <a:gd name="connsiteX9" fmla="*/ 5516809 w 11022016"/>
              <a:gd name="connsiteY9" fmla="*/ 0 h 3480404"/>
              <a:gd name="connsiteX10" fmla="*/ 5801063 w 11022016"/>
              <a:gd name="connsiteY10" fmla="*/ 0 h 3480404"/>
              <a:gd name="connsiteX11" fmla="*/ 6381172 w 11022016"/>
              <a:gd name="connsiteY11" fmla="*/ 0 h 3480404"/>
              <a:gd name="connsiteX12" fmla="*/ 6862663 w 11022016"/>
              <a:gd name="connsiteY12" fmla="*/ 0 h 3480404"/>
              <a:gd name="connsiteX13" fmla="*/ 7640009 w 11022016"/>
              <a:gd name="connsiteY13" fmla="*/ 0 h 3480404"/>
              <a:gd name="connsiteX14" fmla="*/ 8318737 w 11022016"/>
              <a:gd name="connsiteY14" fmla="*/ 0 h 3480404"/>
              <a:gd name="connsiteX15" fmla="*/ 8997465 w 11022016"/>
              <a:gd name="connsiteY15" fmla="*/ 0 h 3480404"/>
              <a:gd name="connsiteX16" fmla="*/ 9380337 w 11022016"/>
              <a:gd name="connsiteY16" fmla="*/ 0 h 3480404"/>
              <a:gd name="connsiteX17" fmla="*/ 10441937 w 11022016"/>
              <a:gd name="connsiteY17" fmla="*/ 0 h 3480404"/>
              <a:gd name="connsiteX18" fmla="*/ 11022016 w 11022016"/>
              <a:gd name="connsiteY18" fmla="*/ 580079 h 3480404"/>
              <a:gd name="connsiteX19" fmla="*/ 11022016 w 11022016"/>
              <a:gd name="connsiteY19" fmla="*/ 1183343 h 3480404"/>
              <a:gd name="connsiteX20" fmla="*/ 11022016 w 11022016"/>
              <a:gd name="connsiteY20" fmla="*/ 1809809 h 3480404"/>
              <a:gd name="connsiteX21" fmla="*/ 11022016 w 11022016"/>
              <a:gd name="connsiteY21" fmla="*/ 2900325 h 3480404"/>
              <a:gd name="connsiteX22" fmla="*/ 10441937 w 11022016"/>
              <a:gd name="connsiteY22" fmla="*/ 3480404 h 3480404"/>
              <a:gd name="connsiteX23" fmla="*/ 9861828 w 11022016"/>
              <a:gd name="connsiteY23" fmla="*/ 3480404 h 3480404"/>
              <a:gd name="connsiteX24" fmla="*/ 9478956 w 11022016"/>
              <a:gd name="connsiteY24" fmla="*/ 3480404 h 3480404"/>
              <a:gd name="connsiteX25" fmla="*/ 9096083 w 11022016"/>
              <a:gd name="connsiteY25" fmla="*/ 3480404 h 3480404"/>
              <a:gd name="connsiteX26" fmla="*/ 8318737 w 11022016"/>
              <a:gd name="connsiteY26" fmla="*/ 3480404 h 3480404"/>
              <a:gd name="connsiteX27" fmla="*/ 8034483 w 11022016"/>
              <a:gd name="connsiteY27" fmla="*/ 3480404 h 3480404"/>
              <a:gd name="connsiteX28" fmla="*/ 7454374 w 11022016"/>
              <a:gd name="connsiteY28" fmla="*/ 3480404 h 3480404"/>
              <a:gd name="connsiteX29" fmla="*/ 7170121 w 11022016"/>
              <a:gd name="connsiteY29" fmla="*/ 3480404 h 3480404"/>
              <a:gd name="connsiteX30" fmla="*/ 6885867 w 11022016"/>
              <a:gd name="connsiteY30" fmla="*/ 3480404 h 3480404"/>
              <a:gd name="connsiteX31" fmla="*/ 6601613 w 11022016"/>
              <a:gd name="connsiteY31" fmla="*/ 3480404 h 3480404"/>
              <a:gd name="connsiteX32" fmla="*/ 5824267 w 11022016"/>
              <a:gd name="connsiteY32" fmla="*/ 3480404 h 3480404"/>
              <a:gd name="connsiteX33" fmla="*/ 5540013 w 11022016"/>
              <a:gd name="connsiteY33" fmla="*/ 3480404 h 3480404"/>
              <a:gd name="connsiteX34" fmla="*/ 4762667 w 11022016"/>
              <a:gd name="connsiteY34" fmla="*/ 3480404 h 3480404"/>
              <a:gd name="connsiteX35" fmla="*/ 4281176 w 11022016"/>
              <a:gd name="connsiteY35" fmla="*/ 3480404 h 3480404"/>
              <a:gd name="connsiteX36" fmla="*/ 3799686 w 11022016"/>
              <a:gd name="connsiteY36" fmla="*/ 3480404 h 3480404"/>
              <a:gd name="connsiteX37" fmla="*/ 3416813 w 11022016"/>
              <a:gd name="connsiteY37" fmla="*/ 3480404 h 3480404"/>
              <a:gd name="connsiteX38" fmla="*/ 2738086 w 11022016"/>
              <a:gd name="connsiteY38" fmla="*/ 3480404 h 3480404"/>
              <a:gd name="connsiteX39" fmla="*/ 2355213 w 11022016"/>
              <a:gd name="connsiteY39" fmla="*/ 3480404 h 3480404"/>
              <a:gd name="connsiteX40" fmla="*/ 1676486 w 11022016"/>
              <a:gd name="connsiteY40" fmla="*/ 3480404 h 3480404"/>
              <a:gd name="connsiteX41" fmla="*/ 1293613 w 11022016"/>
              <a:gd name="connsiteY41" fmla="*/ 3480404 h 3480404"/>
              <a:gd name="connsiteX42" fmla="*/ 580079 w 11022016"/>
              <a:gd name="connsiteY42" fmla="*/ 3480404 h 3480404"/>
              <a:gd name="connsiteX43" fmla="*/ 0 w 11022016"/>
              <a:gd name="connsiteY43" fmla="*/ 2900325 h 3480404"/>
              <a:gd name="connsiteX44" fmla="*/ 0 w 11022016"/>
              <a:gd name="connsiteY44" fmla="*/ 2389871 h 3480404"/>
              <a:gd name="connsiteX45" fmla="*/ 0 w 11022016"/>
              <a:gd name="connsiteY45" fmla="*/ 1763404 h 3480404"/>
              <a:gd name="connsiteX46" fmla="*/ 0 w 11022016"/>
              <a:gd name="connsiteY46" fmla="*/ 1206545 h 3480404"/>
              <a:gd name="connsiteX47" fmla="*/ 0 w 11022016"/>
              <a:gd name="connsiteY47" fmla="*/ 580079 h 34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22016" h="3480404" extrusionOk="0">
                <a:moveTo>
                  <a:pt x="0" y="580079"/>
                </a:moveTo>
                <a:cubicBezTo>
                  <a:pt x="-53538" y="288341"/>
                  <a:pt x="250109" y="36778"/>
                  <a:pt x="580079" y="0"/>
                </a:cubicBezTo>
                <a:cubicBezTo>
                  <a:pt x="866395" y="-32768"/>
                  <a:pt x="1049882" y="80508"/>
                  <a:pt x="1258807" y="0"/>
                </a:cubicBezTo>
                <a:cubicBezTo>
                  <a:pt x="1467732" y="-80508"/>
                  <a:pt x="1800222" y="8378"/>
                  <a:pt x="1937535" y="0"/>
                </a:cubicBezTo>
                <a:cubicBezTo>
                  <a:pt x="2074848" y="-8378"/>
                  <a:pt x="2258082" y="29497"/>
                  <a:pt x="2419025" y="0"/>
                </a:cubicBezTo>
                <a:cubicBezTo>
                  <a:pt x="2579968" y="-29497"/>
                  <a:pt x="2767933" y="71107"/>
                  <a:pt x="3097753" y="0"/>
                </a:cubicBezTo>
                <a:cubicBezTo>
                  <a:pt x="3427573" y="-71107"/>
                  <a:pt x="3513355" y="13940"/>
                  <a:pt x="3875100" y="0"/>
                </a:cubicBezTo>
                <a:cubicBezTo>
                  <a:pt x="4236845" y="-13940"/>
                  <a:pt x="4296408" y="33616"/>
                  <a:pt x="4455209" y="0"/>
                </a:cubicBezTo>
                <a:cubicBezTo>
                  <a:pt x="4614010" y="-33616"/>
                  <a:pt x="4618995" y="31042"/>
                  <a:pt x="4739463" y="0"/>
                </a:cubicBezTo>
                <a:cubicBezTo>
                  <a:pt x="4859931" y="-31042"/>
                  <a:pt x="5357276" y="66305"/>
                  <a:pt x="5516809" y="0"/>
                </a:cubicBezTo>
                <a:cubicBezTo>
                  <a:pt x="5676342" y="-66305"/>
                  <a:pt x="5683918" y="7550"/>
                  <a:pt x="5801063" y="0"/>
                </a:cubicBezTo>
                <a:cubicBezTo>
                  <a:pt x="5918208" y="-7550"/>
                  <a:pt x="6201577" y="40028"/>
                  <a:pt x="6381172" y="0"/>
                </a:cubicBezTo>
                <a:cubicBezTo>
                  <a:pt x="6560767" y="-40028"/>
                  <a:pt x="6629810" y="55565"/>
                  <a:pt x="6862663" y="0"/>
                </a:cubicBezTo>
                <a:cubicBezTo>
                  <a:pt x="7095516" y="-55565"/>
                  <a:pt x="7266568" y="69120"/>
                  <a:pt x="7640009" y="0"/>
                </a:cubicBezTo>
                <a:cubicBezTo>
                  <a:pt x="8013450" y="-69120"/>
                  <a:pt x="8115743" y="55968"/>
                  <a:pt x="8318737" y="0"/>
                </a:cubicBezTo>
                <a:cubicBezTo>
                  <a:pt x="8521731" y="-55968"/>
                  <a:pt x="8833324" y="67776"/>
                  <a:pt x="8997465" y="0"/>
                </a:cubicBezTo>
                <a:cubicBezTo>
                  <a:pt x="9161606" y="-67776"/>
                  <a:pt x="9293383" y="22356"/>
                  <a:pt x="9380337" y="0"/>
                </a:cubicBezTo>
                <a:cubicBezTo>
                  <a:pt x="9467291" y="-22356"/>
                  <a:pt x="10067570" y="1679"/>
                  <a:pt x="10441937" y="0"/>
                </a:cubicBezTo>
                <a:cubicBezTo>
                  <a:pt x="10770619" y="7410"/>
                  <a:pt x="11038418" y="255023"/>
                  <a:pt x="11022016" y="580079"/>
                </a:cubicBezTo>
                <a:cubicBezTo>
                  <a:pt x="11044525" y="713214"/>
                  <a:pt x="11017644" y="918767"/>
                  <a:pt x="11022016" y="1183343"/>
                </a:cubicBezTo>
                <a:cubicBezTo>
                  <a:pt x="11026388" y="1447919"/>
                  <a:pt x="10996445" y="1531567"/>
                  <a:pt x="11022016" y="1809809"/>
                </a:cubicBezTo>
                <a:cubicBezTo>
                  <a:pt x="11047587" y="2088051"/>
                  <a:pt x="10981774" y="2658969"/>
                  <a:pt x="11022016" y="2900325"/>
                </a:cubicBezTo>
                <a:cubicBezTo>
                  <a:pt x="11001263" y="3230535"/>
                  <a:pt x="10747146" y="3432140"/>
                  <a:pt x="10441937" y="3480404"/>
                </a:cubicBezTo>
                <a:cubicBezTo>
                  <a:pt x="10153902" y="3540862"/>
                  <a:pt x="10120068" y="3466619"/>
                  <a:pt x="9861828" y="3480404"/>
                </a:cubicBezTo>
                <a:cubicBezTo>
                  <a:pt x="9603588" y="3494189"/>
                  <a:pt x="9571009" y="3452066"/>
                  <a:pt x="9478956" y="3480404"/>
                </a:cubicBezTo>
                <a:cubicBezTo>
                  <a:pt x="9386903" y="3508742"/>
                  <a:pt x="9179395" y="3454243"/>
                  <a:pt x="9096083" y="3480404"/>
                </a:cubicBezTo>
                <a:cubicBezTo>
                  <a:pt x="9012771" y="3506565"/>
                  <a:pt x="8684393" y="3406898"/>
                  <a:pt x="8318737" y="3480404"/>
                </a:cubicBezTo>
                <a:cubicBezTo>
                  <a:pt x="7953081" y="3553910"/>
                  <a:pt x="8132188" y="3475608"/>
                  <a:pt x="8034483" y="3480404"/>
                </a:cubicBezTo>
                <a:cubicBezTo>
                  <a:pt x="7936778" y="3485200"/>
                  <a:pt x="7652219" y="3460007"/>
                  <a:pt x="7454374" y="3480404"/>
                </a:cubicBezTo>
                <a:cubicBezTo>
                  <a:pt x="7256529" y="3500801"/>
                  <a:pt x="7244933" y="3465607"/>
                  <a:pt x="7170121" y="3480404"/>
                </a:cubicBezTo>
                <a:cubicBezTo>
                  <a:pt x="7095309" y="3495201"/>
                  <a:pt x="6945429" y="3454488"/>
                  <a:pt x="6885867" y="3480404"/>
                </a:cubicBezTo>
                <a:cubicBezTo>
                  <a:pt x="6826305" y="3506320"/>
                  <a:pt x="6726469" y="3450714"/>
                  <a:pt x="6601613" y="3480404"/>
                </a:cubicBezTo>
                <a:cubicBezTo>
                  <a:pt x="6476757" y="3510094"/>
                  <a:pt x="6194305" y="3401905"/>
                  <a:pt x="5824267" y="3480404"/>
                </a:cubicBezTo>
                <a:cubicBezTo>
                  <a:pt x="5454229" y="3558903"/>
                  <a:pt x="5620110" y="3479486"/>
                  <a:pt x="5540013" y="3480404"/>
                </a:cubicBezTo>
                <a:cubicBezTo>
                  <a:pt x="5459916" y="3481322"/>
                  <a:pt x="5034151" y="3414969"/>
                  <a:pt x="4762667" y="3480404"/>
                </a:cubicBezTo>
                <a:cubicBezTo>
                  <a:pt x="4491183" y="3545839"/>
                  <a:pt x="4477982" y="3475494"/>
                  <a:pt x="4281176" y="3480404"/>
                </a:cubicBezTo>
                <a:cubicBezTo>
                  <a:pt x="4084370" y="3485314"/>
                  <a:pt x="3953540" y="3475168"/>
                  <a:pt x="3799686" y="3480404"/>
                </a:cubicBezTo>
                <a:cubicBezTo>
                  <a:pt x="3645832" y="3485640"/>
                  <a:pt x="3564290" y="3462097"/>
                  <a:pt x="3416813" y="3480404"/>
                </a:cubicBezTo>
                <a:cubicBezTo>
                  <a:pt x="3269336" y="3498711"/>
                  <a:pt x="2962584" y="3406869"/>
                  <a:pt x="2738086" y="3480404"/>
                </a:cubicBezTo>
                <a:cubicBezTo>
                  <a:pt x="2513589" y="3553939"/>
                  <a:pt x="2540423" y="3459055"/>
                  <a:pt x="2355213" y="3480404"/>
                </a:cubicBezTo>
                <a:cubicBezTo>
                  <a:pt x="2170003" y="3501753"/>
                  <a:pt x="1887825" y="3438366"/>
                  <a:pt x="1676486" y="3480404"/>
                </a:cubicBezTo>
                <a:cubicBezTo>
                  <a:pt x="1465147" y="3522442"/>
                  <a:pt x="1434818" y="3449996"/>
                  <a:pt x="1293613" y="3480404"/>
                </a:cubicBezTo>
                <a:cubicBezTo>
                  <a:pt x="1152408" y="3510812"/>
                  <a:pt x="887004" y="3403477"/>
                  <a:pt x="580079" y="3480404"/>
                </a:cubicBezTo>
                <a:cubicBezTo>
                  <a:pt x="272414" y="3461313"/>
                  <a:pt x="24811" y="3179668"/>
                  <a:pt x="0" y="2900325"/>
                </a:cubicBezTo>
                <a:cubicBezTo>
                  <a:pt x="-3655" y="2762982"/>
                  <a:pt x="22157" y="2534218"/>
                  <a:pt x="0" y="2389871"/>
                </a:cubicBezTo>
                <a:cubicBezTo>
                  <a:pt x="-22157" y="2245524"/>
                  <a:pt x="68346" y="1937012"/>
                  <a:pt x="0" y="1763404"/>
                </a:cubicBezTo>
                <a:cubicBezTo>
                  <a:pt x="-68346" y="1589796"/>
                  <a:pt x="60363" y="1474539"/>
                  <a:pt x="0" y="1206545"/>
                </a:cubicBezTo>
                <a:cubicBezTo>
                  <a:pt x="-60363" y="938551"/>
                  <a:pt x="62217" y="841941"/>
                  <a:pt x="0" y="580079"/>
                </a:cubicBezTo>
                <a:close/>
              </a:path>
            </a:pathLst>
          </a:custGeom>
          <a:noFill/>
          <a:ln w="38100">
            <a:solidFill>
              <a:schemeClr val="accent2">
                <a:lumMod val="60000"/>
                <a:lumOff val="40000"/>
              </a:schemeClr>
            </a:solidFill>
            <a:extLst>
              <a:ext uri="{C807C97D-BFC1-408E-A445-0C87EB9F89A2}">
                <ask:lineSketchStyleProps xmlns="" xmlns:ask="http://schemas.microsoft.com/office/drawing/2018/sketchyshapes" sd="120367004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vi-VN" sz="4000" dirty="0">
                <a:solidFill>
                  <a:srgbClr val="FF0000"/>
                </a:solidFill>
                <a:ea typeface="Times New Roman" panose="02020603050405020304" pitchFamily="18" charset="0"/>
              </a:rPr>
              <a:t>Vì tác giả vô cùng khâm phục, yêu qúy ông. Chi tiết phi thường ấy cũng phản ánh một sự thật là Yết Kiêu rất giỏi bơi lặn, ông đã đánh chìm rất nhiều tàu giặc trong những trận thủy chiến.</a:t>
            </a:r>
            <a:endParaRPr lang="en-US" sz="4000"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06351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pic>
        <p:nvPicPr>
          <p:cNvPr id="8" name="Picture 7">
            <a:extLst>
              <a:ext uri="{FF2B5EF4-FFF2-40B4-BE49-F238E27FC236}">
                <a16:creationId xmlns=""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 xmlns:a16="http://schemas.microsoft.com/office/drawing/2014/main" id="{E278CA09-3F38-4A50-A64B-3CDD5B6EDB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9" name="Speech Bubble: Rectangle with Corners Rounded 8">
            <a:extLst>
              <a:ext uri="{FF2B5EF4-FFF2-40B4-BE49-F238E27FC236}">
                <a16:creationId xmlns="" xmlns:a16="http://schemas.microsoft.com/office/drawing/2014/main" id="{46C3B446-A689-4D0D-8E3B-0C38B4638CCD}"/>
              </a:ext>
            </a:extLst>
          </p:cNvPr>
          <p:cNvSpPr/>
          <p:nvPr/>
        </p:nvSpPr>
        <p:spPr>
          <a:xfrm>
            <a:off x="858834" y="552450"/>
            <a:ext cx="11022016" cy="1549267"/>
          </a:xfrm>
          <a:custGeom>
            <a:avLst/>
            <a:gdLst>
              <a:gd name="connsiteX0" fmla="*/ 0 w 11022016"/>
              <a:gd name="connsiteY0" fmla="*/ 258216 h 1549267"/>
              <a:gd name="connsiteX1" fmla="*/ 258216 w 11022016"/>
              <a:gd name="connsiteY1" fmla="*/ 0 h 1549267"/>
              <a:gd name="connsiteX2" fmla="*/ 1837003 w 11022016"/>
              <a:gd name="connsiteY2" fmla="*/ 0 h 1549267"/>
              <a:gd name="connsiteX3" fmla="*/ 1837003 w 11022016"/>
              <a:gd name="connsiteY3" fmla="*/ 0 h 1549267"/>
              <a:gd name="connsiteX4" fmla="*/ 4592507 w 11022016"/>
              <a:gd name="connsiteY4" fmla="*/ 0 h 1549267"/>
              <a:gd name="connsiteX5" fmla="*/ 10763800 w 11022016"/>
              <a:gd name="connsiteY5" fmla="*/ 0 h 1549267"/>
              <a:gd name="connsiteX6" fmla="*/ 11022016 w 11022016"/>
              <a:gd name="connsiteY6" fmla="*/ 258216 h 1549267"/>
              <a:gd name="connsiteX7" fmla="*/ 11022016 w 11022016"/>
              <a:gd name="connsiteY7" fmla="*/ 903739 h 1549267"/>
              <a:gd name="connsiteX8" fmla="*/ 11022016 w 11022016"/>
              <a:gd name="connsiteY8" fmla="*/ 903739 h 1549267"/>
              <a:gd name="connsiteX9" fmla="*/ 11022016 w 11022016"/>
              <a:gd name="connsiteY9" fmla="*/ 1291056 h 1549267"/>
              <a:gd name="connsiteX10" fmla="*/ 11022016 w 11022016"/>
              <a:gd name="connsiteY10" fmla="*/ 1291051 h 1549267"/>
              <a:gd name="connsiteX11" fmla="*/ 10763800 w 11022016"/>
              <a:gd name="connsiteY11" fmla="*/ 1549267 h 1549267"/>
              <a:gd name="connsiteX12" fmla="*/ 4592507 w 11022016"/>
              <a:gd name="connsiteY12" fmla="*/ 1549267 h 1549267"/>
              <a:gd name="connsiteX13" fmla="*/ 1837003 w 11022016"/>
              <a:gd name="connsiteY13" fmla="*/ 1549267 h 1549267"/>
              <a:gd name="connsiteX14" fmla="*/ 1837003 w 11022016"/>
              <a:gd name="connsiteY14" fmla="*/ 1549267 h 1549267"/>
              <a:gd name="connsiteX15" fmla="*/ 258216 w 11022016"/>
              <a:gd name="connsiteY15" fmla="*/ 1549267 h 1549267"/>
              <a:gd name="connsiteX16" fmla="*/ 0 w 11022016"/>
              <a:gd name="connsiteY16" fmla="*/ 1291051 h 1549267"/>
              <a:gd name="connsiteX17" fmla="*/ 0 w 11022016"/>
              <a:gd name="connsiteY17" fmla="*/ 1291056 h 1549267"/>
              <a:gd name="connsiteX18" fmla="*/ -495219 w 11022016"/>
              <a:gd name="connsiteY18" fmla="*/ 928956 h 1549267"/>
              <a:gd name="connsiteX19" fmla="*/ 0 w 11022016"/>
              <a:gd name="connsiteY19" fmla="*/ 903739 h 1549267"/>
              <a:gd name="connsiteX20" fmla="*/ 0 w 11022016"/>
              <a:gd name="connsiteY20" fmla="*/ 258216 h 15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22016" h="1549267" fill="none" extrusionOk="0">
                <a:moveTo>
                  <a:pt x="0" y="258216"/>
                </a:moveTo>
                <a:cubicBezTo>
                  <a:pt x="21618" y="127308"/>
                  <a:pt x="101927" y="5501"/>
                  <a:pt x="258216" y="0"/>
                </a:cubicBezTo>
                <a:cubicBezTo>
                  <a:pt x="589210" y="-73103"/>
                  <a:pt x="1571174" y="117986"/>
                  <a:pt x="1837003" y="0"/>
                </a:cubicBezTo>
                <a:lnTo>
                  <a:pt x="1837003" y="0"/>
                </a:lnTo>
                <a:cubicBezTo>
                  <a:pt x="2963547" y="143479"/>
                  <a:pt x="3429641" y="81161"/>
                  <a:pt x="4592507" y="0"/>
                </a:cubicBezTo>
                <a:cubicBezTo>
                  <a:pt x="5270812" y="-117130"/>
                  <a:pt x="9690787" y="123459"/>
                  <a:pt x="10763800" y="0"/>
                </a:cubicBezTo>
                <a:cubicBezTo>
                  <a:pt x="10917737" y="18048"/>
                  <a:pt x="11013495" y="116799"/>
                  <a:pt x="11022016" y="258216"/>
                </a:cubicBezTo>
                <a:cubicBezTo>
                  <a:pt x="10981778" y="432899"/>
                  <a:pt x="11029553" y="778066"/>
                  <a:pt x="11022016" y="903739"/>
                </a:cubicBezTo>
                <a:lnTo>
                  <a:pt x="11022016" y="903739"/>
                </a:lnTo>
                <a:cubicBezTo>
                  <a:pt x="11023982" y="1072999"/>
                  <a:pt x="11023585" y="1209611"/>
                  <a:pt x="11022016" y="1291056"/>
                </a:cubicBezTo>
                <a:lnTo>
                  <a:pt x="11022016" y="1291051"/>
                </a:lnTo>
                <a:cubicBezTo>
                  <a:pt x="11013228" y="1422654"/>
                  <a:pt x="10902767" y="1561125"/>
                  <a:pt x="10763800" y="1549267"/>
                </a:cubicBezTo>
                <a:cubicBezTo>
                  <a:pt x="8632530" y="1682661"/>
                  <a:pt x="7585613" y="1418547"/>
                  <a:pt x="4592507" y="1549267"/>
                </a:cubicBezTo>
                <a:cubicBezTo>
                  <a:pt x="3285414" y="1598966"/>
                  <a:pt x="2232576" y="1524539"/>
                  <a:pt x="1837003" y="1549267"/>
                </a:cubicBezTo>
                <a:lnTo>
                  <a:pt x="1837003" y="1549267"/>
                </a:lnTo>
                <a:cubicBezTo>
                  <a:pt x="1584597" y="1414218"/>
                  <a:pt x="472914" y="1662408"/>
                  <a:pt x="258216" y="1549267"/>
                </a:cubicBezTo>
                <a:cubicBezTo>
                  <a:pt x="90240" y="1549160"/>
                  <a:pt x="6668" y="1419983"/>
                  <a:pt x="0" y="1291051"/>
                </a:cubicBezTo>
                <a:lnTo>
                  <a:pt x="0" y="1291056"/>
                </a:lnTo>
                <a:cubicBezTo>
                  <a:pt x="-105359" y="1268028"/>
                  <a:pt x="-424115" y="1008571"/>
                  <a:pt x="-495219" y="928956"/>
                </a:cubicBezTo>
                <a:cubicBezTo>
                  <a:pt x="-421324" y="916480"/>
                  <a:pt x="-245635" y="929673"/>
                  <a:pt x="0" y="903739"/>
                </a:cubicBezTo>
                <a:cubicBezTo>
                  <a:pt x="-33905" y="746768"/>
                  <a:pt x="-8376" y="468052"/>
                  <a:pt x="0" y="258216"/>
                </a:cubicBezTo>
                <a:close/>
              </a:path>
              <a:path w="11022016" h="1549267" stroke="0" extrusionOk="0">
                <a:moveTo>
                  <a:pt x="0" y="258216"/>
                </a:moveTo>
                <a:cubicBezTo>
                  <a:pt x="-12581" y="137121"/>
                  <a:pt x="127753" y="-8214"/>
                  <a:pt x="258216" y="0"/>
                </a:cubicBezTo>
                <a:cubicBezTo>
                  <a:pt x="907365" y="-41141"/>
                  <a:pt x="1124842" y="89433"/>
                  <a:pt x="1837003" y="0"/>
                </a:cubicBezTo>
                <a:lnTo>
                  <a:pt x="1837003" y="0"/>
                </a:lnTo>
                <a:cubicBezTo>
                  <a:pt x="2793975" y="-29929"/>
                  <a:pt x="4312017" y="-87481"/>
                  <a:pt x="4592507" y="0"/>
                </a:cubicBezTo>
                <a:cubicBezTo>
                  <a:pt x="6429376" y="-134364"/>
                  <a:pt x="7906236" y="130381"/>
                  <a:pt x="10763800" y="0"/>
                </a:cubicBezTo>
                <a:cubicBezTo>
                  <a:pt x="10902349" y="-9569"/>
                  <a:pt x="11033422" y="106765"/>
                  <a:pt x="11022016" y="258216"/>
                </a:cubicBezTo>
                <a:cubicBezTo>
                  <a:pt x="10996047" y="494595"/>
                  <a:pt x="11049603" y="633323"/>
                  <a:pt x="11022016" y="903739"/>
                </a:cubicBezTo>
                <a:lnTo>
                  <a:pt x="11022016" y="903739"/>
                </a:lnTo>
                <a:cubicBezTo>
                  <a:pt x="11008814" y="1053989"/>
                  <a:pt x="11010518" y="1223198"/>
                  <a:pt x="11022016" y="1291056"/>
                </a:cubicBezTo>
                <a:lnTo>
                  <a:pt x="11022016" y="1291051"/>
                </a:lnTo>
                <a:cubicBezTo>
                  <a:pt x="11041538" y="1431531"/>
                  <a:pt x="10898451" y="1551573"/>
                  <a:pt x="10763800" y="1549267"/>
                </a:cubicBezTo>
                <a:cubicBezTo>
                  <a:pt x="9149540" y="1511508"/>
                  <a:pt x="7452106" y="1599765"/>
                  <a:pt x="4592507" y="1549267"/>
                </a:cubicBezTo>
                <a:cubicBezTo>
                  <a:pt x="3791915" y="1380232"/>
                  <a:pt x="2623969" y="1602567"/>
                  <a:pt x="1837003" y="1549267"/>
                </a:cubicBezTo>
                <a:lnTo>
                  <a:pt x="1837003" y="1549267"/>
                </a:lnTo>
                <a:cubicBezTo>
                  <a:pt x="1199062" y="1569707"/>
                  <a:pt x="663064" y="1458878"/>
                  <a:pt x="258216" y="1549267"/>
                </a:cubicBezTo>
                <a:cubicBezTo>
                  <a:pt x="98167" y="1533362"/>
                  <a:pt x="14628" y="1430236"/>
                  <a:pt x="0" y="1291051"/>
                </a:cubicBezTo>
                <a:lnTo>
                  <a:pt x="0" y="1291056"/>
                </a:lnTo>
                <a:cubicBezTo>
                  <a:pt x="-133786" y="1237559"/>
                  <a:pt x="-249028" y="1044629"/>
                  <a:pt x="-495219" y="928956"/>
                </a:cubicBezTo>
                <a:cubicBezTo>
                  <a:pt x="-317179" y="896560"/>
                  <a:pt x="-134577" y="881067"/>
                  <a:pt x="0" y="903739"/>
                </a:cubicBezTo>
                <a:cubicBezTo>
                  <a:pt x="-4721" y="705433"/>
                  <a:pt x="42549" y="379089"/>
                  <a:pt x="0" y="258216"/>
                </a:cubicBezTo>
                <a:close/>
              </a:path>
            </a:pathLst>
          </a:custGeom>
          <a:solidFill>
            <a:schemeClr val="accent4">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54493"/>
                      <a:gd name="adj2" fmla="val 996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4000" dirty="0">
                <a:solidFill>
                  <a:srgbClr val="0000FF"/>
                </a:solidFill>
                <a:latin typeface="Arial" panose="020B0604020202020204" pitchFamily="34" charset="0"/>
                <a:cs typeface="Arial" panose="020B0604020202020204" pitchFamily="34" charset="0"/>
              </a:rPr>
              <a:t>3)</a:t>
            </a:r>
            <a:r>
              <a:rPr lang="vi-VN" sz="4000" dirty="0">
                <a:solidFill>
                  <a:srgbClr val="0000FF"/>
                </a:solidFill>
                <a:cs typeface="Arial" panose="020B0604020202020204" pitchFamily="34" charset="0"/>
              </a:rPr>
              <a:t> Yết Kiêu dùng cách nào để đánh giặc</a:t>
            </a:r>
            <a:r>
              <a:rPr lang="en-US" sz="4000" dirty="0">
                <a:solidFill>
                  <a:srgbClr val="0000FF"/>
                </a:solidFill>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 xmlns:a16="http://schemas.microsoft.com/office/drawing/2014/main" id="{4639AA79-4E52-4E64-8631-D8BFE648989F}"/>
              </a:ext>
            </a:extLst>
          </p:cNvPr>
          <p:cNvSpPr/>
          <p:nvPr/>
        </p:nvSpPr>
        <p:spPr>
          <a:xfrm>
            <a:off x="2686842" y="2426002"/>
            <a:ext cx="9194008" cy="3480404"/>
          </a:xfrm>
          <a:custGeom>
            <a:avLst/>
            <a:gdLst>
              <a:gd name="connsiteX0" fmla="*/ 0 w 9194008"/>
              <a:gd name="connsiteY0" fmla="*/ 580079 h 3480404"/>
              <a:gd name="connsiteX1" fmla="*/ 580079 w 9194008"/>
              <a:gd name="connsiteY1" fmla="*/ 0 h 3480404"/>
              <a:gd name="connsiteX2" fmla="*/ 1234264 w 9194008"/>
              <a:gd name="connsiteY2" fmla="*/ 0 h 3480404"/>
              <a:gd name="connsiteX3" fmla="*/ 1888449 w 9194008"/>
              <a:gd name="connsiteY3" fmla="*/ 0 h 3480404"/>
              <a:gd name="connsiteX4" fmla="*/ 2381957 w 9194008"/>
              <a:gd name="connsiteY4" fmla="*/ 0 h 3480404"/>
              <a:gd name="connsiteX5" fmla="*/ 3036142 w 9194008"/>
              <a:gd name="connsiteY5" fmla="*/ 0 h 3480404"/>
              <a:gd name="connsiteX6" fmla="*/ 3770665 w 9194008"/>
              <a:gd name="connsiteY6" fmla="*/ 0 h 3480404"/>
              <a:gd name="connsiteX7" fmla="*/ 4344512 w 9194008"/>
              <a:gd name="connsiteY7" fmla="*/ 0 h 3480404"/>
              <a:gd name="connsiteX8" fmla="*/ 4677343 w 9194008"/>
              <a:gd name="connsiteY8" fmla="*/ 0 h 3480404"/>
              <a:gd name="connsiteX9" fmla="*/ 5411866 w 9194008"/>
              <a:gd name="connsiteY9" fmla="*/ 0 h 3480404"/>
              <a:gd name="connsiteX10" fmla="*/ 5744697 w 9194008"/>
              <a:gd name="connsiteY10" fmla="*/ 0 h 3480404"/>
              <a:gd name="connsiteX11" fmla="*/ 6318543 w 9194008"/>
              <a:gd name="connsiteY11" fmla="*/ 0 h 3480404"/>
              <a:gd name="connsiteX12" fmla="*/ 6812051 w 9194008"/>
              <a:gd name="connsiteY12" fmla="*/ 0 h 3480404"/>
              <a:gd name="connsiteX13" fmla="*/ 7546575 w 9194008"/>
              <a:gd name="connsiteY13" fmla="*/ 0 h 3480404"/>
              <a:gd name="connsiteX14" fmla="*/ 8613929 w 9194008"/>
              <a:gd name="connsiteY14" fmla="*/ 0 h 3480404"/>
              <a:gd name="connsiteX15" fmla="*/ 9194008 w 9194008"/>
              <a:gd name="connsiteY15" fmla="*/ 580079 h 3480404"/>
              <a:gd name="connsiteX16" fmla="*/ 9194008 w 9194008"/>
              <a:gd name="connsiteY16" fmla="*/ 1090533 h 3480404"/>
              <a:gd name="connsiteX17" fmla="*/ 9194008 w 9194008"/>
              <a:gd name="connsiteY17" fmla="*/ 1693797 h 3480404"/>
              <a:gd name="connsiteX18" fmla="*/ 9194008 w 9194008"/>
              <a:gd name="connsiteY18" fmla="*/ 2273859 h 3480404"/>
              <a:gd name="connsiteX19" fmla="*/ 9194008 w 9194008"/>
              <a:gd name="connsiteY19" fmla="*/ 2900325 h 3480404"/>
              <a:gd name="connsiteX20" fmla="*/ 8613929 w 9194008"/>
              <a:gd name="connsiteY20" fmla="*/ 3480404 h 3480404"/>
              <a:gd name="connsiteX21" fmla="*/ 8040083 w 9194008"/>
              <a:gd name="connsiteY21" fmla="*/ 3480404 h 3480404"/>
              <a:gd name="connsiteX22" fmla="*/ 7305559 w 9194008"/>
              <a:gd name="connsiteY22" fmla="*/ 3480404 h 3480404"/>
              <a:gd name="connsiteX23" fmla="*/ 6972728 w 9194008"/>
              <a:gd name="connsiteY23" fmla="*/ 3480404 h 3480404"/>
              <a:gd name="connsiteX24" fmla="*/ 6559559 w 9194008"/>
              <a:gd name="connsiteY24" fmla="*/ 3480404 h 3480404"/>
              <a:gd name="connsiteX25" fmla="*/ 6146389 w 9194008"/>
              <a:gd name="connsiteY25" fmla="*/ 3480404 h 3480404"/>
              <a:gd name="connsiteX26" fmla="*/ 5411866 w 9194008"/>
              <a:gd name="connsiteY26" fmla="*/ 3480404 h 3480404"/>
              <a:gd name="connsiteX27" fmla="*/ 5079035 w 9194008"/>
              <a:gd name="connsiteY27" fmla="*/ 3480404 h 3480404"/>
              <a:gd name="connsiteX28" fmla="*/ 4505189 w 9194008"/>
              <a:gd name="connsiteY28" fmla="*/ 3480404 h 3480404"/>
              <a:gd name="connsiteX29" fmla="*/ 4172358 w 9194008"/>
              <a:gd name="connsiteY29" fmla="*/ 3480404 h 3480404"/>
              <a:gd name="connsiteX30" fmla="*/ 3839527 w 9194008"/>
              <a:gd name="connsiteY30" fmla="*/ 3480404 h 3480404"/>
              <a:gd name="connsiteX31" fmla="*/ 3506696 w 9194008"/>
              <a:gd name="connsiteY31" fmla="*/ 3480404 h 3480404"/>
              <a:gd name="connsiteX32" fmla="*/ 2772172 w 9194008"/>
              <a:gd name="connsiteY32" fmla="*/ 3480404 h 3480404"/>
              <a:gd name="connsiteX33" fmla="*/ 2439341 w 9194008"/>
              <a:gd name="connsiteY33" fmla="*/ 3480404 h 3480404"/>
              <a:gd name="connsiteX34" fmla="*/ 1704818 w 9194008"/>
              <a:gd name="connsiteY34" fmla="*/ 3480404 h 3480404"/>
              <a:gd name="connsiteX35" fmla="*/ 1211310 w 9194008"/>
              <a:gd name="connsiteY35" fmla="*/ 3480404 h 3480404"/>
              <a:gd name="connsiteX36" fmla="*/ 580079 w 9194008"/>
              <a:gd name="connsiteY36" fmla="*/ 3480404 h 3480404"/>
              <a:gd name="connsiteX37" fmla="*/ 0 w 9194008"/>
              <a:gd name="connsiteY37" fmla="*/ 2900325 h 3480404"/>
              <a:gd name="connsiteX38" fmla="*/ 0 w 9194008"/>
              <a:gd name="connsiteY38" fmla="*/ 2297061 h 3480404"/>
              <a:gd name="connsiteX39" fmla="*/ 0 w 9194008"/>
              <a:gd name="connsiteY39" fmla="*/ 1693797 h 3480404"/>
              <a:gd name="connsiteX40" fmla="*/ 0 w 9194008"/>
              <a:gd name="connsiteY40" fmla="*/ 1160141 h 3480404"/>
              <a:gd name="connsiteX41" fmla="*/ 0 w 9194008"/>
              <a:gd name="connsiteY41" fmla="*/ 580079 h 34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94008" h="3480404" extrusionOk="0">
                <a:moveTo>
                  <a:pt x="0" y="580079"/>
                </a:moveTo>
                <a:cubicBezTo>
                  <a:pt x="-53538" y="288341"/>
                  <a:pt x="250109" y="36778"/>
                  <a:pt x="580079" y="0"/>
                </a:cubicBezTo>
                <a:cubicBezTo>
                  <a:pt x="736932" y="-11622"/>
                  <a:pt x="1016866" y="73909"/>
                  <a:pt x="1234264" y="0"/>
                </a:cubicBezTo>
                <a:cubicBezTo>
                  <a:pt x="1451663" y="-73909"/>
                  <a:pt x="1620253" y="76792"/>
                  <a:pt x="1888449" y="0"/>
                </a:cubicBezTo>
                <a:cubicBezTo>
                  <a:pt x="2156645" y="-76792"/>
                  <a:pt x="2243416" y="32021"/>
                  <a:pt x="2381957" y="0"/>
                </a:cubicBezTo>
                <a:cubicBezTo>
                  <a:pt x="2520498" y="-32021"/>
                  <a:pt x="2724535" y="13996"/>
                  <a:pt x="3036142" y="0"/>
                </a:cubicBezTo>
                <a:cubicBezTo>
                  <a:pt x="3347750" y="-13996"/>
                  <a:pt x="3580611" y="2387"/>
                  <a:pt x="3770665" y="0"/>
                </a:cubicBezTo>
                <a:cubicBezTo>
                  <a:pt x="3960719" y="-2387"/>
                  <a:pt x="4078270" y="60032"/>
                  <a:pt x="4344512" y="0"/>
                </a:cubicBezTo>
                <a:cubicBezTo>
                  <a:pt x="4610754" y="-60032"/>
                  <a:pt x="4598953" y="37697"/>
                  <a:pt x="4677343" y="0"/>
                </a:cubicBezTo>
                <a:cubicBezTo>
                  <a:pt x="4755733" y="-37697"/>
                  <a:pt x="5118065" y="38854"/>
                  <a:pt x="5411866" y="0"/>
                </a:cubicBezTo>
                <a:cubicBezTo>
                  <a:pt x="5705667" y="-38854"/>
                  <a:pt x="5592927" y="24710"/>
                  <a:pt x="5744697" y="0"/>
                </a:cubicBezTo>
                <a:cubicBezTo>
                  <a:pt x="5896467" y="-24710"/>
                  <a:pt x="6177162" y="22054"/>
                  <a:pt x="6318543" y="0"/>
                </a:cubicBezTo>
                <a:cubicBezTo>
                  <a:pt x="6459924" y="-22054"/>
                  <a:pt x="6652356" y="44812"/>
                  <a:pt x="6812051" y="0"/>
                </a:cubicBezTo>
                <a:cubicBezTo>
                  <a:pt x="6971746" y="-44812"/>
                  <a:pt x="7237484" y="78782"/>
                  <a:pt x="7546575" y="0"/>
                </a:cubicBezTo>
                <a:cubicBezTo>
                  <a:pt x="7855666" y="-78782"/>
                  <a:pt x="8094091" y="35796"/>
                  <a:pt x="8613929" y="0"/>
                </a:cubicBezTo>
                <a:cubicBezTo>
                  <a:pt x="8862584" y="49948"/>
                  <a:pt x="9266331" y="255317"/>
                  <a:pt x="9194008" y="580079"/>
                </a:cubicBezTo>
                <a:cubicBezTo>
                  <a:pt x="9216094" y="690188"/>
                  <a:pt x="9188564" y="940825"/>
                  <a:pt x="9194008" y="1090533"/>
                </a:cubicBezTo>
                <a:cubicBezTo>
                  <a:pt x="9199452" y="1240241"/>
                  <a:pt x="9139393" y="1455470"/>
                  <a:pt x="9194008" y="1693797"/>
                </a:cubicBezTo>
                <a:cubicBezTo>
                  <a:pt x="9248623" y="1932124"/>
                  <a:pt x="9124467" y="2020245"/>
                  <a:pt x="9194008" y="2273859"/>
                </a:cubicBezTo>
                <a:cubicBezTo>
                  <a:pt x="9263549" y="2527473"/>
                  <a:pt x="9159683" y="2744396"/>
                  <a:pt x="9194008" y="2900325"/>
                </a:cubicBezTo>
                <a:cubicBezTo>
                  <a:pt x="9209306" y="3228701"/>
                  <a:pt x="8936475" y="3560076"/>
                  <a:pt x="8613929" y="3480404"/>
                </a:cubicBezTo>
                <a:cubicBezTo>
                  <a:pt x="8482858" y="3513266"/>
                  <a:pt x="8211535" y="3456366"/>
                  <a:pt x="8040083" y="3480404"/>
                </a:cubicBezTo>
                <a:cubicBezTo>
                  <a:pt x="7868631" y="3504442"/>
                  <a:pt x="7503631" y="3459155"/>
                  <a:pt x="7305559" y="3480404"/>
                </a:cubicBezTo>
                <a:cubicBezTo>
                  <a:pt x="7107487" y="3501653"/>
                  <a:pt x="7113265" y="3457394"/>
                  <a:pt x="6972728" y="3480404"/>
                </a:cubicBezTo>
                <a:cubicBezTo>
                  <a:pt x="6832191" y="3503414"/>
                  <a:pt x="6657842" y="3455036"/>
                  <a:pt x="6559559" y="3480404"/>
                </a:cubicBezTo>
                <a:cubicBezTo>
                  <a:pt x="6461276" y="3505772"/>
                  <a:pt x="6314298" y="3473883"/>
                  <a:pt x="6146389" y="3480404"/>
                </a:cubicBezTo>
                <a:cubicBezTo>
                  <a:pt x="5978480" y="3486925"/>
                  <a:pt x="5765722" y="3394498"/>
                  <a:pt x="5411866" y="3480404"/>
                </a:cubicBezTo>
                <a:cubicBezTo>
                  <a:pt x="5058010" y="3566310"/>
                  <a:pt x="5204891" y="3479230"/>
                  <a:pt x="5079035" y="3480404"/>
                </a:cubicBezTo>
                <a:cubicBezTo>
                  <a:pt x="4953179" y="3481578"/>
                  <a:pt x="4674069" y="3445950"/>
                  <a:pt x="4505189" y="3480404"/>
                </a:cubicBezTo>
                <a:cubicBezTo>
                  <a:pt x="4336309" y="3514858"/>
                  <a:pt x="4283886" y="3478726"/>
                  <a:pt x="4172358" y="3480404"/>
                </a:cubicBezTo>
                <a:cubicBezTo>
                  <a:pt x="4060830" y="3482082"/>
                  <a:pt x="3973023" y="3460605"/>
                  <a:pt x="3839527" y="3480404"/>
                </a:cubicBezTo>
                <a:cubicBezTo>
                  <a:pt x="3706031" y="3500203"/>
                  <a:pt x="3647586" y="3477312"/>
                  <a:pt x="3506696" y="3480404"/>
                </a:cubicBezTo>
                <a:cubicBezTo>
                  <a:pt x="3365806" y="3483496"/>
                  <a:pt x="3105966" y="3478889"/>
                  <a:pt x="2772172" y="3480404"/>
                </a:cubicBezTo>
                <a:cubicBezTo>
                  <a:pt x="2438378" y="3481919"/>
                  <a:pt x="2549163" y="3464063"/>
                  <a:pt x="2439341" y="3480404"/>
                </a:cubicBezTo>
                <a:cubicBezTo>
                  <a:pt x="2329519" y="3496745"/>
                  <a:pt x="1923947" y="3430116"/>
                  <a:pt x="1704818" y="3480404"/>
                </a:cubicBezTo>
                <a:cubicBezTo>
                  <a:pt x="1485689" y="3530692"/>
                  <a:pt x="1311115" y="3435740"/>
                  <a:pt x="1211310" y="3480404"/>
                </a:cubicBezTo>
                <a:cubicBezTo>
                  <a:pt x="1111505" y="3525068"/>
                  <a:pt x="768422" y="3435074"/>
                  <a:pt x="580079" y="3480404"/>
                </a:cubicBezTo>
                <a:cubicBezTo>
                  <a:pt x="245396" y="3483885"/>
                  <a:pt x="90722" y="3206290"/>
                  <a:pt x="0" y="2900325"/>
                </a:cubicBezTo>
                <a:cubicBezTo>
                  <a:pt x="-11913" y="2684241"/>
                  <a:pt x="20133" y="2529712"/>
                  <a:pt x="0" y="2297061"/>
                </a:cubicBezTo>
                <a:cubicBezTo>
                  <a:pt x="-20133" y="2064410"/>
                  <a:pt x="65217" y="1864557"/>
                  <a:pt x="0" y="1693797"/>
                </a:cubicBezTo>
                <a:cubicBezTo>
                  <a:pt x="-65217" y="1523037"/>
                  <a:pt x="31815" y="1364013"/>
                  <a:pt x="0" y="1160141"/>
                </a:cubicBezTo>
                <a:cubicBezTo>
                  <a:pt x="-31815" y="956269"/>
                  <a:pt x="14617" y="804208"/>
                  <a:pt x="0" y="580079"/>
                </a:cubicBezTo>
                <a:close/>
              </a:path>
            </a:pathLst>
          </a:custGeom>
          <a:noFill/>
          <a:ln w="38100">
            <a:solidFill>
              <a:schemeClr val="accent2">
                <a:lumMod val="60000"/>
                <a:lumOff val="40000"/>
              </a:schemeClr>
            </a:solidFill>
            <a:extLst>
              <a:ext uri="{C807C97D-BFC1-408E-A445-0C87EB9F89A2}">
                <ask:lineSketchStyleProps xmlns="" xmlns:ask="http://schemas.microsoft.com/office/drawing/2018/sketchyshapes" sd="120367004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vi-VN" sz="4000" dirty="0">
                <a:solidFill>
                  <a:srgbClr val="FF0000"/>
                </a:solidFill>
                <a:ea typeface="Times New Roman" panose="02020603050405020304" pitchFamily="18" charset="0"/>
              </a:rPr>
              <a:t>Yết Kiêu lặ</a:t>
            </a:r>
            <a:r>
              <a:rPr lang="en-US" sz="4000" dirty="0">
                <a:solidFill>
                  <a:srgbClr val="FF0000"/>
                </a:solidFill>
                <a:ea typeface="Times New Roman" panose="02020603050405020304" pitchFamily="18" charset="0"/>
              </a:rPr>
              <a:t>n</a:t>
            </a:r>
            <a:r>
              <a:rPr lang="vi-VN" sz="4000" dirty="0">
                <a:solidFill>
                  <a:srgbClr val="FF0000"/>
                </a:solidFill>
                <a:ea typeface="Times New Roman" panose="02020603050405020304" pitchFamily="18" charset="0"/>
              </a:rPr>
              <a:t> xuống biển, tìm đáy tàu giặc, dùng dùi sắt và búa đục thủng tàu khiến tàu giặc đắm hết chiếc này đến chiếc khác</a:t>
            </a:r>
            <a:endParaRPr lang="en-US" sz="4000"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291087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pic>
        <p:nvPicPr>
          <p:cNvPr id="8" name="Picture 7">
            <a:extLst>
              <a:ext uri="{FF2B5EF4-FFF2-40B4-BE49-F238E27FC236}">
                <a16:creationId xmlns=""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 xmlns:a16="http://schemas.microsoft.com/office/drawing/2014/main" id="{D704ACF8-580B-4EE1-A429-A72AEE3D99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1" y="6093496"/>
            <a:ext cx="12280900" cy="877655"/>
          </a:xfrm>
          <a:prstGeom prst="rect">
            <a:avLst/>
          </a:prstGeom>
        </p:spPr>
      </p:pic>
      <p:sp>
        <p:nvSpPr>
          <p:cNvPr id="11" name="Speech Bubble: Rectangle with Corners Rounded 10">
            <a:extLst>
              <a:ext uri="{FF2B5EF4-FFF2-40B4-BE49-F238E27FC236}">
                <a16:creationId xmlns="" xmlns:a16="http://schemas.microsoft.com/office/drawing/2014/main" id="{71395BC8-DC88-4BFF-A0A1-EF6EEA353689}"/>
              </a:ext>
            </a:extLst>
          </p:cNvPr>
          <p:cNvSpPr/>
          <p:nvPr/>
        </p:nvSpPr>
        <p:spPr>
          <a:xfrm>
            <a:off x="858834" y="552450"/>
            <a:ext cx="11022016" cy="1549267"/>
          </a:xfrm>
          <a:custGeom>
            <a:avLst/>
            <a:gdLst>
              <a:gd name="connsiteX0" fmla="*/ 0 w 11022016"/>
              <a:gd name="connsiteY0" fmla="*/ 258216 h 1549267"/>
              <a:gd name="connsiteX1" fmla="*/ 258216 w 11022016"/>
              <a:gd name="connsiteY1" fmla="*/ 0 h 1549267"/>
              <a:gd name="connsiteX2" fmla="*/ 1837003 w 11022016"/>
              <a:gd name="connsiteY2" fmla="*/ 0 h 1549267"/>
              <a:gd name="connsiteX3" fmla="*/ 1837003 w 11022016"/>
              <a:gd name="connsiteY3" fmla="*/ 0 h 1549267"/>
              <a:gd name="connsiteX4" fmla="*/ 4592507 w 11022016"/>
              <a:gd name="connsiteY4" fmla="*/ 0 h 1549267"/>
              <a:gd name="connsiteX5" fmla="*/ 10763800 w 11022016"/>
              <a:gd name="connsiteY5" fmla="*/ 0 h 1549267"/>
              <a:gd name="connsiteX6" fmla="*/ 11022016 w 11022016"/>
              <a:gd name="connsiteY6" fmla="*/ 258216 h 1549267"/>
              <a:gd name="connsiteX7" fmla="*/ 11022016 w 11022016"/>
              <a:gd name="connsiteY7" fmla="*/ 903739 h 1549267"/>
              <a:gd name="connsiteX8" fmla="*/ 11022016 w 11022016"/>
              <a:gd name="connsiteY8" fmla="*/ 903739 h 1549267"/>
              <a:gd name="connsiteX9" fmla="*/ 11022016 w 11022016"/>
              <a:gd name="connsiteY9" fmla="*/ 1291056 h 1549267"/>
              <a:gd name="connsiteX10" fmla="*/ 11022016 w 11022016"/>
              <a:gd name="connsiteY10" fmla="*/ 1291051 h 1549267"/>
              <a:gd name="connsiteX11" fmla="*/ 10763800 w 11022016"/>
              <a:gd name="connsiteY11" fmla="*/ 1549267 h 1549267"/>
              <a:gd name="connsiteX12" fmla="*/ 4592507 w 11022016"/>
              <a:gd name="connsiteY12" fmla="*/ 1549267 h 1549267"/>
              <a:gd name="connsiteX13" fmla="*/ 1837003 w 11022016"/>
              <a:gd name="connsiteY13" fmla="*/ 1549267 h 1549267"/>
              <a:gd name="connsiteX14" fmla="*/ 1837003 w 11022016"/>
              <a:gd name="connsiteY14" fmla="*/ 1549267 h 1549267"/>
              <a:gd name="connsiteX15" fmla="*/ 258216 w 11022016"/>
              <a:gd name="connsiteY15" fmla="*/ 1549267 h 1549267"/>
              <a:gd name="connsiteX16" fmla="*/ 0 w 11022016"/>
              <a:gd name="connsiteY16" fmla="*/ 1291051 h 1549267"/>
              <a:gd name="connsiteX17" fmla="*/ 0 w 11022016"/>
              <a:gd name="connsiteY17" fmla="*/ 1291056 h 1549267"/>
              <a:gd name="connsiteX18" fmla="*/ -485630 w 11022016"/>
              <a:gd name="connsiteY18" fmla="*/ 986108 h 1549267"/>
              <a:gd name="connsiteX19" fmla="*/ 0 w 11022016"/>
              <a:gd name="connsiteY19" fmla="*/ 903739 h 1549267"/>
              <a:gd name="connsiteX20" fmla="*/ 0 w 11022016"/>
              <a:gd name="connsiteY20" fmla="*/ 258216 h 15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22016" h="1549267" fill="none" extrusionOk="0">
                <a:moveTo>
                  <a:pt x="0" y="258216"/>
                </a:moveTo>
                <a:cubicBezTo>
                  <a:pt x="21618" y="127308"/>
                  <a:pt x="101927" y="5501"/>
                  <a:pt x="258216" y="0"/>
                </a:cubicBezTo>
                <a:cubicBezTo>
                  <a:pt x="589210" y="-73103"/>
                  <a:pt x="1571174" y="117986"/>
                  <a:pt x="1837003" y="0"/>
                </a:cubicBezTo>
                <a:lnTo>
                  <a:pt x="1837003" y="0"/>
                </a:lnTo>
                <a:cubicBezTo>
                  <a:pt x="2963547" y="143479"/>
                  <a:pt x="3429641" y="81161"/>
                  <a:pt x="4592507" y="0"/>
                </a:cubicBezTo>
                <a:cubicBezTo>
                  <a:pt x="5270812" y="-117130"/>
                  <a:pt x="9690787" y="123459"/>
                  <a:pt x="10763800" y="0"/>
                </a:cubicBezTo>
                <a:cubicBezTo>
                  <a:pt x="10917737" y="18048"/>
                  <a:pt x="11013495" y="116799"/>
                  <a:pt x="11022016" y="258216"/>
                </a:cubicBezTo>
                <a:cubicBezTo>
                  <a:pt x="10981778" y="432899"/>
                  <a:pt x="11029553" y="778066"/>
                  <a:pt x="11022016" y="903739"/>
                </a:cubicBezTo>
                <a:lnTo>
                  <a:pt x="11022016" y="903739"/>
                </a:lnTo>
                <a:cubicBezTo>
                  <a:pt x="11023982" y="1072999"/>
                  <a:pt x="11023585" y="1209611"/>
                  <a:pt x="11022016" y="1291056"/>
                </a:cubicBezTo>
                <a:lnTo>
                  <a:pt x="11022016" y="1291051"/>
                </a:lnTo>
                <a:cubicBezTo>
                  <a:pt x="11013228" y="1422654"/>
                  <a:pt x="10902767" y="1561125"/>
                  <a:pt x="10763800" y="1549267"/>
                </a:cubicBezTo>
                <a:cubicBezTo>
                  <a:pt x="8632530" y="1682661"/>
                  <a:pt x="7585613" y="1418547"/>
                  <a:pt x="4592507" y="1549267"/>
                </a:cubicBezTo>
                <a:cubicBezTo>
                  <a:pt x="3285414" y="1598966"/>
                  <a:pt x="2232576" y="1524539"/>
                  <a:pt x="1837003" y="1549267"/>
                </a:cubicBezTo>
                <a:lnTo>
                  <a:pt x="1837003" y="1549267"/>
                </a:lnTo>
                <a:cubicBezTo>
                  <a:pt x="1584597" y="1414218"/>
                  <a:pt x="472914" y="1662408"/>
                  <a:pt x="258216" y="1549267"/>
                </a:cubicBezTo>
                <a:cubicBezTo>
                  <a:pt x="90240" y="1549160"/>
                  <a:pt x="6668" y="1419983"/>
                  <a:pt x="0" y="1291051"/>
                </a:cubicBezTo>
                <a:lnTo>
                  <a:pt x="0" y="1291056"/>
                </a:lnTo>
                <a:cubicBezTo>
                  <a:pt x="-180864" y="1215987"/>
                  <a:pt x="-338311" y="1138661"/>
                  <a:pt x="-485630" y="986108"/>
                </a:cubicBezTo>
                <a:cubicBezTo>
                  <a:pt x="-422378" y="960099"/>
                  <a:pt x="-67743" y="895017"/>
                  <a:pt x="0" y="903739"/>
                </a:cubicBezTo>
                <a:cubicBezTo>
                  <a:pt x="-33905" y="746768"/>
                  <a:pt x="-8376" y="468052"/>
                  <a:pt x="0" y="258216"/>
                </a:cubicBezTo>
                <a:close/>
              </a:path>
              <a:path w="11022016" h="1549267" stroke="0" extrusionOk="0">
                <a:moveTo>
                  <a:pt x="0" y="258216"/>
                </a:moveTo>
                <a:cubicBezTo>
                  <a:pt x="-12581" y="137121"/>
                  <a:pt x="127753" y="-8214"/>
                  <a:pt x="258216" y="0"/>
                </a:cubicBezTo>
                <a:cubicBezTo>
                  <a:pt x="907365" y="-41141"/>
                  <a:pt x="1124842" y="89433"/>
                  <a:pt x="1837003" y="0"/>
                </a:cubicBezTo>
                <a:lnTo>
                  <a:pt x="1837003" y="0"/>
                </a:lnTo>
                <a:cubicBezTo>
                  <a:pt x="2793975" y="-29929"/>
                  <a:pt x="4312017" y="-87481"/>
                  <a:pt x="4592507" y="0"/>
                </a:cubicBezTo>
                <a:cubicBezTo>
                  <a:pt x="6429376" y="-134364"/>
                  <a:pt x="7906236" y="130381"/>
                  <a:pt x="10763800" y="0"/>
                </a:cubicBezTo>
                <a:cubicBezTo>
                  <a:pt x="10902349" y="-9569"/>
                  <a:pt x="11033422" y="106765"/>
                  <a:pt x="11022016" y="258216"/>
                </a:cubicBezTo>
                <a:cubicBezTo>
                  <a:pt x="10996047" y="494595"/>
                  <a:pt x="11049603" y="633323"/>
                  <a:pt x="11022016" y="903739"/>
                </a:cubicBezTo>
                <a:lnTo>
                  <a:pt x="11022016" y="903739"/>
                </a:lnTo>
                <a:cubicBezTo>
                  <a:pt x="11008814" y="1053989"/>
                  <a:pt x="11010518" y="1223198"/>
                  <a:pt x="11022016" y="1291056"/>
                </a:cubicBezTo>
                <a:lnTo>
                  <a:pt x="11022016" y="1291051"/>
                </a:lnTo>
                <a:cubicBezTo>
                  <a:pt x="11041538" y="1431531"/>
                  <a:pt x="10898451" y="1551573"/>
                  <a:pt x="10763800" y="1549267"/>
                </a:cubicBezTo>
                <a:cubicBezTo>
                  <a:pt x="9149540" y="1511508"/>
                  <a:pt x="7452106" y="1599765"/>
                  <a:pt x="4592507" y="1549267"/>
                </a:cubicBezTo>
                <a:cubicBezTo>
                  <a:pt x="3791915" y="1380232"/>
                  <a:pt x="2623969" y="1602567"/>
                  <a:pt x="1837003" y="1549267"/>
                </a:cubicBezTo>
                <a:lnTo>
                  <a:pt x="1837003" y="1549267"/>
                </a:lnTo>
                <a:cubicBezTo>
                  <a:pt x="1199062" y="1569707"/>
                  <a:pt x="663064" y="1458878"/>
                  <a:pt x="258216" y="1549267"/>
                </a:cubicBezTo>
                <a:cubicBezTo>
                  <a:pt x="98167" y="1533362"/>
                  <a:pt x="14628" y="1430236"/>
                  <a:pt x="0" y="1291051"/>
                </a:cubicBezTo>
                <a:lnTo>
                  <a:pt x="0" y="1291056"/>
                </a:lnTo>
                <a:cubicBezTo>
                  <a:pt x="-223842" y="1156238"/>
                  <a:pt x="-236047" y="1118376"/>
                  <a:pt x="-485630" y="986108"/>
                </a:cubicBezTo>
                <a:cubicBezTo>
                  <a:pt x="-376480" y="977586"/>
                  <a:pt x="-113960" y="949058"/>
                  <a:pt x="0" y="903739"/>
                </a:cubicBezTo>
                <a:cubicBezTo>
                  <a:pt x="-4721" y="705433"/>
                  <a:pt x="42549" y="379089"/>
                  <a:pt x="0" y="258216"/>
                </a:cubicBezTo>
                <a:close/>
              </a:path>
            </a:pathLst>
          </a:custGeom>
          <a:solidFill>
            <a:schemeClr val="accent4">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54406"/>
                      <a:gd name="adj2" fmla="val 1365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4000" dirty="0">
                <a:solidFill>
                  <a:srgbClr val="0000FF"/>
                </a:solidFill>
                <a:latin typeface="Arial" panose="020B0604020202020204" pitchFamily="34" charset="0"/>
                <a:cs typeface="Arial" panose="020B0604020202020204" pitchFamily="34" charset="0"/>
              </a:rPr>
              <a:t>4)</a:t>
            </a:r>
            <a:r>
              <a:rPr lang="vi-VN" sz="4000" dirty="0">
                <a:solidFill>
                  <a:srgbClr val="0000FF"/>
                </a:solidFill>
                <a:cs typeface="Arial" panose="020B0604020202020204" pitchFamily="34" charset="0"/>
              </a:rPr>
              <a:t> Khi giặc tra khảo. Yết Kiêu đã thể hiện sự dũng khí và sự khôn ngoan như thế nào</a:t>
            </a:r>
            <a:r>
              <a:rPr lang="en-US" sz="4000" dirty="0">
                <a:solidFill>
                  <a:srgbClr val="0000FF"/>
                </a:solidFill>
                <a:latin typeface="Arial" panose="020B0604020202020204" pitchFamily="34" charset="0"/>
                <a:cs typeface="Arial" panose="020B0604020202020204" pitchFamily="34" charset="0"/>
              </a:rPr>
              <a:t>?</a:t>
            </a:r>
          </a:p>
        </p:txBody>
      </p:sp>
      <p:sp>
        <p:nvSpPr>
          <p:cNvPr id="12" name="Rectangle: Rounded Corners 11">
            <a:extLst>
              <a:ext uri="{FF2B5EF4-FFF2-40B4-BE49-F238E27FC236}">
                <a16:creationId xmlns="" xmlns:a16="http://schemas.microsoft.com/office/drawing/2014/main" id="{EEAB5D29-49BD-4146-9A0B-3C0E61C31B96}"/>
              </a:ext>
            </a:extLst>
          </p:cNvPr>
          <p:cNvSpPr/>
          <p:nvPr/>
        </p:nvSpPr>
        <p:spPr>
          <a:xfrm>
            <a:off x="2686842" y="2426002"/>
            <a:ext cx="9194008" cy="3480404"/>
          </a:xfrm>
          <a:custGeom>
            <a:avLst/>
            <a:gdLst>
              <a:gd name="connsiteX0" fmla="*/ 0 w 9194008"/>
              <a:gd name="connsiteY0" fmla="*/ 580079 h 3480404"/>
              <a:gd name="connsiteX1" fmla="*/ 580079 w 9194008"/>
              <a:gd name="connsiteY1" fmla="*/ 0 h 3480404"/>
              <a:gd name="connsiteX2" fmla="*/ 1234264 w 9194008"/>
              <a:gd name="connsiteY2" fmla="*/ 0 h 3480404"/>
              <a:gd name="connsiteX3" fmla="*/ 1888449 w 9194008"/>
              <a:gd name="connsiteY3" fmla="*/ 0 h 3480404"/>
              <a:gd name="connsiteX4" fmla="*/ 2381957 w 9194008"/>
              <a:gd name="connsiteY4" fmla="*/ 0 h 3480404"/>
              <a:gd name="connsiteX5" fmla="*/ 3036142 w 9194008"/>
              <a:gd name="connsiteY5" fmla="*/ 0 h 3480404"/>
              <a:gd name="connsiteX6" fmla="*/ 3770665 w 9194008"/>
              <a:gd name="connsiteY6" fmla="*/ 0 h 3480404"/>
              <a:gd name="connsiteX7" fmla="*/ 4344512 w 9194008"/>
              <a:gd name="connsiteY7" fmla="*/ 0 h 3480404"/>
              <a:gd name="connsiteX8" fmla="*/ 4677343 w 9194008"/>
              <a:gd name="connsiteY8" fmla="*/ 0 h 3480404"/>
              <a:gd name="connsiteX9" fmla="*/ 5411866 w 9194008"/>
              <a:gd name="connsiteY9" fmla="*/ 0 h 3480404"/>
              <a:gd name="connsiteX10" fmla="*/ 5744697 w 9194008"/>
              <a:gd name="connsiteY10" fmla="*/ 0 h 3480404"/>
              <a:gd name="connsiteX11" fmla="*/ 6318543 w 9194008"/>
              <a:gd name="connsiteY11" fmla="*/ 0 h 3480404"/>
              <a:gd name="connsiteX12" fmla="*/ 6812051 w 9194008"/>
              <a:gd name="connsiteY12" fmla="*/ 0 h 3480404"/>
              <a:gd name="connsiteX13" fmla="*/ 7546575 w 9194008"/>
              <a:gd name="connsiteY13" fmla="*/ 0 h 3480404"/>
              <a:gd name="connsiteX14" fmla="*/ 8613929 w 9194008"/>
              <a:gd name="connsiteY14" fmla="*/ 0 h 3480404"/>
              <a:gd name="connsiteX15" fmla="*/ 9194008 w 9194008"/>
              <a:gd name="connsiteY15" fmla="*/ 580079 h 3480404"/>
              <a:gd name="connsiteX16" fmla="*/ 9194008 w 9194008"/>
              <a:gd name="connsiteY16" fmla="*/ 1090533 h 3480404"/>
              <a:gd name="connsiteX17" fmla="*/ 9194008 w 9194008"/>
              <a:gd name="connsiteY17" fmla="*/ 1693797 h 3480404"/>
              <a:gd name="connsiteX18" fmla="*/ 9194008 w 9194008"/>
              <a:gd name="connsiteY18" fmla="*/ 2273859 h 3480404"/>
              <a:gd name="connsiteX19" fmla="*/ 9194008 w 9194008"/>
              <a:gd name="connsiteY19" fmla="*/ 2900325 h 3480404"/>
              <a:gd name="connsiteX20" fmla="*/ 8613929 w 9194008"/>
              <a:gd name="connsiteY20" fmla="*/ 3480404 h 3480404"/>
              <a:gd name="connsiteX21" fmla="*/ 8040083 w 9194008"/>
              <a:gd name="connsiteY21" fmla="*/ 3480404 h 3480404"/>
              <a:gd name="connsiteX22" fmla="*/ 7305559 w 9194008"/>
              <a:gd name="connsiteY22" fmla="*/ 3480404 h 3480404"/>
              <a:gd name="connsiteX23" fmla="*/ 6972728 w 9194008"/>
              <a:gd name="connsiteY23" fmla="*/ 3480404 h 3480404"/>
              <a:gd name="connsiteX24" fmla="*/ 6559559 w 9194008"/>
              <a:gd name="connsiteY24" fmla="*/ 3480404 h 3480404"/>
              <a:gd name="connsiteX25" fmla="*/ 6146389 w 9194008"/>
              <a:gd name="connsiteY25" fmla="*/ 3480404 h 3480404"/>
              <a:gd name="connsiteX26" fmla="*/ 5411866 w 9194008"/>
              <a:gd name="connsiteY26" fmla="*/ 3480404 h 3480404"/>
              <a:gd name="connsiteX27" fmla="*/ 5079035 w 9194008"/>
              <a:gd name="connsiteY27" fmla="*/ 3480404 h 3480404"/>
              <a:gd name="connsiteX28" fmla="*/ 4505189 w 9194008"/>
              <a:gd name="connsiteY28" fmla="*/ 3480404 h 3480404"/>
              <a:gd name="connsiteX29" fmla="*/ 4172358 w 9194008"/>
              <a:gd name="connsiteY29" fmla="*/ 3480404 h 3480404"/>
              <a:gd name="connsiteX30" fmla="*/ 3839527 w 9194008"/>
              <a:gd name="connsiteY30" fmla="*/ 3480404 h 3480404"/>
              <a:gd name="connsiteX31" fmla="*/ 3506696 w 9194008"/>
              <a:gd name="connsiteY31" fmla="*/ 3480404 h 3480404"/>
              <a:gd name="connsiteX32" fmla="*/ 2772172 w 9194008"/>
              <a:gd name="connsiteY32" fmla="*/ 3480404 h 3480404"/>
              <a:gd name="connsiteX33" fmla="*/ 2439341 w 9194008"/>
              <a:gd name="connsiteY33" fmla="*/ 3480404 h 3480404"/>
              <a:gd name="connsiteX34" fmla="*/ 1704818 w 9194008"/>
              <a:gd name="connsiteY34" fmla="*/ 3480404 h 3480404"/>
              <a:gd name="connsiteX35" fmla="*/ 1211310 w 9194008"/>
              <a:gd name="connsiteY35" fmla="*/ 3480404 h 3480404"/>
              <a:gd name="connsiteX36" fmla="*/ 580079 w 9194008"/>
              <a:gd name="connsiteY36" fmla="*/ 3480404 h 3480404"/>
              <a:gd name="connsiteX37" fmla="*/ 0 w 9194008"/>
              <a:gd name="connsiteY37" fmla="*/ 2900325 h 3480404"/>
              <a:gd name="connsiteX38" fmla="*/ 0 w 9194008"/>
              <a:gd name="connsiteY38" fmla="*/ 2297061 h 3480404"/>
              <a:gd name="connsiteX39" fmla="*/ 0 w 9194008"/>
              <a:gd name="connsiteY39" fmla="*/ 1693797 h 3480404"/>
              <a:gd name="connsiteX40" fmla="*/ 0 w 9194008"/>
              <a:gd name="connsiteY40" fmla="*/ 1160141 h 3480404"/>
              <a:gd name="connsiteX41" fmla="*/ 0 w 9194008"/>
              <a:gd name="connsiteY41" fmla="*/ 580079 h 34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94008" h="3480404" extrusionOk="0">
                <a:moveTo>
                  <a:pt x="0" y="580079"/>
                </a:moveTo>
                <a:cubicBezTo>
                  <a:pt x="-53538" y="288341"/>
                  <a:pt x="250109" y="36778"/>
                  <a:pt x="580079" y="0"/>
                </a:cubicBezTo>
                <a:cubicBezTo>
                  <a:pt x="736932" y="-11622"/>
                  <a:pt x="1016866" y="73909"/>
                  <a:pt x="1234264" y="0"/>
                </a:cubicBezTo>
                <a:cubicBezTo>
                  <a:pt x="1451663" y="-73909"/>
                  <a:pt x="1620253" y="76792"/>
                  <a:pt x="1888449" y="0"/>
                </a:cubicBezTo>
                <a:cubicBezTo>
                  <a:pt x="2156645" y="-76792"/>
                  <a:pt x="2243416" y="32021"/>
                  <a:pt x="2381957" y="0"/>
                </a:cubicBezTo>
                <a:cubicBezTo>
                  <a:pt x="2520498" y="-32021"/>
                  <a:pt x="2724535" y="13996"/>
                  <a:pt x="3036142" y="0"/>
                </a:cubicBezTo>
                <a:cubicBezTo>
                  <a:pt x="3347750" y="-13996"/>
                  <a:pt x="3580611" y="2387"/>
                  <a:pt x="3770665" y="0"/>
                </a:cubicBezTo>
                <a:cubicBezTo>
                  <a:pt x="3960719" y="-2387"/>
                  <a:pt x="4078270" y="60032"/>
                  <a:pt x="4344512" y="0"/>
                </a:cubicBezTo>
                <a:cubicBezTo>
                  <a:pt x="4610754" y="-60032"/>
                  <a:pt x="4598953" y="37697"/>
                  <a:pt x="4677343" y="0"/>
                </a:cubicBezTo>
                <a:cubicBezTo>
                  <a:pt x="4755733" y="-37697"/>
                  <a:pt x="5118065" y="38854"/>
                  <a:pt x="5411866" y="0"/>
                </a:cubicBezTo>
                <a:cubicBezTo>
                  <a:pt x="5705667" y="-38854"/>
                  <a:pt x="5592927" y="24710"/>
                  <a:pt x="5744697" y="0"/>
                </a:cubicBezTo>
                <a:cubicBezTo>
                  <a:pt x="5896467" y="-24710"/>
                  <a:pt x="6177162" y="22054"/>
                  <a:pt x="6318543" y="0"/>
                </a:cubicBezTo>
                <a:cubicBezTo>
                  <a:pt x="6459924" y="-22054"/>
                  <a:pt x="6652356" y="44812"/>
                  <a:pt x="6812051" y="0"/>
                </a:cubicBezTo>
                <a:cubicBezTo>
                  <a:pt x="6971746" y="-44812"/>
                  <a:pt x="7237484" y="78782"/>
                  <a:pt x="7546575" y="0"/>
                </a:cubicBezTo>
                <a:cubicBezTo>
                  <a:pt x="7855666" y="-78782"/>
                  <a:pt x="8094091" y="35796"/>
                  <a:pt x="8613929" y="0"/>
                </a:cubicBezTo>
                <a:cubicBezTo>
                  <a:pt x="8862584" y="49948"/>
                  <a:pt x="9266331" y="255317"/>
                  <a:pt x="9194008" y="580079"/>
                </a:cubicBezTo>
                <a:cubicBezTo>
                  <a:pt x="9216094" y="690188"/>
                  <a:pt x="9188564" y="940825"/>
                  <a:pt x="9194008" y="1090533"/>
                </a:cubicBezTo>
                <a:cubicBezTo>
                  <a:pt x="9199452" y="1240241"/>
                  <a:pt x="9139393" y="1455470"/>
                  <a:pt x="9194008" y="1693797"/>
                </a:cubicBezTo>
                <a:cubicBezTo>
                  <a:pt x="9248623" y="1932124"/>
                  <a:pt x="9124467" y="2020245"/>
                  <a:pt x="9194008" y="2273859"/>
                </a:cubicBezTo>
                <a:cubicBezTo>
                  <a:pt x="9263549" y="2527473"/>
                  <a:pt x="9159683" y="2744396"/>
                  <a:pt x="9194008" y="2900325"/>
                </a:cubicBezTo>
                <a:cubicBezTo>
                  <a:pt x="9209306" y="3228701"/>
                  <a:pt x="8936475" y="3560076"/>
                  <a:pt x="8613929" y="3480404"/>
                </a:cubicBezTo>
                <a:cubicBezTo>
                  <a:pt x="8482858" y="3513266"/>
                  <a:pt x="8211535" y="3456366"/>
                  <a:pt x="8040083" y="3480404"/>
                </a:cubicBezTo>
                <a:cubicBezTo>
                  <a:pt x="7868631" y="3504442"/>
                  <a:pt x="7503631" y="3459155"/>
                  <a:pt x="7305559" y="3480404"/>
                </a:cubicBezTo>
                <a:cubicBezTo>
                  <a:pt x="7107487" y="3501653"/>
                  <a:pt x="7113265" y="3457394"/>
                  <a:pt x="6972728" y="3480404"/>
                </a:cubicBezTo>
                <a:cubicBezTo>
                  <a:pt x="6832191" y="3503414"/>
                  <a:pt x="6657842" y="3455036"/>
                  <a:pt x="6559559" y="3480404"/>
                </a:cubicBezTo>
                <a:cubicBezTo>
                  <a:pt x="6461276" y="3505772"/>
                  <a:pt x="6314298" y="3473883"/>
                  <a:pt x="6146389" y="3480404"/>
                </a:cubicBezTo>
                <a:cubicBezTo>
                  <a:pt x="5978480" y="3486925"/>
                  <a:pt x="5765722" y="3394498"/>
                  <a:pt x="5411866" y="3480404"/>
                </a:cubicBezTo>
                <a:cubicBezTo>
                  <a:pt x="5058010" y="3566310"/>
                  <a:pt x="5204891" y="3479230"/>
                  <a:pt x="5079035" y="3480404"/>
                </a:cubicBezTo>
                <a:cubicBezTo>
                  <a:pt x="4953179" y="3481578"/>
                  <a:pt x="4674069" y="3445950"/>
                  <a:pt x="4505189" y="3480404"/>
                </a:cubicBezTo>
                <a:cubicBezTo>
                  <a:pt x="4336309" y="3514858"/>
                  <a:pt x="4283886" y="3478726"/>
                  <a:pt x="4172358" y="3480404"/>
                </a:cubicBezTo>
                <a:cubicBezTo>
                  <a:pt x="4060830" y="3482082"/>
                  <a:pt x="3973023" y="3460605"/>
                  <a:pt x="3839527" y="3480404"/>
                </a:cubicBezTo>
                <a:cubicBezTo>
                  <a:pt x="3706031" y="3500203"/>
                  <a:pt x="3647586" y="3477312"/>
                  <a:pt x="3506696" y="3480404"/>
                </a:cubicBezTo>
                <a:cubicBezTo>
                  <a:pt x="3365806" y="3483496"/>
                  <a:pt x="3105966" y="3478889"/>
                  <a:pt x="2772172" y="3480404"/>
                </a:cubicBezTo>
                <a:cubicBezTo>
                  <a:pt x="2438378" y="3481919"/>
                  <a:pt x="2549163" y="3464063"/>
                  <a:pt x="2439341" y="3480404"/>
                </a:cubicBezTo>
                <a:cubicBezTo>
                  <a:pt x="2329519" y="3496745"/>
                  <a:pt x="1923947" y="3430116"/>
                  <a:pt x="1704818" y="3480404"/>
                </a:cubicBezTo>
                <a:cubicBezTo>
                  <a:pt x="1485689" y="3530692"/>
                  <a:pt x="1311115" y="3435740"/>
                  <a:pt x="1211310" y="3480404"/>
                </a:cubicBezTo>
                <a:cubicBezTo>
                  <a:pt x="1111505" y="3525068"/>
                  <a:pt x="768422" y="3435074"/>
                  <a:pt x="580079" y="3480404"/>
                </a:cubicBezTo>
                <a:cubicBezTo>
                  <a:pt x="245396" y="3483885"/>
                  <a:pt x="90722" y="3206290"/>
                  <a:pt x="0" y="2900325"/>
                </a:cubicBezTo>
                <a:cubicBezTo>
                  <a:pt x="-11913" y="2684241"/>
                  <a:pt x="20133" y="2529712"/>
                  <a:pt x="0" y="2297061"/>
                </a:cubicBezTo>
                <a:cubicBezTo>
                  <a:pt x="-20133" y="2064410"/>
                  <a:pt x="65217" y="1864557"/>
                  <a:pt x="0" y="1693797"/>
                </a:cubicBezTo>
                <a:cubicBezTo>
                  <a:pt x="-65217" y="1523037"/>
                  <a:pt x="31815" y="1364013"/>
                  <a:pt x="0" y="1160141"/>
                </a:cubicBezTo>
                <a:cubicBezTo>
                  <a:pt x="-31815" y="956269"/>
                  <a:pt x="14617" y="804208"/>
                  <a:pt x="0" y="580079"/>
                </a:cubicBezTo>
                <a:close/>
              </a:path>
            </a:pathLst>
          </a:custGeom>
          <a:noFill/>
          <a:ln w="38100">
            <a:solidFill>
              <a:schemeClr val="accent2">
                <a:lumMod val="60000"/>
                <a:lumOff val="40000"/>
              </a:schemeClr>
            </a:solidFill>
            <a:extLst>
              <a:ext uri="{C807C97D-BFC1-408E-A445-0C87EB9F89A2}">
                <ask:lineSketchStyleProps xmlns="" xmlns:ask="http://schemas.microsoft.com/office/drawing/2018/sketchyshapes" sd="120367004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vi-VN" sz="4000" dirty="0">
                <a:solidFill>
                  <a:srgbClr val="FF0000"/>
                </a:solidFill>
                <a:ea typeface="Times New Roman" panose="02020603050405020304" pitchFamily="18" charset="0"/>
              </a:rPr>
              <a:t>Ông bị tra khảo nhưng vẫn dọa cho quân gặc khiếp sợ. Ông giả vờ đưa giặc đi bắt những người khác, rồi nhảy xuống nước trốn đi</a:t>
            </a:r>
            <a:r>
              <a:rPr lang="en-US" sz="4000" dirty="0">
                <a:solidFill>
                  <a:srgbClr val="FF0000"/>
                </a:solidFill>
                <a:ea typeface="Times New Roman" panose="02020603050405020304" pitchFamily="18" charset="0"/>
              </a:rPr>
              <a:t>.</a:t>
            </a:r>
          </a:p>
        </p:txBody>
      </p:sp>
    </p:spTree>
    <p:extLst>
      <p:ext uri="{BB962C8B-B14F-4D97-AF65-F5344CB8AC3E}">
        <p14:creationId xmlns:p14="http://schemas.microsoft.com/office/powerpoint/2010/main" val="339353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6532324"/>
            <a:ext cx="12280901" cy="325676"/>
          </a:xfrm>
          <a:prstGeom prst="rect">
            <a:avLst/>
          </a:prstGeom>
        </p:spPr>
      </p:pic>
      <p:pic>
        <p:nvPicPr>
          <p:cNvPr id="8" name="Picture 7">
            <a:extLst>
              <a:ext uri="{FF2B5EF4-FFF2-40B4-BE49-F238E27FC236}">
                <a16:creationId xmlns="" xmlns:a16="http://schemas.microsoft.com/office/drawing/2014/main" id="{2B0885CB-C3F0-44C4-9582-ADD1986F7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1" y="-38100"/>
            <a:ext cx="12280901" cy="325676"/>
          </a:xfrm>
          <a:prstGeom prst="rect">
            <a:avLst/>
          </a:prstGeom>
        </p:spPr>
      </p:pic>
      <p:pic>
        <p:nvPicPr>
          <p:cNvPr id="7" name="Picture 6">
            <a:extLst>
              <a:ext uri="{FF2B5EF4-FFF2-40B4-BE49-F238E27FC236}">
                <a16:creationId xmlns="" xmlns:a16="http://schemas.microsoft.com/office/drawing/2014/main" id="{DB35BE30-70F0-4C46-9D6E-66AB70A23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9" name="Speech Bubble: Rectangle with Corners Rounded 8">
            <a:extLst>
              <a:ext uri="{FF2B5EF4-FFF2-40B4-BE49-F238E27FC236}">
                <a16:creationId xmlns="" xmlns:a16="http://schemas.microsoft.com/office/drawing/2014/main" id="{B3B805A7-77DB-4B5C-8BB6-FF27F56A690F}"/>
              </a:ext>
            </a:extLst>
          </p:cNvPr>
          <p:cNvSpPr/>
          <p:nvPr/>
        </p:nvSpPr>
        <p:spPr>
          <a:xfrm>
            <a:off x="876298" y="1449155"/>
            <a:ext cx="11022016" cy="1262162"/>
          </a:xfrm>
          <a:custGeom>
            <a:avLst/>
            <a:gdLst>
              <a:gd name="connsiteX0" fmla="*/ 0 w 11022016"/>
              <a:gd name="connsiteY0" fmla="*/ 210365 h 1262162"/>
              <a:gd name="connsiteX1" fmla="*/ 210365 w 11022016"/>
              <a:gd name="connsiteY1" fmla="*/ 0 h 1262162"/>
              <a:gd name="connsiteX2" fmla="*/ 1837003 w 11022016"/>
              <a:gd name="connsiteY2" fmla="*/ 0 h 1262162"/>
              <a:gd name="connsiteX3" fmla="*/ 1837003 w 11022016"/>
              <a:gd name="connsiteY3" fmla="*/ 0 h 1262162"/>
              <a:gd name="connsiteX4" fmla="*/ 4592507 w 11022016"/>
              <a:gd name="connsiteY4" fmla="*/ 0 h 1262162"/>
              <a:gd name="connsiteX5" fmla="*/ 10811651 w 11022016"/>
              <a:gd name="connsiteY5" fmla="*/ 0 h 1262162"/>
              <a:gd name="connsiteX6" fmla="*/ 11022016 w 11022016"/>
              <a:gd name="connsiteY6" fmla="*/ 210365 h 1262162"/>
              <a:gd name="connsiteX7" fmla="*/ 11022016 w 11022016"/>
              <a:gd name="connsiteY7" fmla="*/ 736261 h 1262162"/>
              <a:gd name="connsiteX8" fmla="*/ 11022016 w 11022016"/>
              <a:gd name="connsiteY8" fmla="*/ 736261 h 1262162"/>
              <a:gd name="connsiteX9" fmla="*/ 11022016 w 11022016"/>
              <a:gd name="connsiteY9" fmla="*/ 1051802 h 1262162"/>
              <a:gd name="connsiteX10" fmla="*/ 11022016 w 11022016"/>
              <a:gd name="connsiteY10" fmla="*/ 1051797 h 1262162"/>
              <a:gd name="connsiteX11" fmla="*/ 10811651 w 11022016"/>
              <a:gd name="connsiteY11" fmla="*/ 1262162 h 1262162"/>
              <a:gd name="connsiteX12" fmla="*/ 4592507 w 11022016"/>
              <a:gd name="connsiteY12" fmla="*/ 1262162 h 1262162"/>
              <a:gd name="connsiteX13" fmla="*/ 1837003 w 11022016"/>
              <a:gd name="connsiteY13" fmla="*/ 1262162 h 1262162"/>
              <a:gd name="connsiteX14" fmla="*/ 1837003 w 11022016"/>
              <a:gd name="connsiteY14" fmla="*/ 1262162 h 1262162"/>
              <a:gd name="connsiteX15" fmla="*/ 210365 w 11022016"/>
              <a:gd name="connsiteY15" fmla="*/ 1262162 h 1262162"/>
              <a:gd name="connsiteX16" fmla="*/ 0 w 11022016"/>
              <a:gd name="connsiteY16" fmla="*/ 1051797 h 1262162"/>
              <a:gd name="connsiteX17" fmla="*/ 0 w 11022016"/>
              <a:gd name="connsiteY17" fmla="*/ 1051802 h 1262162"/>
              <a:gd name="connsiteX18" fmla="*/ -523766 w 11022016"/>
              <a:gd name="connsiteY18" fmla="*/ 1113492 h 1262162"/>
              <a:gd name="connsiteX19" fmla="*/ 0 w 11022016"/>
              <a:gd name="connsiteY19" fmla="*/ 736261 h 1262162"/>
              <a:gd name="connsiteX20" fmla="*/ 0 w 11022016"/>
              <a:gd name="connsiteY20" fmla="*/ 210365 h 12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22016" h="1262162" fill="none" extrusionOk="0">
                <a:moveTo>
                  <a:pt x="0" y="210365"/>
                </a:moveTo>
                <a:cubicBezTo>
                  <a:pt x="13272" y="101368"/>
                  <a:pt x="74416" y="7949"/>
                  <a:pt x="210365" y="0"/>
                </a:cubicBezTo>
                <a:cubicBezTo>
                  <a:pt x="482500" y="74946"/>
                  <a:pt x="1526234" y="32733"/>
                  <a:pt x="1837003" y="0"/>
                </a:cubicBezTo>
                <a:lnTo>
                  <a:pt x="1837003" y="0"/>
                </a:lnTo>
                <a:cubicBezTo>
                  <a:pt x="2963547" y="143479"/>
                  <a:pt x="3429641" y="81161"/>
                  <a:pt x="4592507" y="0"/>
                </a:cubicBezTo>
                <a:cubicBezTo>
                  <a:pt x="5979638" y="-117130"/>
                  <a:pt x="8314496" y="123459"/>
                  <a:pt x="10811651" y="0"/>
                </a:cubicBezTo>
                <a:cubicBezTo>
                  <a:pt x="10936485" y="13787"/>
                  <a:pt x="11020467" y="94401"/>
                  <a:pt x="11022016" y="210365"/>
                </a:cubicBezTo>
                <a:cubicBezTo>
                  <a:pt x="10981746" y="300211"/>
                  <a:pt x="11030193" y="609368"/>
                  <a:pt x="11022016" y="736261"/>
                </a:cubicBezTo>
                <a:lnTo>
                  <a:pt x="11022016" y="736261"/>
                </a:lnTo>
                <a:cubicBezTo>
                  <a:pt x="10994532" y="777034"/>
                  <a:pt x="11010318" y="920726"/>
                  <a:pt x="11022016" y="1051802"/>
                </a:cubicBezTo>
                <a:lnTo>
                  <a:pt x="11022016" y="1051797"/>
                </a:lnTo>
                <a:cubicBezTo>
                  <a:pt x="11019230" y="1164489"/>
                  <a:pt x="10926714" y="1265801"/>
                  <a:pt x="10811651" y="1262162"/>
                </a:cubicBezTo>
                <a:cubicBezTo>
                  <a:pt x="9274289" y="1395556"/>
                  <a:pt x="6524470" y="1131442"/>
                  <a:pt x="4592507" y="1262162"/>
                </a:cubicBezTo>
                <a:cubicBezTo>
                  <a:pt x="3285414" y="1311861"/>
                  <a:pt x="2232576" y="1237434"/>
                  <a:pt x="1837003" y="1262162"/>
                </a:cubicBezTo>
                <a:lnTo>
                  <a:pt x="1837003" y="1262162"/>
                </a:lnTo>
                <a:cubicBezTo>
                  <a:pt x="1127017" y="1405994"/>
                  <a:pt x="865142" y="1301967"/>
                  <a:pt x="210365" y="1262162"/>
                </a:cubicBezTo>
                <a:cubicBezTo>
                  <a:pt x="89288" y="1262141"/>
                  <a:pt x="5516" y="1156663"/>
                  <a:pt x="0" y="1051797"/>
                </a:cubicBezTo>
                <a:lnTo>
                  <a:pt x="0" y="1051802"/>
                </a:lnTo>
                <a:cubicBezTo>
                  <a:pt x="-193231" y="1082094"/>
                  <a:pt x="-460186" y="1117294"/>
                  <a:pt x="-523766" y="1113492"/>
                </a:cubicBezTo>
                <a:cubicBezTo>
                  <a:pt x="-433938" y="1088671"/>
                  <a:pt x="-176982" y="865317"/>
                  <a:pt x="0" y="736261"/>
                </a:cubicBezTo>
                <a:cubicBezTo>
                  <a:pt x="13043" y="636743"/>
                  <a:pt x="2587" y="297018"/>
                  <a:pt x="0" y="210365"/>
                </a:cubicBezTo>
                <a:close/>
              </a:path>
              <a:path w="11022016" h="1262162" stroke="0" extrusionOk="0">
                <a:moveTo>
                  <a:pt x="0" y="210365"/>
                </a:moveTo>
                <a:cubicBezTo>
                  <a:pt x="-1248" y="96318"/>
                  <a:pt x="103994" y="-6635"/>
                  <a:pt x="210365" y="0"/>
                </a:cubicBezTo>
                <a:cubicBezTo>
                  <a:pt x="766019" y="-139518"/>
                  <a:pt x="1402701" y="39538"/>
                  <a:pt x="1837003" y="0"/>
                </a:cubicBezTo>
                <a:lnTo>
                  <a:pt x="1837003" y="0"/>
                </a:lnTo>
                <a:cubicBezTo>
                  <a:pt x="2793975" y="-29929"/>
                  <a:pt x="4312017" y="-87481"/>
                  <a:pt x="4592507" y="0"/>
                </a:cubicBezTo>
                <a:cubicBezTo>
                  <a:pt x="6908518" y="-134364"/>
                  <a:pt x="8274095" y="130381"/>
                  <a:pt x="10811651" y="0"/>
                </a:cubicBezTo>
                <a:cubicBezTo>
                  <a:pt x="10920081" y="-18270"/>
                  <a:pt x="11037806" y="81944"/>
                  <a:pt x="11022016" y="210365"/>
                </a:cubicBezTo>
                <a:cubicBezTo>
                  <a:pt x="11066331" y="464343"/>
                  <a:pt x="11047826" y="679415"/>
                  <a:pt x="11022016" y="736261"/>
                </a:cubicBezTo>
                <a:lnTo>
                  <a:pt x="11022016" y="736261"/>
                </a:lnTo>
                <a:cubicBezTo>
                  <a:pt x="10998023" y="817039"/>
                  <a:pt x="11031058" y="915888"/>
                  <a:pt x="11022016" y="1051802"/>
                </a:cubicBezTo>
                <a:lnTo>
                  <a:pt x="11022016" y="1051797"/>
                </a:lnTo>
                <a:cubicBezTo>
                  <a:pt x="11040608" y="1165950"/>
                  <a:pt x="10924343" y="1263173"/>
                  <a:pt x="10811651" y="1262162"/>
                </a:cubicBezTo>
                <a:cubicBezTo>
                  <a:pt x="9958222" y="1224403"/>
                  <a:pt x="6730742" y="1312660"/>
                  <a:pt x="4592507" y="1262162"/>
                </a:cubicBezTo>
                <a:cubicBezTo>
                  <a:pt x="3791915" y="1093127"/>
                  <a:pt x="2623969" y="1315462"/>
                  <a:pt x="1837003" y="1262162"/>
                </a:cubicBezTo>
                <a:lnTo>
                  <a:pt x="1837003" y="1262162"/>
                </a:lnTo>
                <a:cubicBezTo>
                  <a:pt x="1553714" y="1334166"/>
                  <a:pt x="709122" y="1157379"/>
                  <a:pt x="210365" y="1262162"/>
                </a:cubicBezTo>
                <a:cubicBezTo>
                  <a:pt x="87210" y="1255801"/>
                  <a:pt x="14904" y="1164489"/>
                  <a:pt x="0" y="1051797"/>
                </a:cubicBezTo>
                <a:lnTo>
                  <a:pt x="0" y="1051802"/>
                </a:lnTo>
                <a:cubicBezTo>
                  <a:pt x="-93838" y="1049073"/>
                  <a:pt x="-270677" y="1092255"/>
                  <a:pt x="-523766" y="1113492"/>
                </a:cubicBezTo>
                <a:cubicBezTo>
                  <a:pt x="-262027" y="983297"/>
                  <a:pt x="-274861" y="870364"/>
                  <a:pt x="0" y="736261"/>
                </a:cubicBezTo>
                <a:cubicBezTo>
                  <a:pt x="45598" y="611582"/>
                  <a:pt x="27751" y="435927"/>
                  <a:pt x="0" y="210365"/>
                </a:cubicBezTo>
                <a:close/>
              </a:path>
            </a:pathLst>
          </a:custGeom>
          <a:solidFill>
            <a:schemeClr val="accent4">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54752"/>
                      <a:gd name="adj2" fmla="val 3822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pPr>
            <a:r>
              <a:rPr lang="en-US" sz="4000" dirty="0">
                <a:solidFill>
                  <a:srgbClr val="0000FF"/>
                </a:solidFill>
                <a:latin typeface="Arial" panose="020B0604020202020204" pitchFamily="34" charset="0"/>
                <a:cs typeface="Arial" panose="020B0604020202020204" pitchFamily="34" charset="0"/>
              </a:rPr>
              <a:t>5)</a:t>
            </a:r>
            <a:r>
              <a:rPr lang="vi-VN" sz="4000" dirty="0">
                <a:solidFill>
                  <a:srgbClr val="0000FF"/>
                </a:solidFill>
                <a:cs typeface="Arial" panose="020B0604020202020204" pitchFamily="34" charset="0"/>
              </a:rPr>
              <a:t> Hãy nêu cảm nghĩ của em về ông Yết Kiêu</a:t>
            </a:r>
            <a:r>
              <a:rPr lang="en-US" sz="4000" dirty="0">
                <a:solidFill>
                  <a:srgbClr val="0000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5917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9F0E763-A93A-4366-9FB6-45C3CB55B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6225"/>
            <a:ext cx="12344400" cy="3171825"/>
          </a:xfrm>
          <a:prstGeom prst="rect">
            <a:avLst/>
          </a:prstGeom>
        </p:spPr>
      </p:pic>
      <p:sp>
        <p:nvSpPr>
          <p:cNvPr id="4" name="TextBox 3">
            <a:extLst>
              <a:ext uri="{FF2B5EF4-FFF2-40B4-BE49-F238E27FC236}">
                <a16:creationId xmlns="" xmlns:a16="http://schemas.microsoft.com/office/drawing/2014/main" id="{8B556498-6CB0-4EDA-9BBA-90512F194FB4}"/>
              </a:ext>
            </a:extLst>
          </p:cNvPr>
          <p:cNvSpPr txBox="1"/>
          <p:nvPr/>
        </p:nvSpPr>
        <p:spPr>
          <a:xfrm>
            <a:off x="466725" y="1973039"/>
            <a:ext cx="11029950" cy="2308324"/>
          </a:xfrm>
          <a:prstGeom prst="rect">
            <a:avLst/>
          </a:prstGeom>
          <a:noFill/>
        </p:spPr>
        <p:txBody>
          <a:bodyPr wrap="square">
            <a:spAutoFit/>
          </a:bodyPr>
          <a:lstStyle/>
          <a:p>
            <a:pPr algn="just">
              <a:tabLst>
                <a:tab pos="494665" algn="l"/>
              </a:tabLst>
            </a:pPr>
            <a:r>
              <a:rPr lang="en-US" sz="4800" dirty="0">
                <a:solidFill>
                  <a:srgbClr val="000000"/>
                </a:solidFill>
                <a:effectLst/>
                <a:ea typeface="Times New Roman" panose="02020603050405020304" pitchFamily="18" charset="0"/>
              </a:rPr>
              <a:t>    </a:t>
            </a:r>
            <a:r>
              <a:rPr lang="vi-VN" sz="4800" dirty="0">
                <a:solidFill>
                  <a:srgbClr val="0000FF"/>
                </a:solidFill>
                <a:effectLst/>
                <a:ea typeface="Times New Roman" panose="02020603050405020304" pitchFamily="18" charset="0"/>
              </a:rPr>
              <a:t>Ca ngợi Yết Kiêu không những có tài năng bơi lặn mà còn có dũng khí, khôn ngoan khi đối diện với quân giặc.</a:t>
            </a:r>
            <a:endParaRPr lang="en-US" sz="4400" dirty="0">
              <a:solidFill>
                <a:srgbClr val="0000FF"/>
              </a:solidFill>
              <a:effectLst/>
              <a:ea typeface="Times New Roman" panose="02020603050405020304" pitchFamily="18" charset="0"/>
            </a:endParaRPr>
          </a:p>
        </p:txBody>
      </p:sp>
      <p:sp>
        <p:nvSpPr>
          <p:cNvPr id="5" name="TextBox 4">
            <a:extLst>
              <a:ext uri="{FF2B5EF4-FFF2-40B4-BE49-F238E27FC236}">
                <a16:creationId xmlns="" xmlns:a16="http://schemas.microsoft.com/office/drawing/2014/main" id="{9BF3F68D-52E6-4B94-A979-6653FA53E193}"/>
              </a:ext>
            </a:extLst>
          </p:cNvPr>
          <p:cNvSpPr txBox="1"/>
          <p:nvPr/>
        </p:nvSpPr>
        <p:spPr>
          <a:xfrm>
            <a:off x="466725" y="362448"/>
            <a:ext cx="11489690" cy="1107996"/>
          </a:xfrm>
          <a:prstGeom prst="rect">
            <a:avLst/>
          </a:prstGeom>
          <a:noFill/>
        </p:spPr>
        <p:txBody>
          <a:bodyPr wrap="square" rtlCol="0">
            <a:spAutoFit/>
          </a:bodyPr>
          <a:lstStyle/>
          <a:p>
            <a:r>
              <a:rPr lang="en-US" sz="6600" b="1" dirty="0" err="1">
                <a:solidFill>
                  <a:srgbClr val="FF0000"/>
                </a:solidFill>
                <a:latin typeface="+mj-lt"/>
              </a:rPr>
              <a:t>Nội</a:t>
            </a:r>
            <a:r>
              <a:rPr lang="en-US" sz="6600" b="1" dirty="0">
                <a:solidFill>
                  <a:srgbClr val="FF0000"/>
                </a:solidFill>
                <a:latin typeface="+mj-lt"/>
              </a:rPr>
              <a:t> dung:</a:t>
            </a:r>
          </a:p>
        </p:txBody>
      </p:sp>
    </p:spTree>
    <p:extLst>
      <p:ext uri="{BB962C8B-B14F-4D97-AF65-F5344CB8AC3E}">
        <p14:creationId xmlns:p14="http://schemas.microsoft.com/office/powerpoint/2010/main" val="3688120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3CC62B-1090-41E6-8E61-E1859C3D8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8A866CCE-F708-4BC7-84A3-78CD3284C1E1}"/>
              </a:ext>
            </a:extLst>
          </p:cNvPr>
          <p:cNvSpPr>
            <a:spLocks noGrp="1"/>
          </p:cNvSpPr>
          <p:nvPr>
            <p:ph idx="1"/>
          </p:nvPr>
        </p:nvSpPr>
        <p:spPr/>
        <p:txBody>
          <a:bodyPr/>
          <a:lstStyle/>
          <a:p>
            <a:endParaRPr lang="en-US"/>
          </a:p>
        </p:txBody>
      </p:sp>
      <p:pic>
        <p:nvPicPr>
          <p:cNvPr id="5" name="Picture 4">
            <a:extLst>
              <a:ext uri="{FF2B5EF4-FFF2-40B4-BE49-F238E27FC236}">
                <a16:creationId xmlns="" xmlns:a16="http://schemas.microsoft.com/office/drawing/2014/main" id="{8E59C3B5-A381-427B-984C-DCA06D2E2707}"/>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 xmlns:a16="http://schemas.microsoft.com/office/drawing/2014/main" id="{E618F54D-65F1-4FD1-AF21-3D22AF415B21}"/>
              </a:ext>
            </a:extLst>
          </p:cNvPr>
          <p:cNvSpPr txBox="1"/>
          <p:nvPr/>
        </p:nvSpPr>
        <p:spPr>
          <a:xfrm>
            <a:off x="2838450" y="3114675"/>
            <a:ext cx="6762750" cy="2123658"/>
          </a:xfrm>
          <a:prstGeom prst="rect">
            <a:avLst/>
          </a:prstGeom>
          <a:solidFill>
            <a:schemeClr val="bg1"/>
          </a:solidFill>
        </p:spPr>
        <p:txBody>
          <a:bodyPr wrap="square" rtlCol="0">
            <a:spAutoFit/>
          </a:bodyPr>
          <a:lstStyle/>
          <a:p>
            <a:pPr algn="ctr"/>
            <a:r>
              <a:rPr lang="en-US" sz="6600" b="1" dirty="0" err="1"/>
              <a:t>LUYỆN</a:t>
            </a:r>
            <a:r>
              <a:rPr lang="en-US" sz="6600" b="1" dirty="0"/>
              <a:t> </a:t>
            </a:r>
            <a:r>
              <a:rPr lang="en-US" sz="6600" b="1" dirty="0" err="1"/>
              <a:t>ĐỌC</a:t>
            </a:r>
            <a:r>
              <a:rPr lang="en-US" sz="6600" b="1" dirty="0"/>
              <a:t> </a:t>
            </a:r>
          </a:p>
          <a:p>
            <a:pPr algn="ctr"/>
            <a:r>
              <a:rPr lang="en-US" sz="6600" b="1" dirty="0" err="1"/>
              <a:t>NÂNG</a:t>
            </a:r>
            <a:r>
              <a:rPr lang="en-US" sz="6600" b="1" dirty="0"/>
              <a:t> CAO</a:t>
            </a:r>
          </a:p>
        </p:txBody>
      </p:sp>
    </p:spTree>
    <p:extLst>
      <p:ext uri="{BB962C8B-B14F-4D97-AF65-F5344CB8AC3E}">
        <p14:creationId xmlns:p14="http://schemas.microsoft.com/office/powerpoint/2010/main" val="1482206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 y="-416585"/>
            <a:ext cx="12630150" cy="1437241"/>
          </a:xfrm>
          <a:prstGeom prst="rect">
            <a:avLst/>
          </a:prstGeom>
        </p:spPr>
      </p:pic>
      <p:pic>
        <p:nvPicPr>
          <p:cNvPr id="9" name="Picture 8">
            <a:extLst>
              <a:ext uri="{FF2B5EF4-FFF2-40B4-BE49-F238E27FC236}">
                <a16:creationId xmlns=""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916" y="4284302"/>
            <a:ext cx="5040836" cy="2684245"/>
          </a:xfrm>
          <a:prstGeom prst="rect">
            <a:avLst/>
          </a:prstGeom>
        </p:spPr>
      </p:pic>
      <p:pic>
        <p:nvPicPr>
          <p:cNvPr id="10" name="Picture 9">
            <a:extLst>
              <a:ext uri="{FF2B5EF4-FFF2-40B4-BE49-F238E27FC236}">
                <a16:creationId xmlns=""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12" name="Speech Bubble: Rectangle with Corners Rounded 8">
            <a:extLst>
              <a:ext uri="{FF2B5EF4-FFF2-40B4-BE49-F238E27FC236}">
                <a16:creationId xmlns="" xmlns:a16="http://schemas.microsoft.com/office/drawing/2014/main" id="{25704729-D906-4CC3-84B4-345D71867EAB}"/>
              </a:ext>
            </a:extLst>
          </p:cNvPr>
          <p:cNvSpPr/>
          <p:nvPr/>
        </p:nvSpPr>
        <p:spPr>
          <a:xfrm>
            <a:off x="680688" y="152921"/>
            <a:ext cx="6451205" cy="1666372"/>
          </a:xfrm>
          <a:custGeom>
            <a:avLst/>
            <a:gdLst>
              <a:gd name="connsiteX0" fmla="*/ 0 w 6451205"/>
              <a:gd name="connsiteY0" fmla="*/ 277734 h 1666372"/>
              <a:gd name="connsiteX1" fmla="*/ 277734 w 6451205"/>
              <a:gd name="connsiteY1" fmla="*/ 0 h 1666372"/>
              <a:gd name="connsiteX2" fmla="*/ 1075201 w 6451205"/>
              <a:gd name="connsiteY2" fmla="*/ 0 h 1666372"/>
              <a:gd name="connsiteX3" fmla="*/ 1075201 w 6451205"/>
              <a:gd name="connsiteY3" fmla="*/ 0 h 1666372"/>
              <a:gd name="connsiteX4" fmla="*/ 2688002 w 6451205"/>
              <a:gd name="connsiteY4" fmla="*/ 0 h 1666372"/>
              <a:gd name="connsiteX5" fmla="*/ 6173471 w 6451205"/>
              <a:gd name="connsiteY5" fmla="*/ 0 h 1666372"/>
              <a:gd name="connsiteX6" fmla="*/ 6451205 w 6451205"/>
              <a:gd name="connsiteY6" fmla="*/ 277734 h 1666372"/>
              <a:gd name="connsiteX7" fmla="*/ 6451205 w 6451205"/>
              <a:gd name="connsiteY7" fmla="*/ 972050 h 1666372"/>
              <a:gd name="connsiteX8" fmla="*/ 6451205 w 6451205"/>
              <a:gd name="connsiteY8" fmla="*/ 972050 h 1666372"/>
              <a:gd name="connsiteX9" fmla="*/ 6451205 w 6451205"/>
              <a:gd name="connsiteY9" fmla="*/ 1388643 h 1666372"/>
              <a:gd name="connsiteX10" fmla="*/ 6451205 w 6451205"/>
              <a:gd name="connsiteY10" fmla="*/ 1388638 h 1666372"/>
              <a:gd name="connsiteX11" fmla="*/ 6173471 w 6451205"/>
              <a:gd name="connsiteY11" fmla="*/ 1666372 h 1666372"/>
              <a:gd name="connsiteX12" fmla="*/ 2688002 w 6451205"/>
              <a:gd name="connsiteY12" fmla="*/ 1666372 h 1666372"/>
              <a:gd name="connsiteX13" fmla="*/ 1075201 w 6451205"/>
              <a:gd name="connsiteY13" fmla="*/ 1666372 h 1666372"/>
              <a:gd name="connsiteX14" fmla="*/ 1075201 w 6451205"/>
              <a:gd name="connsiteY14" fmla="*/ 1666372 h 1666372"/>
              <a:gd name="connsiteX15" fmla="*/ 277734 w 6451205"/>
              <a:gd name="connsiteY15" fmla="*/ 1666372 h 1666372"/>
              <a:gd name="connsiteX16" fmla="*/ 0 w 6451205"/>
              <a:gd name="connsiteY16" fmla="*/ 1388638 h 1666372"/>
              <a:gd name="connsiteX17" fmla="*/ 0 w 6451205"/>
              <a:gd name="connsiteY17" fmla="*/ 1388643 h 1666372"/>
              <a:gd name="connsiteX18" fmla="*/ -324625 w 6451205"/>
              <a:gd name="connsiteY18" fmla="*/ 1117986 h 1666372"/>
              <a:gd name="connsiteX19" fmla="*/ 0 w 6451205"/>
              <a:gd name="connsiteY19" fmla="*/ 972050 h 1666372"/>
              <a:gd name="connsiteX20" fmla="*/ 0 w 6451205"/>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51205" h="1666372" fill="none" extrusionOk="0">
                <a:moveTo>
                  <a:pt x="0" y="277734"/>
                </a:moveTo>
                <a:cubicBezTo>
                  <a:pt x="17910" y="134040"/>
                  <a:pt x="109041" y="6154"/>
                  <a:pt x="277734" y="0"/>
                </a:cubicBezTo>
                <a:cubicBezTo>
                  <a:pt x="673205" y="60108"/>
                  <a:pt x="802201" y="-62400"/>
                  <a:pt x="1075201" y="0"/>
                </a:cubicBezTo>
                <a:lnTo>
                  <a:pt x="1075201" y="0"/>
                </a:lnTo>
                <a:cubicBezTo>
                  <a:pt x="1667089" y="97273"/>
                  <a:pt x="2066312" y="-54391"/>
                  <a:pt x="2688002" y="0"/>
                </a:cubicBezTo>
                <a:cubicBezTo>
                  <a:pt x="4092726" y="-117130"/>
                  <a:pt x="5226432" y="123459"/>
                  <a:pt x="6173471" y="0"/>
                </a:cubicBezTo>
                <a:cubicBezTo>
                  <a:pt x="6341978" y="24088"/>
                  <a:pt x="6443729" y="125392"/>
                  <a:pt x="6451205" y="277734"/>
                </a:cubicBezTo>
                <a:cubicBezTo>
                  <a:pt x="6391835" y="419381"/>
                  <a:pt x="6456169" y="868388"/>
                  <a:pt x="6451205" y="972050"/>
                </a:cubicBezTo>
                <a:lnTo>
                  <a:pt x="6451205" y="972050"/>
                </a:lnTo>
                <a:cubicBezTo>
                  <a:pt x="6427606" y="1164187"/>
                  <a:pt x="6425929" y="1207454"/>
                  <a:pt x="6451205" y="1388643"/>
                </a:cubicBezTo>
                <a:lnTo>
                  <a:pt x="6451205" y="1388638"/>
                </a:lnTo>
                <a:cubicBezTo>
                  <a:pt x="6444629" y="1533790"/>
                  <a:pt x="6324925" y="1672669"/>
                  <a:pt x="6173471" y="1666372"/>
                </a:cubicBezTo>
                <a:cubicBezTo>
                  <a:pt x="5059577" y="1799766"/>
                  <a:pt x="3184994" y="1535652"/>
                  <a:pt x="2688002" y="1666372"/>
                </a:cubicBezTo>
                <a:cubicBezTo>
                  <a:pt x="2066027" y="1580068"/>
                  <a:pt x="1877718" y="1743293"/>
                  <a:pt x="1075201" y="1666372"/>
                </a:cubicBezTo>
                <a:lnTo>
                  <a:pt x="1075201" y="1666372"/>
                </a:lnTo>
                <a:cubicBezTo>
                  <a:pt x="923815" y="1659719"/>
                  <a:pt x="656045" y="1675090"/>
                  <a:pt x="277734" y="1666372"/>
                </a:cubicBezTo>
                <a:cubicBezTo>
                  <a:pt x="121526" y="1666360"/>
                  <a:pt x="11116" y="1519226"/>
                  <a:pt x="0" y="1388638"/>
                </a:cubicBezTo>
                <a:lnTo>
                  <a:pt x="0" y="1388643"/>
                </a:lnTo>
                <a:cubicBezTo>
                  <a:pt x="-52268" y="1327144"/>
                  <a:pt x="-292615" y="1192645"/>
                  <a:pt x="-324625" y="1117986"/>
                </a:cubicBezTo>
                <a:cubicBezTo>
                  <a:pt x="-235180" y="1087260"/>
                  <a:pt x="-118727" y="999757"/>
                  <a:pt x="0" y="972050"/>
                </a:cubicBezTo>
                <a:cubicBezTo>
                  <a:pt x="-36129" y="820586"/>
                  <a:pt x="-28381" y="370967"/>
                  <a:pt x="0" y="277734"/>
                </a:cubicBezTo>
                <a:close/>
              </a:path>
              <a:path w="6451205" h="1666372" stroke="0" extrusionOk="0">
                <a:moveTo>
                  <a:pt x="0" y="277734"/>
                </a:moveTo>
                <a:cubicBezTo>
                  <a:pt x="-11111" y="143346"/>
                  <a:pt x="147090" y="-15382"/>
                  <a:pt x="277734" y="0"/>
                </a:cubicBezTo>
                <a:cubicBezTo>
                  <a:pt x="383233" y="61025"/>
                  <a:pt x="804678" y="21621"/>
                  <a:pt x="1075201" y="0"/>
                </a:cubicBezTo>
                <a:lnTo>
                  <a:pt x="1075201" y="0"/>
                </a:lnTo>
                <a:cubicBezTo>
                  <a:pt x="1431825" y="-102196"/>
                  <a:pt x="2194010" y="-69757"/>
                  <a:pt x="2688002" y="0"/>
                </a:cubicBezTo>
                <a:cubicBezTo>
                  <a:pt x="4201360" y="-134364"/>
                  <a:pt x="5083515" y="130381"/>
                  <a:pt x="6173471" y="0"/>
                </a:cubicBezTo>
                <a:cubicBezTo>
                  <a:pt x="6318716" y="-19194"/>
                  <a:pt x="6467474" y="111734"/>
                  <a:pt x="6451205" y="277734"/>
                </a:cubicBezTo>
                <a:cubicBezTo>
                  <a:pt x="6389179" y="493143"/>
                  <a:pt x="6460149" y="662090"/>
                  <a:pt x="6451205" y="972050"/>
                </a:cubicBezTo>
                <a:lnTo>
                  <a:pt x="6451205" y="972050"/>
                </a:lnTo>
                <a:cubicBezTo>
                  <a:pt x="6454847" y="1114074"/>
                  <a:pt x="6470388" y="1335531"/>
                  <a:pt x="6451205" y="1388643"/>
                </a:cubicBezTo>
                <a:lnTo>
                  <a:pt x="6451205" y="1388638"/>
                </a:lnTo>
                <a:cubicBezTo>
                  <a:pt x="6458332" y="1541249"/>
                  <a:pt x="6300692" y="1673953"/>
                  <a:pt x="6173471" y="1666372"/>
                </a:cubicBezTo>
                <a:cubicBezTo>
                  <a:pt x="5074456" y="1628613"/>
                  <a:pt x="3789909" y="1716870"/>
                  <a:pt x="2688002" y="1666372"/>
                </a:cubicBezTo>
                <a:cubicBezTo>
                  <a:pt x="2045176" y="1705204"/>
                  <a:pt x="1401476" y="1652868"/>
                  <a:pt x="1075201" y="1666372"/>
                </a:cubicBezTo>
                <a:lnTo>
                  <a:pt x="1075201" y="1666372"/>
                </a:lnTo>
                <a:cubicBezTo>
                  <a:pt x="773146" y="1732547"/>
                  <a:pt x="525945" y="1676267"/>
                  <a:pt x="277734" y="1666372"/>
                </a:cubicBezTo>
                <a:cubicBezTo>
                  <a:pt x="110221" y="1653490"/>
                  <a:pt x="1953" y="1541569"/>
                  <a:pt x="0" y="1388638"/>
                </a:cubicBezTo>
                <a:lnTo>
                  <a:pt x="0" y="1388643"/>
                </a:lnTo>
                <a:cubicBezTo>
                  <a:pt x="-155312" y="1282891"/>
                  <a:pt x="-212707" y="1225848"/>
                  <a:pt x="-324625" y="1117986"/>
                </a:cubicBezTo>
                <a:cubicBezTo>
                  <a:pt x="-275176" y="1090454"/>
                  <a:pt x="-80357" y="987773"/>
                  <a:pt x="0" y="972050"/>
                </a:cubicBezTo>
                <a:cubicBezTo>
                  <a:pt x="11314" y="846786"/>
                  <a:pt x="31705" y="365669"/>
                  <a:pt x="0" y="27773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kern="0" dirty="0">
                <a:solidFill>
                  <a:srgbClr val="FF0066"/>
                </a:solidFill>
                <a:latin typeface="Arial" panose="020B0604020202020204" pitchFamily="34" charset="0"/>
                <a:sym typeface="Arial"/>
              </a:rPr>
              <a:t>Theo </a:t>
            </a:r>
            <a:r>
              <a:rPr lang="en-US" sz="3600" kern="0" dirty="0" err="1">
                <a:solidFill>
                  <a:srgbClr val="FF0066"/>
                </a:solidFill>
                <a:latin typeface="Arial" panose="020B0604020202020204" pitchFamily="34" charset="0"/>
                <a:sym typeface="Arial"/>
              </a:rPr>
              <a:t>em</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bài</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nên</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đọc</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với</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giọng</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như</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thế</a:t>
            </a:r>
            <a:r>
              <a:rPr lang="en-US" sz="3600" kern="0" dirty="0">
                <a:solidFill>
                  <a:srgbClr val="FF0066"/>
                </a:solidFill>
                <a:latin typeface="Arial" panose="020B0604020202020204" pitchFamily="34" charset="0"/>
                <a:sym typeface="Arial"/>
              </a:rPr>
              <a:t> </a:t>
            </a:r>
            <a:r>
              <a:rPr lang="en-US" sz="3600" kern="0" dirty="0" err="1">
                <a:solidFill>
                  <a:srgbClr val="FF0066"/>
                </a:solidFill>
                <a:latin typeface="Arial" panose="020B0604020202020204" pitchFamily="34" charset="0"/>
                <a:sym typeface="Arial"/>
              </a:rPr>
              <a:t>nào</a:t>
            </a:r>
            <a:r>
              <a:rPr lang="en-US" sz="3600" kern="0" dirty="0">
                <a:solidFill>
                  <a:srgbClr val="FF0066"/>
                </a:solidFill>
                <a:latin typeface="Arial" panose="020B0604020202020204" pitchFamily="34" charset="0"/>
                <a:sym typeface="Arial"/>
              </a:rPr>
              <a:t>?</a:t>
            </a:r>
            <a:endParaRPr lang="vi-VN" sz="3600" kern="0" dirty="0">
              <a:solidFill>
                <a:srgbClr val="FF0066"/>
              </a:solidFill>
              <a:latin typeface="Arial" panose="020B0604020202020204" pitchFamily="34" charset="0"/>
              <a:sym typeface="Arial"/>
            </a:endParaRPr>
          </a:p>
        </p:txBody>
      </p:sp>
      <p:sp>
        <p:nvSpPr>
          <p:cNvPr id="3" name="TextBox 2">
            <a:extLst>
              <a:ext uri="{FF2B5EF4-FFF2-40B4-BE49-F238E27FC236}">
                <a16:creationId xmlns="" xmlns:a16="http://schemas.microsoft.com/office/drawing/2014/main" id="{85E86E18-DF0C-4A0A-9DE5-8B8B34CD1CDB}"/>
              </a:ext>
            </a:extLst>
          </p:cNvPr>
          <p:cNvSpPr txBox="1"/>
          <p:nvPr/>
        </p:nvSpPr>
        <p:spPr>
          <a:xfrm>
            <a:off x="680689" y="2088775"/>
            <a:ext cx="10825512" cy="2482667"/>
          </a:xfrm>
          <a:prstGeom prst="rect">
            <a:avLst/>
          </a:prstGeom>
          <a:noFill/>
        </p:spPr>
        <p:txBody>
          <a:bodyPr wrap="square" rtlCol="0">
            <a:spAutoFit/>
          </a:bodyPr>
          <a:lstStyle/>
          <a:p>
            <a:pPr algn="just">
              <a:lnSpc>
                <a:spcPct val="150000"/>
              </a:lnSpc>
            </a:pPr>
            <a:r>
              <a:rPr lang="en-US" sz="3600" dirty="0">
                <a:solidFill>
                  <a:srgbClr val="FF0066"/>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Giọng</a:t>
            </a:r>
            <a:r>
              <a:rPr lang="en-US" sz="36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đọc</a:t>
            </a:r>
            <a:r>
              <a:rPr lang="en-US" sz="3600" dirty="0">
                <a:solidFill>
                  <a:srgbClr val="0000FF"/>
                </a:solidFill>
                <a:latin typeface="Arial" panose="020B0604020202020204" pitchFamily="34" charset="0"/>
                <a:ea typeface="Times New Roman" panose="02020603050405020304" pitchFamily="18" charset="0"/>
                <a:cs typeface="Arial" panose="020B0604020202020204" pitchFamily="34" charset="0"/>
              </a:rPr>
              <a:t> t</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hể hiện được sự trang trọng, tự hào, nhấn giọng từ ngữ</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3600" i="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phi thường, rất dài, bảy ngày, quyết , vô cùng sợ hãi, thoăn thoắt, quấy nhiễu…</a:t>
            </a:r>
            <a:endParaRPr lang="en-US" sz="3600" i="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4098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1A04A2E6-3D04-4F97-94D8-E20F2EEABFCB}"/>
              </a:ext>
            </a:extLst>
          </p:cNvPr>
          <p:cNvGrpSpPr/>
          <p:nvPr/>
        </p:nvGrpSpPr>
        <p:grpSpPr>
          <a:xfrm>
            <a:off x="837404" y="1966786"/>
            <a:ext cx="10726739" cy="4517979"/>
            <a:chOff x="3237606" y="1122841"/>
            <a:chExt cx="7100460" cy="2748869"/>
          </a:xfrm>
        </p:grpSpPr>
        <p:sp>
          <p:nvSpPr>
            <p:cNvPr id="16" name="Rectangle: Rounded Corners 49">
              <a:extLst>
                <a:ext uri="{FF2B5EF4-FFF2-40B4-BE49-F238E27FC236}">
                  <a16:creationId xmlns="" xmlns:a16="http://schemas.microsoft.com/office/drawing/2014/main" id="{CF332464-129A-4FA6-BE10-AC46C23CE7D8}"/>
                </a:ext>
              </a:extLst>
            </p:cNvPr>
            <p:cNvSpPr/>
            <p:nvPr/>
          </p:nvSpPr>
          <p:spPr>
            <a:xfrm>
              <a:off x="3237606" y="1497665"/>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4">
                <a:lumMod val="60000"/>
                <a:lumOff val="4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endParaRPr lang="en-US" sz="4267" kern="0" dirty="0">
                <a:solidFill>
                  <a:schemeClr val="tx1"/>
                </a:solidFill>
                <a:latin typeface="Calibri" panose="020F0502020204030204" pitchFamily="34" charset="0"/>
                <a:cs typeface="Calibri" panose="020F0502020204030204" pitchFamily="34" charset="0"/>
                <a:sym typeface="Arial"/>
              </a:endParaRPr>
            </a:p>
            <a:p>
              <a:pPr algn="just" defTabSz="1219170">
                <a:lnSpc>
                  <a:spcPct val="110000"/>
                </a:lnSpc>
                <a:buClr>
                  <a:srgbClr val="000000"/>
                </a:buClr>
              </a:pPr>
              <a:endParaRPr lang="en-US" sz="4267" kern="0" dirty="0">
                <a:solidFill>
                  <a:schemeClr val="tx1"/>
                </a:solidFill>
                <a:latin typeface="Calibri" panose="020F0502020204030204" pitchFamily="34" charset="0"/>
                <a:cs typeface="Calibri" panose="020F0502020204030204" pitchFamily="34" charset="0"/>
                <a:sym typeface="Arial"/>
              </a:endParaRPr>
            </a:p>
            <a:p>
              <a:pPr algn="just" defTabSz="1219170">
                <a:lnSpc>
                  <a:spcPct val="110000"/>
                </a:lnSpc>
                <a:buClr>
                  <a:srgbClr val="000000"/>
                </a:buClr>
              </a:pPr>
              <a:endParaRPr lang="en-US" sz="4267" kern="0" dirty="0">
                <a:solidFill>
                  <a:schemeClr val="tx1"/>
                </a:solidFill>
                <a:latin typeface="Calibri" panose="020F0502020204030204" pitchFamily="34" charset="0"/>
                <a:cs typeface="Calibri" panose="020F0502020204030204" pitchFamily="34" charset="0"/>
                <a:sym typeface="Arial"/>
              </a:endParaRPr>
            </a:p>
            <a:p>
              <a:pPr algn="just" defTabSz="1219170">
                <a:lnSpc>
                  <a:spcPct val="110000"/>
                </a:lnSpc>
                <a:buClr>
                  <a:srgbClr val="000000"/>
                </a:buClr>
              </a:pPr>
              <a:r>
                <a:rPr lang="en-US" sz="4400" kern="0" dirty="0">
                  <a:solidFill>
                    <a:schemeClr val="tx1"/>
                  </a:solidFill>
                  <a:latin typeface="Calibri" panose="020F0502020204030204" pitchFamily="34" charset="0"/>
                  <a:cs typeface="Calibri" panose="020F0502020204030204" pitchFamily="34" charset="0"/>
                  <a:sym typeface="Arial"/>
                </a:rPr>
                <a:t>1. </a:t>
              </a:r>
              <a:r>
                <a:rPr lang="en-US" sz="4400" kern="0" dirty="0" err="1">
                  <a:solidFill>
                    <a:schemeClr val="tx1"/>
                  </a:solidFill>
                  <a:latin typeface="Calibri" panose="020F0502020204030204" pitchFamily="34" charset="0"/>
                  <a:cs typeface="Calibri" panose="020F0502020204030204" pitchFamily="34" charset="0"/>
                  <a:sym typeface="Arial"/>
                </a:rPr>
                <a:t>Đọc</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đúng</a:t>
              </a:r>
              <a:r>
                <a:rPr lang="en-US" sz="4400"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400" kern="0" dirty="0">
                  <a:solidFill>
                    <a:schemeClr val="tx1"/>
                  </a:solidFill>
                  <a:latin typeface="Calibri" panose="020F0502020204030204" pitchFamily="34" charset="0"/>
                  <a:cs typeface="Calibri" panose="020F0502020204030204" pitchFamily="34" charset="0"/>
                  <a:sym typeface="Arial"/>
                </a:rPr>
                <a:t>2. </a:t>
              </a:r>
              <a:r>
                <a:rPr lang="en-US" sz="4400" kern="0" dirty="0" err="1">
                  <a:solidFill>
                    <a:schemeClr val="tx1"/>
                  </a:solidFill>
                  <a:latin typeface="Calibri" panose="020F0502020204030204" pitchFamily="34" charset="0"/>
                  <a:cs typeface="Calibri" panose="020F0502020204030204" pitchFamily="34" charset="0"/>
                  <a:sym typeface="Arial"/>
                </a:rPr>
                <a:t>Đọc</a:t>
              </a:r>
              <a:r>
                <a:rPr lang="en-US" sz="4400" kern="0" dirty="0">
                  <a:solidFill>
                    <a:schemeClr val="tx1"/>
                  </a:solidFill>
                  <a:latin typeface="Calibri" panose="020F0502020204030204" pitchFamily="34" charset="0"/>
                  <a:cs typeface="Calibri" panose="020F0502020204030204" pitchFamily="34" charset="0"/>
                  <a:sym typeface="Arial"/>
                </a:rPr>
                <a:t> to, </a:t>
              </a:r>
              <a:r>
                <a:rPr lang="en-US" sz="4400" kern="0" dirty="0" err="1">
                  <a:solidFill>
                    <a:schemeClr val="tx1"/>
                  </a:solidFill>
                  <a:latin typeface="Calibri" panose="020F0502020204030204" pitchFamily="34" charset="0"/>
                  <a:cs typeface="Calibri" panose="020F0502020204030204" pitchFamily="34" charset="0"/>
                  <a:sym typeface="Arial"/>
                </a:rPr>
                <a:t>rõ</a:t>
              </a:r>
              <a:r>
                <a:rPr lang="en-US" sz="4400"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400" kern="0" dirty="0">
                  <a:solidFill>
                    <a:schemeClr val="tx1"/>
                  </a:solidFill>
                  <a:latin typeface="Calibri" panose="020F0502020204030204" pitchFamily="34" charset="0"/>
                  <a:cs typeface="Calibri" panose="020F0502020204030204" pitchFamily="34" charset="0"/>
                  <a:sym typeface="Arial"/>
                </a:rPr>
                <a:t>3. </a:t>
              </a:r>
              <a:r>
                <a:rPr lang="en-US" sz="4400" kern="0" dirty="0" err="1">
                  <a:solidFill>
                    <a:schemeClr val="tx1"/>
                  </a:solidFill>
                  <a:latin typeface="Calibri" panose="020F0502020204030204" pitchFamily="34" charset="0"/>
                  <a:cs typeface="Calibri" panose="020F0502020204030204" pitchFamily="34" charset="0"/>
                  <a:sym typeface="Arial"/>
                </a:rPr>
                <a:t>Đọc</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ngắt</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nghỉ</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đúng</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chỗ</a:t>
              </a:r>
              <a:r>
                <a:rPr lang="en-US" sz="4400"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400" kern="0" dirty="0">
                  <a:solidFill>
                    <a:schemeClr val="tx1"/>
                  </a:solidFill>
                  <a:latin typeface="Calibri" panose="020F0502020204030204" pitchFamily="34" charset="0"/>
                  <a:cs typeface="Calibri" panose="020F0502020204030204" pitchFamily="34" charset="0"/>
                  <a:sym typeface="Arial"/>
                </a:rPr>
                <a:t>4. </a:t>
              </a:r>
              <a:r>
                <a:rPr lang="en-US" sz="4400" kern="0" dirty="0" err="1">
                  <a:solidFill>
                    <a:schemeClr val="tx1"/>
                  </a:solidFill>
                  <a:latin typeface="Calibri" panose="020F0502020204030204" pitchFamily="34" charset="0"/>
                  <a:cs typeface="Calibri" panose="020F0502020204030204" pitchFamily="34" charset="0"/>
                  <a:sym typeface="Arial"/>
                </a:rPr>
                <a:t>Thể</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hiện</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được</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sự</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trang</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trọng</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tự</a:t>
              </a:r>
              <a:r>
                <a:rPr lang="en-US" sz="4400" kern="0" dirty="0">
                  <a:solidFill>
                    <a:schemeClr val="tx1"/>
                  </a:solidFill>
                  <a:latin typeface="Calibri" panose="020F0502020204030204" pitchFamily="34" charset="0"/>
                  <a:cs typeface="Calibri" panose="020F0502020204030204" pitchFamily="34" charset="0"/>
                  <a:sym typeface="Arial"/>
                </a:rPr>
                <a:t> </a:t>
              </a:r>
              <a:r>
                <a:rPr lang="en-US" sz="4400" kern="0" dirty="0" err="1">
                  <a:solidFill>
                    <a:schemeClr val="tx1"/>
                  </a:solidFill>
                  <a:latin typeface="Calibri" panose="020F0502020204030204" pitchFamily="34" charset="0"/>
                  <a:cs typeface="Calibri" panose="020F0502020204030204" pitchFamily="34" charset="0"/>
                  <a:sym typeface="Arial"/>
                </a:rPr>
                <a:t>hào</a:t>
              </a:r>
              <a:r>
                <a:rPr lang="en-US" sz="4400" kern="0" dirty="0">
                  <a:solidFill>
                    <a:schemeClr val="tx1"/>
                  </a:solidFill>
                  <a:latin typeface="Calibri" panose="020F0502020204030204" pitchFamily="34" charset="0"/>
                  <a:cs typeface="Calibri" panose="020F0502020204030204" pitchFamily="34" charset="0"/>
                  <a:sym typeface="Arial"/>
                </a:rPr>
                <a:t>. </a:t>
              </a:r>
            </a:p>
          </p:txBody>
        </p:sp>
        <p:sp>
          <p:nvSpPr>
            <p:cNvPr id="17" name="Rectangle: Rounded Corners 50">
              <a:extLst>
                <a:ext uri="{FF2B5EF4-FFF2-40B4-BE49-F238E27FC236}">
                  <a16:creationId xmlns="" xmlns:a16="http://schemas.microsoft.com/office/drawing/2014/main" id="{42FEBD70-8541-4B8A-8DB6-7E323EC01A39}"/>
                </a:ext>
              </a:extLst>
            </p:cNvPr>
            <p:cNvSpPr/>
            <p:nvPr/>
          </p:nvSpPr>
          <p:spPr>
            <a:xfrm>
              <a:off x="4076015" y="1122841"/>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18" name="Google Shape;2351;p42">
            <a:extLst>
              <a:ext uri="{FF2B5EF4-FFF2-40B4-BE49-F238E27FC236}">
                <a16:creationId xmlns="" xmlns:a16="http://schemas.microsoft.com/office/drawing/2014/main" id="{61F90128-AB70-4A1D-B5AE-CAC999ECE75C}"/>
              </a:ext>
            </a:extLst>
          </p:cNvPr>
          <p:cNvSpPr txBox="1">
            <a:spLocks/>
          </p:cNvSpPr>
          <p:nvPr/>
        </p:nvSpPr>
        <p:spPr>
          <a:xfrm>
            <a:off x="1892533" y="15741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Thi</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diễn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cảm</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0786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3CC62B-1090-41E6-8E61-E1859C3D8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8A866CCE-F708-4BC7-84A3-78CD3284C1E1}"/>
              </a:ext>
            </a:extLst>
          </p:cNvPr>
          <p:cNvSpPr>
            <a:spLocks noGrp="1"/>
          </p:cNvSpPr>
          <p:nvPr>
            <p:ph idx="1"/>
          </p:nvPr>
        </p:nvSpPr>
        <p:spPr/>
        <p:txBody>
          <a:bodyPr/>
          <a:lstStyle/>
          <a:p>
            <a:endParaRPr lang="en-US"/>
          </a:p>
        </p:txBody>
      </p:sp>
      <p:pic>
        <p:nvPicPr>
          <p:cNvPr id="5" name="Picture 4">
            <a:extLst>
              <a:ext uri="{FF2B5EF4-FFF2-40B4-BE49-F238E27FC236}">
                <a16:creationId xmlns="" xmlns:a16="http://schemas.microsoft.com/office/drawing/2014/main" id="{8E59C3B5-A381-427B-984C-DCA06D2E2707}"/>
              </a:ext>
            </a:extLst>
          </p:cNvPr>
          <p:cNvPicPr>
            <a:picLocks noChangeAspect="1"/>
          </p:cNvPicPr>
          <p:nvPr/>
        </p:nvPicPr>
        <p:blipFill>
          <a:blip r:embed="rId2"/>
          <a:stretch>
            <a:fillRect/>
          </a:stretch>
        </p:blipFill>
        <p:spPr>
          <a:xfrm>
            <a:off x="0" y="1"/>
            <a:ext cx="12192000" cy="6858000"/>
          </a:xfrm>
          <a:prstGeom prst="rect">
            <a:avLst/>
          </a:prstGeom>
        </p:spPr>
      </p:pic>
      <p:sp>
        <p:nvSpPr>
          <p:cNvPr id="4" name="Rectangle 3">
            <a:extLst>
              <a:ext uri="{FF2B5EF4-FFF2-40B4-BE49-F238E27FC236}">
                <a16:creationId xmlns="" xmlns:a16="http://schemas.microsoft.com/office/drawing/2014/main" id="{01B8D66C-DCEF-4ADF-A49A-D46B20C380A7}"/>
              </a:ext>
            </a:extLst>
          </p:cNvPr>
          <p:cNvSpPr/>
          <p:nvPr/>
        </p:nvSpPr>
        <p:spPr>
          <a:xfrm>
            <a:off x="3133725" y="3267075"/>
            <a:ext cx="6934200" cy="17716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E618F54D-65F1-4FD1-AF21-3D22AF415B21}"/>
              </a:ext>
            </a:extLst>
          </p:cNvPr>
          <p:cNvSpPr txBox="1"/>
          <p:nvPr/>
        </p:nvSpPr>
        <p:spPr>
          <a:xfrm>
            <a:off x="2774949" y="3447296"/>
            <a:ext cx="7115175" cy="1446550"/>
          </a:xfrm>
          <a:prstGeom prst="rect">
            <a:avLst/>
          </a:prstGeom>
          <a:solidFill>
            <a:schemeClr val="bg1"/>
          </a:solidFill>
        </p:spPr>
        <p:txBody>
          <a:bodyPr wrap="square" rtlCol="0">
            <a:spAutoFit/>
          </a:bodyPr>
          <a:lstStyle/>
          <a:p>
            <a:pPr algn="ctr"/>
            <a:r>
              <a:rPr lang="en-US" sz="8800" b="1" dirty="0" err="1"/>
              <a:t>VẬN</a:t>
            </a:r>
            <a:r>
              <a:rPr lang="en-US" sz="8800" b="1" dirty="0"/>
              <a:t> </a:t>
            </a:r>
            <a:r>
              <a:rPr lang="en-US" sz="8800" b="1" dirty="0" err="1"/>
              <a:t>DỤNG</a:t>
            </a:r>
            <a:endParaRPr lang="en-US" sz="8800" b="1" dirty="0"/>
          </a:p>
        </p:txBody>
      </p:sp>
    </p:spTree>
    <p:extLst>
      <p:ext uri="{BB962C8B-B14F-4D97-AF65-F5344CB8AC3E}">
        <p14:creationId xmlns:p14="http://schemas.microsoft.com/office/powerpoint/2010/main" val="684965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2" y="-815625"/>
            <a:ext cx="12630150" cy="1437241"/>
          </a:xfrm>
          <a:prstGeom prst="rect">
            <a:avLst/>
          </a:prstGeom>
        </p:spPr>
      </p:pic>
      <p:pic>
        <p:nvPicPr>
          <p:cNvPr id="9" name="Picture 8">
            <a:extLst>
              <a:ext uri="{FF2B5EF4-FFF2-40B4-BE49-F238E27FC236}">
                <a16:creationId xmlns=""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916" y="4284302"/>
            <a:ext cx="5040836" cy="2684245"/>
          </a:xfrm>
          <a:prstGeom prst="rect">
            <a:avLst/>
          </a:prstGeom>
        </p:spPr>
      </p:pic>
      <p:pic>
        <p:nvPicPr>
          <p:cNvPr id="10" name="Picture 9">
            <a:extLst>
              <a:ext uri="{FF2B5EF4-FFF2-40B4-BE49-F238E27FC236}">
                <a16:creationId xmlns=""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8" name="TextBox 7">
            <a:extLst>
              <a:ext uri="{FF2B5EF4-FFF2-40B4-BE49-F238E27FC236}">
                <a16:creationId xmlns="" xmlns:a16="http://schemas.microsoft.com/office/drawing/2014/main" id="{95F7EF24-7D8E-4016-9A17-0976E5A23B42}"/>
              </a:ext>
            </a:extLst>
          </p:cNvPr>
          <p:cNvSpPr txBox="1"/>
          <p:nvPr/>
        </p:nvSpPr>
        <p:spPr>
          <a:xfrm>
            <a:off x="451166" y="1839782"/>
            <a:ext cx="11289667" cy="3539430"/>
          </a:xfrm>
          <a:prstGeom prst="rect">
            <a:avLst/>
          </a:prstGeom>
          <a:noFill/>
        </p:spPr>
        <p:txBody>
          <a:bodyPr wrap="square">
            <a:spAutoFit/>
          </a:bodyPr>
          <a:lstStyle/>
          <a:p>
            <a:pPr algn="just">
              <a:spcBef>
                <a:spcPts val="1200"/>
              </a:spcBef>
            </a:pPr>
            <a:r>
              <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1) </a:t>
            </a:r>
            <a:r>
              <a:rPr lang="vi-VN"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Theo em, ông Yết Kiêu là người như thế nào?</a:t>
            </a:r>
            <a:endPar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2) </a:t>
            </a:r>
            <a:r>
              <a:rPr lang="vi-VN"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Em học tập được điều gì từ ông ?</a:t>
            </a:r>
            <a:endPar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3) </a:t>
            </a:r>
            <a:r>
              <a:rPr lang="vi-VN"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Em cần làm gì để góp phần xây dựng quê hương đất nước?</a:t>
            </a:r>
            <a:endParaRPr lang="en-US" sz="4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tabLst>
                <a:tab pos="494665" algn="l"/>
              </a:tabLst>
            </a:pPr>
            <a:endParaRPr lang="en-US" sz="4400" dirty="0">
              <a:solidFill>
                <a:srgbClr val="0000FF"/>
              </a:solidFill>
              <a:effectLst/>
              <a:ea typeface="Times New Roman" panose="02020603050405020304" pitchFamily="18" charset="0"/>
            </a:endParaRPr>
          </a:p>
        </p:txBody>
      </p:sp>
      <p:sp>
        <p:nvSpPr>
          <p:cNvPr id="11" name="Rectangle 10">
            <a:extLst>
              <a:ext uri="{FF2B5EF4-FFF2-40B4-BE49-F238E27FC236}">
                <a16:creationId xmlns="" xmlns:a16="http://schemas.microsoft.com/office/drawing/2014/main" id="{F4972F78-B0E8-4CB7-AFBA-96DA528F9DC5}"/>
              </a:ext>
            </a:extLst>
          </p:cNvPr>
          <p:cNvSpPr/>
          <p:nvPr/>
        </p:nvSpPr>
        <p:spPr>
          <a:xfrm>
            <a:off x="2402001" y="681608"/>
            <a:ext cx="6656273" cy="923330"/>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CHIA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SẺ</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NHÓM</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ĐÔI</a:t>
            </a:r>
            <a:endPar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17575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2" y="6129783"/>
            <a:ext cx="12280901" cy="325676"/>
          </a:xfrm>
          <a:prstGeom prst="rect">
            <a:avLst/>
          </a:prstGeom>
        </p:spPr>
      </p:pic>
      <p:pic>
        <p:nvPicPr>
          <p:cNvPr id="7" name="Picture 6">
            <a:extLst>
              <a:ext uri="{FF2B5EF4-FFF2-40B4-BE49-F238E27FC236}">
                <a16:creationId xmlns=""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25" y="-316080"/>
            <a:ext cx="12630150" cy="1437241"/>
          </a:xfrm>
          <a:prstGeom prst="rect">
            <a:avLst/>
          </a:prstGeom>
        </p:spPr>
      </p:pic>
      <p:pic>
        <p:nvPicPr>
          <p:cNvPr id="9" name="Picture 8">
            <a:extLst>
              <a:ext uri="{FF2B5EF4-FFF2-40B4-BE49-F238E27FC236}">
                <a16:creationId xmlns=""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916" y="4284302"/>
            <a:ext cx="5040836" cy="2684245"/>
          </a:xfrm>
          <a:prstGeom prst="rect">
            <a:avLst/>
          </a:prstGeom>
        </p:spPr>
      </p:pic>
      <p:pic>
        <p:nvPicPr>
          <p:cNvPr id="10" name="Picture 9">
            <a:extLst>
              <a:ext uri="{FF2B5EF4-FFF2-40B4-BE49-F238E27FC236}">
                <a16:creationId xmlns=""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80345"/>
            <a:ext cx="12280900" cy="877655"/>
          </a:xfrm>
          <a:prstGeom prst="rect">
            <a:avLst/>
          </a:prstGeom>
        </p:spPr>
      </p:pic>
      <p:sp>
        <p:nvSpPr>
          <p:cNvPr id="8" name="TextBox 7">
            <a:extLst>
              <a:ext uri="{FF2B5EF4-FFF2-40B4-BE49-F238E27FC236}">
                <a16:creationId xmlns="" xmlns:a16="http://schemas.microsoft.com/office/drawing/2014/main" id="{95F7EF24-7D8E-4016-9A17-0976E5A23B42}"/>
              </a:ext>
            </a:extLst>
          </p:cNvPr>
          <p:cNvSpPr txBox="1"/>
          <p:nvPr/>
        </p:nvSpPr>
        <p:spPr>
          <a:xfrm>
            <a:off x="646268" y="988413"/>
            <a:ext cx="11978959" cy="6309420"/>
          </a:xfrm>
          <a:prstGeom prst="rect">
            <a:avLst/>
          </a:prstGeom>
          <a:noFill/>
        </p:spPr>
        <p:txBody>
          <a:bodyPr wrap="square">
            <a:spAutoFit/>
          </a:bodyPr>
          <a:lstStyle/>
          <a:p>
            <a:pPr marL="742950" indent="-742950">
              <a:spcBef>
                <a:spcPts val="600"/>
              </a:spcBef>
              <a:buAutoNum type="arabicParenR"/>
            </a:pPr>
            <a:r>
              <a:rPr lang="vi-VN" sz="3200" b="1" dirty="0">
                <a:solidFill>
                  <a:srgbClr val="FF0000"/>
                </a:solidFill>
                <a:latin typeface="Arial" panose="020B0604020202020204" pitchFamily="34" charset="0"/>
                <a:cs typeface="Arial" panose="020B0604020202020204" pitchFamily="34" charset="0"/>
              </a:rPr>
              <a:t>Em hiểu câu “Người ta là hoa đất” như thế nào?</a:t>
            </a:r>
            <a:endParaRPr lang="en-US" sz="3200" b="1" dirty="0">
              <a:solidFill>
                <a:srgbClr val="FF0000"/>
              </a:solidFill>
              <a:latin typeface="Arial" panose="020B0604020202020204" pitchFamily="34" charset="0"/>
              <a:cs typeface="Arial" panose="020B0604020202020204" pitchFamily="34" charset="0"/>
            </a:endParaRPr>
          </a:p>
          <a:p>
            <a:pPr marL="742950" indent="-742950">
              <a:spcBef>
                <a:spcPts val="600"/>
              </a:spcBef>
              <a:buAutoNum type="alphaLcParenR"/>
            </a:pPr>
            <a:r>
              <a:rPr lang="en-US" sz="3200" dirty="0">
                <a:solidFill>
                  <a:srgbClr val="0000FF"/>
                </a:solidFill>
                <a:latin typeface="Arial" panose="020B0604020202020204" pitchFamily="34" charset="0"/>
                <a:cs typeface="Arial" panose="020B0604020202020204" pitchFamily="34" charset="0"/>
              </a:rPr>
              <a:t>Con </a:t>
            </a:r>
            <a:r>
              <a:rPr lang="en-US" sz="3200" dirty="0" err="1">
                <a:solidFill>
                  <a:srgbClr val="0000FF"/>
                </a:solidFill>
                <a:latin typeface="Arial" panose="020B0604020202020204" pitchFamily="34" charset="0"/>
                <a:cs typeface="Arial" panose="020B0604020202020204" pitchFamily="34" charset="0"/>
              </a:rPr>
              <a:t>người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là</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những</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bông</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hoa</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của</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Trái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Đất</a:t>
            </a:r>
            <a:r>
              <a:rPr lang="en-US" sz="3200" dirty="0">
                <a:solidFill>
                  <a:srgbClr val="0000FF"/>
                </a:solidFill>
                <a:latin typeface="Arial" panose="020B0604020202020204" pitchFamily="34" charset="0"/>
                <a:cs typeface="Arial" panose="020B0604020202020204" pitchFamily="34" charset="0"/>
              </a:rPr>
              <a:t>.</a:t>
            </a:r>
          </a:p>
          <a:p>
            <a:pPr marL="742950" indent="-742950">
              <a:spcBef>
                <a:spcPts val="600"/>
              </a:spcBef>
              <a:buAutoNum type="alphaLcParenR"/>
            </a:pPr>
            <a:r>
              <a:rPr lang="en-US" sz="3200" dirty="0">
                <a:solidFill>
                  <a:srgbClr val="0000FF"/>
                </a:solidFill>
                <a:latin typeface="Arial" panose="020B0604020202020204" pitchFamily="34" charset="0"/>
                <a:cs typeface="Arial" panose="020B0604020202020204" pitchFamily="34" charset="0"/>
              </a:rPr>
              <a:t>Con </a:t>
            </a:r>
            <a:r>
              <a:rPr lang="en-US" sz="3200" dirty="0" err="1">
                <a:solidFill>
                  <a:srgbClr val="0000FF"/>
                </a:solidFill>
                <a:latin typeface="Arial" panose="020B0604020202020204" pitchFamily="34" charset="0"/>
                <a:cs typeface="Arial" panose="020B0604020202020204" pitchFamily="34" charset="0"/>
              </a:rPr>
              <a:t>người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là</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vốn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quý</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của</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đất</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trời</a:t>
            </a:r>
            <a:r>
              <a:rPr lang="en-US" sz="3200" dirty="0">
                <a:solidFill>
                  <a:srgbClr val="0000FF"/>
                </a:solidFill>
                <a:latin typeface="Arial" panose="020B0604020202020204" pitchFamily="34" charset="0"/>
                <a:cs typeface="Arial" panose="020B0604020202020204" pitchFamily="34" charset="0"/>
              </a:rPr>
              <a:t>.</a:t>
            </a:r>
          </a:p>
          <a:p>
            <a:pPr marL="742950" indent="-742950">
              <a:spcBef>
                <a:spcPts val="600"/>
              </a:spcBef>
              <a:buAutoNum type="alphaLcParenR"/>
            </a:pPr>
            <a:r>
              <a:rPr lang="en-US" sz="3200" dirty="0">
                <a:solidFill>
                  <a:srgbClr val="0000FF"/>
                </a:solidFill>
                <a:latin typeface="Arial" panose="020B0604020202020204" pitchFamily="34" charset="0"/>
                <a:cs typeface="Arial" panose="020B0604020202020204" pitchFamily="34" charset="0"/>
              </a:rPr>
              <a:t>Ý </a:t>
            </a:r>
            <a:r>
              <a:rPr lang="en-US" sz="3200" dirty="0" err="1">
                <a:solidFill>
                  <a:srgbClr val="0000FF"/>
                </a:solidFill>
                <a:latin typeface="Arial" panose="020B0604020202020204" pitchFamily="34" charset="0"/>
                <a:cs typeface="Arial" panose="020B0604020202020204" pitchFamily="34" charset="0"/>
              </a:rPr>
              <a:t>kiến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khác</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nêu</a:t>
            </a:r>
            <a:r>
              <a:rPr lang="en-US" sz="3200" dirty="0">
                <a:solidFill>
                  <a:srgbClr val="0000FF"/>
                </a:solidFill>
                <a:latin typeface="Arial" panose="020B0604020202020204" pitchFamily="34" charset="0"/>
                <a:cs typeface="Arial" panose="020B0604020202020204" pitchFamily="34" charset="0"/>
              </a:rPr>
              <a:t> ý </a:t>
            </a:r>
            <a:r>
              <a:rPr lang="en-US" sz="3200" dirty="0" err="1">
                <a:solidFill>
                  <a:srgbClr val="0000FF"/>
                </a:solidFill>
                <a:latin typeface="Arial" panose="020B0604020202020204" pitchFamily="34" charset="0"/>
                <a:cs typeface="Arial" panose="020B0604020202020204" pitchFamily="34" charset="0"/>
              </a:rPr>
              <a:t>kiến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đó</a:t>
            </a:r>
            <a:r>
              <a:rPr lang="en-US" sz="3200" dirty="0">
                <a:solidFill>
                  <a:srgbClr val="0000FF"/>
                </a:solidFill>
                <a:latin typeface="Arial" panose="020B0604020202020204" pitchFamily="34" charset="0"/>
                <a:cs typeface="Arial" panose="020B0604020202020204" pitchFamily="34" charset="0"/>
              </a:rPr>
              <a:t>)</a:t>
            </a:r>
          </a:p>
          <a:p>
            <a:pPr>
              <a:spcBef>
                <a:spcPts val="600"/>
              </a:spcBef>
            </a:pPr>
            <a:r>
              <a:rPr lang="en-US" sz="3200" b="1" dirty="0">
                <a:solidFill>
                  <a:srgbClr val="FF0000"/>
                </a:solidFill>
                <a:latin typeface="Arial" panose="020B0604020202020204" pitchFamily="34" charset="0"/>
                <a:cs typeface="Arial" panose="020B0604020202020204" pitchFamily="34" charset="0"/>
              </a:rPr>
              <a:t>2)  </a:t>
            </a:r>
            <a:r>
              <a:rPr lang="vi-VN" sz="3200" b="1" dirty="0">
                <a:solidFill>
                  <a:srgbClr val="FF0000"/>
                </a:solidFill>
                <a:latin typeface="Arial" panose="020B0604020202020204" pitchFamily="34" charset="0"/>
                <a:cs typeface="Arial" panose="020B0604020202020204" pitchFamily="34" charset="0"/>
              </a:rPr>
              <a:t>Vì sao con người được ca ngợi như vậy?</a:t>
            </a:r>
            <a:endParaRPr lang="en-US" sz="3200" b="1" dirty="0">
              <a:solidFill>
                <a:srgbClr val="FF0000"/>
              </a:solidFill>
              <a:latin typeface="Arial" panose="020B0604020202020204" pitchFamily="34" charset="0"/>
              <a:cs typeface="Arial" panose="020B0604020202020204" pitchFamily="34" charset="0"/>
            </a:endParaRPr>
          </a:p>
          <a:p>
            <a:pPr marL="514350" indent="-514350">
              <a:spcBef>
                <a:spcPts val="600"/>
              </a:spcBef>
              <a:buAutoNum type="alphaLcParenR"/>
            </a:pPr>
            <a:r>
              <a:rPr lang="en-US" sz="3200" dirty="0" err="1">
                <a:solidFill>
                  <a:srgbClr val="0000FF"/>
                </a:solidFill>
                <a:latin typeface="Arial" panose="020B0604020202020204" pitchFamily="34" charset="0"/>
                <a:cs typeface="Arial" panose="020B0604020202020204" pitchFamily="34" charset="0"/>
              </a:rPr>
              <a:t>Vì</a:t>
            </a:r>
            <a:r>
              <a:rPr lang="en-US" sz="3200" dirty="0">
                <a:solidFill>
                  <a:srgbClr val="0000FF"/>
                </a:solidFill>
                <a:latin typeface="Arial" panose="020B0604020202020204" pitchFamily="34" charset="0"/>
                <a:cs typeface="Arial" panose="020B0604020202020204" pitchFamily="34" charset="0"/>
              </a:rPr>
              <a:t> con </a:t>
            </a:r>
            <a:r>
              <a:rPr lang="en-US" sz="3200" dirty="0" err="1">
                <a:solidFill>
                  <a:srgbClr val="0000FF"/>
                </a:solidFill>
                <a:latin typeface="Arial" panose="020B0604020202020204" pitchFamily="34" charset="0"/>
                <a:cs typeface="Arial" panose="020B0604020202020204" pitchFamily="34" charset="0"/>
              </a:rPr>
              <a:t>người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rất</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đẹp</a:t>
            </a:r>
            <a:r>
              <a:rPr lang="en-US" sz="3200" dirty="0">
                <a:solidFill>
                  <a:srgbClr val="0000FF"/>
                </a:solidFill>
                <a:latin typeface="Arial" panose="020B0604020202020204" pitchFamily="34" charset="0"/>
                <a:cs typeface="Arial" panose="020B0604020202020204" pitchFamily="34" charset="0"/>
              </a:rPr>
              <a:t>.</a:t>
            </a:r>
          </a:p>
          <a:p>
            <a:pPr marL="514350" indent="-514350">
              <a:spcBef>
                <a:spcPts val="600"/>
              </a:spcBef>
              <a:buAutoNum type="alphaLcParenR"/>
            </a:pPr>
            <a:r>
              <a:rPr lang="en-US" sz="3200" dirty="0" err="1">
                <a:solidFill>
                  <a:srgbClr val="0000FF"/>
                </a:solidFill>
                <a:latin typeface="Arial" panose="020B0604020202020204" pitchFamily="34" charset="0"/>
                <a:cs typeface="Arial" panose="020B0604020202020204" pitchFamily="34" charset="0"/>
              </a:rPr>
              <a:t>Vì</a:t>
            </a:r>
            <a:r>
              <a:rPr lang="en-US" sz="3200" dirty="0">
                <a:solidFill>
                  <a:srgbClr val="0000FF"/>
                </a:solidFill>
                <a:latin typeface="Arial" panose="020B0604020202020204" pitchFamily="34" charset="0"/>
                <a:cs typeface="Arial" panose="020B0604020202020204" pitchFamily="34" charset="0"/>
              </a:rPr>
              <a:t> con </a:t>
            </a:r>
            <a:r>
              <a:rPr lang="en-US" sz="3200" dirty="0" err="1">
                <a:solidFill>
                  <a:srgbClr val="0000FF"/>
                </a:solidFill>
                <a:latin typeface="Arial" panose="020B0604020202020204" pitchFamily="34" charset="0"/>
                <a:cs typeface="Arial" panose="020B0604020202020204" pitchFamily="34" charset="0"/>
              </a:rPr>
              <a:t>người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rất</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có</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tài</a:t>
            </a:r>
            <a:r>
              <a:rPr lang="en-US" sz="3200" dirty="0">
                <a:solidFill>
                  <a:srgbClr val="0000FF"/>
                </a:solidFill>
                <a:latin typeface="Arial" panose="020B0604020202020204" pitchFamily="34" charset="0"/>
                <a:cs typeface="Arial" panose="020B0604020202020204" pitchFamily="34" charset="0"/>
              </a:rPr>
              <a:t>.</a:t>
            </a:r>
          </a:p>
          <a:p>
            <a:pPr marL="514350" indent="-514350">
              <a:spcBef>
                <a:spcPts val="600"/>
              </a:spcBef>
              <a:buAutoNum type="alphaLcParenR"/>
            </a:pPr>
            <a:r>
              <a:rPr lang="en-US" sz="3200" dirty="0" err="1">
                <a:solidFill>
                  <a:srgbClr val="0000FF"/>
                </a:solidFill>
                <a:latin typeface="Arial" panose="020B0604020202020204" pitchFamily="34" charset="0"/>
                <a:cs typeface="Arial" panose="020B0604020202020204" pitchFamily="34" charset="0"/>
              </a:rPr>
              <a:t>Vì</a:t>
            </a:r>
            <a:r>
              <a:rPr lang="en-US" sz="3200" dirty="0">
                <a:solidFill>
                  <a:srgbClr val="0000FF"/>
                </a:solidFill>
                <a:latin typeface="Arial" panose="020B0604020202020204" pitchFamily="34" charset="0"/>
                <a:cs typeface="Arial" panose="020B0604020202020204" pitchFamily="34" charset="0"/>
              </a:rPr>
              <a:t> con </a:t>
            </a:r>
            <a:r>
              <a:rPr lang="en-US" sz="3200" dirty="0" err="1">
                <a:solidFill>
                  <a:srgbClr val="0000FF"/>
                </a:solidFill>
                <a:latin typeface="Arial" panose="020B0604020202020204" pitchFamily="34" charset="0"/>
                <a:cs typeface="Arial" panose="020B0604020202020204" pitchFamily="34" charset="0"/>
              </a:rPr>
              <a:t>người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biết</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làm</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đẹp</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trái</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đất</a:t>
            </a:r>
            <a:r>
              <a:rPr lang="en-US" sz="3200" dirty="0">
                <a:solidFill>
                  <a:srgbClr val="0000FF"/>
                </a:solidFill>
                <a:latin typeface="Arial" panose="020B0604020202020204" pitchFamily="34" charset="0"/>
                <a:cs typeface="Arial" panose="020B0604020202020204" pitchFamily="34" charset="0"/>
              </a:rPr>
              <a:t>?</a:t>
            </a:r>
          </a:p>
          <a:p>
            <a:pPr marL="514350" indent="-514350">
              <a:spcBef>
                <a:spcPts val="600"/>
              </a:spcBef>
              <a:buFontTx/>
              <a:buAutoNum type="alphaLcParenR"/>
            </a:pPr>
            <a:r>
              <a:rPr lang="en-US" sz="3200" dirty="0">
                <a:solidFill>
                  <a:srgbClr val="0000FF"/>
                </a:solidFill>
                <a:latin typeface="Arial" panose="020B0604020202020204" pitchFamily="34" charset="0"/>
                <a:cs typeface="Arial" panose="020B0604020202020204" pitchFamily="34" charset="0"/>
              </a:rPr>
              <a:t>Ý </a:t>
            </a:r>
            <a:r>
              <a:rPr lang="en-US" sz="3200" dirty="0" err="1">
                <a:solidFill>
                  <a:srgbClr val="0000FF"/>
                </a:solidFill>
                <a:latin typeface="Arial" panose="020B0604020202020204" pitchFamily="34" charset="0"/>
                <a:cs typeface="Arial" panose="020B0604020202020204" pitchFamily="34" charset="0"/>
              </a:rPr>
              <a:t>kiên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khác</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nêu</a:t>
            </a:r>
            <a:r>
              <a:rPr lang="en-US" sz="3200" dirty="0">
                <a:solidFill>
                  <a:srgbClr val="0000FF"/>
                </a:solidFill>
                <a:latin typeface="Arial" panose="020B0604020202020204" pitchFamily="34" charset="0"/>
                <a:cs typeface="Arial" panose="020B0604020202020204" pitchFamily="34" charset="0"/>
              </a:rPr>
              <a:t> ý </a:t>
            </a:r>
            <a:r>
              <a:rPr lang="en-US" sz="3200" dirty="0" err="1">
                <a:solidFill>
                  <a:srgbClr val="0000FF"/>
                </a:solidFill>
                <a:latin typeface="Arial" panose="020B0604020202020204" pitchFamily="34" charset="0"/>
                <a:cs typeface="Arial" panose="020B0604020202020204" pitchFamily="34" charset="0"/>
              </a:rPr>
              <a:t>kiến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đó</a:t>
            </a:r>
            <a:r>
              <a:rPr lang="en-US" sz="3200" dirty="0">
                <a:solidFill>
                  <a:srgbClr val="0000FF"/>
                </a:solidFill>
                <a:latin typeface="Arial" panose="020B0604020202020204" pitchFamily="34" charset="0"/>
                <a:cs typeface="Arial" panose="020B0604020202020204" pitchFamily="34" charset="0"/>
              </a:rPr>
              <a:t>)</a:t>
            </a:r>
          </a:p>
          <a:p>
            <a:pPr marL="514350" indent="-514350">
              <a:buAutoNum type="alphaLcParenR"/>
            </a:pPr>
            <a:endParaRPr lang="en-US" sz="3200" dirty="0">
              <a:solidFill>
                <a:srgbClr val="FF0000"/>
              </a:solidFill>
              <a:latin typeface="Arial" panose="020B0604020202020204" pitchFamily="34" charset="0"/>
              <a:cs typeface="Arial" panose="020B0604020202020204" pitchFamily="34" charset="0"/>
            </a:endParaRPr>
          </a:p>
          <a:p>
            <a:pPr algn="just">
              <a:tabLst>
                <a:tab pos="494665" algn="l"/>
              </a:tabLst>
            </a:pPr>
            <a:endParaRPr lang="en-US" sz="4400" dirty="0">
              <a:solidFill>
                <a:srgbClr val="0000FF"/>
              </a:solidFill>
              <a:effectLst/>
              <a:ea typeface="Times New Roman" panose="02020603050405020304" pitchFamily="18" charset="0"/>
            </a:endParaRPr>
          </a:p>
        </p:txBody>
      </p:sp>
      <p:sp>
        <p:nvSpPr>
          <p:cNvPr id="11" name="Rectangle 10">
            <a:extLst>
              <a:ext uri="{FF2B5EF4-FFF2-40B4-BE49-F238E27FC236}">
                <a16:creationId xmlns="" xmlns:a16="http://schemas.microsoft.com/office/drawing/2014/main" id="{F4972F78-B0E8-4CB7-AFBA-96DA528F9DC5}"/>
              </a:ext>
            </a:extLst>
          </p:cNvPr>
          <p:cNvSpPr/>
          <p:nvPr/>
        </p:nvSpPr>
        <p:spPr>
          <a:xfrm>
            <a:off x="1858225" y="-59125"/>
            <a:ext cx="7980249" cy="923330"/>
          </a:xfrm>
          <a:prstGeom prst="rect">
            <a:avLst/>
          </a:prstGeom>
          <a:noFill/>
        </p:spPr>
        <p:txBody>
          <a:bodyPr wrap="square" lIns="91440" tIns="45720" rIns="91440" bIns="45720">
            <a:spAutoFit/>
          </a:bodyPr>
          <a:lstStyle/>
          <a:p>
            <a:pPr algn="ct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THẢO</a:t>
            </a:r>
            <a:r>
              <a:rPr lang="en-US" sz="5400" b="1"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LUẬN</a:t>
            </a:r>
            <a:r>
              <a:rPr lang="en-US" sz="5400" b="1"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NHÓM</a:t>
            </a:r>
            <a:r>
              <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 </a:t>
            </a:r>
            <a:r>
              <a:rPr lang="en-US" sz="5400" b="1" cap="none" spc="0" dirty="0" err="1">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rPr>
              <a:t>ĐÔI</a:t>
            </a:r>
            <a:endParaRPr lang="en-US" sz="5400" b="1" cap="none" spc="0" dirty="0">
              <a:ln w="6600">
                <a:solidFill>
                  <a:schemeClr val="accent2"/>
                </a:solidFill>
                <a:prstDash val="solid"/>
              </a:ln>
              <a:solidFill>
                <a:srgbClr val="FFFFFF"/>
              </a:solidFill>
              <a:effectLst>
                <a:glow rad="508000">
                  <a:schemeClr val="accent2">
                    <a:lumMod val="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215138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FC7F456-4CF6-486D-A71F-4805077E80D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64552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6F05A53-40C2-444B-9960-78F3BFA5B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1" y="6520577"/>
            <a:ext cx="12280901" cy="325676"/>
          </a:xfrm>
          <a:prstGeom prst="rect">
            <a:avLst/>
          </a:prstGeom>
        </p:spPr>
      </p:pic>
      <p:pic>
        <p:nvPicPr>
          <p:cNvPr id="7" name="Picture 6">
            <a:extLst>
              <a:ext uri="{FF2B5EF4-FFF2-40B4-BE49-F238E27FC236}">
                <a16:creationId xmlns="" xmlns:a16="http://schemas.microsoft.com/office/drawing/2014/main" id="{FCE59548-AA51-4A84-9FD9-C60ED3EA2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2" y="0"/>
            <a:ext cx="12280901" cy="325676"/>
          </a:xfrm>
          <a:prstGeom prst="rect">
            <a:avLst/>
          </a:prstGeom>
        </p:spPr>
      </p:pic>
      <p:pic>
        <p:nvPicPr>
          <p:cNvPr id="8" name="Danh tướng Yết Kiêu - Phim hoạt hình Việt Nam - Miền Cổ Tích_Trim">
            <a:hlinkClick r:id="" action="ppaction://media"/>
            <a:extLst>
              <a:ext uri="{FF2B5EF4-FFF2-40B4-BE49-F238E27FC236}">
                <a16:creationId xmlns="" xmlns:a16="http://schemas.microsoft.com/office/drawing/2014/main" id="{F1DC398A-6457-4B4B-9D74-6834C6C084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325676"/>
            <a:ext cx="12191999" cy="6194901"/>
          </a:xfrm>
          <a:prstGeom prst="rect">
            <a:avLst/>
          </a:prstGeom>
        </p:spPr>
      </p:pic>
    </p:spTree>
    <p:extLst>
      <p:ext uri="{BB962C8B-B14F-4D97-AF65-F5344CB8AC3E}">
        <p14:creationId xmlns:p14="http://schemas.microsoft.com/office/powerpoint/2010/main" val="7467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2E89B6E-AE18-41F8-8CEA-157334E10418}"/>
              </a:ext>
            </a:extLst>
          </p:cNvPr>
          <p:cNvSpPr txBox="1"/>
          <p:nvPr/>
        </p:nvSpPr>
        <p:spPr>
          <a:xfrm>
            <a:off x="1559560" y="489809"/>
            <a:ext cx="11489690" cy="1200329"/>
          </a:xfrm>
          <a:prstGeom prst="rect">
            <a:avLst/>
          </a:prstGeom>
          <a:noFill/>
        </p:spPr>
        <p:txBody>
          <a:bodyPr wrap="square" rtlCol="0">
            <a:spAutoFit/>
          </a:bodyPr>
          <a:lstStyle/>
          <a:p>
            <a:r>
              <a:rPr lang="en-US" sz="7200" b="1" dirty="0" err="1">
                <a:solidFill>
                  <a:srgbClr val="FF0000"/>
                </a:solidFill>
                <a:latin typeface="+mj-lt"/>
              </a:rPr>
              <a:t>Bài</a:t>
            </a:r>
            <a:r>
              <a:rPr lang="en-US" sz="7200" b="1" dirty="0">
                <a:solidFill>
                  <a:srgbClr val="FF0000"/>
                </a:solidFill>
                <a:latin typeface="+mj-lt"/>
              </a:rPr>
              <a:t> </a:t>
            </a:r>
            <a:r>
              <a:rPr lang="en-US" sz="7200" b="1" dirty="0" err="1">
                <a:solidFill>
                  <a:srgbClr val="FF0000"/>
                </a:solidFill>
                <a:latin typeface="+mj-lt"/>
              </a:rPr>
              <a:t>đọc</a:t>
            </a:r>
            <a:r>
              <a:rPr lang="en-US" sz="7200" b="1" dirty="0">
                <a:solidFill>
                  <a:srgbClr val="FF0000"/>
                </a:solidFill>
                <a:latin typeface="+mj-lt"/>
              </a:rPr>
              <a:t> 1: </a:t>
            </a:r>
            <a:r>
              <a:rPr lang="en-US" sz="7200" b="1" dirty="0" err="1">
                <a:solidFill>
                  <a:srgbClr val="FF0000"/>
                </a:solidFill>
                <a:latin typeface="+mj-lt"/>
              </a:rPr>
              <a:t>Ông</a:t>
            </a:r>
            <a:r>
              <a:rPr lang="en-US" sz="7200" b="1" dirty="0">
                <a:solidFill>
                  <a:srgbClr val="FF0000"/>
                </a:solidFill>
                <a:latin typeface="+mj-lt"/>
              </a:rPr>
              <a:t> </a:t>
            </a:r>
            <a:r>
              <a:rPr lang="en-US" sz="7200" b="1" dirty="0" err="1">
                <a:solidFill>
                  <a:srgbClr val="FF0000"/>
                </a:solidFill>
                <a:latin typeface="+mj-lt"/>
              </a:rPr>
              <a:t>Yết</a:t>
            </a:r>
            <a:r>
              <a:rPr lang="en-US" sz="7200" b="1" dirty="0">
                <a:solidFill>
                  <a:srgbClr val="FF0000"/>
                </a:solidFill>
                <a:latin typeface="+mj-lt"/>
              </a:rPr>
              <a:t> </a:t>
            </a:r>
            <a:r>
              <a:rPr lang="en-US" sz="7200" b="1" dirty="0" err="1">
                <a:solidFill>
                  <a:srgbClr val="FF0000"/>
                </a:solidFill>
                <a:latin typeface="+mj-lt"/>
              </a:rPr>
              <a:t>Kiêu</a:t>
            </a:r>
            <a:endParaRPr lang="en-US" sz="7200" b="1" dirty="0">
              <a:solidFill>
                <a:srgbClr val="FF0000"/>
              </a:solidFill>
              <a:latin typeface="+mj-lt"/>
            </a:endParaRPr>
          </a:p>
        </p:txBody>
      </p:sp>
      <p:pic>
        <p:nvPicPr>
          <p:cNvPr id="4" name="Picture 3">
            <a:extLst>
              <a:ext uri="{FF2B5EF4-FFF2-40B4-BE49-F238E27FC236}">
                <a16:creationId xmlns="" xmlns:a16="http://schemas.microsoft.com/office/drawing/2014/main" id="{688C7B87-A21E-4E8B-9D61-913AC2AD079F}"/>
              </a:ext>
            </a:extLst>
          </p:cNvPr>
          <p:cNvPicPr>
            <a:picLocks noChangeAspect="1"/>
          </p:cNvPicPr>
          <p:nvPr/>
        </p:nvPicPr>
        <p:blipFill>
          <a:blip r:embed="rId2"/>
          <a:stretch>
            <a:fillRect/>
          </a:stretch>
        </p:blipFill>
        <p:spPr>
          <a:xfrm>
            <a:off x="3802914" y="1964331"/>
            <a:ext cx="4497268" cy="4282052"/>
          </a:xfrm>
          <a:prstGeom prst="rect">
            <a:avLst/>
          </a:prstGeom>
        </p:spPr>
      </p:pic>
      <p:pic>
        <p:nvPicPr>
          <p:cNvPr id="6" name="Picture 5">
            <a:extLst>
              <a:ext uri="{FF2B5EF4-FFF2-40B4-BE49-F238E27FC236}">
                <a16:creationId xmlns="" xmlns:a16="http://schemas.microsoft.com/office/drawing/2014/main" id="{FC94E0CC-02B7-4668-AE63-4158715CD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1" y="6520577"/>
            <a:ext cx="12280901" cy="325676"/>
          </a:xfrm>
          <a:prstGeom prst="rect">
            <a:avLst/>
          </a:prstGeom>
        </p:spPr>
      </p:pic>
      <p:pic>
        <p:nvPicPr>
          <p:cNvPr id="7" name="Picture 6">
            <a:extLst>
              <a:ext uri="{FF2B5EF4-FFF2-40B4-BE49-F238E27FC236}">
                <a16:creationId xmlns="" xmlns:a16="http://schemas.microsoft.com/office/drawing/2014/main" id="{C0C77719-283D-4095-B299-EEBF67032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2" y="0"/>
            <a:ext cx="12280901" cy="325676"/>
          </a:xfrm>
          <a:prstGeom prst="rect">
            <a:avLst/>
          </a:prstGeom>
        </p:spPr>
      </p:pic>
    </p:spTree>
    <p:extLst>
      <p:ext uri="{BB962C8B-B14F-4D97-AF65-F5344CB8AC3E}">
        <p14:creationId xmlns:p14="http://schemas.microsoft.com/office/powerpoint/2010/main" val="1211374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2C6EC67-A258-4C25-9A67-024144449910}"/>
              </a:ext>
            </a:extLst>
          </p:cNvPr>
          <p:cNvPicPr>
            <a:picLocks noChangeAspect="1"/>
          </p:cNvPicPr>
          <p:nvPr/>
        </p:nvPicPr>
        <p:blipFill>
          <a:blip r:embed="rId2"/>
          <a:stretch>
            <a:fillRect/>
          </a:stretch>
        </p:blipFill>
        <p:spPr>
          <a:xfrm>
            <a:off x="77234" y="254000"/>
            <a:ext cx="11942046" cy="6604000"/>
          </a:xfrm>
          <a:prstGeom prst="rect">
            <a:avLst/>
          </a:prstGeom>
        </p:spPr>
      </p:pic>
    </p:spTree>
    <p:extLst>
      <p:ext uri="{BB962C8B-B14F-4D97-AF65-F5344CB8AC3E}">
        <p14:creationId xmlns:p14="http://schemas.microsoft.com/office/powerpoint/2010/main" val="231017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538435E-DEDB-456F-844E-7ACBA51E8219}"/>
              </a:ext>
            </a:extLst>
          </p:cNvPr>
          <p:cNvPicPr>
            <a:picLocks noChangeAspect="1"/>
          </p:cNvPicPr>
          <p:nvPr/>
        </p:nvPicPr>
        <p:blipFill>
          <a:blip r:embed="rId2"/>
          <a:stretch>
            <a:fillRect/>
          </a:stretch>
        </p:blipFill>
        <p:spPr>
          <a:xfrm>
            <a:off x="266700" y="-85725"/>
            <a:ext cx="6629400" cy="2895600"/>
          </a:xfrm>
          <a:prstGeom prst="rect">
            <a:avLst/>
          </a:prstGeom>
        </p:spPr>
      </p:pic>
      <p:pic>
        <p:nvPicPr>
          <p:cNvPr id="6" name="Picture 5">
            <a:extLst>
              <a:ext uri="{FF2B5EF4-FFF2-40B4-BE49-F238E27FC236}">
                <a16:creationId xmlns="" xmlns:a16="http://schemas.microsoft.com/office/drawing/2014/main" id="{F3A31F17-E66E-48FA-8003-8E3D0F3FA446}"/>
              </a:ext>
            </a:extLst>
          </p:cNvPr>
          <p:cNvPicPr>
            <a:picLocks noChangeAspect="1"/>
          </p:cNvPicPr>
          <p:nvPr/>
        </p:nvPicPr>
        <p:blipFill>
          <a:blip r:embed="rId3"/>
          <a:stretch>
            <a:fillRect/>
          </a:stretch>
        </p:blipFill>
        <p:spPr>
          <a:xfrm>
            <a:off x="400049" y="2733675"/>
            <a:ext cx="11306175" cy="4048125"/>
          </a:xfrm>
          <a:prstGeom prst="rect">
            <a:avLst/>
          </a:prstGeom>
        </p:spPr>
      </p:pic>
      <p:pic>
        <p:nvPicPr>
          <p:cNvPr id="7" name="Picture 6">
            <a:extLst>
              <a:ext uri="{FF2B5EF4-FFF2-40B4-BE49-F238E27FC236}">
                <a16:creationId xmlns="" xmlns:a16="http://schemas.microsoft.com/office/drawing/2014/main" id="{D197AD1E-8307-4EF4-82AA-DA31F9623D9B}"/>
              </a:ext>
            </a:extLst>
          </p:cNvPr>
          <p:cNvPicPr>
            <a:picLocks noChangeAspect="1"/>
          </p:cNvPicPr>
          <p:nvPr/>
        </p:nvPicPr>
        <p:blipFill>
          <a:blip r:embed="rId4"/>
          <a:stretch>
            <a:fillRect/>
          </a:stretch>
        </p:blipFill>
        <p:spPr>
          <a:xfrm>
            <a:off x="6743700" y="253947"/>
            <a:ext cx="4819650" cy="3568620"/>
          </a:xfrm>
          <a:prstGeom prst="rect">
            <a:avLst/>
          </a:prstGeom>
        </p:spPr>
      </p:pic>
    </p:spTree>
    <p:extLst>
      <p:ext uri="{BB962C8B-B14F-4D97-AF65-F5344CB8AC3E}">
        <p14:creationId xmlns:p14="http://schemas.microsoft.com/office/powerpoint/2010/main" val="403413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E6B1D0D-651A-4A05-9DAA-F121771D795F}"/>
              </a:ext>
            </a:extLst>
          </p:cNvPr>
          <p:cNvPicPr>
            <a:picLocks noChangeAspect="1"/>
          </p:cNvPicPr>
          <p:nvPr/>
        </p:nvPicPr>
        <p:blipFill>
          <a:blip r:embed="rId2"/>
          <a:stretch>
            <a:fillRect/>
          </a:stretch>
        </p:blipFill>
        <p:spPr>
          <a:xfrm>
            <a:off x="409574" y="371475"/>
            <a:ext cx="11420475" cy="3638550"/>
          </a:xfrm>
          <a:prstGeom prst="rect">
            <a:avLst/>
          </a:prstGeom>
        </p:spPr>
      </p:pic>
      <p:pic>
        <p:nvPicPr>
          <p:cNvPr id="7" name="Picture 6">
            <a:extLst>
              <a:ext uri="{FF2B5EF4-FFF2-40B4-BE49-F238E27FC236}">
                <a16:creationId xmlns="" xmlns:a16="http://schemas.microsoft.com/office/drawing/2014/main" id="{E4B3FDA7-1035-435F-86A6-9A584CC0C513}"/>
              </a:ext>
            </a:extLst>
          </p:cNvPr>
          <p:cNvPicPr>
            <a:picLocks noChangeAspect="1"/>
          </p:cNvPicPr>
          <p:nvPr/>
        </p:nvPicPr>
        <p:blipFill>
          <a:blip r:embed="rId3"/>
          <a:stretch>
            <a:fillRect/>
          </a:stretch>
        </p:blipFill>
        <p:spPr>
          <a:xfrm>
            <a:off x="409574" y="4089345"/>
            <a:ext cx="11220450" cy="2540056"/>
          </a:xfrm>
          <a:prstGeom prst="rect">
            <a:avLst/>
          </a:prstGeom>
        </p:spPr>
      </p:pic>
    </p:spTree>
    <p:extLst>
      <p:ext uri="{BB962C8B-B14F-4D97-AF65-F5344CB8AC3E}">
        <p14:creationId xmlns:p14="http://schemas.microsoft.com/office/powerpoint/2010/main" val="1649008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812</Words>
  <Application>Microsoft Office PowerPoint</Application>
  <PresentationFormat>Custom</PresentationFormat>
  <Paragraphs>73</Paragraphs>
  <Slides>29</Slides>
  <Notes>0</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Hi</cp:lastModifiedBy>
  <cp:revision>44</cp:revision>
  <dcterms:created xsi:type="dcterms:W3CDTF">2023-08-25T13:32:16Z</dcterms:created>
  <dcterms:modified xsi:type="dcterms:W3CDTF">2024-12-09T00:44:04Z</dcterms:modified>
</cp:coreProperties>
</file>