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22" r:id="rId6"/>
  </p:sldMasterIdLst>
  <p:notesMasterIdLst>
    <p:notesMasterId r:id="rId30"/>
  </p:notesMasterIdLst>
  <p:sldIdLst>
    <p:sldId id="304" r:id="rId7"/>
    <p:sldId id="307" r:id="rId8"/>
    <p:sldId id="436" r:id="rId9"/>
    <p:sldId id="437" r:id="rId10"/>
    <p:sldId id="328" r:id="rId11"/>
    <p:sldId id="334" r:id="rId12"/>
    <p:sldId id="423" r:id="rId13"/>
    <p:sldId id="438" r:id="rId14"/>
    <p:sldId id="439" r:id="rId15"/>
    <p:sldId id="440" r:id="rId16"/>
    <p:sldId id="441" r:id="rId17"/>
    <p:sldId id="442" r:id="rId18"/>
    <p:sldId id="443" r:id="rId19"/>
    <p:sldId id="259" r:id="rId20"/>
    <p:sldId id="444" r:id="rId21"/>
    <p:sldId id="445" r:id="rId22"/>
    <p:sldId id="446" r:id="rId23"/>
    <p:sldId id="414" r:id="rId24"/>
    <p:sldId id="427" r:id="rId25"/>
    <p:sldId id="310" r:id="rId26"/>
    <p:sldId id="447" r:id="rId27"/>
    <p:sldId id="448" r:id="rId28"/>
    <p:sldId id="42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5F3E2-1B41-4C32-8DCC-4E27FDF77869}"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BA0AF-5A4A-45AC-9678-B57FF2AE8385}" type="slidenum">
              <a:rPr lang="en-US" smtClean="0"/>
              <a:t>‹#›</a:t>
            </a:fld>
            <a:endParaRPr lang="en-US"/>
          </a:p>
        </p:txBody>
      </p:sp>
    </p:spTree>
    <p:extLst>
      <p:ext uri="{BB962C8B-B14F-4D97-AF65-F5344CB8AC3E}">
        <p14:creationId xmlns:p14="http://schemas.microsoft.com/office/powerpoint/2010/main" val="228079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95BA0AF-5A4A-45AC-9678-B57FF2AE8385}" type="slidenum">
              <a:rPr lang="en-US" smtClean="0"/>
              <a:t>1</a:t>
            </a:fld>
            <a:endParaRPr lang="en-US"/>
          </a:p>
        </p:txBody>
      </p:sp>
    </p:spTree>
    <p:extLst>
      <p:ext uri="{BB962C8B-B14F-4D97-AF65-F5344CB8AC3E}">
        <p14:creationId xmlns:p14="http://schemas.microsoft.com/office/powerpoint/2010/main" val="219033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13</a:t>
            </a:fld>
            <a:endParaRPr lang="en-US"/>
          </a:p>
        </p:txBody>
      </p:sp>
    </p:spTree>
    <p:extLst>
      <p:ext uri="{BB962C8B-B14F-4D97-AF65-F5344CB8AC3E}">
        <p14:creationId xmlns:p14="http://schemas.microsoft.com/office/powerpoint/2010/main" val="25051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3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18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18</a:t>
            </a:fld>
            <a:endParaRPr lang="en-US"/>
          </a:p>
        </p:txBody>
      </p:sp>
    </p:spTree>
    <p:extLst>
      <p:ext uri="{BB962C8B-B14F-4D97-AF65-F5344CB8AC3E}">
        <p14:creationId xmlns:p14="http://schemas.microsoft.com/office/powerpoint/2010/main" val="209861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57318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93178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880165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324124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63978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034977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202582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B49B337-3B3F-46C3-81C0-453161ECD87B}" type="datetimeFigureOut">
              <a:rPr lang="vi-VN" smtClean="0"/>
              <a:t>28/10/2023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793850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B49B337-3B3F-46C3-81C0-453161ECD87B}" type="datetimeFigureOut">
              <a:rPr lang="vi-VN" smtClean="0"/>
              <a:t>28/10/2023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134411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9B337-3B3F-46C3-81C0-453161ECD87B}" type="datetimeFigureOut">
              <a:rPr lang="vi-VN" smtClean="0"/>
              <a:t>28/10/2023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46061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99129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12233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71466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17336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276416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2119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8337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114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5644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4213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8053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19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924411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79133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8876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9074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8147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77431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360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20079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6771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28/10/2023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56937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28/10/2023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809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140498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28/10/2023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229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51804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17948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96349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93517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8830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494412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183523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28847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73881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527484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B49B337-3B3F-46C3-81C0-453161ECD87B}" type="datetimeFigureOut">
              <a:rPr lang="vi-VN" smtClean="0"/>
              <a:t>28/10/2023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702531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B49B337-3B3F-46C3-81C0-453161ECD87B}" type="datetimeFigureOut">
              <a:rPr lang="vi-VN" smtClean="0"/>
              <a:t>28/10/2023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150632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9B337-3B3F-46C3-81C0-453161ECD87B}" type="datetimeFigureOut">
              <a:rPr lang="vi-VN" smtClean="0"/>
              <a:t>28/10/2023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154129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361838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763499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4685984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28/10/2023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011145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55041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89728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21496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49B337-3B3F-46C3-81C0-453161ECD87B}" type="datetimeFigureOut">
              <a:rPr lang="vi-VN" smtClean="0"/>
              <a:t>28/10/2023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51256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F5070AA-F16C-E65B-6412-861706827C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50" y="180975"/>
            <a:ext cx="1200150" cy="1200150"/>
          </a:xfrm>
          <a:prstGeom prst="rect">
            <a:avLst/>
          </a:prstGeom>
        </p:spPr>
      </p:pic>
    </p:spTree>
    <p:extLst>
      <p:ext uri="{BB962C8B-B14F-4D97-AF65-F5344CB8AC3E}">
        <p14:creationId xmlns:p14="http://schemas.microsoft.com/office/powerpoint/2010/main" val="2790540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82F38D6-0C9B-447D-8B15-61052449B1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9B337-3B3F-46C3-81C0-453161ECD87B}" type="datetimeFigureOut">
              <a:rPr lang="vi-VN" smtClean="0"/>
              <a:t>28/10/2023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7406F-726D-4F5F-803D-B8BE048DC824}" type="slidenum">
              <a:rPr lang="vi-VN" smtClean="0"/>
              <a:t>‹#›</a:t>
            </a:fld>
            <a:endParaRPr lang="vi-VN"/>
          </a:p>
        </p:txBody>
      </p:sp>
      <p:pic>
        <p:nvPicPr>
          <p:cNvPr id="9" name="Picture 8">
            <a:extLst>
              <a:ext uri="{FF2B5EF4-FFF2-40B4-BE49-F238E27FC236}">
                <a16:creationId xmlns:a16="http://schemas.microsoft.com/office/drawing/2014/main" id="{92C52578-6EE3-42D6-B9E4-C1B4B63F4E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812700" y="-19797712"/>
            <a:ext cx="6858000" cy="6858000"/>
          </a:xfrm>
          <a:prstGeom prst="rect">
            <a:avLst/>
          </a:prstGeom>
        </p:spPr>
      </p:pic>
      <p:pic>
        <p:nvPicPr>
          <p:cNvPr id="10" name="Picture 9">
            <a:extLst>
              <a:ext uri="{FF2B5EF4-FFF2-40B4-BE49-F238E27FC236}">
                <a16:creationId xmlns:a16="http://schemas.microsoft.com/office/drawing/2014/main" id="{C479FAF1-D7D9-4567-9A56-B9988616111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124100" y="18403888"/>
            <a:ext cx="6858000" cy="6858000"/>
          </a:xfrm>
          <a:prstGeom prst="rect">
            <a:avLst/>
          </a:prstGeom>
        </p:spPr>
      </p:pic>
    </p:spTree>
    <p:extLst>
      <p:ext uri="{BB962C8B-B14F-4D97-AF65-F5344CB8AC3E}">
        <p14:creationId xmlns:p14="http://schemas.microsoft.com/office/powerpoint/2010/main" val="28618766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D06FD18-FD0E-4135-A7EA-EF56429F30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28/10/2023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9B03AFA-EA70-448C-ADE9-192BCAC87D2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812700" y="-19797712"/>
            <a:ext cx="6858000" cy="6858000"/>
          </a:xfrm>
          <a:prstGeom prst="rect">
            <a:avLst/>
          </a:prstGeom>
        </p:spPr>
      </p:pic>
      <p:pic>
        <p:nvPicPr>
          <p:cNvPr id="9" name="Picture 8">
            <a:extLst>
              <a:ext uri="{FF2B5EF4-FFF2-40B4-BE49-F238E27FC236}">
                <a16:creationId xmlns:a16="http://schemas.microsoft.com/office/drawing/2014/main" id="{D8812722-DF4A-495B-84A8-9728E5A7C0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124100" y="18403888"/>
            <a:ext cx="6858000" cy="6858000"/>
          </a:xfrm>
          <a:prstGeom prst="rect">
            <a:avLst/>
          </a:prstGeom>
        </p:spPr>
      </p:pic>
    </p:spTree>
    <p:extLst>
      <p:ext uri="{BB962C8B-B14F-4D97-AF65-F5344CB8AC3E}">
        <p14:creationId xmlns:p14="http://schemas.microsoft.com/office/powerpoint/2010/main" val="17725225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28/10/2023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id="{9AA0EF16-FF05-5AA3-1DF0-A2BB32D910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4026" y="466724"/>
            <a:ext cx="1457325" cy="1457325"/>
          </a:xfrm>
          <a:prstGeom prst="rect">
            <a:avLst/>
          </a:prstGeom>
        </p:spPr>
      </p:pic>
    </p:spTree>
    <p:extLst>
      <p:ext uri="{BB962C8B-B14F-4D97-AF65-F5344CB8AC3E}">
        <p14:creationId xmlns:p14="http://schemas.microsoft.com/office/powerpoint/2010/main" val="336138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41766356"/>
      </p:ext>
    </p:extLst>
  </p:cSld>
  <p:clrMap bg1="lt1" tx1="dk1" bg2="dk2" tx2="lt2" accent1="accent1" accent2="accent2" accent3="accent3" accent4="accent4" accent5="accent5" accent6="accent6" hlink="hlink" folHlink="folHlink"/>
  <p:sldLayoutIdLst>
    <p:sldLayoutId id="214748372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80D21FBE-4CE2-43BB-9EDC-9D5FE169A6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9B337-3B3F-46C3-81C0-453161ECD87B}" type="datetimeFigureOut">
              <a:rPr lang="vi-VN" smtClean="0"/>
              <a:t>28/10/2023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7406F-726D-4F5F-803D-B8BE048DC824}" type="slidenum">
              <a:rPr lang="vi-VN" smtClean="0"/>
              <a:t>‹#›</a:t>
            </a:fld>
            <a:endParaRPr lang="vi-VN"/>
          </a:p>
        </p:txBody>
      </p:sp>
      <p:pic>
        <p:nvPicPr>
          <p:cNvPr id="9" name="Picture 8">
            <a:extLst>
              <a:ext uri="{FF2B5EF4-FFF2-40B4-BE49-F238E27FC236}">
                <a16:creationId xmlns:a16="http://schemas.microsoft.com/office/drawing/2014/main" id="{C10DEDC0-A021-4775-8CE7-9AC3D3CCF8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812700" y="-19797712"/>
            <a:ext cx="6858000" cy="6858000"/>
          </a:xfrm>
          <a:prstGeom prst="rect">
            <a:avLst/>
          </a:prstGeom>
        </p:spPr>
      </p:pic>
      <p:pic>
        <p:nvPicPr>
          <p:cNvPr id="10" name="Picture 9">
            <a:extLst>
              <a:ext uri="{FF2B5EF4-FFF2-40B4-BE49-F238E27FC236}">
                <a16:creationId xmlns:a16="http://schemas.microsoft.com/office/drawing/2014/main" id="{7B14B5E9-547C-4221-BBCA-42645DD278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124100" y="18403888"/>
            <a:ext cx="6858000" cy="6858000"/>
          </a:xfrm>
          <a:prstGeom prst="rect">
            <a:avLst/>
          </a:prstGeom>
        </p:spPr>
      </p:pic>
    </p:spTree>
    <p:extLst>
      <p:ext uri="{BB962C8B-B14F-4D97-AF65-F5344CB8AC3E}">
        <p14:creationId xmlns:p14="http://schemas.microsoft.com/office/powerpoint/2010/main" val="25833221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jpeg"/><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ning table&#10;&#10;Description automatically generated">
            <a:extLst>
              <a:ext uri="{FF2B5EF4-FFF2-40B4-BE49-F238E27FC236}">
                <a16:creationId xmlns:a16="http://schemas.microsoft.com/office/drawing/2014/main" id="{84704BC6-6C2E-E9A2-703C-52A400073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1">
            <a:extLst>
              <a:ext uri="{FF2B5EF4-FFF2-40B4-BE49-F238E27FC236}">
                <a16:creationId xmlns:a16="http://schemas.microsoft.com/office/drawing/2014/main" id="{6A851486-12CD-20DC-8C03-541F7D51A7B8}"/>
              </a:ext>
            </a:extLst>
          </p:cNvPr>
          <p:cNvSpPr/>
          <p:nvPr/>
        </p:nvSpPr>
        <p:spPr>
          <a:xfrm>
            <a:off x="67612" y="124538"/>
            <a:ext cx="6142688" cy="3204816"/>
          </a:xfrm>
          <a:custGeom>
            <a:avLst/>
            <a:gdLst>
              <a:gd name="connsiteX0" fmla="*/ 0 w 6142688"/>
              <a:gd name="connsiteY0" fmla="*/ 534147 h 3204816"/>
              <a:gd name="connsiteX1" fmla="*/ 534147 w 6142688"/>
              <a:gd name="connsiteY1" fmla="*/ 0 h 3204816"/>
              <a:gd name="connsiteX2" fmla="*/ 5608541 w 6142688"/>
              <a:gd name="connsiteY2" fmla="*/ 0 h 3204816"/>
              <a:gd name="connsiteX3" fmla="*/ 6142688 w 6142688"/>
              <a:gd name="connsiteY3" fmla="*/ 534147 h 3204816"/>
              <a:gd name="connsiteX4" fmla="*/ 6142688 w 6142688"/>
              <a:gd name="connsiteY4" fmla="*/ 2670669 h 3204816"/>
              <a:gd name="connsiteX5" fmla="*/ 5608541 w 6142688"/>
              <a:gd name="connsiteY5" fmla="*/ 3204816 h 3204816"/>
              <a:gd name="connsiteX6" fmla="*/ 534147 w 6142688"/>
              <a:gd name="connsiteY6" fmla="*/ 3204816 h 3204816"/>
              <a:gd name="connsiteX7" fmla="*/ 0 w 6142688"/>
              <a:gd name="connsiteY7" fmla="*/ 2670669 h 3204816"/>
              <a:gd name="connsiteX8" fmla="*/ 0 w 6142688"/>
              <a:gd name="connsiteY8" fmla="*/ 534147 h 32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688" h="3204816" fill="none" extrusionOk="0">
                <a:moveTo>
                  <a:pt x="0" y="534147"/>
                </a:moveTo>
                <a:cubicBezTo>
                  <a:pt x="1982" y="292784"/>
                  <a:pt x="263712" y="41230"/>
                  <a:pt x="534147" y="0"/>
                </a:cubicBezTo>
                <a:cubicBezTo>
                  <a:pt x="1824344" y="72427"/>
                  <a:pt x="3948710" y="61419"/>
                  <a:pt x="5608541" y="0"/>
                </a:cubicBezTo>
                <a:cubicBezTo>
                  <a:pt x="5897488" y="-41676"/>
                  <a:pt x="6111880" y="229827"/>
                  <a:pt x="6142688" y="534147"/>
                </a:cubicBezTo>
                <a:cubicBezTo>
                  <a:pt x="6243564" y="1375927"/>
                  <a:pt x="6035375" y="1892233"/>
                  <a:pt x="6142688" y="2670669"/>
                </a:cubicBezTo>
                <a:cubicBezTo>
                  <a:pt x="6150894" y="2924020"/>
                  <a:pt x="5891267" y="3191055"/>
                  <a:pt x="5608541" y="3204816"/>
                </a:cubicBezTo>
                <a:cubicBezTo>
                  <a:pt x="3764562" y="3234643"/>
                  <a:pt x="1843544" y="3125510"/>
                  <a:pt x="534147" y="3204816"/>
                </a:cubicBezTo>
                <a:cubicBezTo>
                  <a:pt x="256390" y="3202867"/>
                  <a:pt x="-6494" y="2966954"/>
                  <a:pt x="0" y="2670669"/>
                </a:cubicBezTo>
                <a:cubicBezTo>
                  <a:pt x="50037" y="1677053"/>
                  <a:pt x="770" y="785460"/>
                  <a:pt x="0" y="534147"/>
                </a:cubicBezTo>
                <a:close/>
              </a:path>
              <a:path w="6142688" h="3204816" stroke="0" extrusionOk="0">
                <a:moveTo>
                  <a:pt x="0" y="534147"/>
                </a:moveTo>
                <a:cubicBezTo>
                  <a:pt x="9534" y="241745"/>
                  <a:pt x="245205" y="12623"/>
                  <a:pt x="534147" y="0"/>
                </a:cubicBezTo>
                <a:cubicBezTo>
                  <a:pt x="2267405" y="123000"/>
                  <a:pt x="4943936" y="-96860"/>
                  <a:pt x="5608541" y="0"/>
                </a:cubicBezTo>
                <a:cubicBezTo>
                  <a:pt x="5888206" y="-11688"/>
                  <a:pt x="6156755" y="210786"/>
                  <a:pt x="6142688" y="534147"/>
                </a:cubicBezTo>
                <a:cubicBezTo>
                  <a:pt x="6145861" y="1341874"/>
                  <a:pt x="6236955" y="1922237"/>
                  <a:pt x="6142688" y="2670669"/>
                </a:cubicBezTo>
                <a:cubicBezTo>
                  <a:pt x="6091255" y="2984303"/>
                  <a:pt x="5870148" y="3199351"/>
                  <a:pt x="5608541" y="3204816"/>
                </a:cubicBezTo>
                <a:cubicBezTo>
                  <a:pt x="4388545" y="3044109"/>
                  <a:pt x="2766617" y="3244483"/>
                  <a:pt x="534147" y="3204816"/>
                </a:cubicBezTo>
                <a:cubicBezTo>
                  <a:pt x="184205" y="3193719"/>
                  <a:pt x="-29733" y="2952200"/>
                  <a:pt x="0" y="2670669"/>
                </a:cubicBezTo>
                <a:cubicBezTo>
                  <a:pt x="32216" y="2209000"/>
                  <a:pt x="57206" y="1096918"/>
                  <a:pt x="0" y="53414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8FC4464-F3DA-7A91-9924-BA6246BE0FE1}"/>
              </a:ext>
            </a:extLst>
          </p:cNvPr>
          <p:cNvSpPr txBox="1"/>
          <p:nvPr/>
        </p:nvSpPr>
        <p:spPr>
          <a:xfrm>
            <a:off x="89663" y="188828"/>
            <a:ext cx="55610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2" name="Picture 1">
            <a:extLst>
              <a:ext uri="{FF2B5EF4-FFF2-40B4-BE49-F238E27FC236}">
                <a16:creationId xmlns:a16="http://schemas.microsoft.com/office/drawing/2014/main" id="{FA4D6F36-74A8-F73D-8935-B870F99F2641}"/>
              </a:ext>
            </a:extLst>
          </p:cNvPr>
          <p:cNvPicPr>
            <a:picLocks noChangeAspect="1"/>
          </p:cNvPicPr>
          <p:nvPr/>
        </p:nvPicPr>
        <p:blipFill>
          <a:blip r:embed="rId4"/>
          <a:stretch>
            <a:fillRect/>
          </a:stretch>
        </p:blipFill>
        <p:spPr>
          <a:xfrm>
            <a:off x="1353178" y="405333"/>
            <a:ext cx="3084843" cy="1170533"/>
          </a:xfrm>
          <a:prstGeom prst="rect">
            <a:avLst/>
          </a:prstGeom>
        </p:spPr>
      </p:pic>
      <p:pic>
        <p:nvPicPr>
          <p:cNvPr id="4" name="Picture 3">
            <a:extLst>
              <a:ext uri="{FF2B5EF4-FFF2-40B4-BE49-F238E27FC236}">
                <a16:creationId xmlns:a16="http://schemas.microsoft.com/office/drawing/2014/main" id="{CAA9DBDF-E46A-79BF-1366-96AECCDD2AB7}"/>
              </a:ext>
            </a:extLst>
          </p:cNvPr>
          <p:cNvPicPr>
            <a:picLocks noChangeAspect="1"/>
          </p:cNvPicPr>
          <p:nvPr/>
        </p:nvPicPr>
        <p:blipFill>
          <a:blip r:embed="rId5"/>
          <a:stretch>
            <a:fillRect/>
          </a:stretch>
        </p:blipFill>
        <p:spPr>
          <a:xfrm>
            <a:off x="831158" y="1206593"/>
            <a:ext cx="4243184" cy="768163"/>
          </a:xfrm>
          <a:prstGeom prst="rect">
            <a:avLst/>
          </a:prstGeom>
        </p:spPr>
      </p:pic>
      <p:pic>
        <p:nvPicPr>
          <p:cNvPr id="5" name="Picture 4">
            <a:extLst>
              <a:ext uri="{FF2B5EF4-FFF2-40B4-BE49-F238E27FC236}">
                <a16:creationId xmlns:a16="http://schemas.microsoft.com/office/drawing/2014/main" id="{67CF7F8D-BE2B-B9A0-A6EE-D8ABF434E558}"/>
              </a:ext>
            </a:extLst>
          </p:cNvPr>
          <p:cNvPicPr>
            <a:picLocks noChangeAspect="1"/>
          </p:cNvPicPr>
          <p:nvPr/>
        </p:nvPicPr>
        <p:blipFill>
          <a:blip r:embed="rId6"/>
          <a:stretch>
            <a:fillRect/>
          </a:stretch>
        </p:blipFill>
        <p:spPr>
          <a:xfrm>
            <a:off x="243970" y="2149568"/>
            <a:ext cx="5779509" cy="768163"/>
          </a:xfrm>
          <a:prstGeom prst="rect">
            <a:avLst/>
          </a:prstGeom>
        </p:spPr>
      </p:pic>
    </p:spTree>
    <p:extLst>
      <p:ext uri="{BB962C8B-B14F-4D97-AF65-F5344CB8AC3E}">
        <p14:creationId xmlns:p14="http://schemas.microsoft.com/office/powerpoint/2010/main" val="40034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Không</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mỗi</a:t>
            </a:r>
            <a:r>
              <a:rPr lang="en-US" sz="4000" b="1" dirty="0">
                <a:solidFill>
                  <a:srgbClr val="FF0000"/>
                </a:solidFill>
              </a:rPr>
              <a:t> </a:t>
            </a: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đều</a:t>
            </a:r>
            <a:r>
              <a:rPr lang="en-US" sz="4000" b="1" dirty="0">
                <a:solidFill>
                  <a:srgbClr val="FF0000"/>
                </a:solidFill>
              </a:rPr>
              <a:t> </a:t>
            </a:r>
            <a:r>
              <a:rPr lang="en-US" sz="4000" b="1" dirty="0" err="1">
                <a:solidFill>
                  <a:srgbClr val="FF0000"/>
                </a:solidFill>
              </a:rPr>
              <a:t>mang</a:t>
            </a:r>
            <a:r>
              <a:rPr lang="en-US" sz="4000" b="1" dirty="0">
                <a:solidFill>
                  <a:srgbClr val="FF0000"/>
                </a:solidFill>
              </a:rPr>
              <a:t> </a:t>
            </a:r>
            <a:r>
              <a:rPr lang="en-US" sz="4000" b="1" dirty="0" err="1">
                <a:solidFill>
                  <a:srgbClr val="FF0000"/>
                </a:solidFill>
              </a:rPr>
              <a:t>đến</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giá</a:t>
            </a:r>
            <a:r>
              <a:rPr lang="en-US" sz="4000" b="1" dirty="0">
                <a:solidFill>
                  <a:srgbClr val="FF0000"/>
                </a:solidFill>
              </a:rPr>
              <a:t> </a:t>
            </a:r>
            <a:r>
              <a:rPr lang="en-US" sz="4000" b="1" dirty="0" err="1">
                <a:solidFill>
                  <a:srgbClr val="FF0000"/>
                </a:solidFill>
              </a:rPr>
              <a:t>trị</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nó</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d. Lao động trí óc có giá trị hơn lao động chân tay.</a:t>
            </a:r>
          </a:p>
        </p:txBody>
      </p:sp>
    </p:spTree>
    <p:extLst>
      <p:ext uri="{BB962C8B-B14F-4D97-AF65-F5344CB8AC3E}">
        <p14:creationId xmlns:p14="http://schemas.microsoft.com/office/powerpoint/2010/main" val="37326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a:rPr>
              <a:t>Không</a:t>
            </a:r>
            <a:r>
              <a:rPr lang="en-US" sz="4000" b="1" dirty="0">
                <a:solidFill>
                  <a:srgbClr val="FF0000"/>
                </a:solidFill>
                <a:latin typeface="Calibri" panose="020F0502020204030204"/>
              </a:rPr>
              <a:t> </a:t>
            </a:r>
            <a:r>
              <a:rPr lang="vi-VN" sz="4000" b="1" dirty="0">
                <a:solidFill>
                  <a:srgbClr val="FF0000"/>
                </a:solidFill>
                <a:latin typeface="Calibri" panose="020F0502020204030204"/>
              </a:rPr>
              <a:t>đồng tình với ý kiến này vì bất cứ ai cũng có thể lao động, người nhỏ thì làm việc nhỏ.</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895350" y="1075077"/>
            <a:ext cx="10258425" cy="781752"/>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e. Lao động là việc chỉ dành riêng cho người lớn.</a:t>
            </a:r>
          </a:p>
        </p:txBody>
      </p:sp>
    </p:spTree>
    <p:extLst>
      <p:ext uri="{BB962C8B-B14F-4D97-AF65-F5344CB8AC3E}">
        <p14:creationId xmlns:p14="http://schemas.microsoft.com/office/powerpoint/2010/main" val="266104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Xử</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22">
            <a:extLst>
              <a:ext uri="{FF2B5EF4-FFF2-40B4-BE49-F238E27FC236}">
                <a16:creationId xmlns:a16="http://schemas.microsoft.com/office/drawing/2014/main" id="{34CC0F82-1CDB-2C46-0FA9-D74F382CA631}"/>
              </a:ext>
            </a:extLst>
          </p:cNvPr>
          <p:cNvPicPr>
            <a:picLocks noChangeAspect="1"/>
          </p:cNvPicPr>
          <p:nvPr/>
        </p:nvPicPr>
        <p:blipFill rotWithShape="1">
          <a:blip r:embed="rId3"/>
          <a:srcRect l="50655" t="3903" r="28184" b="63507"/>
          <a:stretch/>
        </p:blipFill>
        <p:spPr>
          <a:xfrm>
            <a:off x="818738" y="174136"/>
            <a:ext cx="740784" cy="1087628"/>
          </a:xfrm>
          <a:prstGeom prst="rect">
            <a:avLst/>
          </a:prstGeom>
        </p:spPr>
      </p:pic>
      <p:pic>
        <p:nvPicPr>
          <p:cNvPr id="9" name="Picture 8">
            <a:extLst>
              <a:ext uri="{FF2B5EF4-FFF2-40B4-BE49-F238E27FC236}">
                <a16:creationId xmlns:a16="http://schemas.microsoft.com/office/drawing/2014/main" id="{0B362365-98A4-8128-6C9C-E896124E8D9E}"/>
              </a:ext>
            </a:extLst>
          </p:cNvPr>
          <p:cNvPicPr>
            <a:picLocks noChangeAspect="1"/>
          </p:cNvPicPr>
          <p:nvPr/>
        </p:nvPicPr>
        <p:blipFill>
          <a:blip r:embed="rId4"/>
          <a:stretch>
            <a:fillRect/>
          </a:stretch>
        </p:blipFill>
        <p:spPr>
          <a:xfrm>
            <a:off x="2914650" y="1009650"/>
            <a:ext cx="7191375" cy="5416062"/>
          </a:xfrm>
          <a:prstGeom prst="rect">
            <a:avLst/>
          </a:prstGeom>
        </p:spPr>
      </p:pic>
    </p:spTree>
    <p:extLst>
      <p:ext uri="{BB962C8B-B14F-4D97-AF65-F5344CB8AC3E}">
        <p14:creationId xmlns:p14="http://schemas.microsoft.com/office/powerpoint/2010/main" val="2593825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812" y="2404031"/>
            <a:ext cx="3545178" cy="3788788"/>
          </a:xfrm>
          <a:prstGeom prst="rect">
            <a:avLst/>
          </a:prstGeom>
        </p:spPr>
      </p:pic>
      <p:sp>
        <p:nvSpPr>
          <p:cNvPr id="2" name="Rectangle 1"/>
          <p:cNvSpPr/>
          <p:nvPr/>
        </p:nvSpPr>
        <p:spPr>
          <a:xfrm>
            <a:off x="3789507" y="1620055"/>
            <a:ext cx="4612985"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rPr>
              <a:t>Chúng ta sẽ tiến hành chia nhóm 4 và cùng tham gia trò chơi “Diễn viên nhí” để thảo luận, sắm vai đưa ra lời khuyên cho các bạn trong tình huống.</a:t>
            </a:r>
            <a:endParaRPr kumimoji="0" lang="vi-VN" sz="3200" b="0" i="0" u="none" strike="noStrike" kern="1200" cap="none" spc="0" normalizeH="0" baseline="0" noProof="0" dirty="0">
              <a:ln>
                <a:noFill/>
              </a:ln>
              <a:solidFill>
                <a:srgbClr val="FFFF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74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596542"/>
            <a:ext cx="8030365"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Calibri" panose="020F0502020204030204" pitchFamily="34" charset="0"/>
                <a:cs typeface="Calibri" panose="020F0502020204030204" pitchFamily="34" charset="0"/>
              </a:rPr>
              <a:t>Nếu là Hạnh, em sẽ khuyên Hương nên đi cùng mình, không nên nói dối cô giáo như vậy vì lao động vừa là để rèn luyện sức khỏe, vừa là nghĩa vụ của mỗi người.</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3980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Sáng nay, cả lớp đi lao động trồng cây xung quanh trường. Hạnh đến rủ Hương cùng đi. Trời lạnh, Hương ngại không muốn ra khỏi nhà nên nhờ Hạnh xin phép cô  nghỉ với lí do là bị ốm.</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476625"/>
            <a:ext cx="8286750" cy="24865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FF0000"/>
                </a:solidFill>
                <a:latin typeface="Calibri" panose="020F0502020204030204" pitchFamily="34" charset="0"/>
                <a:cs typeface="Calibri" panose="020F0502020204030204" pitchFamily="34" charset="0"/>
              </a:rPr>
              <a:t>Nếu là Chung, em sẽ bảo với bạn Tình là: “Việc hôm nay chớ để ngày mai, mình đã hứa với mẹ là sẽ nhổ cỏ hôm nay rồi. Bạn đi chơi trước, khi nào xong việc mình sẽ đến chơi sau”.</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4266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Chiều nay, Chung được bố mẹ giao cho việc nhổ cỏ ngoài vườn. Đúng lúc Chung đang ra vườn nhổ cỏ thì Tình sang rủ đi đá bóng. Thấy Chung ngần ngại, Tình bảo: “Để đấy, mai nhổ cũng được mà!”</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34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43225" y="3171825"/>
            <a:ext cx="8877300" cy="329565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2800" dirty="0">
                <a:solidFill>
                  <a:srgbClr val="FF0000"/>
                </a:solidFill>
                <a:latin typeface="Calibri" panose="020F0502020204030204" pitchFamily="34" charset="0"/>
                <a:cs typeface="Calibri" panose="020F0502020204030204" pitchFamily="34" charset="0"/>
              </a:rPr>
              <a:t>Nếu là Tâm, em sẽ nói với Lan: “Dù là HS nhưng đó là những công việc nằm trong khả năng lao động của mình nên có thể làm. Làm những công việc đó còn giúp mình thư giãn, thoải mái đầu óc khiến cho việc học được tốt hơn. Hơn nữa, không phải lúc nào mình cũng chăm chăm vào việc học, cần phải biết giúp đỡ bố mẹ, gia đình nhưng việc khác trong thời gian rảnh rỗi”.</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229340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Hằng ngày, ngoài giờ học Tâm thường xuyên làm các công việc gia đình như rửa bát, dọn dẹp nhà cửa, tưới rau, cho gà ăn,… Ai cũng khen Tâm biết yêu quý lao động. Nhưng Lan lại nói với Tâm: “ Là học sinh không nên mất thời gian làm việc nhà mà chỉ cần tập trung học để có thành tích cao.”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46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FF526DE-26EC-B3DA-1E28-5D3076EA657D}"/>
              </a:ext>
            </a:extLst>
          </p:cNvPr>
          <p:cNvPicPr>
            <a:picLocks noChangeAspect="1"/>
          </p:cNvPicPr>
          <p:nvPr/>
        </p:nvPicPr>
        <p:blipFill>
          <a:blip r:embed="rId3"/>
          <a:stretch>
            <a:fillRect/>
          </a:stretch>
        </p:blipFill>
        <p:spPr>
          <a:xfrm>
            <a:off x="3912370" y="1264057"/>
            <a:ext cx="4645555" cy="1566808"/>
          </a:xfrm>
          <a:prstGeom prst="rect">
            <a:avLst/>
          </a:prstGeom>
        </p:spPr>
      </p:pic>
    </p:spTree>
    <p:extLst>
      <p:ext uri="{BB962C8B-B14F-4D97-AF65-F5344CB8AC3E}">
        <p14:creationId xmlns:p14="http://schemas.microsoft.com/office/powerpoint/2010/main" val="1431864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D354444-70D5-52E8-6D9D-D11AB5460F60}"/>
              </a:ext>
            </a:extLst>
          </p:cNvPr>
          <p:cNvPicPr>
            <a:picLocks noChangeAspect="1"/>
          </p:cNvPicPr>
          <p:nvPr/>
        </p:nvPicPr>
        <p:blipFill>
          <a:blip r:embed="rId3"/>
          <a:stretch>
            <a:fillRect/>
          </a:stretch>
        </p:blipFill>
        <p:spPr>
          <a:xfrm>
            <a:off x="3947721" y="1170368"/>
            <a:ext cx="4639458" cy="1469263"/>
          </a:xfrm>
          <a:prstGeom prst="rect">
            <a:avLst/>
          </a:prstGeom>
        </p:spPr>
      </p:pic>
    </p:spTree>
    <p:extLst>
      <p:ext uri="{BB962C8B-B14F-4D97-AF65-F5344CB8AC3E}">
        <p14:creationId xmlns:p14="http://schemas.microsoft.com/office/powerpoint/2010/main" val="2727822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icture containing text, table, indoor, toy&#10;&#10;Description automatically generated">
            <a:extLst>
              <a:ext uri="{FF2B5EF4-FFF2-40B4-BE49-F238E27FC236}">
                <a16:creationId xmlns:a16="http://schemas.microsoft.com/office/drawing/2014/main" id="{D6405FB3-9623-192C-68CC-BBEDB6046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699" y="2495383"/>
            <a:ext cx="7106765" cy="4362616"/>
          </a:xfrm>
          <a:prstGeom prst="rect">
            <a:avLst/>
          </a:prstGeom>
        </p:spPr>
      </p:pic>
      <p:sp>
        <p:nvSpPr>
          <p:cNvPr id="8" name="Hộp Văn bản 11">
            <a:extLst>
              <a:ext uri="{FF2B5EF4-FFF2-40B4-BE49-F238E27FC236}">
                <a16:creationId xmlns:a16="http://schemas.microsoft.com/office/drawing/2014/main" id="{AF78C2C1-A0EA-47B3-BDE2-6824E5ED4F50}"/>
              </a:ext>
            </a:extLst>
          </p:cNvPr>
          <p:cNvSpPr txBox="1"/>
          <p:nvPr/>
        </p:nvSpPr>
        <p:spPr>
          <a:xfrm>
            <a:off x="382951" y="815952"/>
            <a:ext cx="11200985"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C</a:t>
            </a:r>
            <a:r>
              <a:rPr lang="vi-VN" sz="4400" b="1" dirty="0">
                <a:solidFill>
                  <a:prstClr val="black"/>
                </a:solidFill>
                <a:latin typeface="Cambria" panose="02040503050406030204" pitchFamily="18" charset="0"/>
                <a:ea typeface="Cambria" panose="02040503050406030204" pitchFamily="18" charset="0"/>
              </a:rPr>
              <a:t>hia sẻ với nhau về những việc em đã và sẽ làm thể hiện tình yêu lao động.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19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303050" y="283072"/>
            <a:ext cx="10106257" cy="1200329"/>
          </a:xfrm>
          <a:prstGeom prst="rect">
            <a:avLst/>
          </a:prstGeom>
          <a:noFill/>
        </p:spPr>
        <p:txBody>
          <a:bodyPr wrap="square">
            <a:spAutoFit/>
          </a:bodyPr>
          <a:lstStyle/>
          <a:p>
            <a:pPr lvl="0" algn="just"/>
            <a:r>
              <a:rPr lang="en-US" sz="3600" b="1" dirty="0" err="1">
                <a:solidFill>
                  <a:prstClr val="black"/>
                </a:solidFill>
              </a:rPr>
              <a:t>Đọc</a:t>
            </a:r>
            <a:r>
              <a:rPr lang="en-US" sz="3600" b="1" dirty="0">
                <a:solidFill>
                  <a:prstClr val="black"/>
                </a:solidFill>
              </a:rPr>
              <a:t> </a:t>
            </a:r>
            <a:r>
              <a:rPr lang="en-US" sz="3600" b="1" dirty="0" err="1">
                <a:solidFill>
                  <a:prstClr val="black"/>
                </a:solidFill>
              </a:rPr>
              <a:t>những</a:t>
            </a:r>
            <a:r>
              <a:rPr lang="en-US" sz="3600" b="1" dirty="0">
                <a:solidFill>
                  <a:prstClr val="black"/>
                </a:solidFill>
              </a:rPr>
              <a:t> </a:t>
            </a:r>
            <a:r>
              <a:rPr lang="en-US" sz="3600" b="1" dirty="0" err="1">
                <a:solidFill>
                  <a:prstClr val="black"/>
                </a:solidFill>
              </a:rPr>
              <a:t>câu</a:t>
            </a:r>
            <a:r>
              <a:rPr lang="en-US" sz="3600" b="1" dirty="0">
                <a:solidFill>
                  <a:prstClr val="black"/>
                </a:solidFill>
              </a:rPr>
              <a:t> ca </a:t>
            </a:r>
            <a:r>
              <a:rPr lang="en-US" sz="3600" b="1" dirty="0" err="1">
                <a:solidFill>
                  <a:prstClr val="black"/>
                </a:solidFill>
              </a:rPr>
              <a:t>dao</a:t>
            </a:r>
            <a:r>
              <a:rPr lang="en-US" sz="3600" b="1" dirty="0">
                <a:solidFill>
                  <a:prstClr val="black"/>
                </a:solidFill>
              </a:rPr>
              <a:t>, </a:t>
            </a:r>
            <a:r>
              <a:rPr lang="en-US" sz="3600" b="1" dirty="0" err="1">
                <a:solidFill>
                  <a:prstClr val="black"/>
                </a:solidFill>
              </a:rPr>
              <a:t>tục</a:t>
            </a:r>
            <a:r>
              <a:rPr lang="en-US" sz="3600" b="1" dirty="0">
                <a:solidFill>
                  <a:prstClr val="black"/>
                </a:solidFill>
              </a:rPr>
              <a:t> </a:t>
            </a:r>
            <a:r>
              <a:rPr lang="en-US" sz="3600" b="1" dirty="0" err="1">
                <a:solidFill>
                  <a:prstClr val="black"/>
                </a:solidFill>
              </a:rPr>
              <a:t>ngữ</a:t>
            </a:r>
            <a:r>
              <a:rPr lang="en-US" sz="3600" b="1" dirty="0">
                <a:solidFill>
                  <a:prstClr val="black"/>
                </a:solidFill>
              </a:rPr>
              <a:t>, </a:t>
            </a:r>
            <a:r>
              <a:rPr lang="en-US" sz="3600" b="1" dirty="0" err="1">
                <a:solidFill>
                  <a:prstClr val="black"/>
                </a:solidFill>
              </a:rPr>
              <a:t>danh</a:t>
            </a:r>
            <a:r>
              <a:rPr lang="en-US" sz="3600" b="1" dirty="0">
                <a:solidFill>
                  <a:prstClr val="black"/>
                </a:solidFill>
              </a:rPr>
              <a:t> </a:t>
            </a:r>
            <a:r>
              <a:rPr lang="en-US" sz="3600" b="1" dirty="0" err="1">
                <a:solidFill>
                  <a:prstClr val="black"/>
                </a:solidFill>
              </a:rPr>
              <a:t>ngôn</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hát</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chuyện</a:t>
            </a:r>
            <a:r>
              <a:rPr lang="en-US" sz="3600" b="1" dirty="0">
                <a:solidFill>
                  <a:prstClr val="black"/>
                </a:solidFill>
              </a:rPr>
              <a:t> </a:t>
            </a:r>
            <a:r>
              <a:rPr lang="en-US" sz="3600" b="1" dirty="0" err="1">
                <a:solidFill>
                  <a:prstClr val="black"/>
                </a:solidFill>
              </a:rPr>
              <a:t>về</a:t>
            </a:r>
            <a:r>
              <a:rPr lang="en-US" sz="3600" b="1" dirty="0">
                <a:solidFill>
                  <a:prstClr val="black"/>
                </a:solidFill>
              </a:rPr>
              <a:t> </a:t>
            </a:r>
            <a:r>
              <a:rPr lang="en-US" sz="3600" b="1" dirty="0" err="1">
                <a:solidFill>
                  <a:prstClr val="black"/>
                </a:solidFill>
              </a:rPr>
              <a:t>tình</a:t>
            </a:r>
            <a:r>
              <a:rPr lang="en-US" sz="3600" b="1" dirty="0">
                <a:solidFill>
                  <a:prstClr val="black"/>
                </a:solidFill>
              </a:rPr>
              <a:t> </a:t>
            </a:r>
            <a:r>
              <a:rPr lang="en-US" sz="3600" b="1" dirty="0" err="1">
                <a:solidFill>
                  <a:prstClr val="black"/>
                </a:solidFill>
              </a:rPr>
              <a:t>yêu</a:t>
            </a:r>
            <a:r>
              <a:rPr lang="en-US" sz="3600" b="1" dirty="0">
                <a:solidFill>
                  <a:prstClr val="black"/>
                </a:solidFill>
              </a:rPr>
              <a:t> </a:t>
            </a:r>
            <a:r>
              <a:rPr lang="en-US" sz="3600" b="1" dirty="0" err="1">
                <a:solidFill>
                  <a:prstClr val="black"/>
                </a:solidFill>
              </a:rPr>
              <a:t>lao</a:t>
            </a:r>
            <a:r>
              <a:rPr lang="en-US" sz="3600" b="1" dirty="0">
                <a:solidFill>
                  <a:prstClr val="black"/>
                </a:solidFill>
              </a:rPr>
              <a:t> </a:t>
            </a:r>
            <a:r>
              <a:rPr lang="en-US" sz="3600" b="1" dirty="0" err="1">
                <a:solidFill>
                  <a:prstClr val="black"/>
                </a:solidFill>
              </a:rPr>
              <a:t>động</a:t>
            </a:r>
            <a:r>
              <a:rPr lang="en-US" sz="3600" b="1" dirty="0">
                <a:solidFill>
                  <a:prstClr val="black"/>
                </a:solidFill>
              </a:rPr>
              <a:t> </a:t>
            </a:r>
            <a:r>
              <a:rPr lang="en-US" sz="3600" b="1" dirty="0" err="1">
                <a:solidFill>
                  <a:prstClr val="black"/>
                </a:solidFill>
              </a:rPr>
              <a:t>đã</a:t>
            </a:r>
            <a:r>
              <a:rPr lang="en-US" sz="3600" b="1" dirty="0">
                <a:solidFill>
                  <a:prstClr val="black"/>
                </a:solidFill>
              </a:rPr>
              <a:t> </a:t>
            </a:r>
            <a:r>
              <a:rPr lang="en-US" sz="3600" b="1" dirty="0" err="1">
                <a:solidFill>
                  <a:prstClr val="black"/>
                </a:solidFill>
              </a:rPr>
              <a:t>chuẩn</a:t>
            </a:r>
            <a:r>
              <a:rPr lang="en-US" sz="3600" b="1" dirty="0">
                <a:solidFill>
                  <a:prstClr val="black"/>
                </a:solidFill>
              </a:rPr>
              <a:t> </a:t>
            </a:r>
            <a:r>
              <a:rPr lang="en-US" sz="3600" b="1" dirty="0" err="1">
                <a:solidFill>
                  <a:prstClr val="black"/>
                </a:solidFill>
              </a:rPr>
              <a:t>bị</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5" name="Hình ảnh 22">
            <a:extLst>
              <a:ext uri="{FF2B5EF4-FFF2-40B4-BE49-F238E27FC236}">
                <a16:creationId xmlns:a16="http://schemas.microsoft.com/office/drawing/2014/main" id="{34CC0F82-1CDB-2C46-0FA9-D74F382CA631}"/>
              </a:ext>
            </a:extLst>
          </p:cNvPr>
          <p:cNvPicPr>
            <a:picLocks noChangeAspect="1"/>
          </p:cNvPicPr>
          <p:nvPr/>
        </p:nvPicPr>
        <p:blipFill rotWithShape="1">
          <a:blip r:embed="rId3"/>
          <a:srcRect l="50655" t="3903" r="28184" b="63507"/>
          <a:stretch/>
        </p:blipFill>
        <p:spPr>
          <a:xfrm>
            <a:off x="590138" y="221761"/>
            <a:ext cx="740784" cy="1087628"/>
          </a:xfrm>
          <a:prstGeom prst="rect">
            <a:avLst/>
          </a:prstGeom>
        </p:spPr>
      </p:pic>
      <p:sp>
        <p:nvSpPr>
          <p:cNvPr id="3" name="TextBox 2">
            <a:extLst>
              <a:ext uri="{FF2B5EF4-FFF2-40B4-BE49-F238E27FC236}">
                <a16:creationId xmlns:a16="http://schemas.microsoft.com/office/drawing/2014/main" id="{A3962A53-9DC8-A7C1-78EA-606DAF1B3164}"/>
              </a:ext>
            </a:extLst>
          </p:cNvPr>
          <p:cNvSpPr txBox="1"/>
          <p:nvPr/>
        </p:nvSpPr>
        <p:spPr>
          <a:xfrm>
            <a:off x="1133475" y="1647825"/>
            <a:ext cx="97631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Rủ nhau đi cấy đi cày</a:t>
            </a:r>
            <a:br>
              <a:rPr lang="vi-VN" sz="3200" b="1" dirty="0">
                <a:solidFill>
                  <a:srgbClr val="FF0000"/>
                </a:solidFill>
                <a:latin typeface="Cambria" panose="02040503050406030204" pitchFamily="18" charset="0"/>
                <a:ea typeface="Cambria" panose="02040503050406030204" pitchFamily="18" charset="0"/>
              </a:rPr>
            </a:br>
            <a:r>
              <a:rPr lang="vi-VN" sz="3200" b="1" i="0" dirty="0">
                <a:solidFill>
                  <a:srgbClr val="FF0000"/>
                </a:solidFill>
                <a:effectLst/>
                <a:latin typeface="Cambria" panose="02040503050406030204" pitchFamily="18" charset="0"/>
                <a:ea typeface="Cambria" panose="02040503050406030204" pitchFamily="18" charset="0"/>
              </a:rPr>
              <a:t>Bây giờ khó nhọc, có ngày phong lưu.</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CB71AA4-2263-7CF9-0CC2-467B08748C96}"/>
              </a:ext>
            </a:extLst>
          </p:cNvPr>
          <p:cNvSpPr txBox="1"/>
          <p:nvPr/>
        </p:nvSpPr>
        <p:spPr>
          <a:xfrm>
            <a:off x="1276350" y="2933700"/>
            <a:ext cx="9763125"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 Trên đồng cạn, dưới đồng sâu</a:t>
            </a:r>
          </a:p>
          <a:p>
            <a:pPr algn="ctr"/>
            <a:r>
              <a:rPr lang="vi-VN" sz="3200" b="1" dirty="0">
                <a:solidFill>
                  <a:srgbClr val="FF0000"/>
                </a:solidFill>
                <a:latin typeface="Cambria" panose="02040503050406030204" pitchFamily="18" charset="0"/>
                <a:ea typeface="Cambria" panose="02040503050406030204" pitchFamily="18" charset="0"/>
              </a:rPr>
              <a:t>Chồng cày, vợ cấy, con trâu đi bừa.</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F024B0B-B4DA-4C58-5196-570F9A0E3C5C}"/>
              </a:ext>
            </a:extLst>
          </p:cNvPr>
          <p:cNvSpPr txBox="1"/>
          <p:nvPr/>
        </p:nvSpPr>
        <p:spPr>
          <a:xfrm>
            <a:off x="1362075" y="4391025"/>
            <a:ext cx="9763125"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Muốn no thì phải chăm làm,</a:t>
            </a:r>
          </a:p>
          <a:p>
            <a:pPr algn="ctr"/>
            <a:r>
              <a:rPr lang="vi-VN" sz="3200" b="1" dirty="0">
                <a:solidFill>
                  <a:srgbClr val="FF0000"/>
                </a:solidFill>
                <a:latin typeface="Cambria" panose="02040503050406030204" pitchFamily="18" charset="0"/>
                <a:ea typeface="Cambria" panose="02040503050406030204" pitchFamily="18" charset="0"/>
              </a:rPr>
              <a:t>Một hột thóc vàng, chín hột mồ 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454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3962A53-9DC8-A7C1-78EA-606DAF1B3164}"/>
              </a:ext>
            </a:extLst>
          </p:cNvPr>
          <p:cNvSpPr txBox="1"/>
          <p:nvPr/>
        </p:nvSpPr>
        <p:spPr>
          <a:xfrm>
            <a:off x="990600" y="1276350"/>
            <a:ext cx="9763125" cy="3046988"/>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Trâu ơi ta bảo trâu này:</a:t>
            </a:r>
          </a:p>
          <a:p>
            <a:pPr lvl="0" algn="ctr"/>
            <a:r>
              <a:rPr lang="vi-VN" sz="3200" b="1" dirty="0">
                <a:solidFill>
                  <a:srgbClr val="FF0000"/>
                </a:solidFill>
                <a:latin typeface="Cambria" panose="02040503050406030204" pitchFamily="18" charset="0"/>
                <a:ea typeface="Cambria" panose="02040503050406030204" pitchFamily="18" charset="0"/>
              </a:rPr>
              <a:t>Trâu ra ngoài ruộng trâu cày với ta.</a:t>
            </a:r>
          </a:p>
          <a:p>
            <a:pPr lvl="0" algn="ctr"/>
            <a:r>
              <a:rPr lang="vi-VN" sz="3200" b="1" dirty="0">
                <a:solidFill>
                  <a:srgbClr val="FF0000"/>
                </a:solidFill>
                <a:latin typeface="Cambria" panose="02040503050406030204" pitchFamily="18" charset="0"/>
                <a:ea typeface="Cambria" panose="02040503050406030204" pitchFamily="18" charset="0"/>
              </a:rPr>
              <a:t>Cấy cày giữ nghiệp nông gia,</a:t>
            </a:r>
          </a:p>
          <a:p>
            <a:pPr lvl="0" algn="ctr"/>
            <a:r>
              <a:rPr lang="vi-VN" sz="3200" b="1" dirty="0">
                <a:solidFill>
                  <a:srgbClr val="FF0000"/>
                </a:solidFill>
                <a:latin typeface="Cambria" panose="02040503050406030204" pitchFamily="18" charset="0"/>
                <a:ea typeface="Cambria" panose="02040503050406030204" pitchFamily="18" charset="0"/>
              </a:rPr>
              <a:t>Ta đây trâu đấy, ai mà quản công.</a:t>
            </a:r>
          </a:p>
          <a:p>
            <a:pPr lvl="0" algn="ctr"/>
            <a:r>
              <a:rPr lang="vi-VN" sz="3200" b="1" dirty="0">
                <a:solidFill>
                  <a:srgbClr val="FF0000"/>
                </a:solidFill>
                <a:latin typeface="Cambria" panose="02040503050406030204" pitchFamily="18" charset="0"/>
                <a:ea typeface="Cambria" panose="02040503050406030204" pitchFamily="18" charset="0"/>
              </a:rPr>
              <a:t>Bao giờ cây lúa còn bông,</a:t>
            </a:r>
          </a:p>
          <a:p>
            <a:pPr lvl="0" algn="ctr"/>
            <a:r>
              <a:rPr lang="vi-VN" sz="3200" b="1" dirty="0">
                <a:solidFill>
                  <a:srgbClr val="FF0000"/>
                </a:solidFill>
                <a:latin typeface="Cambria" panose="02040503050406030204" pitchFamily="18" charset="0"/>
                <a:ea typeface="Cambria" panose="02040503050406030204" pitchFamily="18" charset="0"/>
              </a:rPr>
              <a:t>Thì còn ngọn cỏ ngoài đồng trâu ăn.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95020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0944945A-B224-DAD3-A926-1F262EE9E620}"/>
              </a:ext>
            </a:extLst>
          </p:cNvPr>
          <p:cNvPicPr>
            <a:picLocks noChangeAspect="1"/>
          </p:cNvPicPr>
          <p:nvPr/>
        </p:nvPicPr>
        <p:blipFill>
          <a:blip r:embed="rId3"/>
          <a:stretch>
            <a:fillRect/>
          </a:stretch>
        </p:blipFill>
        <p:spPr>
          <a:xfrm>
            <a:off x="0" y="4328337"/>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6956D52D-CE99-DC76-A993-964EDDE420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069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2360914" y="984763"/>
            <a:ext cx="7697485" cy="1767524"/>
          </a:xfrm>
          <a:custGeom>
            <a:avLst/>
            <a:gdLst>
              <a:gd name="connsiteX0" fmla="*/ 0 w 7697485"/>
              <a:gd name="connsiteY0" fmla="*/ 294593 h 1767524"/>
              <a:gd name="connsiteX1" fmla="*/ 294593 w 7697485"/>
              <a:gd name="connsiteY1" fmla="*/ 0 h 1767524"/>
              <a:gd name="connsiteX2" fmla="*/ 7402892 w 7697485"/>
              <a:gd name="connsiteY2" fmla="*/ 0 h 1767524"/>
              <a:gd name="connsiteX3" fmla="*/ 7697485 w 7697485"/>
              <a:gd name="connsiteY3" fmla="*/ 294593 h 1767524"/>
              <a:gd name="connsiteX4" fmla="*/ 7697485 w 7697485"/>
              <a:gd name="connsiteY4" fmla="*/ 1472931 h 1767524"/>
              <a:gd name="connsiteX5" fmla="*/ 7402892 w 7697485"/>
              <a:gd name="connsiteY5" fmla="*/ 1767524 h 1767524"/>
              <a:gd name="connsiteX6" fmla="*/ 294593 w 7697485"/>
              <a:gd name="connsiteY6" fmla="*/ 1767524 h 1767524"/>
              <a:gd name="connsiteX7" fmla="*/ 0 w 7697485"/>
              <a:gd name="connsiteY7" fmla="*/ 1472931 h 1767524"/>
              <a:gd name="connsiteX8" fmla="*/ 0 w 7697485"/>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1767524" fill="none" extrusionOk="0">
                <a:moveTo>
                  <a:pt x="0" y="294593"/>
                </a:moveTo>
                <a:cubicBezTo>
                  <a:pt x="281" y="139500"/>
                  <a:pt x="139167" y="12207"/>
                  <a:pt x="294593" y="0"/>
                </a:cubicBezTo>
                <a:cubicBezTo>
                  <a:pt x="3166520" y="72427"/>
                  <a:pt x="6648928" y="61419"/>
                  <a:pt x="7402892" y="0"/>
                </a:cubicBezTo>
                <a:cubicBezTo>
                  <a:pt x="7563527" y="-14210"/>
                  <a:pt x="7680955" y="126894"/>
                  <a:pt x="7697485" y="294593"/>
                </a:cubicBezTo>
                <a:cubicBezTo>
                  <a:pt x="7714242" y="738100"/>
                  <a:pt x="7614120" y="1068743"/>
                  <a:pt x="7697485" y="1472931"/>
                </a:cubicBezTo>
                <a:cubicBezTo>
                  <a:pt x="7702495" y="1610204"/>
                  <a:pt x="7550874" y="1751026"/>
                  <a:pt x="7402892" y="1767524"/>
                </a:cubicBezTo>
                <a:cubicBezTo>
                  <a:pt x="3954282" y="1797351"/>
                  <a:pt x="3110218" y="1688218"/>
                  <a:pt x="294593" y="1767524"/>
                </a:cubicBezTo>
                <a:cubicBezTo>
                  <a:pt x="135733" y="1767090"/>
                  <a:pt x="-21833" y="1639947"/>
                  <a:pt x="0" y="1472931"/>
                </a:cubicBezTo>
                <a:cubicBezTo>
                  <a:pt x="51634" y="1068634"/>
                  <a:pt x="-31415" y="481486"/>
                  <a:pt x="0" y="294593"/>
                </a:cubicBezTo>
                <a:close/>
              </a:path>
              <a:path w="7697485" h="1767524" stroke="0" extrusionOk="0">
                <a:moveTo>
                  <a:pt x="0" y="294593"/>
                </a:moveTo>
                <a:cubicBezTo>
                  <a:pt x="15800" y="136201"/>
                  <a:pt x="137831" y="12369"/>
                  <a:pt x="294593" y="0"/>
                </a:cubicBezTo>
                <a:cubicBezTo>
                  <a:pt x="2617291" y="123000"/>
                  <a:pt x="6171748" y="-96860"/>
                  <a:pt x="7402892" y="0"/>
                </a:cubicBezTo>
                <a:cubicBezTo>
                  <a:pt x="7561499" y="-3119"/>
                  <a:pt x="7706008" y="114711"/>
                  <a:pt x="7697485" y="294593"/>
                </a:cubicBezTo>
                <a:cubicBezTo>
                  <a:pt x="7666285" y="762169"/>
                  <a:pt x="7690154" y="947657"/>
                  <a:pt x="7697485" y="1472931"/>
                </a:cubicBezTo>
                <a:cubicBezTo>
                  <a:pt x="7668624" y="1646086"/>
                  <a:pt x="7562471" y="1767013"/>
                  <a:pt x="7402892" y="1767524"/>
                </a:cubicBezTo>
                <a:cubicBezTo>
                  <a:pt x="5708688" y="1606817"/>
                  <a:pt x="2771918" y="1807191"/>
                  <a:pt x="294593" y="1767524"/>
                </a:cubicBezTo>
                <a:cubicBezTo>
                  <a:pt x="119341" y="1764989"/>
                  <a:pt x="-13649" y="1629447"/>
                  <a:pt x="0" y="1472931"/>
                </a:cubicBezTo>
                <a:cubicBezTo>
                  <a:pt x="91801" y="1149099"/>
                  <a:pt x="66706" y="684955"/>
                  <a:pt x="0" y="294593"/>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rPr>
              <a:t>Em</a:t>
            </a:r>
            <a:r>
              <a:rPr lang="en-US" sz="5400" b="1" dirty="0">
                <a:solidFill>
                  <a:srgbClr val="FF0000"/>
                </a:solidFill>
              </a:rPr>
              <a:t> </a:t>
            </a:r>
            <a:r>
              <a:rPr lang="en-US" sz="5400" b="1" dirty="0" err="1">
                <a:solidFill>
                  <a:srgbClr val="FF0000"/>
                </a:solidFill>
              </a:rPr>
              <a:t>hãy</a:t>
            </a:r>
            <a:r>
              <a:rPr lang="en-US" sz="5400" b="1" dirty="0">
                <a:solidFill>
                  <a:srgbClr val="FF0000"/>
                </a:solidFill>
              </a:rPr>
              <a:t> </a:t>
            </a:r>
            <a:r>
              <a:rPr lang="en-US" sz="5400" b="1" dirty="0" err="1">
                <a:solidFill>
                  <a:srgbClr val="FF0000"/>
                </a:solidFill>
              </a:rPr>
              <a:t>nhắc</a:t>
            </a:r>
            <a:r>
              <a:rPr lang="en-US" sz="5400" b="1" dirty="0">
                <a:solidFill>
                  <a:srgbClr val="FF0000"/>
                </a:solidFill>
              </a:rPr>
              <a:t> </a:t>
            </a:r>
            <a:r>
              <a:rPr lang="en-US" sz="5400" b="1" dirty="0" err="1">
                <a:solidFill>
                  <a:srgbClr val="FF0000"/>
                </a:solidFill>
              </a:rPr>
              <a:t>lại</a:t>
            </a:r>
            <a:r>
              <a:rPr lang="en-US" sz="5400" b="1" dirty="0">
                <a:solidFill>
                  <a:srgbClr val="FF0000"/>
                </a:solidFill>
              </a:rPr>
              <a:t> 5 </a:t>
            </a:r>
            <a:r>
              <a:rPr lang="en-US" sz="5400" b="1" dirty="0" err="1">
                <a:solidFill>
                  <a:srgbClr val="FF0000"/>
                </a:solidFill>
              </a:rPr>
              <a:t>điều</a:t>
            </a:r>
            <a:r>
              <a:rPr lang="en-US" sz="5400" b="1" dirty="0">
                <a:solidFill>
                  <a:srgbClr val="FF0000"/>
                </a:solidFill>
              </a:rPr>
              <a:t> </a:t>
            </a:r>
            <a:r>
              <a:rPr lang="en-US" sz="5400" b="1" dirty="0" err="1">
                <a:solidFill>
                  <a:srgbClr val="FF0000"/>
                </a:solidFill>
              </a:rPr>
              <a:t>Bác</a:t>
            </a:r>
            <a:r>
              <a:rPr lang="en-US" sz="5400" b="1" dirty="0">
                <a:solidFill>
                  <a:srgbClr val="FF0000"/>
                </a:solidFill>
              </a:rPr>
              <a:t> </a:t>
            </a:r>
            <a:r>
              <a:rPr lang="en-US" sz="5400" b="1" dirty="0" err="1">
                <a:solidFill>
                  <a:srgbClr val="FF0000"/>
                </a:solidFill>
              </a:rPr>
              <a:t>Hồ</a:t>
            </a:r>
            <a:r>
              <a:rPr lang="en-US" sz="5400" b="1" dirty="0">
                <a:solidFill>
                  <a:srgbClr val="FF0000"/>
                </a:solidFill>
              </a:rPr>
              <a:t> </a:t>
            </a:r>
            <a:r>
              <a:rPr lang="en-US" sz="5400" b="1" dirty="0" err="1">
                <a:solidFill>
                  <a:srgbClr val="FF0000"/>
                </a:solidFill>
              </a:rPr>
              <a:t>dạy</a:t>
            </a:r>
            <a:r>
              <a:rPr lang="en-US" sz="5400" b="1" dirty="0">
                <a:solidFill>
                  <a:srgbClr val="FF0000"/>
                </a:solidFill>
              </a:rPr>
              <a:t>.</a:t>
            </a:r>
            <a:endParaRPr kumimoji="0" lang="vi-VN" sz="5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
        <p:nvSpPr>
          <p:cNvPr id="4" name="Hình chữ nhật: Góc Tròn 1">
            <a:extLst>
              <a:ext uri="{FF2B5EF4-FFF2-40B4-BE49-F238E27FC236}">
                <a16:creationId xmlns:a16="http://schemas.microsoft.com/office/drawing/2014/main" id="{CACCC9E4-88B5-3B66-E1AC-7F5F642AD210}"/>
              </a:ext>
            </a:extLst>
          </p:cNvPr>
          <p:cNvSpPr/>
          <p:nvPr/>
        </p:nvSpPr>
        <p:spPr>
          <a:xfrm>
            <a:off x="3846814" y="3375538"/>
            <a:ext cx="7697485" cy="1767524"/>
          </a:xfrm>
          <a:custGeom>
            <a:avLst/>
            <a:gdLst>
              <a:gd name="connsiteX0" fmla="*/ 0 w 7697485"/>
              <a:gd name="connsiteY0" fmla="*/ 294593 h 1767524"/>
              <a:gd name="connsiteX1" fmla="*/ 294593 w 7697485"/>
              <a:gd name="connsiteY1" fmla="*/ 0 h 1767524"/>
              <a:gd name="connsiteX2" fmla="*/ 7402892 w 7697485"/>
              <a:gd name="connsiteY2" fmla="*/ 0 h 1767524"/>
              <a:gd name="connsiteX3" fmla="*/ 7697485 w 7697485"/>
              <a:gd name="connsiteY3" fmla="*/ 294593 h 1767524"/>
              <a:gd name="connsiteX4" fmla="*/ 7697485 w 7697485"/>
              <a:gd name="connsiteY4" fmla="*/ 1472931 h 1767524"/>
              <a:gd name="connsiteX5" fmla="*/ 7402892 w 7697485"/>
              <a:gd name="connsiteY5" fmla="*/ 1767524 h 1767524"/>
              <a:gd name="connsiteX6" fmla="*/ 294593 w 7697485"/>
              <a:gd name="connsiteY6" fmla="*/ 1767524 h 1767524"/>
              <a:gd name="connsiteX7" fmla="*/ 0 w 7697485"/>
              <a:gd name="connsiteY7" fmla="*/ 1472931 h 1767524"/>
              <a:gd name="connsiteX8" fmla="*/ 0 w 7697485"/>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1767524" fill="none" extrusionOk="0">
                <a:moveTo>
                  <a:pt x="0" y="294593"/>
                </a:moveTo>
                <a:cubicBezTo>
                  <a:pt x="281" y="139500"/>
                  <a:pt x="139167" y="12207"/>
                  <a:pt x="294593" y="0"/>
                </a:cubicBezTo>
                <a:cubicBezTo>
                  <a:pt x="3166520" y="72427"/>
                  <a:pt x="6648928" y="61419"/>
                  <a:pt x="7402892" y="0"/>
                </a:cubicBezTo>
                <a:cubicBezTo>
                  <a:pt x="7563527" y="-14210"/>
                  <a:pt x="7680955" y="126894"/>
                  <a:pt x="7697485" y="294593"/>
                </a:cubicBezTo>
                <a:cubicBezTo>
                  <a:pt x="7714242" y="738100"/>
                  <a:pt x="7614120" y="1068743"/>
                  <a:pt x="7697485" y="1472931"/>
                </a:cubicBezTo>
                <a:cubicBezTo>
                  <a:pt x="7702495" y="1610204"/>
                  <a:pt x="7550874" y="1751026"/>
                  <a:pt x="7402892" y="1767524"/>
                </a:cubicBezTo>
                <a:cubicBezTo>
                  <a:pt x="3954282" y="1797351"/>
                  <a:pt x="3110218" y="1688218"/>
                  <a:pt x="294593" y="1767524"/>
                </a:cubicBezTo>
                <a:cubicBezTo>
                  <a:pt x="135733" y="1767090"/>
                  <a:pt x="-21833" y="1639947"/>
                  <a:pt x="0" y="1472931"/>
                </a:cubicBezTo>
                <a:cubicBezTo>
                  <a:pt x="51634" y="1068634"/>
                  <a:pt x="-31415" y="481486"/>
                  <a:pt x="0" y="294593"/>
                </a:cubicBezTo>
                <a:close/>
              </a:path>
              <a:path w="7697485" h="1767524" stroke="0" extrusionOk="0">
                <a:moveTo>
                  <a:pt x="0" y="294593"/>
                </a:moveTo>
                <a:cubicBezTo>
                  <a:pt x="15800" y="136201"/>
                  <a:pt x="137831" y="12369"/>
                  <a:pt x="294593" y="0"/>
                </a:cubicBezTo>
                <a:cubicBezTo>
                  <a:pt x="2617291" y="123000"/>
                  <a:pt x="6171748" y="-96860"/>
                  <a:pt x="7402892" y="0"/>
                </a:cubicBezTo>
                <a:cubicBezTo>
                  <a:pt x="7561499" y="-3119"/>
                  <a:pt x="7706008" y="114711"/>
                  <a:pt x="7697485" y="294593"/>
                </a:cubicBezTo>
                <a:cubicBezTo>
                  <a:pt x="7666285" y="762169"/>
                  <a:pt x="7690154" y="947657"/>
                  <a:pt x="7697485" y="1472931"/>
                </a:cubicBezTo>
                <a:cubicBezTo>
                  <a:pt x="7668624" y="1646086"/>
                  <a:pt x="7562471" y="1767013"/>
                  <a:pt x="7402892" y="1767524"/>
                </a:cubicBezTo>
                <a:cubicBezTo>
                  <a:pt x="5708688" y="1606817"/>
                  <a:pt x="2771918" y="1807191"/>
                  <a:pt x="294593" y="1767524"/>
                </a:cubicBezTo>
                <a:cubicBezTo>
                  <a:pt x="119341" y="1764989"/>
                  <a:pt x="-13649" y="1629447"/>
                  <a:pt x="0" y="1472931"/>
                </a:cubicBezTo>
                <a:cubicBezTo>
                  <a:pt x="91801" y="1149099"/>
                  <a:pt x="66706" y="684955"/>
                  <a:pt x="0" y="294593"/>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FF0000"/>
                </a:solidFill>
              </a:rPr>
              <a:t>Em hiểu thế nào là tuổi nhỏ làm việc nhỏ?</a:t>
            </a:r>
            <a:endParaRPr kumimoji="0" lang="vi-VN" sz="5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Tree>
    <p:extLst>
      <p:ext uri="{BB962C8B-B14F-4D97-AF65-F5344CB8AC3E}">
        <p14:creationId xmlns:p14="http://schemas.microsoft.com/office/powerpoint/2010/main" val="1982025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65F3B4-CB5E-EFD6-54D4-CD5B3A7E070B}"/>
              </a:ext>
            </a:extLst>
          </p:cNvPr>
          <p:cNvPicPr>
            <a:picLocks noChangeAspect="1"/>
          </p:cNvPicPr>
          <p:nvPr/>
        </p:nvPicPr>
        <p:blipFill>
          <a:blip r:embed="rId3"/>
          <a:stretch>
            <a:fillRect/>
          </a:stretch>
        </p:blipFill>
        <p:spPr>
          <a:xfrm>
            <a:off x="3871521" y="1382586"/>
            <a:ext cx="4639458" cy="1444877"/>
          </a:xfrm>
          <a:prstGeom prst="rect">
            <a:avLst/>
          </a:prstGeom>
        </p:spPr>
      </p:pic>
    </p:spTree>
    <p:extLst>
      <p:ext uri="{BB962C8B-B14F-4D97-AF65-F5344CB8AC3E}">
        <p14:creationId xmlns:p14="http://schemas.microsoft.com/office/powerpoint/2010/main" val="700255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tỏ</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12C40799-40A7-C8B6-56CB-7960103F3E0A}"/>
              </a:ext>
            </a:extLst>
          </p:cNvPr>
          <p:cNvGrpSpPr/>
          <p:nvPr/>
        </p:nvGrpSpPr>
        <p:grpSpPr>
          <a:xfrm>
            <a:off x="9299931" y="3429000"/>
            <a:ext cx="2768468" cy="3010307"/>
            <a:chOff x="8001897" y="2215432"/>
            <a:chExt cx="3945736" cy="4290637"/>
          </a:xfrm>
        </p:grpSpPr>
        <p:sp>
          <p:nvSpPr>
            <p:cNvPr id="15" name="Rectangle: Rounded Corners 14">
              <a:extLst>
                <a:ext uri="{FF2B5EF4-FFF2-40B4-BE49-F238E27FC236}">
                  <a16:creationId xmlns:a16="http://schemas.microsoft.com/office/drawing/2014/main" id="{E37CC86B-F14A-4D81-1782-5C0DD9EA72DB}"/>
                </a:ext>
              </a:extLst>
            </p:cNvPr>
            <p:cNvSpPr/>
            <p:nvPr/>
          </p:nvSpPr>
          <p:spPr>
            <a:xfrm>
              <a:off x="8001897" y="2215432"/>
              <a:ext cx="3945736" cy="1960054"/>
            </a:xfrm>
            <a:custGeom>
              <a:avLst/>
              <a:gdLst>
                <a:gd name="connsiteX0" fmla="*/ 0 w 3945736"/>
                <a:gd name="connsiteY0" fmla="*/ 326682 h 1960054"/>
                <a:gd name="connsiteX1" fmla="*/ 326682 w 3945736"/>
                <a:gd name="connsiteY1" fmla="*/ 0 h 1960054"/>
                <a:gd name="connsiteX2" fmla="*/ 3619054 w 3945736"/>
                <a:gd name="connsiteY2" fmla="*/ 0 h 1960054"/>
                <a:gd name="connsiteX3" fmla="*/ 3945736 w 3945736"/>
                <a:gd name="connsiteY3" fmla="*/ 326682 h 1960054"/>
                <a:gd name="connsiteX4" fmla="*/ 3945736 w 3945736"/>
                <a:gd name="connsiteY4" fmla="*/ 1633372 h 1960054"/>
                <a:gd name="connsiteX5" fmla="*/ 3619054 w 3945736"/>
                <a:gd name="connsiteY5" fmla="*/ 1960054 h 1960054"/>
                <a:gd name="connsiteX6" fmla="*/ 326682 w 3945736"/>
                <a:gd name="connsiteY6" fmla="*/ 1960054 h 1960054"/>
                <a:gd name="connsiteX7" fmla="*/ 0 w 3945736"/>
                <a:gd name="connsiteY7" fmla="*/ 1633372 h 1960054"/>
                <a:gd name="connsiteX8" fmla="*/ 0 w 3945736"/>
                <a:gd name="connsiteY8" fmla="*/ 326682 h 196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736" h="1960054" fill="none" extrusionOk="0">
                  <a:moveTo>
                    <a:pt x="0" y="326682"/>
                  </a:moveTo>
                  <a:cubicBezTo>
                    <a:pt x="644" y="163700"/>
                    <a:pt x="159707" y="22566"/>
                    <a:pt x="326682" y="0"/>
                  </a:cubicBezTo>
                  <a:cubicBezTo>
                    <a:pt x="887579" y="72427"/>
                    <a:pt x="2266806" y="61419"/>
                    <a:pt x="3619054" y="0"/>
                  </a:cubicBezTo>
                  <a:cubicBezTo>
                    <a:pt x="3799069" y="-2793"/>
                    <a:pt x="3942697" y="145342"/>
                    <a:pt x="3945736" y="326682"/>
                  </a:cubicBezTo>
                  <a:cubicBezTo>
                    <a:pt x="3938132" y="951472"/>
                    <a:pt x="3836150" y="1250410"/>
                    <a:pt x="3945736" y="1633372"/>
                  </a:cubicBezTo>
                  <a:cubicBezTo>
                    <a:pt x="3947317" y="1805771"/>
                    <a:pt x="3787446" y="1946569"/>
                    <a:pt x="3619054" y="1960054"/>
                  </a:cubicBezTo>
                  <a:cubicBezTo>
                    <a:pt x="3253375" y="1989881"/>
                    <a:pt x="1351789" y="1880748"/>
                    <a:pt x="326682" y="1960054"/>
                  </a:cubicBezTo>
                  <a:cubicBezTo>
                    <a:pt x="150020" y="1959629"/>
                    <a:pt x="-2536" y="1814294"/>
                    <a:pt x="0" y="1633372"/>
                  </a:cubicBezTo>
                  <a:cubicBezTo>
                    <a:pt x="110592" y="1430773"/>
                    <a:pt x="-65140" y="859148"/>
                    <a:pt x="0" y="326682"/>
                  </a:cubicBezTo>
                  <a:close/>
                </a:path>
                <a:path w="3945736" h="1960054" stroke="0" extrusionOk="0">
                  <a:moveTo>
                    <a:pt x="0" y="326682"/>
                  </a:moveTo>
                  <a:cubicBezTo>
                    <a:pt x="33033" y="155265"/>
                    <a:pt x="152922" y="13877"/>
                    <a:pt x="326682" y="0"/>
                  </a:cubicBezTo>
                  <a:cubicBezTo>
                    <a:pt x="829990" y="123000"/>
                    <a:pt x="2118449" y="-96860"/>
                    <a:pt x="3619054" y="0"/>
                  </a:cubicBezTo>
                  <a:cubicBezTo>
                    <a:pt x="3791474" y="-6098"/>
                    <a:pt x="3950066" y="137531"/>
                    <a:pt x="3945736" y="326682"/>
                  </a:cubicBezTo>
                  <a:cubicBezTo>
                    <a:pt x="4032129" y="663161"/>
                    <a:pt x="4062865" y="1319699"/>
                    <a:pt x="3945736" y="1633372"/>
                  </a:cubicBezTo>
                  <a:cubicBezTo>
                    <a:pt x="3915556" y="1824727"/>
                    <a:pt x="3766562" y="1954668"/>
                    <a:pt x="3619054" y="1960054"/>
                  </a:cubicBezTo>
                  <a:cubicBezTo>
                    <a:pt x="2569483" y="1799347"/>
                    <a:pt x="1137739" y="1999721"/>
                    <a:pt x="326682" y="1960054"/>
                  </a:cubicBezTo>
                  <a:cubicBezTo>
                    <a:pt x="115078" y="1953756"/>
                    <a:pt x="-16427" y="1806351"/>
                    <a:pt x="0" y="1633372"/>
                  </a:cubicBezTo>
                  <a:cubicBezTo>
                    <a:pt x="-47849" y="1101333"/>
                    <a:pt x="-4262" y="703169"/>
                    <a:pt x="0" y="32668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THẢO </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LUẬN NHÓM ĐÔI</a:t>
              </a:r>
            </a:p>
          </p:txBody>
        </p:sp>
        <p:grpSp>
          <p:nvGrpSpPr>
            <p:cNvPr id="16" name="Group 15">
              <a:extLst>
                <a:ext uri="{FF2B5EF4-FFF2-40B4-BE49-F238E27FC236}">
                  <a16:creationId xmlns:a16="http://schemas.microsoft.com/office/drawing/2014/main" id="{2B318077-F3AC-D035-5449-A1248D641608}"/>
                </a:ext>
              </a:extLst>
            </p:cNvPr>
            <p:cNvGrpSpPr/>
            <p:nvPr/>
          </p:nvGrpSpPr>
          <p:grpSpPr>
            <a:xfrm>
              <a:off x="8001897" y="3786299"/>
              <a:ext cx="3915968" cy="2719770"/>
              <a:chOff x="1197026" y="4229506"/>
              <a:chExt cx="3858698" cy="2618820"/>
            </a:xfrm>
          </p:grpSpPr>
          <p:pic>
            <p:nvPicPr>
              <p:cNvPr id="17" name="Picture 16">
                <a:extLst>
                  <a:ext uri="{FF2B5EF4-FFF2-40B4-BE49-F238E27FC236}">
                    <a16:creationId xmlns:a16="http://schemas.microsoft.com/office/drawing/2014/main" id="{7DF8B779-CA6D-F3AD-CF0D-19A971A3A8CB}"/>
                  </a:ext>
                </a:extLst>
              </p:cNvPr>
              <p:cNvPicPr>
                <a:picLocks noChangeAspect="1"/>
              </p:cNvPicPr>
              <p:nvPr/>
            </p:nvPicPr>
            <p:blipFill>
              <a:blip r:embed="rId3"/>
              <a:stretch>
                <a:fillRect/>
              </a:stretch>
            </p:blipFill>
            <p:spPr>
              <a:xfrm>
                <a:off x="3008063" y="4229506"/>
                <a:ext cx="2047661" cy="2616201"/>
              </a:xfrm>
              <a:prstGeom prst="rect">
                <a:avLst/>
              </a:prstGeom>
            </p:spPr>
          </p:pic>
          <p:pic>
            <p:nvPicPr>
              <p:cNvPr id="18" name="Picture 17">
                <a:extLst>
                  <a:ext uri="{FF2B5EF4-FFF2-40B4-BE49-F238E27FC236}">
                    <a16:creationId xmlns:a16="http://schemas.microsoft.com/office/drawing/2014/main" id="{B7E7F5A2-EC37-1308-27C4-214EF3093421}"/>
                  </a:ext>
                </a:extLst>
              </p:cNvPr>
              <p:cNvPicPr>
                <a:picLocks noChangeAspect="1"/>
              </p:cNvPicPr>
              <p:nvPr/>
            </p:nvPicPr>
            <p:blipFill>
              <a:blip r:embed="rId4"/>
              <a:stretch>
                <a:fillRect/>
              </a:stretch>
            </p:blipFill>
            <p:spPr>
              <a:xfrm>
                <a:off x="1197026" y="4232126"/>
                <a:ext cx="1811038" cy="2616200"/>
              </a:xfrm>
              <a:prstGeom prst="rect">
                <a:avLst/>
              </a:prstGeom>
            </p:spPr>
          </p:pic>
        </p:grpSp>
      </p:grpSp>
      <p:pic>
        <p:nvPicPr>
          <p:cNvPr id="4" name="Picture 3">
            <a:extLst>
              <a:ext uri="{FF2B5EF4-FFF2-40B4-BE49-F238E27FC236}">
                <a16:creationId xmlns:a16="http://schemas.microsoft.com/office/drawing/2014/main" id="{049DFA42-C9FC-B297-3E32-5ABBCFE9044A}"/>
              </a:ext>
            </a:extLst>
          </p:cNvPr>
          <p:cNvPicPr>
            <a:picLocks noChangeAspect="1"/>
          </p:cNvPicPr>
          <p:nvPr/>
        </p:nvPicPr>
        <p:blipFill>
          <a:blip r:embed="rId5"/>
          <a:stretch>
            <a:fillRect/>
          </a:stretch>
        </p:blipFill>
        <p:spPr>
          <a:xfrm>
            <a:off x="774218" y="294775"/>
            <a:ext cx="816331" cy="816331"/>
          </a:xfrm>
          <a:prstGeom prst="rect">
            <a:avLst/>
          </a:prstGeom>
        </p:spPr>
      </p:pic>
      <p:sp>
        <p:nvSpPr>
          <p:cNvPr id="3" name="TextBox 2">
            <a:extLst>
              <a:ext uri="{FF2B5EF4-FFF2-40B4-BE49-F238E27FC236}">
                <a16:creationId xmlns:a16="http://schemas.microsoft.com/office/drawing/2014/main" id="{D530840B-A3BE-329F-18F1-CCECF30EE201}"/>
              </a:ext>
            </a:extLst>
          </p:cNvPr>
          <p:cNvSpPr txBox="1"/>
          <p:nvPr/>
        </p:nvSpPr>
        <p:spPr>
          <a:xfrm>
            <a:off x="666750" y="1171575"/>
            <a:ext cx="11125200" cy="3598549"/>
          </a:xfrm>
          <a:prstGeom prst="rect">
            <a:avLst/>
          </a:prstGeom>
          <a:noFill/>
        </p:spPr>
        <p:txBody>
          <a:bodyPr wrap="square" rtlCol="0">
            <a:spAutoFit/>
          </a:bodyPr>
          <a:lstStyle/>
          <a:p>
            <a:pPr marL="0" marR="0" algn="just">
              <a:lnSpc>
                <a:spcPct val="120000"/>
              </a:lnSpc>
              <a:spcBef>
                <a:spcPts val="0"/>
              </a:spcBef>
              <a:spcAft>
                <a:spcPts val="0"/>
              </a:spcAft>
            </a:pPr>
            <a:r>
              <a:rPr lang="nl-NL" sz="3200" i="1" dirty="0">
                <a:effectLst/>
                <a:ea typeface="SimSun" panose="02010600030101010101" pitchFamily="2" charset="-122"/>
              </a:rPr>
              <a:t>a. Chỉ có những người nghèo mới cần phải lao động.</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b. Lười lao động dễ dẫn tới mắc phải các tệ nạn xã hội.</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c. Lao động không chỉ giúp ấm no mà còn tạo ra niềm vui trong cuộc sống.</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d. Lao động trí óc có giá trị hơn lao động chân tay.</a:t>
            </a:r>
            <a:endParaRPr lang="en-US" sz="3200" dirty="0">
              <a:effectLst/>
              <a:ea typeface="SimSun" panose="02010600030101010101" pitchFamily="2" charset="-122"/>
            </a:endParaRPr>
          </a:p>
          <a:p>
            <a:pPr marL="0" marR="0" algn="just">
              <a:lnSpc>
                <a:spcPct val="120000"/>
              </a:lnSpc>
              <a:spcBef>
                <a:spcPts val="0"/>
              </a:spcBef>
              <a:spcAft>
                <a:spcPts val="0"/>
              </a:spcAft>
            </a:pPr>
            <a:r>
              <a:rPr lang="nl-NL" sz="3200" i="1" dirty="0">
                <a:effectLst/>
                <a:ea typeface="SimSun" panose="02010600030101010101" pitchFamily="2" charset="-122"/>
              </a:rPr>
              <a:t>e. Lao động là việc chỉ dành riêng cho người lớn.</a:t>
            </a:r>
            <a:endParaRPr lang="en-US" sz="3200" dirty="0">
              <a:effectLst/>
              <a:ea typeface="SimSun" panose="02010600030101010101" pitchFamily="2" charset="-122"/>
            </a:endParaRPr>
          </a:p>
        </p:txBody>
      </p:sp>
    </p:spTree>
    <p:extLst>
      <p:ext uri="{BB962C8B-B14F-4D97-AF65-F5344CB8AC3E}">
        <p14:creationId xmlns:p14="http://schemas.microsoft.com/office/powerpoint/2010/main" val="1564649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158488"/>
          </a:xfrm>
          <a:custGeom>
            <a:avLst/>
            <a:gdLst>
              <a:gd name="connsiteX0" fmla="*/ 0 w 7697485"/>
              <a:gd name="connsiteY0" fmla="*/ 359755 h 2158488"/>
              <a:gd name="connsiteX1" fmla="*/ 359755 w 7697485"/>
              <a:gd name="connsiteY1" fmla="*/ 0 h 2158488"/>
              <a:gd name="connsiteX2" fmla="*/ 7337730 w 7697485"/>
              <a:gd name="connsiteY2" fmla="*/ 0 h 2158488"/>
              <a:gd name="connsiteX3" fmla="*/ 7697485 w 7697485"/>
              <a:gd name="connsiteY3" fmla="*/ 359755 h 2158488"/>
              <a:gd name="connsiteX4" fmla="*/ 7697485 w 7697485"/>
              <a:gd name="connsiteY4" fmla="*/ 1798733 h 2158488"/>
              <a:gd name="connsiteX5" fmla="*/ 7337730 w 7697485"/>
              <a:gd name="connsiteY5" fmla="*/ 2158488 h 2158488"/>
              <a:gd name="connsiteX6" fmla="*/ 359755 w 7697485"/>
              <a:gd name="connsiteY6" fmla="*/ 2158488 h 2158488"/>
              <a:gd name="connsiteX7" fmla="*/ 0 w 7697485"/>
              <a:gd name="connsiteY7" fmla="*/ 1798733 h 2158488"/>
              <a:gd name="connsiteX8" fmla="*/ 0 w 7697485"/>
              <a:gd name="connsiteY8" fmla="*/ 359755 h 215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158488" fill="none" extrusionOk="0">
                <a:moveTo>
                  <a:pt x="0" y="359755"/>
                </a:moveTo>
                <a:cubicBezTo>
                  <a:pt x="1136" y="191819"/>
                  <a:pt x="180146" y="32018"/>
                  <a:pt x="359755" y="0"/>
                </a:cubicBezTo>
                <a:cubicBezTo>
                  <a:pt x="2560258" y="72427"/>
                  <a:pt x="4825626" y="61419"/>
                  <a:pt x="7337730" y="0"/>
                </a:cubicBezTo>
                <a:cubicBezTo>
                  <a:pt x="7531558" y="-33447"/>
                  <a:pt x="7669061" y="152470"/>
                  <a:pt x="7697485" y="359755"/>
                </a:cubicBezTo>
                <a:cubicBezTo>
                  <a:pt x="7811079" y="1032527"/>
                  <a:pt x="7663316" y="1411896"/>
                  <a:pt x="7697485" y="1798733"/>
                </a:cubicBezTo>
                <a:cubicBezTo>
                  <a:pt x="7697946" y="1995081"/>
                  <a:pt x="7524027" y="2144598"/>
                  <a:pt x="7337730" y="2158488"/>
                </a:cubicBezTo>
                <a:cubicBezTo>
                  <a:pt x="5681122" y="2188315"/>
                  <a:pt x="1687941" y="2079182"/>
                  <a:pt x="359755" y="2158488"/>
                </a:cubicBezTo>
                <a:cubicBezTo>
                  <a:pt x="184329" y="2155858"/>
                  <a:pt x="-10888" y="1999573"/>
                  <a:pt x="0" y="1798733"/>
                </a:cubicBezTo>
                <a:cubicBezTo>
                  <a:pt x="68200" y="1539230"/>
                  <a:pt x="-77967" y="778249"/>
                  <a:pt x="0" y="359755"/>
                </a:cubicBezTo>
                <a:close/>
              </a:path>
              <a:path w="7697485" h="2158488" stroke="0" extrusionOk="0">
                <a:moveTo>
                  <a:pt x="0" y="359755"/>
                </a:moveTo>
                <a:cubicBezTo>
                  <a:pt x="23251" y="167406"/>
                  <a:pt x="177349" y="33920"/>
                  <a:pt x="359755" y="0"/>
                </a:cubicBezTo>
                <a:cubicBezTo>
                  <a:pt x="3294976" y="123000"/>
                  <a:pt x="4373487" y="-96860"/>
                  <a:pt x="7337730" y="0"/>
                </a:cubicBezTo>
                <a:cubicBezTo>
                  <a:pt x="7533496" y="-2226"/>
                  <a:pt x="7699683" y="156637"/>
                  <a:pt x="7697485" y="359755"/>
                </a:cubicBezTo>
                <a:cubicBezTo>
                  <a:pt x="7573449" y="593277"/>
                  <a:pt x="7695851" y="1297655"/>
                  <a:pt x="7697485" y="1798733"/>
                </a:cubicBezTo>
                <a:cubicBezTo>
                  <a:pt x="7673884" y="2005970"/>
                  <a:pt x="7501868" y="2152834"/>
                  <a:pt x="7337730" y="2158488"/>
                </a:cubicBezTo>
                <a:cubicBezTo>
                  <a:pt x="6593658" y="1997781"/>
                  <a:pt x="1520808" y="2198155"/>
                  <a:pt x="359755" y="2158488"/>
                </a:cubicBezTo>
                <a:cubicBezTo>
                  <a:pt x="123661" y="2150933"/>
                  <a:pt x="-13264" y="1991411"/>
                  <a:pt x="0" y="1798733"/>
                </a:cubicBezTo>
                <a:cubicBezTo>
                  <a:pt x="75483" y="1305265"/>
                  <a:pt x="124870" y="961632"/>
                  <a:pt x="0" y="359755"/>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Không</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không</a:t>
            </a:r>
            <a:r>
              <a:rPr lang="en-US" sz="4000" b="1" dirty="0">
                <a:solidFill>
                  <a:srgbClr val="FF0000"/>
                </a:solidFill>
              </a:rPr>
              <a:t> </a:t>
            </a:r>
            <a:r>
              <a:rPr lang="en-US" sz="4000" b="1" dirty="0" err="1">
                <a:solidFill>
                  <a:srgbClr val="FF0000"/>
                </a:solidFill>
              </a:rPr>
              <a:t>phải</a:t>
            </a:r>
            <a:r>
              <a:rPr lang="en-US" sz="4000" b="1" dirty="0">
                <a:solidFill>
                  <a:srgbClr val="FF0000"/>
                </a:solidFill>
              </a:rPr>
              <a:t> </a:t>
            </a:r>
            <a:r>
              <a:rPr lang="en-US" sz="4000" b="1" dirty="0" err="1">
                <a:solidFill>
                  <a:srgbClr val="FF0000"/>
                </a:solidFill>
              </a:rPr>
              <a:t>trách</a:t>
            </a:r>
            <a:r>
              <a:rPr lang="en-US" sz="4000" b="1" dirty="0">
                <a:solidFill>
                  <a:srgbClr val="FF0000"/>
                </a:solidFill>
              </a:rPr>
              <a:t> </a:t>
            </a:r>
            <a:r>
              <a:rPr lang="en-US" sz="4000" b="1" dirty="0" err="1">
                <a:solidFill>
                  <a:srgbClr val="FF0000"/>
                </a:solidFill>
              </a:rPr>
              <a:t>nhiệm</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riêng</a:t>
            </a:r>
            <a:r>
              <a:rPr lang="en-US" sz="4000" b="1" dirty="0">
                <a:solidFill>
                  <a:srgbClr val="FF0000"/>
                </a:solidFill>
              </a:rPr>
              <a:t> </a:t>
            </a:r>
            <a:r>
              <a:rPr lang="en-US" sz="4000" b="1" dirty="0" err="1">
                <a:solidFill>
                  <a:srgbClr val="FF0000"/>
                </a:solidFill>
              </a:rPr>
              <a:t>một</a:t>
            </a:r>
            <a:r>
              <a:rPr lang="en-US" sz="4000" b="1" dirty="0">
                <a:solidFill>
                  <a:srgbClr val="FF0000"/>
                </a:solidFill>
              </a:rPr>
              <a:t> </a:t>
            </a:r>
            <a:r>
              <a:rPr lang="en-US" sz="4000" b="1" dirty="0" err="1">
                <a:solidFill>
                  <a:srgbClr val="FF0000"/>
                </a:solidFill>
              </a:rPr>
              <a:t>cá</a:t>
            </a:r>
            <a:r>
              <a:rPr lang="en-US" sz="4000" b="1" dirty="0">
                <a:solidFill>
                  <a:srgbClr val="FF0000"/>
                </a:solidFill>
              </a:rPr>
              <a:t> </a:t>
            </a:r>
            <a:r>
              <a:rPr lang="en-US" sz="4000" b="1" dirty="0" err="1">
                <a:solidFill>
                  <a:srgbClr val="FF0000"/>
                </a:solidFill>
              </a:rPr>
              <a:t>nhân</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algn="just">
              <a:lnSpc>
                <a:spcPct val="120000"/>
              </a:lnSpc>
              <a:spcBef>
                <a:spcPts val="0"/>
              </a:spcBef>
              <a:spcAft>
                <a:spcPts val="0"/>
              </a:spcAft>
            </a:pPr>
            <a:r>
              <a:rPr lang="nl-NL" sz="4000" i="1" dirty="0">
                <a:effectLst/>
                <a:ea typeface="SimSun" panose="02010600030101010101" pitchFamily="2" charset="-122"/>
              </a:rPr>
              <a:t>a. Chỉ có những người nghèo mới cần phải lao động.</a:t>
            </a:r>
            <a:endParaRPr lang="en-US" sz="4000" dirty="0">
              <a:effectLst/>
              <a:ea typeface="SimSun" panose="02010600030101010101" pitchFamily="2" charset="-122"/>
            </a:endParaRPr>
          </a:p>
        </p:txBody>
      </p:sp>
    </p:spTree>
    <p:extLst>
      <p:ext uri="{BB962C8B-B14F-4D97-AF65-F5344CB8AC3E}">
        <p14:creationId xmlns:p14="http://schemas.microsoft.com/office/powerpoint/2010/main" val="242310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3282438"/>
          </a:xfrm>
          <a:custGeom>
            <a:avLst/>
            <a:gdLst>
              <a:gd name="connsiteX0" fmla="*/ 0 w 7697485"/>
              <a:gd name="connsiteY0" fmla="*/ 547084 h 3282438"/>
              <a:gd name="connsiteX1" fmla="*/ 547084 w 7697485"/>
              <a:gd name="connsiteY1" fmla="*/ 0 h 3282438"/>
              <a:gd name="connsiteX2" fmla="*/ 7150401 w 7697485"/>
              <a:gd name="connsiteY2" fmla="*/ 0 h 3282438"/>
              <a:gd name="connsiteX3" fmla="*/ 7697485 w 7697485"/>
              <a:gd name="connsiteY3" fmla="*/ 547084 h 3282438"/>
              <a:gd name="connsiteX4" fmla="*/ 7697485 w 7697485"/>
              <a:gd name="connsiteY4" fmla="*/ 2735354 h 3282438"/>
              <a:gd name="connsiteX5" fmla="*/ 7150401 w 7697485"/>
              <a:gd name="connsiteY5" fmla="*/ 3282438 h 3282438"/>
              <a:gd name="connsiteX6" fmla="*/ 547084 w 7697485"/>
              <a:gd name="connsiteY6" fmla="*/ 3282438 h 3282438"/>
              <a:gd name="connsiteX7" fmla="*/ 0 w 7697485"/>
              <a:gd name="connsiteY7" fmla="*/ 2735354 h 3282438"/>
              <a:gd name="connsiteX8" fmla="*/ 0 w 7697485"/>
              <a:gd name="connsiteY8" fmla="*/ 547084 h 328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3282438" fill="none" extrusionOk="0">
                <a:moveTo>
                  <a:pt x="0" y="547084"/>
                </a:moveTo>
                <a:cubicBezTo>
                  <a:pt x="786" y="266226"/>
                  <a:pt x="252230" y="12238"/>
                  <a:pt x="547084" y="0"/>
                </a:cubicBezTo>
                <a:cubicBezTo>
                  <a:pt x="1567514" y="72427"/>
                  <a:pt x="4975844" y="61419"/>
                  <a:pt x="7150401" y="0"/>
                </a:cubicBezTo>
                <a:cubicBezTo>
                  <a:pt x="7445450" y="-48852"/>
                  <a:pt x="7640922" y="227829"/>
                  <a:pt x="7697485" y="547084"/>
                </a:cubicBezTo>
                <a:cubicBezTo>
                  <a:pt x="7798361" y="1396436"/>
                  <a:pt x="7590172" y="2396040"/>
                  <a:pt x="7697485" y="2735354"/>
                </a:cubicBezTo>
                <a:cubicBezTo>
                  <a:pt x="7701157" y="3018865"/>
                  <a:pt x="7443010" y="3271747"/>
                  <a:pt x="7150401" y="3282438"/>
                </a:cubicBezTo>
                <a:cubicBezTo>
                  <a:pt x="4144158" y="3312265"/>
                  <a:pt x="1631553" y="3203132"/>
                  <a:pt x="547084" y="3282438"/>
                </a:cubicBezTo>
                <a:cubicBezTo>
                  <a:pt x="285427" y="3277861"/>
                  <a:pt x="-36717" y="3044761"/>
                  <a:pt x="0" y="2735354"/>
                </a:cubicBezTo>
                <a:cubicBezTo>
                  <a:pt x="50037" y="1778236"/>
                  <a:pt x="770" y="1558630"/>
                  <a:pt x="0" y="547084"/>
                </a:cubicBezTo>
                <a:close/>
              </a:path>
              <a:path w="7697485" h="3282438" stroke="0" extrusionOk="0">
                <a:moveTo>
                  <a:pt x="0" y="547084"/>
                </a:moveTo>
                <a:cubicBezTo>
                  <a:pt x="40070" y="255860"/>
                  <a:pt x="253788" y="18439"/>
                  <a:pt x="547084" y="0"/>
                </a:cubicBezTo>
                <a:cubicBezTo>
                  <a:pt x="2601869" y="123000"/>
                  <a:pt x="4954972" y="-96860"/>
                  <a:pt x="7150401" y="0"/>
                </a:cubicBezTo>
                <a:cubicBezTo>
                  <a:pt x="7435406" y="-13064"/>
                  <a:pt x="7723054" y="193391"/>
                  <a:pt x="7697485" y="547084"/>
                </a:cubicBezTo>
                <a:cubicBezTo>
                  <a:pt x="7700658" y="1498664"/>
                  <a:pt x="7791752" y="2479327"/>
                  <a:pt x="7697485" y="2735354"/>
                </a:cubicBezTo>
                <a:cubicBezTo>
                  <a:pt x="7648085" y="3055397"/>
                  <a:pt x="7434523" y="3279488"/>
                  <a:pt x="7150401" y="3282438"/>
                </a:cubicBezTo>
                <a:cubicBezTo>
                  <a:pt x="6387229" y="3121731"/>
                  <a:pt x="3206746" y="3322105"/>
                  <a:pt x="547084" y="3282438"/>
                </a:cubicBezTo>
                <a:cubicBezTo>
                  <a:pt x="210860" y="3275555"/>
                  <a:pt x="-12264" y="3031944"/>
                  <a:pt x="0" y="2735354"/>
                </a:cubicBezTo>
                <a:cubicBezTo>
                  <a:pt x="32216" y="2510958"/>
                  <a:pt x="57206" y="1302596"/>
                  <a:pt x="0" y="54708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a:rPr>
              <a:t>Đ</a:t>
            </a:r>
            <a:r>
              <a:rPr lang="vi-VN" sz="4000" b="1" dirty="0">
                <a:solidFill>
                  <a:srgbClr val="FF0000"/>
                </a:solidFill>
                <a:latin typeface="Calibri" panose="020F0502020204030204"/>
              </a:rPr>
              <a:t>ồng tình với ý kiến này vì lười lao động dễ dẫn đến tâm lí chung là muốn hưởng thụ không muốn làm. Từ đó dễ sinh ra một số thói hư tật xấu.</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b. Lười lao động dễ dẫn tới mắc phải các tệ nạn xã hội.</a:t>
            </a:r>
          </a:p>
        </p:txBody>
      </p:sp>
    </p:spTree>
    <p:extLst>
      <p:ext uri="{BB962C8B-B14F-4D97-AF65-F5344CB8AC3E}">
        <p14:creationId xmlns:p14="http://schemas.microsoft.com/office/powerpoint/2010/main" val="583141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
        <p:nvSpPr>
          <p:cNvPr id="20" name="Hình chữ nhật: Góc Tròn 1">
            <a:extLst>
              <a:ext uri="{FF2B5EF4-FFF2-40B4-BE49-F238E27FC236}">
                <a16:creationId xmlns:a16="http://schemas.microsoft.com/office/drawing/2014/main" id="{E98FA1D6-AC3A-473D-B4B6-953ED89E4141}"/>
              </a:ext>
            </a:extLst>
          </p:cNvPr>
          <p:cNvSpPr/>
          <p:nvPr/>
        </p:nvSpPr>
        <p:spPr>
          <a:xfrm>
            <a:off x="3151489" y="2994537"/>
            <a:ext cx="7697485" cy="2872863"/>
          </a:xfrm>
          <a:custGeom>
            <a:avLst/>
            <a:gdLst>
              <a:gd name="connsiteX0" fmla="*/ 0 w 7697485"/>
              <a:gd name="connsiteY0" fmla="*/ 478820 h 2872863"/>
              <a:gd name="connsiteX1" fmla="*/ 478820 w 7697485"/>
              <a:gd name="connsiteY1" fmla="*/ 0 h 2872863"/>
              <a:gd name="connsiteX2" fmla="*/ 7218665 w 7697485"/>
              <a:gd name="connsiteY2" fmla="*/ 0 h 2872863"/>
              <a:gd name="connsiteX3" fmla="*/ 7697485 w 7697485"/>
              <a:gd name="connsiteY3" fmla="*/ 478820 h 2872863"/>
              <a:gd name="connsiteX4" fmla="*/ 7697485 w 7697485"/>
              <a:gd name="connsiteY4" fmla="*/ 2394043 h 2872863"/>
              <a:gd name="connsiteX5" fmla="*/ 7218665 w 7697485"/>
              <a:gd name="connsiteY5" fmla="*/ 2872863 h 2872863"/>
              <a:gd name="connsiteX6" fmla="*/ 478820 w 7697485"/>
              <a:gd name="connsiteY6" fmla="*/ 2872863 h 2872863"/>
              <a:gd name="connsiteX7" fmla="*/ 0 w 7697485"/>
              <a:gd name="connsiteY7" fmla="*/ 2394043 h 2872863"/>
              <a:gd name="connsiteX8" fmla="*/ 0 w 7697485"/>
              <a:gd name="connsiteY8" fmla="*/ 478820 h 287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485" h="2872863" fill="none" extrusionOk="0">
                <a:moveTo>
                  <a:pt x="0" y="478820"/>
                </a:moveTo>
                <a:cubicBezTo>
                  <a:pt x="480" y="227366"/>
                  <a:pt x="216289" y="3212"/>
                  <a:pt x="478820" y="0"/>
                </a:cubicBezTo>
                <a:cubicBezTo>
                  <a:pt x="3558867" y="72427"/>
                  <a:pt x="4724226" y="61419"/>
                  <a:pt x="7218665" y="0"/>
                </a:cubicBezTo>
                <a:cubicBezTo>
                  <a:pt x="7482502" y="-4184"/>
                  <a:pt x="7653899" y="201191"/>
                  <a:pt x="7697485" y="478820"/>
                </a:cubicBezTo>
                <a:cubicBezTo>
                  <a:pt x="7798361" y="857017"/>
                  <a:pt x="7590172" y="2066681"/>
                  <a:pt x="7697485" y="2394043"/>
                </a:cubicBezTo>
                <a:cubicBezTo>
                  <a:pt x="7699697" y="2647261"/>
                  <a:pt x="7457206" y="2843824"/>
                  <a:pt x="7218665" y="2872863"/>
                </a:cubicBezTo>
                <a:cubicBezTo>
                  <a:pt x="5858113" y="2902690"/>
                  <a:pt x="2767670" y="2793557"/>
                  <a:pt x="478820" y="2872863"/>
                </a:cubicBezTo>
                <a:cubicBezTo>
                  <a:pt x="255102" y="2868259"/>
                  <a:pt x="-46979" y="2667778"/>
                  <a:pt x="0" y="2394043"/>
                </a:cubicBezTo>
                <a:cubicBezTo>
                  <a:pt x="50037" y="1781600"/>
                  <a:pt x="770" y="1111325"/>
                  <a:pt x="0" y="478820"/>
                </a:cubicBezTo>
                <a:close/>
              </a:path>
              <a:path w="7697485" h="2872863" stroke="0" extrusionOk="0">
                <a:moveTo>
                  <a:pt x="0" y="478820"/>
                </a:moveTo>
                <a:cubicBezTo>
                  <a:pt x="37020" y="224466"/>
                  <a:pt x="225730" y="23658"/>
                  <a:pt x="478820" y="0"/>
                </a:cubicBezTo>
                <a:cubicBezTo>
                  <a:pt x="1837313" y="123000"/>
                  <a:pt x="4655550" y="-96860"/>
                  <a:pt x="7218665" y="0"/>
                </a:cubicBezTo>
                <a:cubicBezTo>
                  <a:pt x="7475974" y="-5439"/>
                  <a:pt x="7715887" y="177276"/>
                  <a:pt x="7697485" y="478820"/>
                </a:cubicBezTo>
                <a:cubicBezTo>
                  <a:pt x="7700658" y="987416"/>
                  <a:pt x="7791752" y="1694390"/>
                  <a:pt x="7697485" y="2394043"/>
                </a:cubicBezTo>
                <a:cubicBezTo>
                  <a:pt x="7666431" y="2669738"/>
                  <a:pt x="7465349" y="2869956"/>
                  <a:pt x="7218665" y="2872863"/>
                </a:cubicBezTo>
                <a:cubicBezTo>
                  <a:pt x="4980522" y="2712156"/>
                  <a:pt x="1930699" y="2912530"/>
                  <a:pt x="478820" y="2872863"/>
                </a:cubicBezTo>
                <a:cubicBezTo>
                  <a:pt x="170249" y="2863951"/>
                  <a:pt x="-40020" y="2640358"/>
                  <a:pt x="0" y="2394043"/>
                </a:cubicBezTo>
                <a:cubicBezTo>
                  <a:pt x="32216" y="1770987"/>
                  <a:pt x="57206" y="766451"/>
                  <a:pt x="0" y="478820"/>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rPr>
              <a:t>Đồng</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với</a:t>
            </a:r>
            <a:r>
              <a:rPr lang="en-US" sz="4000" b="1" dirty="0">
                <a:solidFill>
                  <a:srgbClr val="FF0000"/>
                </a:solidFill>
              </a:rPr>
              <a:t> ý </a:t>
            </a:r>
            <a:r>
              <a:rPr lang="en-US" sz="4000" b="1" dirty="0" err="1">
                <a:solidFill>
                  <a:srgbClr val="FF0000"/>
                </a:solidFill>
              </a:rPr>
              <a:t>kiến</a:t>
            </a:r>
            <a:r>
              <a:rPr lang="en-US" sz="4000" b="1" dirty="0">
                <a:solidFill>
                  <a:srgbClr val="FF0000"/>
                </a:solidFill>
              </a:rPr>
              <a:t> </a:t>
            </a:r>
            <a:r>
              <a:rPr lang="en-US" sz="4000" b="1" dirty="0" err="1">
                <a:solidFill>
                  <a:srgbClr val="FF0000"/>
                </a:solidFill>
              </a:rPr>
              <a:t>này</a:t>
            </a:r>
            <a:r>
              <a:rPr lang="en-US" sz="4000" b="1" dirty="0">
                <a:solidFill>
                  <a:srgbClr val="FF0000"/>
                </a:solidFill>
              </a:rPr>
              <a:t> </a:t>
            </a:r>
            <a:r>
              <a:rPr lang="en-US" sz="4000" b="1" dirty="0" err="1">
                <a:solidFill>
                  <a:srgbClr val="FF0000"/>
                </a:solidFill>
              </a:rPr>
              <a:t>vì</a:t>
            </a:r>
            <a:r>
              <a:rPr lang="en-US" sz="4000" b="1" dirty="0">
                <a:solidFill>
                  <a:srgbClr val="FF0000"/>
                </a:solidFill>
              </a:rPr>
              <a:t> </a:t>
            </a:r>
            <a:r>
              <a:rPr lang="en-US" sz="4000" b="1" dirty="0" err="1">
                <a:solidFill>
                  <a:srgbClr val="FF0000"/>
                </a:solidFill>
              </a:rPr>
              <a:t>lao</a:t>
            </a:r>
            <a:r>
              <a:rPr lang="en-US" sz="4000" b="1" dirty="0">
                <a:solidFill>
                  <a:srgbClr val="FF0000"/>
                </a:solidFill>
              </a:rPr>
              <a:t> </a:t>
            </a:r>
            <a:r>
              <a:rPr lang="en-US" sz="4000" b="1" dirty="0" err="1">
                <a:solidFill>
                  <a:srgbClr val="FF0000"/>
                </a:solidFill>
              </a:rPr>
              <a:t>động</a:t>
            </a:r>
            <a:r>
              <a:rPr lang="en-US" sz="4000" b="1" dirty="0">
                <a:solidFill>
                  <a:srgbClr val="FF0000"/>
                </a:solidFill>
              </a:rPr>
              <a:t> </a:t>
            </a:r>
            <a:r>
              <a:rPr lang="en-US" sz="4000" b="1" dirty="0" err="1">
                <a:solidFill>
                  <a:srgbClr val="FF0000"/>
                </a:solidFill>
              </a:rPr>
              <a:t>giúp</a:t>
            </a:r>
            <a:r>
              <a:rPr lang="en-US" sz="4000" b="1" dirty="0">
                <a:solidFill>
                  <a:srgbClr val="FF0000"/>
                </a:solidFill>
              </a:rPr>
              <a:t> </a:t>
            </a:r>
            <a:r>
              <a:rPr lang="en-US" sz="4000" b="1" dirty="0" err="1">
                <a:solidFill>
                  <a:srgbClr val="FF0000"/>
                </a:solidFill>
              </a:rPr>
              <a:t>chúng</a:t>
            </a:r>
            <a:r>
              <a:rPr lang="en-US" sz="4000" b="1" dirty="0">
                <a:solidFill>
                  <a:srgbClr val="FF0000"/>
                </a:solidFill>
              </a:rPr>
              <a:t> ta </a:t>
            </a:r>
            <a:r>
              <a:rPr lang="en-US" sz="4000" b="1" dirty="0" err="1">
                <a:solidFill>
                  <a:srgbClr val="FF0000"/>
                </a:solidFill>
              </a:rPr>
              <a:t>khỏe</a:t>
            </a:r>
            <a:r>
              <a:rPr lang="en-US" sz="4000" b="1" dirty="0">
                <a:solidFill>
                  <a:srgbClr val="FF0000"/>
                </a:solidFill>
              </a:rPr>
              <a:t> </a:t>
            </a:r>
            <a:r>
              <a:rPr lang="en-US" sz="4000" b="1" dirty="0" err="1">
                <a:solidFill>
                  <a:srgbClr val="FF0000"/>
                </a:solidFill>
              </a:rPr>
              <a:t>mạnh</a:t>
            </a:r>
            <a:r>
              <a:rPr lang="en-US" sz="4000" b="1" dirty="0">
                <a:solidFill>
                  <a:srgbClr val="FF0000"/>
                </a:solidFill>
              </a:rPr>
              <a:t>, </a:t>
            </a:r>
            <a:r>
              <a:rPr lang="en-US" sz="4000" b="1" dirty="0" err="1">
                <a:solidFill>
                  <a:srgbClr val="FF0000"/>
                </a:solidFill>
              </a:rPr>
              <a:t>đoàn</a:t>
            </a:r>
            <a:r>
              <a:rPr lang="en-US" sz="4000" b="1" dirty="0">
                <a:solidFill>
                  <a:srgbClr val="FF0000"/>
                </a:solidFill>
              </a:rPr>
              <a:t> </a:t>
            </a:r>
            <a:r>
              <a:rPr lang="en-US" sz="4000" b="1" dirty="0" err="1">
                <a:solidFill>
                  <a:srgbClr val="FF0000"/>
                </a:solidFill>
              </a:rPr>
              <a:t>kết</a:t>
            </a:r>
            <a:r>
              <a:rPr lang="en-US" sz="4000" b="1" dirty="0">
                <a:solidFill>
                  <a:srgbClr val="FF0000"/>
                </a:solidFill>
              </a:rPr>
              <a:t> </a:t>
            </a:r>
            <a:r>
              <a:rPr lang="en-US" sz="4000" b="1" dirty="0" err="1">
                <a:solidFill>
                  <a:srgbClr val="FF0000"/>
                </a:solidFill>
              </a:rPr>
              <a:t>với</a:t>
            </a:r>
            <a:r>
              <a:rPr lang="en-US" sz="4000" b="1" dirty="0">
                <a:solidFill>
                  <a:srgbClr val="FF0000"/>
                </a:solidFill>
              </a:rPr>
              <a:t> </a:t>
            </a:r>
            <a:r>
              <a:rPr lang="en-US" sz="4000" b="1" dirty="0" err="1">
                <a:solidFill>
                  <a:srgbClr val="FF0000"/>
                </a:solidFill>
              </a:rPr>
              <a:t>nhau</a:t>
            </a:r>
            <a:r>
              <a:rPr lang="en-US" sz="4000" b="1" dirty="0">
                <a:solidFill>
                  <a:srgbClr val="FF0000"/>
                </a:solidFill>
              </a:rPr>
              <a:t> </a:t>
            </a:r>
            <a:r>
              <a:rPr lang="en-US" sz="4000" b="1" dirty="0" err="1">
                <a:solidFill>
                  <a:srgbClr val="FF0000"/>
                </a:solidFill>
              </a:rPr>
              <a:t>tạo</a:t>
            </a:r>
            <a:r>
              <a:rPr lang="en-US" sz="4000" b="1" dirty="0">
                <a:solidFill>
                  <a:srgbClr val="FF0000"/>
                </a:solidFill>
              </a:rPr>
              <a:t> </a:t>
            </a:r>
            <a:r>
              <a:rPr lang="en-US" sz="4000" b="1" dirty="0" err="1">
                <a:solidFill>
                  <a:srgbClr val="FF0000"/>
                </a:solidFill>
              </a:rPr>
              <a:t>ra</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giá</a:t>
            </a:r>
            <a:r>
              <a:rPr lang="en-US" sz="4000" b="1" dirty="0">
                <a:solidFill>
                  <a:srgbClr val="FF0000"/>
                </a:solidFill>
              </a:rPr>
              <a:t> </a:t>
            </a:r>
            <a:r>
              <a:rPr lang="en-US" sz="4000" b="1" dirty="0" err="1">
                <a:solidFill>
                  <a:srgbClr val="FF0000"/>
                </a:solidFill>
              </a:rPr>
              <a:t>trị</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cải</a:t>
            </a:r>
            <a:r>
              <a:rPr lang="en-US" sz="4000" b="1" dirty="0">
                <a:solidFill>
                  <a:srgbClr val="FF0000"/>
                </a:solidFill>
              </a:rPr>
              <a:t> </a:t>
            </a:r>
            <a:r>
              <a:rPr lang="en-US" sz="4000" b="1" dirty="0" err="1">
                <a:solidFill>
                  <a:srgbClr val="FF0000"/>
                </a:solidFill>
              </a:rPr>
              <a:t>vật</a:t>
            </a:r>
            <a:r>
              <a:rPr lang="en-US" sz="4000" b="1" dirty="0">
                <a:solidFill>
                  <a:srgbClr val="FF0000"/>
                </a:solidFill>
              </a:rPr>
              <a:t> </a:t>
            </a:r>
            <a:r>
              <a:rPr lang="en-US" sz="4000" b="1" dirty="0" err="1">
                <a:solidFill>
                  <a:srgbClr val="FF0000"/>
                </a:solidFill>
              </a:rPr>
              <a:t>chất</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tình</a:t>
            </a:r>
            <a:r>
              <a:rPr lang="en-US" sz="4000" b="1" dirty="0">
                <a:solidFill>
                  <a:srgbClr val="FF0000"/>
                </a:solidFill>
              </a:rPr>
              <a:t> </a:t>
            </a:r>
            <a:r>
              <a:rPr lang="en-US" sz="4000" b="1" dirty="0" err="1">
                <a:solidFill>
                  <a:srgbClr val="FF0000"/>
                </a:solidFill>
              </a:rPr>
              <a:t>thần</a:t>
            </a:r>
            <a:r>
              <a:rPr lang="en-US" sz="4000" b="1" dirty="0">
                <a:solidFill>
                  <a:srgbClr val="FF0000"/>
                </a:solidFill>
              </a:rPr>
              <a:t>.</a:t>
            </a:r>
            <a:endParaRPr kumimoji="0" lang="vi-VN" sz="40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D8EEFDD-CB10-37F3-56EC-2A5191FDE502}"/>
              </a:ext>
            </a:extLst>
          </p:cNvPr>
          <p:cNvSpPr txBox="1"/>
          <p:nvPr/>
        </p:nvSpPr>
        <p:spPr>
          <a:xfrm>
            <a:off x="1733550" y="1075077"/>
            <a:ext cx="9420225" cy="152041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c. Lao động không chỉ giúp ấm no mà còn tạo ra niềm vui trong cuộc sống.</a:t>
            </a:r>
          </a:p>
        </p:txBody>
      </p:sp>
    </p:spTree>
    <p:extLst>
      <p:ext uri="{BB962C8B-B14F-4D97-AF65-F5344CB8AC3E}">
        <p14:creationId xmlns:p14="http://schemas.microsoft.com/office/powerpoint/2010/main" val="437211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956</Words>
  <Application>Microsoft Office PowerPoint</Application>
  <PresentationFormat>Widescreen</PresentationFormat>
  <Paragraphs>57</Paragraphs>
  <Slides>23</Slides>
  <Notes>6</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Chewy</vt:lpstr>
      <vt:lpstr>Quicksand</vt:lpstr>
      <vt:lpstr>Arial</vt:lpstr>
      <vt:lpstr>Calibri</vt:lpstr>
      <vt:lpstr>Calibri Light</vt:lpstr>
      <vt:lpstr>Cambria</vt:lpstr>
      <vt:lpstr>Times New Roman</vt:lpstr>
      <vt:lpstr>UTM Cookies</vt:lpstr>
      <vt:lpstr>1_Office Theme</vt:lpstr>
      <vt:lpstr>2_Office Theme</vt:lpstr>
      <vt:lpstr>4_Office Theme</vt:lpstr>
      <vt:lpstr>5_Office Theme</vt:lpstr>
      <vt:lpstr>Art Subject for Elementary - 1st Grade: Theater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2023-10-27T00:27:14Z</dcterms:created>
  <dcterms:modified xsi:type="dcterms:W3CDTF">2023-10-28T12:21:36Z</dcterms:modified>
</cp:coreProperties>
</file>