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6" r:id="rId3"/>
    <p:sldMasterId id="2147483688" r:id="rId4"/>
  </p:sldMasterIdLst>
  <p:notesMasterIdLst>
    <p:notesMasterId r:id="rId31"/>
  </p:notesMasterIdLst>
  <p:sldIdLst>
    <p:sldId id="298" r:id="rId5"/>
    <p:sldId id="299" r:id="rId6"/>
    <p:sldId id="310" r:id="rId7"/>
    <p:sldId id="259" r:id="rId8"/>
    <p:sldId id="315" r:id="rId9"/>
    <p:sldId id="316" r:id="rId10"/>
    <p:sldId id="314" r:id="rId11"/>
    <p:sldId id="317" r:id="rId12"/>
    <p:sldId id="318" r:id="rId13"/>
    <p:sldId id="319" r:id="rId14"/>
    <p:sldId id="320" r:id="rId15"/>
    <p:sldId id="321" r:id="rId16"/>
    <p:sldId id="279" r:id="rId17"/>
    <p:sldId id="322" r:id="rId18"/>
    <p:sldId id="323" r:id="rId19"/>
    <p:sldId id="4442" r:id="rId20"/>
    <p:sldId id="4443" r:id="rId21"/>
    <p:sldId id="4444" r:id="rId22"/>
    <p:sldId id="4445" r:id="rId23"/>
    <p:sldId id="4446" r:id="rId24"/>
    <p:sldId id="4447" r:id="rId25"/>
    <p:sldId id="4448" r:id="rId26"/>
    <p:sldId id="4449" r:id="rId27"/>
    <p:sldId id="324" r:id="rId28"/>
    <p:sldId id="4441" r:id="rId29"/>
    <p:sldId id="307"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8" d="100"/>
          <a:sy n="68" d="100"/>
        </p:scale>
        <p:origin x="616"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C70C67-FE72-41C4-AA0C-2702E5608CB0}" type="datetimeFigureOut">
              <a:rPr lang="en-US" smtClean="0"/>
              <a:t>10/21/2023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65C7B0-CB92-4352-B7DB-D3C46C835077}" type="slidenum">
              <a:rPr lang="en-US" smtClean="0"/>
              <a:t>‹#›</a:t>
            </a:fld>
            <a:endParaRPr lang="en-US"/>
          </a:p>
        </p:txBody>
      </p:sp>
    </p:spTree>
    <p:extLst>
      <p:ext uri="{BB962C8B-B14F-4D97-AF65-F5344CB8AC3E}">
        <p14:creationId xmlns:p14="http://schemas.microsoft.com/office/powerpoint/2010/main" val="17899869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9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77203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t>Hương</a:t>
            </a:r>
            <a:r>
              <a:rPr lang="en-US" altLang="zh-CN" dirty="0"/>
              <a:t> </a:t>
            </a:r>
            <a:r>
              <a:rPr lang="en-US" altLang="zh-CN" dirty="0" err="1"/>
              <a:t>Thảo</a:t>
            </a:r>
            <a:r>
              <a:rPr lang="en-US" altLang="zh-CN" dirty="0"/>
              <a:t> – </a:t>
            </a:r>
            <a:r>
              <a:rPr lang="en-US" altLang="zh-CN" dirty="0" err="1"/>
              <a:t>Zalo</a:t>
            </a:r>
            <a:r>
              <a:rPr lang="en-US" altLang="zh-CN" dirty="0"/>
              <a:t> 0972115126</a:t>
            </a:r>
            <a:endParaRPr lang="zh-CN" alt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95CD9AE-C472-450E-BD6A-74C7E71644E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53080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01D71773-5A0B-472D-BACC-ADA20FE383F6}"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309"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97901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75990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1144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797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矩形 5"/>
          <p:cNvSpPr/>
          <p:nvPr userDrawn="1"/>
        </p:nvSpPr>
        <p:spPr>
          <a:xfrm>
            <a:off x="0" y="0"/>
            <a:ext cx="12192000" cy="6858000"/>
          </a:xfrm>
          <a:prstGeom prst="rect">
            <a:avLst/>
          </a:prstGeom>
          <a:gradFill flip="none" rotWithShape="1">
            <a:gsLst>
              <a:gs pos="0">
                <a:schemeClr val="bg1">
                  <a:alpha val="0"/>
                </a:schemeClr>
              </a:gs>
              <a:gs pos="34240">
                <a:srgbClr val="FFFFFF">
                  <a:alpha val="61000"/>
                </a:srgbClr>
              </a:gs>
              <a:gs pos="8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a:xfrm>
            <a:off x="838200" y="365127"/>
            <a:ext cx="10515600" cy="430006"/>
          </a:xfrm>
          <a:prstGeom prst="rect">
            <a:avLst/>
          </a:prstGeom>
        </p:spPr>
        <p:txBody>
          <a:bodyPr>
            <a:normAutofit/>
          </a:bodyPr>
          <a:lstStyle>
            <a:lvl1pPr algn="ctr">
              <a:defRPr sz="2800">
                <a:solidFill>
                  <a:schemeClr val="accent1"/>
                </a:solidFill>
              </a:defRPr>
            </a:lvl1p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2023/10/21</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8912591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2023/10/21</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793738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44A63A4E-F370-4E43-88DF-FF35117A42C8}" type="datetimeFigureOut">
              <a:rPr lang="zh-CN" altLang="en-US" smtClean="0"/>
              <a:t>2023/10/21</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739E3902-3291-4BB3-9961-88462FB34554}" type="slidenum">
              <a:rPr lang="zh-CN" altLang="en-US" smtClean="0"/>
              <a:t>‹#›</a:t>
            </a:fld>
            <a:endParaRPr lang="zh-CN" altLang="en-US"/>
          </a:p>
        </p:txBody>
      </p:sp>
    </p:spTree>
    <p:extLst>
      <p:ext uri="{BB962C8B-B14F-4D97-AF65-F5344CB8AC3E}">
        <p14:creationId xmlns:p14="http://schemas.microsoft.com/office/powerpoint/2010/main" val="2483159278"/>
      </p:ext>
    </p:extLst>
  </p:cSld>
  <p:clrMapOvr>
    <a:masterClrMapping/>
  </p:clrMapOvr>
  <mc:AlternateContent xmlns:mc="http://schemas.openxmlformats.org/markup-compatibility/2006" xmlns:p14="http://schemas.microsoft.com/office/powerpoint/2010/main">
    <mc:Choice Requires="p14">
      <p:transition spd="slow" p14:dur="2000" advTm="0"/>
    </mc:Choice>
    <mc:Fallback xmlns="">
      <p:transition spd="slow" advTm="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578280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0875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54523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021403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861114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00305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87738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682291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363220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35391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42279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10/21/2023</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85060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55" indent="0" algn="ctr">
              <a:buNone/>
              <a:defRPr sz="2000"/>
            </a:lvl2pPr>
            <a:lvl3pPr marL="914309" indent="0" algn="ctr">
              <a:buNone/>
              <a:defRPr sz="1900"/>
            </a:lvl3pPr>
            <a:lvl4pPr marL="1371464" indent="0" algn="ctr">
              <a:buNone/>
              <a:defRPr sz="1600"/>
            </a:lvl4pPr>
            <a:lvl5pPr marL="1828618" indent="0" algn="ctr">
              <a:buNone/>
              <a:defRPr sz="1600"/>
            </a:lvl5pPr>
            <a:lvl6pPr marL="2285774" indent="0" algn="ctr">
              <a:buNone/>
              <a:defRPr sz="1600"/>
            </a:lvl6pPr>
            <a:lvl7pPr marL="2742926" indent="0" algn="ctr">
              <a:buNone/>
              <a:defRPr sz="1600"/>
            </a:lvl7pPr>
            <a:lvl8pPr marL="3200080" indent="0" algn="ctr">
              <a:buNone/>
              <a:defRPr sz="1600"/>
            </a:lvl8pPr>
            <a:lvl9pPr marL="3657235"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199720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0783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10139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9129" y="-76152"/>
            <a:ext cx="1507435" cy="1507435"/>
          </a:xfrm>
          <a:prstGeom prst="rect">
            <a:avLst/>
          </a:prstGeom>
        </p:spPr>
      </p:pic>
    </p:spTree>
    <p:extLst>
      <p:ext uri="{BB962C8B-B14F-4D97-AF65-F5344CB8AC3E}">
        <p14:creationId xmlns:p14="http://schemas.microsoft.com/office/powerpoint/2010/main" val="22029612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73632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3" y="1681163"/>
            <a:ext cx="5183188" cy="823912"/>
          </a:xfrm>
          <a:prstGeom prst="rect">
            <a:avLst/>
          </a:prstGeom>
        </p:spPr>
        <p:txBody>
          <a:bodyPr anchor="b"/>
          <a:lstStyle>
            <a:lvl1pPr marL="0" indent="0">
              <a:buNone/>
              <a:defRPr sz="2400" b="1"/>
            </a:lvl1pPr>
            <a:lvl2pPr marL="457155" indent="0">
              <a:buNone/>
              <a:defRPr sz="2000" b="1"/>
            </a:lvl2pPr>
            <a:lvl3pPr marL="914309" indent="0">
              <a:buNone/>
              <a:defRPr sz="1900" b="1"/>
            </a:lvl3pPr>
            <a:lvl4pPr marL="1371464" indent="0">
              <a:buNone/>
              <a:defRPr sz="1600" b="1"/>
            </a:lvl4pPr>
            <a:lvl5pPr marL="1828618" indent="0">
              <a:buNone/>
              <a:defRPr sz="1600" b="1"/>
            </a:lvl5pPr>
            <a:lvl6pPr marL="2285774" indent="0">
              <a:buNone/>
              <a:defRPr sz="1600" b="1"/>
            </a:lvl6pPr>
            <a:lvl7pPr marL="2742926" indent="0">
              <a:buNone/>
              <a:defRPr sz="1600" b="1"/>
            </a:lvl7pPr>
            <a:lvl8pPr marL="3200080" indent="0">
              <a:buNone/>
              <a:defRPr sz="1600" b="1"/>
            </a:lvl8pPr>
            <a:lvl9pPr marL="3657235"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3"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40149294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5731748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21" y="302747"/>
            <a:ext cx="1423425" cy="719544"/>
          </a:xfrm>
          <a:prstGeom prst="rect">
            <a:avLst/>
          </a:prstGeom>
        </p:spPr>
      </p:pic>
    </p:spTree>
    <p:extLst>
      <p:ext uri="{BB962C8B-B14F-4D97-AF65-F5344CB8AC3E}">
        <p14:creationId xmlns:p14="http://schemas.microsoft.com/office/powerpoint/2010/main" val="51470352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30"/>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16101177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30"/>
            <a:ext cx="6172200" cy="4873625"/>
          </a:xfrm>
          <a:prstGeom prst="rect">
            <a:avLst/>
          </a:prstGeom>
        </p:spPr>
        <p:txBody>
          <a:bodyPr/>
          <a:lstStyle>
            <a:lvl1pPr marL="0" indent="0">
              <a:buNone/>
              <a:defRPr sz="3200"/>
            </a:lvl1pPr>
            <a:lvl2pPr marL="457155" indent="0">
              <a:buNone/>
              <a:defRPr sz="2800"/>
            </a:lvl2pPr>
            <a:lvl3pPr marL="914309" indent="0">
              <a:buNone/>
              <a:defRPr sz="2400"/>
            </a:lvl3pPr>
            <a:lvl4pPr marL="1371464" indent="0">
              <a:buNone/>
              <a:defRPr sz="2000"/>
            </a:lvl4pPr>
            <a:lvl5pPr marL="1828618" indent="0">
              <a:buNone/>
              <a:defRPr sz="2000"/>
            </a:lvl5pPr>
            <a:lvl6pPr marL="2285774" indent="0">
              <a:buNone/>
              <a:defRPr sz="2000"/>
            </a:lvl6pPr>
            <a:lvl7pPr marL="2742926" indent="0">
              <a:buNone/>
              <a:defRPr sz="2000"/>
            </a:lvl7pPr>
            <a:lvl8pPr marL="3200080" indent="0">
              <a:buNone/>
              <a:defRPr sz="2000"/>
            </a:lvl8pPr>
            <a:lvl9pPr marL="3657235"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3"/>
            <a:ext cx="3932237" cy="3811588"/>
          </a:xfrm>
          <a:prstGeom prst="rect">
            <a:avLst/>
          </a:prstGeom>
        </p:spPr>
        <p:txBody>
          <a:bodyPr/>
          <a:lstStyle>
            <a:lvl1pPr marL="0" indent="0">
              <a:buNone/>
              <a:defRPr sz="1600"/>
            </a:lvl1pPr>
            <a:lvl2pPr marL="457155" indent="0">
              <a:buNone/>
              <a:defRPr sz="1500"/>
            </a:lvl2pPr>
            <a:lvl3pPr marL="914309" indent="0">
              <a:buNone/>
              <a:defRPr sz="1200"/>
            </a:lvl3pPr>
            <a:lvl4pPr marL="1371464" indent="0">
              <a:buNone/>
              <a:defRPr sz="1100"/>
            </a:lvl4pPr>
            <a:lvl5pPr marL="1828618" indent="0">
              <a:buNone/>
              <a:defRPr sz="1100"/>
            </a:lvl5pPr>
            <a:lvl6pPr marL="2285774" indent="0">
              <a:buNone/>
              <a:defRPr sz="1100"/>
            </a:lvl6pPr>
            <a:lvl7pPr marL="2742926" indent="0">
              <a:buNone/>
              <a:defRPr sz="1100"/>
            </a:lvl7pPr>
            <a:lvl8pPr marL="3200080" indent="0">
              <a:buNone/>
              <a:defRPr sz="1100"/>
            </a:lvl8pPr>
            <a:lvl9pPr marL="3657235" indent="0">
              <a:buNone/>
              <a:defRPr sz="11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7783799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365258232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2" y="365130"/>
            <a:ext cx="2628900" cy="5811839"/>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3" y="365130"/>
            <a:ext cx="7734300" cy="5811839"/>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2"/>
            <a:ext cx="2743200" cy="365125"/>
          </a:xfrm>
          <a:prstGeom prst="rect">
            <a:avLst/>
          </a:prstGeom>
        </p:spPr>
        <p:txBody>
          <a:bodyPr/>
          <a:lstStyle/>
          <a:p>
            <a:pPr marL="0" marR="0" lvl="0" indent="0" algn="l" defTabSz="914309" rtl="0" eaLnBrk="1" fontAlgn="auto" latinLnBrk="0" hangingPunct="1">
              <a:lnSpc>
                <a:spcPct val="100000"/>
              </a:lnSpc>
              <a:spcBef>
                <a:spcPts val="0"/>
              </a:spcBef>
              <a:spcAft>
                <a:spcPts val="0"/>
              </a:spcAft>
              <a:buClrTx/>
              <a:buSzTx/>
              <a:buFontTx/>
              <a:buNone/>
              <a:tabLst/>
              <a:defRPr/>
            </a:pPr>
            <a:fld id="{4F586887-ACC7-478C-B2C3-CF2D8BFAD57F}" type="datetimeFigureOut">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l" defTabSz="914309" rtl="0" eaLnBrk="1" fontAlgn="auto" latinLnBrk="0" hangingPunct="1">
                <a:lnSpc>
                  <a:spcPct val="100000"/>
                </a:lnSpc>
                <a:spcBef>
                  <a:spcPts val="0"/>
                </a:spcBef>
                <a:spcAft>
                  <a:spcPts val="0"/>
                </a:spcAft>
                <a:buClrTx/>
                <a:buSzTx/>
                <a:buFontTx/>
                <a:buNone/>
                <a:tabLst/>
                <a:defRPr/>
              </a:pPr>
              <a:t>2023/10/21</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2"/>
            <a:ext cx="4114800" cy="365125"/>
          </a:xfrm>
          <a:prstGeom prst="rect">
            <a:avLst/>
          </a:prstGeom>
        </p:spPr>
        <p:txBody>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2"/>
            <a:ext cx="2743200" cy="365125"/>
          </a:xfrm>
          <a:prstGeom prst="rect">
            <a:avLst/>
          </a:prstGeom>
        </p:spPr>
        <p:txBody>
          <a:bodyPr/>
          <a:lstStyle/>
          <a:p>
            <a:pPr marL="0" marR="0" lvl="0" indent="0" algn="r" defTabSz="914309" rtl="0" eaLnBrk="1" fontAlgn="auto" latinLnBrk="0" hangingPunct="1">
              <a:lnSpc>
                <a:spcPct val="100000"/>
              </a:lnSpc>
              <a:spcBef>
                <a:spcPts val="0"/>
              </a:spcBef>
              <a:spcAft>
                <a:spcPts val="0"/>
              </a:spcAft>
              <a:buClrTx/>
              <a:buSzTx/>
              <a:buFontTx/>
              <a:buNone/>
              <a:tabLst/>
              <a:defRPr/>
            </a:pPr>
            <a:fld id="{5568C8F7-2663-468A-93CF-161801EAED50}" type="slidenum">
              <a:rPr kumimoji="0" lang="zh-CN" altLang="en-US" sz="1200" b="0" i="0" u="none" strike="noStrike" kern="1200" cap="none" spc="0" normalizeH="0" baseline="0" noProof="0" smtClean="0">
                <a:ln>
                  <a:noFill/>
                </a:ln>
                <a:solidFill>
                  <a:prstClr val="black">
                    <a:tint val="75000"/>
                  </a:prstClr>
                </a:solidFill>
                <a:effectLst/>
                <a:uLnTx/>
                <a:uFillTx/>
                <a:latin typeface="字魂107号-萌趣欢乐体" panose="020F0502020204030204"/>
                <a:cs typeface="+mn-cs"/>
              </a:rPr>
              <a:pPr marL="0" marR="0" lvl="0" indent="0" algn="r" defTabSz="914309"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字魂107号-萌趣欢乐体" panose="020F0502020204030204"/>
              <a:cs typeface="+mn-cs"/>
            </a:endParaRPr>
          </a:p>
        </p:txBody>
      </p:sp>
    </p:spTree>
    <p:extLst>
      <p:ext uri="{BB962C8B-B14F-4D97-AF65-F5344CB8AC3E}">
        <p14:creationId xmlns:p14="http://schemas.microsoft.com/office/powerpoint/2010/main" val="20325146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4146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752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98169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751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6488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D1A756-0A23-49EA-B53A-860727F16888}"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10/21/2023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544AF4-4BA9-44F0-8BDB-0D1F0803219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74171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4.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21000" b="-21000"/>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1970E2E-F6A8-09DB-7705-B91BC8FF3024}"/>
              </a:ext>
            </a:extLst>
          </p:cNvPr>
          <p:cNvPicPr>
            <a:picLocks noChangeAspect="1"/>
          </p:cNvPicPr>
          <p:nvPr userDrawn="1"/>
        </p:nvPicPr>
        <p:blipFill>
          <a:blip r:embed="rId14"/>
          <a:stretch>
            <a:fillRect/>
          </a:stretch>
        </p:blipFill>
        <p:spPr>
          <a:xfrm>
            <a:off x="1257301" y="2124075"/>
            <a:ext cx="2114550" cy="1628775"/>
          </a:xfrm>
          <a:prstGeom prst="rect">
            <a:avLst/>
          </a:prstGeom>
          <a:ln>
            <a:noFill/>
          </a:ln>
          <a:effectLst>
            <a:softEdge rad="112500"/>
          </a:effectLst>
        </p:spPr>
      </p:pic>
      <p:pic>
        <p:nvPicPr>
          <p:cNvPr id="4" name="Picture 3" descr="A white circle with leaves and blue text&#10;&#10;Description automatically generated">
            <a:extLst>
              <a:ext uri="{FF2B5EF4-FFF2-40B4-BE49-F238E27FC236}">
                <a16:creationId xmlns:a16="http://schemas.microsoft.com/office/drawing/2014/main" id="{8B2C2A21-65E7-F769-C792-ED34418CF79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323976" y="85725"/>
            <a:ext cx="1076325" cy="1076325"/>
          </a:xfrm>
          <a:prstGeom prst="rect">
            <a:avLst/>
          </a:prstGeom>
        </p:spPr>
      </p:pic>
      <p:pic>
        <p:nvPicPr>
          <p:cNvPr id="5" name="Picture 4" descr="A white circle with leaves and blue text&#10;&#10;Description automatically generated">
            <a:extLst>
              <a:ext uri="{FF2B5EF4-FFF2-40B4-BE49-F238E27FC236}">
                <a16:creationId xmlns:a16="http://schemas.microsoft.com/office/drawing/2014/main" id="{1B5FA7AD-8948-56B4-CB41-6CF5934F7203}"/>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7130214" y="8700335"/>
            <a:ext cx="1076325" cy="1076325"/>
          </a:xfrm>
          <a:prstGeom prst="rect">
            <a:avLst/>
          </a:prstGeom>
        </p:spPr>
      </p:pic>
    </p:spTree>
    <p:extLst>
      <p:ext uri="{BB962C8B-B14F-4D97-AF65-F5344CB8AC3E}">
        <p14:creationId xmlns:p14="http://schemas.microsoft.com/office/powerpoint/2010/main" val="42618231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t="-21000" b="-21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691CAD-7AE4-2AB2-F92F-53B304A9C294}"/>
              </a:ext>
            </a:extLst>
          </p:cNvPr>
          <p:cNvPicPr>
            <a:picLocks noChangeAspect="1"/>
          </p:cNvPicPr>
          <p:nvPr userDrawn="1"/>
        </p:nvPicPr>
        <p:blipFill>
          <a:blip r:embed="rId6"/>
          <a:stretch>
            <a:fillRect/>
          </a:stretch>
        </p:blipFill>
        <p:spPr>
          <a:xfrm>
            <a:off x="1257301" y="2124075"/>
            <a:ext cx="2114550" cy="1628775"/>
          </a:xfrm>
          <a:prstGeom prst="rect">
            <a:avLst/>
          </a:prstGeom>
          <a:ln>
            <a:noFill/>
          </a:ln>
          <a:effectLst>
            <a:softEdge rad="112500"/>
          </a:effectLst>
        </p:spPr>
      </p:pic>
    </p:spTree>
    <p:extLst>
      <p:ext uri="{BB962C8B-B14F-4D97-AF65-F5344CB8AC3E}">
        <p14:creationId xmlns:p14="http://schemas.microsoft.com/office/powerpoint/2010/main" val="34535668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23483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240">
          <p15:clr>
            <a:srgbClr val="F26B43"/>
          </p15:clr>
        </p15:guide>
        <p15:guide id="2" pos="576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911212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5pPr>
      <a:lvl6pPr marL="2514349"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6pPr>
      <a:lvl7pPr marL="297150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7pPr>
      <a:lvl8pPr marL="3428658"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8pPr>
      <a:lvl9pPr marL="3885814" indent="-228578" algn="l" defTabSz="914309" rtl="0" eaLnBrk="1" latinLnBrk="0" hangingPunct="1">
        <a:lnSpc>
          <a:spcPct val="90000"/>
        </a:lnSpc>
        <a:spcBef>
          <a:spcPts val="500"/>
        </a:spcBef>
        <a:buFont typeface="Arial" panose="020B0604020202020204" pitchFamily="34" charset="0"/>
        <a:buChar char="•"/>
        <a:defRPr sz="1900" kern="1200">
          <a:solidFill>
            <a:schemeClr val="tx1"/>
          </a:solidFill>
          <a:latin typeface="+mn-lt"/>
          <a:ea typeface="+mn-ea"/>
          <a:cs typeface="+mn-cs"/>
        </a:defRPr>
      </a:lvl9pPr>
    </p:bodyStyle>
    <p:otherStyle>
      <a:defPPr>
        <a:defRPr lang="zh-CN"/>
      </a:defPPr>
      <a:lvl1pPr marL="0" algn="l" defTabSz="914309" rtl="0" eaLnBrk="1" latinLnBrk="0" hangingPunct="1">
        <a:defRPr sz="1900" kern="1200">
          <a:solidFill>
            <a:schemeClr val="tx1"/>
          </a:solidFill>
          <a:latin typeface="+mn-lt"/>
          <a:ea typeface="+mn-ea"/>
          <a:cs typeface="+mn-cs"/>
        </a:defRPr>
      </a:lvl1pPr>
      <a:lvl2pPr marL="457155" algn="l" defTabSz="914309" rtl="0" eaLnBrk="1" latinLnBrk="0" hangingPunct="1">
        <a:defRPr sz="1900" kern="1200">
          <a:solidFill>
            <a:schemeClr val="tx1"/>
          </a:solidFill>
          <a:latin typeface="+mn-lt"/>
          <a:ea typeface="+mn-ea"/>
          <a:cs typeface="+mn-cs"/>
        </a:defRPr>
      </a:lvl2pPr>
      <a:lvl3pPr marL="914309" algn="l" defTabSz="914309" rtl="0" eaLnBrk="1" latinLnBrk="0" hangingPunct="1">
        <a:defRPr sz="1900" kern="1200">
          <a:solidFill>
            <a:schemeClr val="tx1"/>
          </a:solidFill>
          <a:latin typeface="+mn-lt"/>
          <a:ea typeface="+mn-ea"/>
          <a:cs typeface="+mn-cs"/>
        </a:defRPr>
      </a:lvl3pPr>
      <a:lvl4pPr marL="1371464" algn="l" defTabSz="914309" rtl="0" eaLnBrk="1" latinLnBrk="0" hangingPunct="1">
        <a:defRPr sz="1900" kern="1200">
          <a:solidFill>
            <a:schemeClr val="tx1"/>
          </a:solidFill>
          <a:latin typeface="+mn-lt"/>
          <a:ea typeface="+mn-ea"/>
          <a:cs typeface="+mn-cs"/>
        </a:defRPr>
      </a:lvl4pPr>
      <a:lvl5pPr marL="1828618" algn="l" defTabSz="914309" rtl="0" eaLnBrk="1" latinLnBrk="0" hangingPunct="1">
        <a:defRPr sz="1900" kern="1200">
          <a:solidFill>
            <a:schemeClr val="tx1"/>
          </a:solidFill>
          <a:latin typeface="+mn-lt"/>
          <a:ea typeface="+mn-ea"/>
          <a:cs typeface="+mn-cs"/>
        </a:defRPr>
      </a:lvl5pPr>
      <a:lvl6pPr marL="2285774" algn="l" defTabSz="914309" rtl="0" eaLnBrk="1" latinLnBrk="0" hangingPunct="1">
        <a:defRPr sz="1900" kern="1200">
          <a:solidFill>
            <a:schemeClr val="tx1"/>
          </a:solidFill>
          <a:latin typeface="+mn-lt"/>
          <a:ea typeface="+mn-ea"/>
          <a:cs typeface="+mn-cs"/>
        </a:defRPr>
      </a:lvl6pPr>
      <a:lvl7pPr marL="2742926" algn="l" defTabSz="914309" rtl="0" eaLnBrk="1" latinLnBrk="0" hangingPunct="1">
        <a:defRPr sz="1900" kern="1200">
          <a:solidFill>
            <a:schemeClr val="tx1"/>
          </a:solidFill>
          <a:latin typeface="+mn-lt"/>
          <a:ea typeface="+mn-ea"/>
          <a:cs typeface="+mn-cs"/>
        </a:defRPr>
      </a:lvl7pPr>
      <a:lvl8pPr marL="3200080" algn="l" defTabSz="914309" rtl="0" eaLnBrk="1" latinLnBrk="0" hangingPunct="1">
        <a:defRPr sz="1900" kern="1200">
          <a:solidFill>
            <a:schemeClr val="tx1"/>
          </a:solidFill>
          <a:latin typeface="+mn-lt"/>
          <a:ea typeface="+mn-ea"/>
          <a:cs typeface="+mn-cs"/>
        </a:defRPr>
      </a:lvl8pPr>
      <a:lvl9pPr marL="3657235" algn="l" defTabSz="914309" rtl="0" eaLnBrk="1" latinLnBrk="0" hangingPunct="1">
        <a:defRPr sz="1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1.xml"/><Relationship Id="rId6" Type="http://schemas.openxmlformats.org/officeDocument/2006/relationships/image" Target="../media/image26.png"/><Relationship Id="rId5" Type="http://schemas.openxmlformats.org/officeDocument/2006/relationships/image" Target="../media/image29.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xml"/><Relationship Id="rId1" Type="http://schemas.openxmlformats.org/officeDocument/2006/relationships/slideLayout" Target="../slideLayouts/slideLayout2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1.wav"/><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304925" y="2011775"/>
            <a:ext cx="8420099" cy="3067399"/>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pic>
        <p:nvPicPr>
          <p:cNvPr id="2" name="Picture 1">
            <a:extLst>
              <a:ext uri="{FF2B5EF4-FFF2-40B4-BE49-F238E27FC236}">
                <a16:creationId xmlns:a16="http://schemas.microsoft.com/office/drawing/2014/main" id="{50C5D133-0ACA-8983-1BE1-9F536C982D89}"/>
              </a:ext>
            </a:extLst>
          </p:cNvPr>
          <p:cNvPicPr>
            <a:picLocks noChangeAspect="1"/>
          </p:cNvPicPr>
          <p:nvPr/>
        </p:nvPicPr>
        <p:blipFill>
          <a:blip r:embed="rId2"/>
          <a:stretch>
            <a:fillRect/>
          </a:stretch>
        </p:blipFill>
        <p:spPr>
          <a:xfrm>
            <a:off x="3938649" y="2121367"/>
            <a:ext cx="2981202" cy="938865"/>
          </a:xfrm>
          <a:prstGeom prst="rect">
            <a:avLst/>
          </a:prstGeom>
        </p:spPr>
      </p:pic>
      <p:pic>
        <p:nvPicPr>
          <p:cNvPr id="8" name="Picture 7">
            <a:extLst>
              <a:ext uri="{FF2B5EF4-FFF2-40B4-BE49-F238E27FC236}">
                <a16:creationId xmlns:a16="http://schemas.microsoft.com/office/drawing/2014/main" id="{306A8B81-84FE-946D-A87F-E560573DCEC9}"/>
              </a:ext>
            </a:extLst>
          </p:cNvPr>
          <p:cNvPicPr>
            <a:picLocks noChangeAspect="1"/>
          </p:cNvPicPr>
          <p:nvPr/>
        </p:nvPicPr>
        <p:blipFill>
          <a:blip r:embed="rId3"/>
          <a:stretch>
            <a:fillRect/>
          </a:stretch>
        </p:blipFill>
        <p:spPr>
          <a:xfrm>
            <a:off x="925063" y="3219744"/>
            <a:ext cx="8913124" cy="1999661"/>
          </a:xfrm>
          <a:prstGeom prst="rect">
            <a:avLst/>
          </a:prstGeom>
        </p:spPr>
      </p:pic>
    </p:spTree>
    <p:extLst>
      <p:ext uri="{BB962C8B-B14F-4D97-AF65-F5344CB8AC3E}">
        <p14:creationId xmlns:p14="http://schemas.microsoft.com/office/powerpoint/2010/main" val="690470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F76EC9A4-6D1A-0297-AE1D-BB922D6FEB71}"/>
              </a:ext>
            </a:extLst>
          </p:cNvPr>
          <p:cNvGrpSpPr/>
          <p:nvPr/>
        </p:nvGrpSpPr>
        <p:grpSpPr>
          <a:xfrm>
            <a:off x="1704975" y="342900"/>
            <a:ext cx="10068232" cy="2295526"/>
            <a:chOff x="934887" y="4216970"/>
            <a:chExt cx="10619078" cy="2370261"/>
          </a:xfrm>
        </p:grpSpPr>
        <p:grpSp>
          <p:nvGrpSpPr>
            <p:cNvPr id="7" name="Group 6">
              <a:extLst>
                <a:ext uri="{FF2B5EF4-FFF2-40B4-BE49-F238E27FC236}">
                  <a16:creationId xmlns:a16="http://schemas.microsoft.com/office/drawing/2014/main"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8" name="TextBox 7">
              <a:extLst>
                <a:ext uri="{FF2B5EF4-FFF2-40B4-BE49-F238E27FC236}">
                  <a16:creationId xmlns:a16="http://schemas.microsoft.com/office/drawing/2014/main" id="{A5BD0E2D-856C-3F59-8502-24532CFA8F72}"/>
                </a:ext>
              </a:extLst>
            </p:cNvPr>
            <p:cNvSpPr txBox="1"/>
            <p:nvPr/>
          </p:nvSpPr>
          <p:spPr>
            <a:xfrm>
              <a:off x="1819108" y="4644669"/>
              <a:ext cx="9048749" cy="1366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 Kể thêm các biểu hiện của yêu lao động mà em biết.</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id="{D6E41CC0-934B-CB18-4315-0722D8B4CA7A}"/>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spTree>
    <p:extLst>
      <p:ext uri="{BB962C8B-B14F-4D97-AF65-F5344CB8AC3E}">
        <p14:creationId xmlns:p14="http://schemas.microsoft.com/office/powerpoint/2010/main" val="2019936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id="{11147D16-1360-C848-4E40-61140CAE274E}"/>
              </a:ext>
            </a:extLst>
          </p:cNvPr>
          <p:cNvGrpSpPr/>
          <p:nvPr/>
        </p:nvGrpSpPr>
        <p:grpSpPr>
          <a:xfrm>
            <a:off x="1428750" y="0"/>
            <a:ext cx="10068232" cy="1133475"/>
            <a:chOff x="934887" y="4216970"/>
            <a:chExt cx="10619078" cy="2370261"/>
          </a:xfrm>
        </p:grpSpPr>
        <p:grpSp>
          <p:nvGrpSpPr>
            <p:cNvPr id="3" name="Group 2">
              <a:extLst>
                <a:ext uri="{FF2B5EF4-FFF2-40B4-BE49-F238E27FC236}">
                  <a16:creationId xmlns:a16="http://schemas.microsoft.com/office/drawing/2014/main" id="{7515BFA8-5DFD-8A14-14B0-D337F4110FED}"/>
                </a:ext>
              </a:extLst>
            </p:cNvPr>
            <p:cNvGrpSpPr/>
            <p:nvPr/>
          </p:nvGrpSpPr>
          <p:grpSpPr>
            <a:xfrm>
              <a:off x="934887" y="4216970"/>
              <a:ext cx="10619078" cy="2370261"/>
              <a:chOff x="1232598" y="4163807"/>
              <a:chExt cx="10619078" cy="2370261"/>
            </a:xfrm>
          </p:grpSpPr>
          <p:grpSp>
            <p:nvGrpSpPr>
              <p:cNvPr id="5" name="Group 4">
                <a:extLst>
                  <a:ext uri="{FF2B5EF4-FFF2-40B4-BE49-F238E27FC236}">
                    <a16:creationId xmlns:a16="http://schemas.microsoft.com/office/drawing/2014/main" id="{B0784ACD-D35F-CD7D-A69B-ECE87DE3E3A7}"/>
                  </a:ext>
                </a:extLst>
              </p:cNvPr>
              <p:cNvGrpSpPr/>
              <p:nvPr/>
            </p:nvGrpSpPr>
            <p:grpSpPr>
              <a:xfrm>
                <a:off x="1232598" y="4163807"/>
                <a:ext cx="10619078" cy="2370261"/>
                <a:chOff x="1232598" y="4163807"/>
                <a:chExt cx="10619078" cy="2370261"/>
              </a:xfrm>
            </p:grpSpPr>
            <p:pic>
              <p:nvPicPr>
                <p:cNvPr id="17" name="Picture 16">
                  <a:extLst>
                    <a:ext uri="{FF2B5EF4-FFF2-40B4-BE49-F238E27FC236}">
                      <a16:creationId xmlns:a16="http://schemas.microsoft.com/office/drawing/2014/main" id="{413B92CA-67B1-1A30-9075-DF9666C36554}"/>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8" name="Picture 17">
                  <a:extLst>
                    <a:ext uri="{FF2B5EF4-FFF2-40B4-BE49-F238E27FC236}">
                      <a16:creationId xmlns:a16="http://schemas.microsoft.com/office/drawing/2014/main" id="{B62A9D93-E58F-424C-D2DC-91CDFC77329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9" name="Picture 18">
                  <a:extLst>
                    <a:ext uri="{FF2B5EF4-FFF2-40B4-BE49-F238E27FC236}">
                      <a16:creationId xmlns:a16="http://schemas.microsoft.com/office/drawing/2014/main" id="{E3FE4533-E3BC-D3E1-53D6-4D972FA722AB}"/>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6" name="Rectangle 15">
                <a:extLst>
                  <a:ext uri="{FF2B5EF4-FFF2-40B4-BE49-F238E27FC236}">
                    <a16:creationId xmlns:a16="http://schemas.microsoft.com/office/drawing/2014/main" id="{A640FFE4-724A-CA54-BEBF-83C5E217FABA}"/>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BE13EE07-D9EA-40C8-F8FF-9267A81C4F74}"/>
                </a:ext>
              </a:extLst>
            </p:cNvPr>
            <p:cNvSpPr txBox="1"/>
            <p:nvPr/>
          </p:nvSpPr>
          <p:spPr>
            <a:xfrm>
              <a:off x="1587886" y="4644670"/>
              <a:ext cx="9279972" cy="1480292"/>
            </a:xfrm>
            <a:prstGeom prst="rect">
              <a:avLst/>
            </a:prstGeom>
            <a:noFill/>
          </p:spPr>
          <p:txBody>
            <a:bodyPr wrap="square" rtlCol="0">
              <a:spAutoFit/>
            </a:bodyPr>
            <a:lstStyle/>
            <a:p>
              <a:pPr marL="0" marR="0" algn="ctr">
                <a:spcBef>
                  <a:spcPts val="0"/>
                </a:spcBef>
                <a:spcAft>
                  <a:spcPts val="0"/>
                </a:spcAft>
              </a:pPr>
              <a:r>
                <a:rPr lang="nl-NL" sz="4000" b="1" dirty="0">
                  <a:latin typeface="Cambria" panose="02040503050406030204" pitchFamily="18" charset="0"/>
                  <a:ea typeface="Cambria" panose="02040503050406030204" pitchFamily="18" charset="0"/>
                </a:rPr>
                <a:t>C</a:t>
              </a:r>
              <a:r>
                <a:rPr lang="nl-NL" sz="4000" b="1" dirty="0">
                  <a:effectLst/>
                  <a:latin typeface="Cambria" panose="02040503050406030204" pitchFamily="18" charset="0"/>
                  <a:ea typeface="Cambria" panose="02040503050406030204" pitchFamily="18" charset="0"/>
                </a:rPr>
                <a:t>ác biểu hiện khác của yêu lao động: </a:t>
              </a:r>
              <a:endParaRPr lang="en-US" sz="4000" b="1" dirty="0">
                <a:effectLst/>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4ADCA91D-E01F-736A-65F3-0C31C118034C}"/>
              </a:ext>
            </a:extLst>
          </p:cNvPr>
          <p:cNvGrpSpPr/>
          <p:nvPr/>
        </p:nvGrpSpPr>
        <p:grpSpPr>
          <a:xfrm>
            <a:off x="666750" y="889324"/>
            <a:ext cx="10848975" cy="5740076"/>
            <a:chOff x="1543051" y="2118049"/>
            <a:chExt cx="9067800" cy="4194049"/>
          </a:xfrm>
        </p:grpSpPr>
        <p:pic>
          <p:nvPicPr>
            <p:cNvPr id="21" name="Picture 20">
              <a:extLst>
                <a:ext uri="{FF2B5EF4-FFF2-40B4-BE49-F238E27FC236}">
                  <a16:creationId xmlns:a16="http://schemas.microsoft.com/office/drawing/2014/main" id="{D03845BC-56C9-4568-B88C-790B9B21A99E}"/>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22" name="TextBox 21">
              <a:extLst>
                <a:ext uri="{FF2B5EF4-FFF2-40B4-BE49-F238E27FC236}">
                  <a16:creationId xmlns:a16="http://schemas.microsoft.com/office/drawing/2014/main" id="{4661E570-09AC-A2C6-D9D5-F320A0FA4316}"/>
                </a:ext>
              </a:extLst>
            </p:cNvPr>
            <p:cNvSpPr txBox="1"/>
            <p:nvPr/>
          </p:nvSpPr>
          <p:spPr>
            <a:xfrm>
              <a:off x="3471506" y="3157578"/>
              <a:ext cx="5865554" cy="2159600"/>
            </a:xfrm>
            <a:prstGeom prst="rect">
              <a:avLst/>
            </a:prstGeom>
            <a:noFill/>
          </p:spPr>
          <p:txBody>
            <a:bodyPr wrap="square" rtlCol="0">
              <a:spAutoFit/>
            </a:bodyPr>
            <a:lstStyle/>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Làm tốt nhiệm vụ của mình.</a:t>
              </a:r>
            </a:p>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Tự giác làm việc không đợi ai nhắc nhở.</a:t>
              </a:r>
            </a:p>
            <a:p>
              <a:pPr algn="just">
                <a:lnSpc>
                  <a:spcPct val="150000"/>
                </a:lnSpc>
                <a:defRPr/>
              </a:pPr>
              <a:r>
                <a:rPr lang="vi-VN" sz="3200" b="0" i="0" dirty="0">
                  <a:solidFill>
                    <a:srgbClr val="002060"/>
                  </a:solidFill>
                  <a:effectLst/>
                  <a:latin typeface="Cambria" panose="02040503050406030204" pitchFamily="18" charset="0"/>
                  <a:ea typeface="Cambria" panose="02040503050406030204" pitchFamily="18" charset="0"/>
                </a:rPr>
                <a:t>Làm việc không bỏ dở nửa chừng, không làm để đối phó.</a:t>
              </a:r>
            </a:p>
          </p:txBody>
        </p:sp>
      </p:grpSp>
    </p:spTree>
    <p:extLst>
      <p:ext uri="{BB962C8B-B14F-4D97-AF65-F5344CB8AC3E}">
        <p14:creationId xmlns:p14="http://schemas.microsoft.com/office/powerpoint/2010/main" val="1958417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8C835727-9B52-DC1D-3D43-0E9DF011E2E1}"/>
              </a:ext>
            </a:extLst>
          </p:cNvPr>
          <p:cNvGrpSpPr/>
          <p:nvPr/>
        </p:nvGrpSpPr>
        <p:grpSpPr>
          <a:xfrm>
            <a:off x="1514475" y="124941"/>
            <a:ext cx="8791575" cy="827559"/>
            <a:chOff x="1345514" y="396717"/>
            <a:chExt cx="9323027" cy="959468"/>
          </a:xfrm>
        </p:grpSpPr>
        <p:sp>
          <p:nvSpPr>
            <p:cNvPr id="9" name="Rectangle: Rounded Corners 8">
              <a:extLst>
                <a:ext uri="{FF2B5EF4-FFF2-40B4-BE49-F238E27FC236}">
                  <a16:creationId xmlns:a16="http://schemas.microsoft.com/office/drawing/2014/main"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785D7599-C293-AA3E-848C-B3CF091AA6BF}"/>
                </a:ext>
              </a:extLst>
            </p:cNvPr>
            <p:cNvSpPr txBox="1"/>
            <p:nvPr/>
          </p:nvSpPr>
          <p:spPr>
            <a:xfrm>
              <a:off x="1345514" y="462976"/>
              <a:ext cx="9303775" cy="74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ea typeface="微软雅黑"/>
                </a:rPr>
                <a:t>Đọc</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câu</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chuyện</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và</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trả</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lời</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câu</a:t>
              </a:r>
              <a:r>
                <a:rPr lang="en-US" sz="3600" b="1" dirty="0">
                  <a:solidFill>
                    <a:prstClr val="black"/>
                  </a:solidFill>
                  <a:latin typeface="Cambria" panose="02040503050406030204" pitchFamily="18" charset="0"/>
                  <a:ea typeface="微软雅黑"/>
                </a:rPr>
                <a:t> </a:t>
              </a:r>
              <a:r>
                <a:rPr lang="en-US" sz="3600" b="1" dirty="0" err="1">
                  <a:solidFill>
                    <a:prstClr val="black"/>
                  </a:solidFill>
                  <a:latin typeface="Cambria" panose="02040503050406030204" pitchFamily="18" charset="0"/>
                  <a:ea typeface="微软雅黑"/>
                </a:rPr>
                <a:t>hỏi</a:t>
              </a:r>
              <a:r>
                <a:rPr lang="en-US" sz="3600" b="1" dirty="0">
                  <a:solidFill>
                    <a:prstClr val="black"/>
                  </a:solidFill>
                  <a:latin typeface="Cambria" panose="02040503050406030204" pitchFamily="18" charset="0"/>
                  <a:ea typeface="微软雅黑"/>
                </a:rPr>
                <a:t>:</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3" name="Picture 2">
            <a:extLst>
              <a:ext uri="{FF2B5EF4-FFF2-40B4-BE49-F238E27FC236}">
                <a16:creationId xmlns:a16="http://schemas.microsoft.com/office/drawing/2014/main" id="{65B83A2F-B8F5-29A1-83B3-0356A70E9BDF}"/>
              </a:ext>
            </a:extLst>
          </p:cNvPr>
          <p:cNvPicPr>
            <a:picLocks noChangeAspect="1"/>
          </p:cNvPicPr>
          <p:nvPr/>
        </p:nvPicPr>
        <p:blipFill rotWithShape="1">
          <a:blip r:embed="rId2">
            <a:extLst>
              <a:ext uri="{28A0092B-C50C-407E-A947-70E740481C1C}">
                <a14:useLocalDpi xmlns:a14="http://schemas.microsoft.com/office/drawing/2010/main" val="0"/>
              </a:ext>
            </a:extLst>
          </a:blip>
          <a:srcRect l="40778" r="40181" b="54046"/>
          <a:stretch/>
        </p:blipFill>
        <p:spPr>
          <a:xfrm>
            <a:off x="908499" y="0"/>
            <a:ext cx="825051" cy="1204347"/>
          </a:xfrm>
          <a:prstGeom prst="rect">
            <a:avLst/>
          </a:prstGeom>
        </p:spPr>
      </p:pic>
      <p:pic>
        <p:nvPicPr>
          <p:cNvPr id="11" name="Picture 10">
            <a:extLst>
              <a:ext uri="{FF2B5EF4-FFF2-40B4-BE49-F238E27FC236}">
                <a16:creationId xmlns:a16="http://schemas.microsoft.com/office/drawing/2014/main" id="{7207020E-EED1-D382-A0D7-0CAD3D9B5D08}"/>
              </a:ext>
            </a:extLst>
          </p:cNvPr>
          <p:cNvPicPr>
            <a:picLocks noChangeAspect="1"/>
          </p:cNvPicPr>
          <p:nvPr/>
        </p:nvPicPr>
        <p:blipFill>
          <a:blip r:embed="rId3"/>
          <a:stretch>
            <a:fillRect/>
          </a:stretch>
        </p:blipFill>
        <p:spPr>
          <a:xfrm>
            <a:off x="5695950" y="2157412"/>
            <a:ext cx="6172200" cy="2695575"/>
          </a:xfrm>
          <a:prstGeom prst="rect">
            <a:avLst/>
          </a:prstGeom>
        </p:spPr>
      </p:pic>
      <p:pic>
        <p:nvPicPr>
          <p:cNvPr id="16" name="Picture 15">
            <a:extLst>
              <a:ext uri="{FF2B5EF4-FFF2-40B4-BE49-F238E27FC236}">
                <a16:creationId xmlns:a16="http://schemas.microsoft.com/office/drawing/2014/main" id="{83EEBABD-0E64-893C-B78A-068531C0282C}"/>
              </a:ext>
            </a:extLst>
          </p:cNvPr>
          <p:cNvPicPr>
            <a:picLocks noChangeAspect="1"/>
          </p:cNvPicPr>
          <p:nvPr/>
        </p:nvPicPr>
        <p:blipFill>
          <a:blip r:embed="rId4"/>
          <a:stretch>
            <a:fillRect/>
          </a:stretch>
        </p:blipFill>
        <p:spPr>
          <a:xfrm>
            <a:off x="514349" y="1144776"/>
            <a:ext cx="5076577" cy="5236974"/>
          </a:xfrm>
          <a:prstGeom prst="rect">
            <a:avLst/>
          </a:prstGeom>
        </p:spPr>
      </p:pic>
    </p:spTree>
    <p:extLst>
      <p:ext uri="{BB962C8B-B14F-4D97-AF65-F5344CB8AC3E}">
        <p14:creationId xmlns:p14="http://schemas.microsoft.com/office/powerpoint/2010/main" val="1054972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42"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anim calcmode="lin" valueType="num">
                                      <p:cBhvr>
                                        <p:cTn id="23" dur="1000" fill="hold"/>
                                        <p:tgtEl>
                                          <p:spTgt spid="16"/>
                                        </p:tgtEl>
                                        <p:attrNameLst>
                                          <p:attrName>ppt_x</p:attrName>
                                        </p:attrNameLst>
                                      </p:cBhvr>
                                      <p:tavLst>
                                        <p:tav tm="0">
                                          <p:val>
                                            <p:strVal val="#ppt_x"/>
                                          </p:val>
                                        </p:tav>
                                        <p:tav tm="100000">
                                          <p:val>
                                            <p:strVal val="#ppt_x"/>
                                          </p:val>
                                        </p:tav>
                                      </p:tavLst>
                                    </p:anim>
                                    <p:anim calcmode="lin" valueType="num">
                                      <p:cBhvr>
                                        <p:cTn id="2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1026095"/>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32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rPr>
                <a:t>a. Các nhân vật trong câu chuyện trên thể hiện việc yêu lao động như thế nào?</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24575" y="2583062"/>
            <a:ext cx="5783173" cy="3508653"/>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Chú gà trống biết quét sân, bắt tay vào việc đập lúa, vác túi lúa trên vai và đến cối xay, nhóm lửa, nhào bột sau đó đưa bột vào lò.</a:t>
            </a:r>
            <a:endParaRPr lang="en-US"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endParaRPr>
          </a:p>
          <a:p>
            <a:pPr marL="457200" lvl="0" indent="-457200" algn="just" defTabSz="609630">
              <a:buFont typeface="Arial" panose="020B0604020202020204" pitchFamily="34" charset="0"/>
              <a:buChar char="•"/>
            </a:pPr>
            <a:r>
              <a:rPr lang="vi-VN" sz="28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Hai chú chuột thì không chịu làm lụng, lười biếng, trông chờ vào chú gà trống.</a:t>
            </a:r>
            <a:endParaRPr kumimoji="0" lang="vi-VN" sz="28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2970098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8512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b. Việc làm đó mang lại kết quả gì?</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24575" y="2583062"/>
            <a:ext cx="5783173" cy="3016210"/>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Việc làm của chú gà trống đã mang lại kết quả là làm ra những chiếc bánh thơm ngon, còn hai chú chuột không chịu lao động đã không có gì để ăn.</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3535165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96DAC541-7B7A-43D3-8B79-37D633B846F1}">
                <asvg:svgBlip xmlns:asvg="http://schemas.microsoft.com/office/drawing/2016/SVG/main" r:embed="rId4"/>
              </a:ext>
            </a:extLst>
          </a:blip>
          <a:srcRect/>
          <a:stretch>
            <a:fillRect/>
          </a:stretch>
        </a:blip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0FB028BB-AFE4-0226-4063-D05B9E6A7DC3}"/>
              </a:ext>
            </a:extLst>
          </p:cNvPr>
          <p:cNvPicPr>
            <a:picLocks noChangeAspect="1"/>
          </p:cNvPicPr>
          <p:nvPr/>
        </p:nvPicPr>
        <p:blipFill>
          <a:blip r:embed="rId5"/>
          <a:stretch>
            <a:fillRect/>
          </a:stretch>
        </p:blipFill>
        <p:spPr>
          <a:xfrm>
            <a:off x="5353694" y="0"/>
            <a:ext cx="7754784" cy="6858000"/>
          </a:xfrm>
          <a:prstGeom prst="rect">
            <a:avLst/>
          </a:prstGeom>
        </p:spPr>
      </p:pic>
      <p:grpSp>
        <p:nvGrpSpPr>
          <p:cNvPr id="13" name="Nhóm 5">
            <a:extLst>
              <a:ext uri="{FF2B5EF4-FFF2-40B4-BE49-F238E27FC236}">
                <a16:creationId xmlns:a16="http://schemas.microsoft.com/office/drawing/2014/main" id="{404534AA-298C-08E4-6100-D265B8A397B9}"/>
              </a:ext>
            </a:extLst>
          </p:cNvPr>
          <p:cNvGrpSpPr/>
          <p:nvPr/>
        </p:nvGrpSpPr>
        <p:grpSpPr>
          <a:xfrm>
            <a:off x="6032398" y="500743"/>
            <a:ext cx="6029463" cy="1662204"/>
            <a:chOff x="8665318" y="723900"/>
            <a:chExt cx="8831189" cy="1063267"/>
          </a:xfrm>
        </p:grpSpPr>
        <p:sp>
          <p:nvSpPr>
            <p:cNvPr id="16" name="Hình chữ nhật: Góc Tròn 4">
              <a:extLst>
                <a:ext uri="{FF2B5EF4-FFF2-40B4-BE49-F238E27FC236}">
                  <a16:creationId xmlns:a16="http://schemas.microsoft.com/office/drawing/2014/main" id="{4489594D-4F59-3D63-3E38-297FA4A523C5}"/>
                </a:ext>
              </a:extLst>
            </p:cNvPr>
            <p:cNvSpPr/>
            <p:nvPr/>
          </p:nvSpPr>
          <p:spPr>
            <a:xfrm>
              <a:off x="8665318" y="723900"/>
              <a:ext cx="8784482" cy="1063267"/>
            </a:xfrm>
            <a:prstGeom prst="roundRect">
              <a:avLst>
                <a:gd name="adj" fmla="val 23220"/>
              </a:avLst>
            </a:prstGeom>
            <a:solidFill>
              <a:schemeClr val="accent6">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18" name="Hình chữ nhật 14">
              <a:extLst>
                <a:ext uri="{FF2B5EF4-FFF2-40B4-BE49-F238E27FC236}">
                  <a16:creationId xmlns:a16="http://schemas.microsoft.com/office/drawing/2014/main" id="{C1BA5B1E-F2BC-50AB-6FEC-C0E2B553E048}"/>
                </a:ext>
              </a:extLst>
            </p:cNvPr>
            <p:cNvSpPr/>
            <p:nvPr/>
          </p:nvSpPr>
          <p:spPr>
            <a:xfrm>
              <a:off x="8763288" y="742631"/>
              <a:ext cx="8733219" cy="851286"/>
            </a:xfrm>
            <a:prstGeom prst="rect">
              <a:avLst/>
            </a:prstGeom>
            <a:noFill/>
          </p:spPr>
          <p:txBody>
            <a:bodyPr wrap="square" lIns="60960" tIns="30480" rIns="60960" bIns="30480">
              <a:spAutoFit/>
            </a:bodyPr>
            <a:lstStyle/>
            <a:p>
              <a:pPr marL="0" marR="0" lvl="0" indent="0" algn="just" defTabSz="609630" rtl="0" eaLnBrk="1" fontAlgn="auto" latinLnBrk="0" hangingPunct="1">
                <a:lnSpc>
                  <a:spcPct val="107000"/>
                </a:lnSpc>
                <a:spcBef>
                  <a:spcPts val="0"/>
                </a:spcBef>
                <a:spcAft>
                  <a:spcPts val="0"/>
                </a:spcAft>
                <a:buClrTx/>
                <a:buSzTx/>
                <a:buFontTx/>
                <a:buNone/>
                <a:tabLst/>
                <a:defRPr/>
              </a:pPr>
              <a:r>
                <a:rPr lang="en-US" sz="4000" b="1" dirty="0">
                  <a:ln w="0"/>
                  <a:solidFill>
                    <a:prstClr val="white"/>
                  </a:solidFill>
                  <a:latin typeface="Cambria" panose="02040503050406030204" pitchFamily="18" charset="0"/>
                  <a:ea typeface="Cambria" panose="02040503050406030204" pitchFamily="18" charset="0"/>
                </a:rPr>
                <a:t>c. </a:t>
              </a:r>
              <a:r>
                <a:rPr kumimoji="0" lang="vi-VN" sz="4000" b="1" i="0" u="none" strike="noStrike" kern="1200" cap="none" spc="0" normalizeH="0" baseline="0" noProof="0" dirty="0">
                  <a:ln w="0"/>
                  <a:solidFill>
                    <a:prstClr val="white"/>
                  </a:solidFill>
                  <a:effectLst/>
                  <a:uLnTx/>
                  <a:uFillTx/>
                  <a:latin typeface="Cambria" panose="02040503050406030204" pitchFamily="18" charset="0"/>
                  <a:ea typeface="Cambria" panose="02040503050406030204" pitchFamily="18" charset="0"/>
                  <a:cs typeface="+mn-cs"/>
                </a:rPr>
                <a:t>Em rút ra được bài học gì qua câu chuyện trên?</a:t>
              </a:r>
            </a:p>
          </p:txBody>
        </p:sp>
      </p:grpSp>
      <p:sp>
        <p:nvSpPr>
          <p:cNvPr id="19" name="Hình chữ nhật 6">
            <a:extLst>
              <a:ext uri="{FF2B5EF4-FFF2-40B4-BE49-F238E27FC236}">
                <a16:creationId xmlns:a16="http://schemas.microsoft.com/office/drawing/2014/main" id="{3EE8C687-4337-80DB-4CF7-2C7A0CE50D72}"/>
              </a:ext>
            </a:extLst>
          </p:cNvPr>
          <p:cNvSpPr/>
          <p:nvPr/>
        </p:nvSpPr>
        <p:spPr>
          <a:xfrm>
            <a:off x="6124575" y="2583062"/>
            <a:ext cx="5783173" cy="2031325"/>
          </a:xfrm>
          <a:prstGeom prst="rect">
            <a:avLst/>
          </a:prstGeom>
          <a:noFill/>
        </p:spPr>
        <p:txBody>
          <a:bodyPr wrap="square" lIns="60960" tIns="30480" rIns="60960" bIns="30480">
            <a:spAutoFit/>
          </a:bodyPr>
          <a:lstStyle/>
          <a:p>
            <a:pPr marL="457200" lvl="0" indent="-457200" algn="just" defTabSz="609630">
              <a:buFont typeface="Arial" panose="020B0604020202020204" pitchFamily="34" charset="0"/>
              <a:buChar char="•"/>
            </a:pPr>
            <a:r>
              <a:rPr lang="vi-VN" sz="3200" b="1" dirty="0">
                <a:ln w="0"/>
                <a:solidFill>
                  <a:srgbClr val="00206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Calibri" panose="020F0502020204030204" pitchFamily="34" charset="0"/>
              </a:rPr>
              <a:t>Em rút ra được bài học qua câu chuyện trên là: Phải tự giác làm việc, yêu lao động vì “có làm thì mới có ăn”.</a:t>
            </a:r>
            <a:endParaRPr kumimoji="0" lang="vi-VN" sz="3200" b="1" i="0" u="none" strike="noStrike" kern="1200" cap="none" spc="0" normalizeH="0" baseline="0" noProof="0" dirty="0">
              <a:ln w="0"/>
              <a:solidFill>
                <a:srgbClr val="002060"/>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2" name="Picture 1">
            <a:extLst>
              <a:ext uri="{FF2B5EF4-FFF2-40B4-BE49-F238E27FC236}">
                <a16:creationId xmlns:a16="http://schemas.microsoft.com/office/drawing/2014/main" id="{F3336777-9C99-256B-D99B-5615E28EE8EA}"/>
              </a:ext>
            </a:extLst>
          </p:cNvPr>
          <p:cNvPicPr>
            <a:picLocks noChangeAspect="1"/>
          </p:cNvPicPr>
          <p:nvPr/>
        </p:nvPicPr>
        <p:blipFill>
          <a:blip r:embed="rId6"/>
          <a:stretch>
            <a:fillRect/>
          </a:stretch>
        </p:blipFill>
        <p:spPr>
          <a:xfrm>
            <a:off x="0" y="723900"/>
            <a:ext cx="5362575" cy="5657850"/>
          </a:xfrm>
          <a:prstGeom prst="rect">
            <a:avLst/>
          </a:prstGeom>
        </p:spPr>
      </p:pic>
    </p:spTree>
    <p:extLst>
      <p:ext uri="{BB962C8B-B14F-4D97-AF65-F5344CB8AC3E}">
        <p14:creationId xmlns:p14="http://schemas.microsoft.com/office/powerpoint/2010/main" val="996231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down)">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5" name="Group 4">
            <a:extLst>
              <a:ext uri="{FF2B5EF4-FFF2-40B4-BE49-F238E27FC236}">
                <a16:creationId xmlns:a16="http://schemas.microsoft.com/office/drawing/2014/main" id="{8C835727-9B52-DC1D-3D43-0E9DF011E2E1}"/>
              </a:ext>
            </a:extLst>
          </p:cNvPr>
          <p:cNvGrpSpPr/>
          <p:nvPr/>
        </p:nvGrpSpPr>
        <p:grpSpPr>
          <a:xfrm>
            <a:off x="1514475" y="124941"/>
            <a:ext cx="8791575" cy="827559"/>
            <a:chOff x="1345514" y="396717"/>
            <a:chExt cx="9323027" cy="959468"/>
          </a:xfrm>
        </p:grpSpPr>
        <p:sp>
          <p:nvSpPr>
            <p:cNvPr id="9" name="Rectangle: Rounded Corners 8">
              <a:extLst>
                <a:ext uri="{FF2B5EF4-FFF2-40B4-BE49-F238E27FC236}">
                  <a16:creationId xmlns:a16="http://schemas.microsoft.com/office/drawing/2014/main"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0" name="TextBox 9">
              <a:extLst>
                <a:ext uri="{FF2B5EF4-FFF2-40B4-BE49-F238E27FC236}">
                  <a16:creationId xmlns:a16="http://schemas.microsoft.com/office/drawing/2014/main" id="{785D7599-C293-AA3E-848C-B3CF091AA6BF}"/>
                </a:ext>
              </a:extLst>
            </p:cNvPr>
            <p:cNvSpPr txBox="1"/>
            <p:nvPr/>
          </p:nvSpPr>
          <p:spPr>
            <a:xfrm>
              <a:off x="1345514" y="462976"/>
              <a:ext cx="9303775" cy="7493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3.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Đọc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các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ý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kiến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và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trả</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lời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câu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微软雅黑"/>
                  <a:cs typeface="+mn-cs"/>
                </a:rPr>
                <a:t>hỏi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微软雅黑"/>
                <a:cs typeface="+mn-cs"/>
              </a:endParaRPr>
            </a:p>
          </p:txBody>
        </p:sp>
      </p:grpSp>
      <p:pic>
        <p:nvPicPr>
          <p:cNvPr id="6" name="Picture 5">
            <a:extLst>
              <a:ext uri="{FF2B5EF4-FFF2-40B4-BE49-F238E27FC236}">
                <a16:creationId xmlns:a16="http://schemas.microsoft.com/office/drawing/2014/main" id="{B1CF2F61-34A3-7165-6310-DBA697495242}"/>
              </a:ext>
            </a:extLst>
          </p:cNvPr>
          <p:cNvPicPr>
            <a:picLocks noChangeAspect="1"/>
          </p:cNvPicPr>
          <p:nvPr/>
        </p:nvPicPr>
        <p:blipFill>
          <a:blip r:embed="rId2"/>
          <a:stretch>
            <a:fillRect/>
          </a:stretch>
        </p:blipFill>
        <p:spPr>
          <a:xfrm>
            <a:off x="1647825" y="1533524"/>
            <a:ext cx="9004552" cy="3876675"/>
          </a:xfrm>
          <a:prstGeom prst="rect">
            <a:avLst/>
          </a:prstGeom>
        </p:spPr>
      </p:pic>
    </p:spTree>
    <p:extLst>
      <p:ext uri="{BB962C8B-B14F-4D97-AF65-F5344CB8AC3E}">
        <p14:creationId xmlns:p14="http://schemas.microsoft.com/office/powerpoint/2010/main" val="1785560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33350" y="342900"/>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3" name="Picture 2">
            <a:extLst>
              <a:ext uri="{FF2B5EF4-FFF2-40B4-BE49-F238E27FC236}">
                <a16:creationId xmlns:a16="http://schemas.microsoft.com/office/drawing/2014/main" id="{472FA3D5-42FF-6200-F01F-0CF78E0BAE50}"/>
              </a:ext>
            </a:extLst>
          </p:cNvPr>
          <p:cNvPicPr>
            <a:picLocks noChangeAspect="1"/>
          </p:cNvPicPr>
          <p:nvPr/>
        </p:nvPicPr>
        <p:blipFill rotWithShape="1">
          <a:blip r:embed="rId2">
            <a:extLst>
              <a:ext uri="{28A0092B-C50C-407E-A947-70E740481C1C}">
                <a14:useLocalDpi xmlns:a14="http://schemas.microsoft.com/office/drawing/2010/main" val="0"/>
              </a:ext>
            </a:extLst>
          </a:blip>
          <a:srcRect l="30860" t="2059" r="20356" b="14"/>
          <a:stretch/>
        </p:blipFill>
        <p:spPr>
          <a:xfrm>
            <a:off x="3781425" y="3704695"/>
            <a:ext cx="4392801" cy="2753068"/>
          </a:xfrm>
          <a:prstGeom prst="rect">
            <a:avLst/>
          </a:prstGeom>
        </p:spPr>
      </p:pic>
      <p:pic>
        <p:nvPicPr>
          <p:cNvPr id="11" name="Picture 10">
            <a:extLst>
              <a:ext uri="{FF2B5EF4-FFF2-40B4-BE49-F238E27FC236}">
                <a16:creationId xmlns:a16="http://schemas.microsoft.com/office/drawing/2014/main" id="{C5183602-62D2-5007-9B01-1AB6C7E723D4}"/>
              </a:ext>
            </a:extLst>
          </p:cNvPr>
          <p:cNvPicPr>
            <a:picLocks noChangeAspect="1"/>
          </p:cNvPicPr>
          <p:nvPr/>
        </p:nvPicPr>
        <p:blipFill>
          <a:blip r:embed="rId3"/>
          <a:stretch>
            <a:fillRect/>
          </a:stretch>
        </p:blipFill>
        <p:spPr>
          <a:xfrm>
            <a:off x="1282437" y="501317"/>
            <a:ext cx="8998476" cy="1816765"/>
          </a:xfrm>
          <a:prstGeom prst="rect">
            <a:avLst/>
          </a:prstGeom>
        </p:spPr>
      </p:pic>
      <p:grpSp>
        <p:nvGrpSpPr>
          <p:cNvPr id="12" name="Group 11">
            <a:extLst>
              <a:ext uri="{FF2B5EF4-FFF2-40B4-BE49-F238E27FC236}">
                <a16:creationId xmlns:a16="http://schemas.microsoft.com/office/drawing/2014/main" id="{60096FB3-2D61-A109-A4DF-9A053DC0B1B3}"/>
              </a:ext>
            </a:extLst>
          </p:cNvPr>
          <p:cNvGrpSpPr/>
          <p:nvPr/>
        </p:nvGrpSpPr>
        <p:grpSpPr>
          <a:xfrm>
            <a:off x="304800" y="2171702"/>
            <a:ext cx="5177983" cy="1423831"/>
            <a:chOff x="1122333" y="3266423"/>
            <a:chExt cx="5177983" cy="662484"/>
          </a:xfrm>
        </p:grpSpPr>
        <p:sp>
          <p:nvSpPr>
            <p:cNvPr id="13" name="Speech Bubble: Rectangle with Corners Rounded 12">
              <a:extLst>
                <a:ext uri="{FF2B5EF4-FFF2-40B4-BE49-F238E27FC236}">
                  <a16:creationId xmlns:a16="http://schemas.microsoft.com/office/drawing/2014/main" id="{71A1E6CB-F0B8-6960-424A-009EF03FDCE6}"/>
                </a:ext>
              </a:extLst>
            </p:cNvPr>
            <p:cNvSpPr/>
            <p:nvPr/>
          </p:nvSpPr>
          <p:spPr>
            <a:xfrm>
              <a:off x="1122333" y="3266423"/>
              <a:ext cx="5177983" cy="662484"/>
            </a:xfrm>
            <a:prstGeom prst="wedgeRoundRectCallout">
              <a:avLst>
                <a:gd name="adj1" fmla="val 31821"/>
                <a:gd name="adj2" fmla="val 70519"/>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37号-波纹乖乖体"/>
                <a:cs typeface="+mn-cs"/>
              </a:endParaRPr>
            </a:p>
          </p:txBody>
        </p:sp>
        <p:sp>
          <p:nvSpPr>
            <p:cNvPr id="14" name="TextBox 13">
              <a:extLst>
                <a:ext uri="{FF2B5EF4-FFF2-40B4-BE49-F238E27FC236}">
                  <a16:creationId xmlns:a16="http://schemas.microsoft.com/office/drawing/2014/main" id="{051F1D2E-760B-AF1C-9FD5-4F085DDCCDE9}"/>
                </a:ext>
              </a:extLst>
            </p:cNvPr>
            <p:cNvSpPr txBox="1"/>
            <p:nvPr/>
          </p:nvSpPr>
          <p:spPr>
            <a:xfrm>
              <a:off x="1218166" y="3305276"/>
              <a:ext cx="4986316" cy="55849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dirty="0" err="1">
                  <a:solidFill>
                    <a:srgbClr val="002060"/>
                  </a:solidFill>
                  <a:latin typeface="Cambria" panose="02040503050406030204" pitchFamily="18" charset="0"/>
                  <a:ea typeface="Cambria" panose="02040503050406030204" pitchFamily="18" charset="0"/>
                </a:rPr>
                <a:t>M</a:t>
              </a:r>
              <a:r>
                <a:rPr lang="en-US" sz="2400" b="1" dirty="0" err="1">
                  <a:solidFill>
                    <a:srgbClr val="002060"/>
                  </a:solidFill>
                  <a:effectLst/>
                  <a:latin typeface="Cambria" panose="02040503050406030204" pitchFamily="18" charset="0"/>
                  <a:ea typeface="Cambria" panose="02040503050406030204" pitchFamily="18" charset="0"/>
                </a:rPr>
                <a:t>ột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làm</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phóng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viên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đặt</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câu</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hỏi</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thích</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nhất</a:t>
              </a:r>
              <a:r>
                <a:rPr lang="en-US" sz="2400" b="1" dirty="0">
                  <a:solidFill>
                    <a:srgbClr val="002060"/>
                  </a:solidFill>
                  <a:effectLst/>
                  <a:latin typeface="Cambria" panose="02040503050406030204" pitchFamily="18" charset="0"/>
                  <a:ea typeface="Cambria" panose="02040503050406030204" pitchFamily="18" charset="0"/>
                </a:rPr>
                <a:t> ý </a:t>
              </a:r>
              <a:r>
                <a:rPr lang="en-US" sz="2400" b="1" dirty="0" err="1">
                  <a:solidFill>
                    <a:srgbClr val="002060"/>
                  </a:solidFill>
                  <a:effectLst/>
                  <a:latin typeface="Cambria" panose="02040503050406030204" pitchFamily="18" charset="0"/>
                  <a:ea typeface="Cambria" panose="02040503050406030204" pitchFamily="18" charset="0"/>
                </a:rPr>
                <a:t>kiến</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nào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Vì</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sao</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Phỏng</a:t>
              </a:r>
              <a:r>
                <a:rPr lang="en-US" sz="2400" b="1" dirty="0">
                  <a:solidFill>
                    <a:srgbClr val="002060"/>
                  </a:solidFill>
                  <a:effectLst/>
                  <a:latin typeface="Cambria" panose="02040503050406030204" pitchFamily="18" charset="0"/>
                  <a:ea typeface="Cambria" panose="02040503050406030204" pitchFamily="18" charset="0"/>
                </a:rPr>
                <a:t> </a:t>
              </a:r>
              <a:r>
                <a:rPr lang="en-US" sz="2400" b="1" dirty="0" err="1">
                  <a:solidFill>
                    <a:srgbClr val="002060"/>
                  </a:solidFill>
                  <a:effectLst/>
                  <a:latin typeface="Cambria" panose="02040503050406030204" pitchFamily="18" charset="0"/>
                  <a:ea typeface="Cambria" panose="02040503050406030204" pitchFamily="18" charset="0"/>
                </a:rPr>
                <a:t>vấn</a:t>
              </a:r>
              <a:r>
                <a:rPr lang="en-US" sz="2400" b="1" dirty="0">
                  <a:solidFill>
                    <a:srgbClr val="002060"/>
                  </a:solidFill>
                  <a:effectLst/>
                  <a:latin typeface="Cambria" panose="02040503050406030204" pitchFamily="18" charset="0"/>
                  <a:ea typeface="Cambria" panose="02040503050406030204" pitchFamily="18" charset="0"/>
                </a:rPr>
                <a:t> 3-4 </a:t>
              </a:r>
              <a:r>
                <a:rPr lang="en-US" sz="2400" b="1" dirty="0" err="1">
                  <a:solidFill>
                    <a:srgbClr val="002060"/>
                  </a:solidFill>
                  <a:effectLst/>
                  <a:latin typeface="Cambria" panose="02040503050406030204" pitchFamily="18" charset="0"/>
                  <a:ea typeface="Cambria" panose="02040503050406030204" pitchFamily="18" charset="0"/>
                </a:rPr>
                <a:t>bạn</a:t>
              </a:r>
              <a:r>
                <a:rPr lang="en-US" sz="2400" b="1" dirty="0">
                  <a:solidFill>
                    <a:srgbClr val="002060"/>
                  </a:solidFill>
                  <a:effectLst/>
                  <a:latin typeface="Cambria" panose="02040503050406030204" pitchFamily="18" charset="0"/>
                  <a:ea typeface="Cambria" panose="02040503050406030204" pitchFamily="18" charset="0"/>
                </a:rPr>
                <a:t>. </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grpSp>
      <p:grpSp>
        <p:nvGrpSpPr>
          <p:cNvPr id="15" name="Group 14">
            <a:extLst>
              <a:ext uri="{FF2B5EF4-FFF2-40B4-BE49-F238E27FC236}">
                <a16:creationId xmlns:a16="http://schemas.microsoft.com/office/drawing/2014/main" id="{8739CAFE-18AF-031F-4D25-DE20CCFEFD48}"/>
              </a:ext>
            </a:extLst>
          </p:cNvPr>
          <p:cNvGrpSpPr/>
          <p:nvPr/>
        </p:nvGrpSpPr>
        <p:grpSpPr>
          <a:xfrm>
            <a:off x="6810375" y="2057402"/>
            <a:ext cx="5177983" cy="1423831"/>
            <a:chOff x="1122333" y="3266423"/>
            <a:chExt cx="5177983" cy="662484"/>
          </a:xfrm>
        </p:grpSpPr>
        <p:sp>
          <p:nvSpPr>
            <p:cNvPr id="16" name="Speech Bubble: Rectangle with Corners Rounded 15">
              <a:extLst>
                <a:ext uri="{FF2B5EF4-FFF2-40B4-BE49-F238E27FC236}">
                  <a16:creationId xmlns:a16="http://schemas.microsoft.com/office/drawing/2014/main" id="{33D57F0A-E77C-C31F-8D25-E0A84655D410}"/>
                </a:ext>
              </a:extLst>
            </p:cNvPr>
            <p:cNvSpPr/>
            <p:nvPr/>
          </p:nvSpPr>
          <p:spPr>
            <a:xfrm>
              <a:off x="1122333" y="3266423"/>
              <a:ext cx="5177983" cy="662484"/>
            </a:xfrm>
            <a:prstGeom prst="wedgeRoundRectCallout">
              <a:avLst>
                <a:gd name="adj1" fmla="val -36977"/>
                <a:gd name="adj2" fmla="val 73864"/>
                <a:gd name="adj3" fmla="val 16667"/>
              </a:avLst>
            </a:prstGeom>
            <a:solidFill>
              <a:srgbClr val="FEE9E4"/>
            </a:solidFill>
            <a:ln w="19050">
              <a:solidFill>
                <a:srgbClr val="242D2F"/>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37号-波纹乖乖体"/>
                <a:cs typeface="+mn-cs"/>
              </a:endParaRPr>
            </a:p>
          </p:txBody>
        </p:sp>
        <p:sp>
          <p:nvSpPr>
            <p:cNvPr id="17" name="TextBox 16">
              <a:extLst>
                <a:ext uri="{FF2B5EF4-FFF2-40B4-BE49-F238E27FC236}">
                  <a16:creationId xmlns:a16="http://schemas.microsoft.com/office/drawing/2014/main" id="{90E12835-01EC-9CDD-AD72-317505392027}"/>
                </a:ext>
              </a:extLst>
            </p:cNvPr>
            <p:cNvSpPr txBox="1"/>
            <p:nvPr/>
          </p:nvSpPr>
          <p:spPr>
            <a:xfrm>
              <a:off x="1218166" y="3305276"/>
              <a:ext cx="4986316" cy="515531"/>
            </a:xfrm>
            <a:prstGeom prst="rect">
              <a:avLst/>
            </a:prstGeom>
            <a:noFill/>
          </p:spPr>
          <p:txBody>
            <a:bodyPr wrap="square" rtlCol="0">
              <a:spAutoFit/>
            </a:bodyPr>
            <a:lstStyle/>
            <a:p>
              <a:pPr marL="0" marR="0" algn="just">
                <a:spcBef>
                  <a:spcPts val="0"/>
                </a:spcBef>
                <a:spcAft>
                  <a:spcPts val="800"/>
                </a:spcAft>
              </a:pP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được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phỏng</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vấn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phải</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tranh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biện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giải</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thích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vì</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sao</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chọn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ý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kiến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đó</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để</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thuyết</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phục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bạn</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 </a:t>
              </a:r>
              <a:r>
                <a:rPr lang="en-US" sz="2200" b="1" dirty="0" err="1">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khác</a:t>
              </a:r>
              <a:r>
                <a:rPr lang="en-US" sz="22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a:t>
              </a:r>
            </a:p>
          </p:txBody>
        </p:sp>
      </p:grpSp>
    </p:spTree>
    <p:extLst>
      <p:ext uri="{BB962C8B-B14F-4D97-AF65-F5344CB8AC3E}">
        <p14:creationId xmlns:p14="http://schemas.microsoft.com/office/powerpoint/2010/main" val="710473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down)">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4" name="Picture 3">
            <a:extLst>
              <a:ext uri="{FF2B5EF4-FFF2-40B4-BE49-F238E27FC236}">
                <a16:creationId xmlns:a16="http://schemas.microsoft.com/office/drawing/2014/main" id="{D7EB1CC2-7C52-781C-2EB4-9A80312DB792}"/>
              </a:ext>
            </a:extLst>
          </p:cNvPr>
          <p:cNvPicPr>
            <a:picLocks noChangeAspect="1"/>
          </p:cNvPicPr>
          <p:nvPr/>
        </p:nvPicPr>
        <p:blipFill>
          <a:blip r:embed="rId2"/>
          <a:stretch>
            <a:fillRect/>
          </a:stretch>
        </p:blipFill>
        <p:spPr>
          <a:xfrm>
            <a:off x="7734300" y="2205037"/>
            <a:ext cx="4095750" cy="1895475"/>
          </a:xfrm>
          <a:prstGeom prst="rect">
            <a:avLst/>
          </a:prstGeom>
        </p:spPr>
      </p:pic>
      <p:grpSp>
        <p:nvGrpSpPr>
          <p:cNvPr id="7" name="Group 6">
            <a:extLst>
              <a:ext uri="{FF2B5EF4-FFF2-40B4-BE49-F238E27FC236}">
                <a16:creationId xmlns:a16="http://schemas.microsoft.com/office/drawing/2014/main" id="{9A845BE4-BACA-E9E9-63F9-DEB1F5573123}"/>
              </a:ext>
            </a:extLst>
          </p:cNvPr>
          <p:cNvGrpSpPr/>
          <p:nvPr/>
        </p:nvGrpSpPr>
        <p:grpSpPr>
          <a:xfrm>
            <a:off x="1" y="1028699"/>
            <a:ext cx="7953374" cy="4280681"/>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3">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182370" y="3310932"/>
              <a:ext cx="4349465" cy="158393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cs typeface="Arial" panose="020B0604020202020204" pitchFamily="34" charset="0"/>
                </a:rPr>
                <a:t>Trong quá trình lao động, chúng ta dễ sử dụng năng lượng của bản thân để hoàn thành công việc, từ đó quá trình trao đổi chất của cơ thể được đẩy mạnh,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cs typeface="Arial" panose="020B0604020202020204" pitchFamily="34" charset="0"/>
                </a:rPr>
                <a:t>cơ thể sẽ khoẻ hơn, có nhiều năng lượng tích cực hơn.</a:t>
              </a:r>
              <a:endParaRPr kumimoji="0" lang="en-US" sz="2800" b="1" i="0" u="none" strike="noStrike" kern="1200" cap="none" spc="0" normalizeH="0" baseline="0" noProof="0" dirty="0">
                <a:ln>
                  <a:noFill/>
                </a:ln>
                <a:solidFill>
                  <a:srgbClr val="FF0000"/>
                </a:solidFill>
                <a:effectLst/>
                <a:uLnTx/>
                <a:uFillTx/>
                <a:latin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192944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9A845BE4-BACA-E9E9-63F9-DEB1F5573123}"/>
              </a:ext>
            </a:extLst>
          </p:cNvPr>
          <p:cNvGrpSpPr/>
          <p:nvPr/>
        </p:nvGrpSpPr>
        <p:grpSpPr>
          <a:xfrm>
            <a:off x="1" y="314325"/>
            <a:ext cx="7953374" cy="5708527"/>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182370" y="3256571"/>
              <a:ext cx="4349465" cy="15700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Quá trình lao động sẽ giúp ta nhận ra giá trị của bản thân, điều này giúp chúng ta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cảm thấy vui vẻ, yêu đời, yêu bản thân hơn</a:t>
              </a: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Bên cạnh đó, trong quá trình lao động, chúng ta </a:t>
              </a:r>
              <a:r>
                <a:rPr kumimoji="0" lang="vi-VN" sz="28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giúp đỡ người khác, mang lại niềm vui cho bạn bè, gia đình và mọi người</a:t>
              </a:r>
              <a:r>
                <a:rPr kumimoji="0" lang="vi-VN"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xung quanh.</a:t>
              </a:r>
              <a:endParaRPr kumimoji="0" lang="en-US" sz="28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endParaRPr>
            </a:p>
          </p:txBody>
        </p:sp>
      </p:grpSp>
      <p:pic>
        <p:nvPicPr>
          <p:cNvPr id="5" name="Picture 4">
            <a:extLst>
              <a:ext uri="{FF2B5EF4-FFF2-40B4-BE49-F238E27FC236}">
                <a16:creationId xmlns:a16="http://schemas.microsoft.com/office/drawing/2014/main" id="{2636D995-AFAA-C0D8-D1D5-0D9488DBA9E3}"/>
              </a:ext>
            </a:extLst>
          </p:cNvPr>
          <p:cNvPicPr>
            <a:picLocks noChangeAspect="1"/>
          </p:cNvPicPr>
          <p:nvPr/>
        </p:nvPicPr>
        <p:blipFill>
          <a:blip r:embed="rId3"/>
          <a:stretch>
            <a:fillRect/>
          </a:stretch>
        </p:blipFill>
        <p:spPr>
          <a:xfrm>
            <a:off x="7715719" y="2124076"/>
            <a:ext cx="4100043" cy="1928812"/>
          </a:xfrm>
          <a:prstGeom prst="rect">
            <a:avLst/>
          </a:prstGeom>
        </p:spPr>
      </p:pic>
    </p:spTree>
    <p:extLst>
      <p:ext uri="{BB962C8B-B14F-4D97-AF65-F5344CB8AC3E}">
        <p14:creationId xmlns:p14="http://schemas.microsoft.com/office/powerpoint/2010/main" val="10465411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70108" y="101601"/>
            <a:ext cx="11497018" cy="6428511"/>
          </a:xfrm>
          <a:prstGeom prst="roundRect">
            <a:avLst/>
          </a:prstGeom>
          <a:solidFill>
            <a:schemeClr val="bg1">
              <a:alpha val="7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6" name="TextBox 5"/>
          <p:cNvSpPr txBox="1"/>
          <p:nvPr/>
        </p:nvSpPr>
        <p:spPr>
          <a:xfrm>
            <a:off x="580159" y="1867566"/>
            <a:ext cx="11434618" cy="165160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Nêu được một số biểu hiện của yêu lao động.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Hiểu được ý nghĩa vì sao yêu lao động.</a:t>
            </a:r>
          </a:p>
        </p:txBody>
      </p:sp>
      <p:pic>
        <p:nvPicPr>
          <p:cNvPr id="2" name="Picture 1">
            <a:extLst>
              <a:ext uri="{FF2B5EF4-FFF2-40B4-BE49-F238E27FC236}">
                <a16:creationId xmlns:a16="http://schemas.microsoft.com/office/drawing/2014/main" id="{BFDACA1D-F00C-F9D4-526E-EA348BF7D9E5}"/>
              </a:ext>
            </a:extLst>
          </p:cNvPr>
          <p:cNvPicPr>
            <a:picLocks noChangeAspect="1"/>
          </p:cNvPicPr>
          <p:nvPr/>
        </p:nvPicPr>
        <p:blipFill>
          <a:blip r:embed="rId2"/>
          <a:stretch>
            <a:fillRect/>
          </a:stretch>
        </p:blipFill>
        <p:spPr>
          <a:xfrm>
            <a:off x="2753221" y="116528"/>
            <a:ext cx="6133108" cy="1329043"/>
          </a:xfrm>
          <a:prstGeom prst="rect">
            <a:avLst/>
          </a:prstGeom>
        </p:spPr>
      </p:pic>
    </p:spTree>
    <p:extLst>
      <p:ext uri="{BB962C8B-B14F-4D97-AF65-F5344CB8AC3E}">
        <p14:creationId xmlns:p14="http://schemas.microsoft.com/office/powerpoint/2010/main" val="2390297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9A845BE4-BACA-E9E9-63F9-DEB1F5573123}"/>
              </a:ext>
            </a:extLst>
          </p:cNvPr>
          <p:cNvGrpSpPr/>
          <p:nvPr/>
        </p:nvGrpSpPr>
        <p:grpSpPr>
          <a:xfrm>
            <a:off x="1" y="314325"/>
            <a:ext cx="7953374" cy="6038850"/>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182370" y="3256571"/>
              <a:ext cx="4288364" cy="15873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Khi tham gia lao động chúng ta sẽ </a:t>
              </a:r>
              <a:r>
                <a:rPr kumimoji="0" lang="vi-VN" sz="24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tạo ra những giá trị cả về vật chất và tinh thần</a:t>
              </a:r>
              <a:r>
                <a:rPr kumimoji="0" lang="vi-VN" sz="24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những giá trị này không những giúp ích cho chính bản thân mình mà còn cho xã hội. </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Ví dụ</a:t>
              </a:r>
              <a:r>
                <a:rPr kumimoji="0" lang="en-US"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 </a:t>
              </a:r>
              <a:r>
                <a:rPr lang="en-US" sz="2400" b="1" i="1" dirty="0">
                  <a:solidFill>
                    <a:prstClr val="black">
                      <a:lumMod val="95000"/>
                      <a:lumOff val="5000"/>
                    </a:prstClr>
                  </a:solidFill>
                  <a:latin typeface="Cambria" panose="02040503050406030204" pitchFamily="18" charset="0"/>
                  <a:ea typeface="微软雅黑"/>
                  <a:cs typeface="Arial" panose="020B0604020202020204" pitchFamily="34" charset="0"/>
                </a:rPr>
                <a:t>E</a:t>
              </a:r>
              <a:r>
                <a:rPr kumimoji="0" lang="vi-VN"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m làm việc nhà, nấu cơm trong khi bố mẹ đi làm, điều này sẽ giúp em nhận thấy bản thân là một thành viên không thể thiếu trong gia đình, bản thân có giá trị hơn vì giúp được các công việc nhà cho bố mẹ trong khi bố mẹ bận rộn.</a:t>
              </a:r>
              <a:endParaRPr kumimoji="0" lang="en-US" sz="2400" b="1" i="1"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endParaRPr>
            </a:p>
          </p:txBody>
        </p:sp>
      </p:grpSp>
      <p:pic>
        <p:nvPicPr>
          <p:cNvPr id="4" name="Picture 3">
            <a:extLst>
              <a:ext uri="{FF2B5EF4-FFF2-40B4-BE49-F238E27FC236}">
                <a16:creationId xmlns:a16="http://schemas.microsoft.com/office/drawing/2014/main" id="{1C672FEC-D3A3-BB5C-C3B4-3D46FC79F3E3}"/>
              </a:ext>
            </a:extLst>
          </p:cNvPr>
          <p:cNvPicPr>
            <a:picLocks noChangeAspect="1"/>
          </p:cNvPicPr>
          <p:nvPr/>
        </p:nvPicPr>
        <p:blipFill>
          <a:blip r:embed="rId3"/>
          <a:stretch>
            <a:fillRect/>
          </a:stretch>
        </p:blipFill>
        <p:spPr>
          <a:xfrm>
            <a:off x="7586662" y="2409825"/>
            <a:ext cx="4257675" cy="1543050"/>
          </a:xfrm>
          <a:prstGeom prst="rect">
            <a:avLst/>
          </a:prstGeom>
        </p:spPr>
      </p:pic>
    </p:spTree>
    <p:extLst>
      <p:ext uri="{BB962C8B-B14F-4D97-AF65-F5344CB8AC3E}">
        <p14:creationId xmlns:p14="http://schemas.microsoft.com/office/powerpoint/2010/main" val="2663773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772900"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grpSp>
        <p:nvGrpSpPr>
          <p:cNvPr id="7" name="Group 6">
            <a:extLst>
              <a:ext uri="{FF2B5EF4-FFF2-40B4-BE49-F238E27FC236}">
                <a16:creationId xmlns:a16="http://schemas.microsoft.com/office/drawing/2014/main" id="{9A845BE4-BACA-E9E9-63F9-DEB1F5573123}"/>
              </a:ext>
            </a:extLst>
          </p:cNvPr>
          <p:cNvGrpSpPr/>
          <p:nvPr/>
        </p:nvGrpSpPr>
        <p:grpSpPr>
          <a:xfrm>
            <a:off x="-123824" y="695325"/>
            <a:ext cx="7953374" cy="4962525"/>
            <a:chOff x="710611" y="2777196"/>
            <a:chExt cx="5606069" cy="2532185"/>
          </a:xfrm>
        </p:grpSpPr>
        <p:grpSp>
          <p:nvGrpSpPr>
            <p:cNvPr id="8" name="Group 7">
              <a:extLst>
                <a:ext uri="{FF2B5EF4-FFF2-40B4-BE49-F238E27FC236}">
                  <a16:creationId xmlns:a16="http://schemas.microsoft.com/office/drawing/2014/main" id="{21F82590-BDEF-A3A1-A556-F10724A1B80A}"/>
                </a:ext>
              </a:extLst>
            </p:cNvPr>
            <p:cNvGrpSpPr/>
            <p:nvPr/>
          </p:nvGrpSpPr>
          <p:grpSpPr>
            <a:xfrm>
              <a:off x="710611" y="2777196"/>
              <a:ext cx="5606069" cy="2532185"/>
              <a:chOff x="710611" y="2777196"/>
              <a:chExt cx="5606069" cy="2532185"/>
            </a:xfrm>
          </p:grpSpPr>
          <p:pic>
            <p:nvPicPr>
              <p:cNvPr id="12" name="Picture 11">
                <a:extLst>
                  <a:ext uri="{FF2B5EF4-FFF2-40B4-BE49-F238E27FC236}">
                    <a16:creationId xmlns:a16="http://schemas.microsoft.com/office/drawing/2014/main" id="{11343FE3-0E69-E1F4-7AED-5684FB881FCD}"/>
                  </a:ext>
                </a:extLst>
              </p:cNvPr>
              <p:cNvPicPr>
                <a:picLocks noChangeAspect="1"/>
              </p:cNvPicPr>
              <p:nvPr/>
            </p:nvPicPr>
            <p:blipFill rotWithShape="1">
              <a:blip r:embed="rId2">
                <a:extLst>
                  <a:ext uri="{28A0092B-C50C-407E-A947-70E740481C1C}">
                    <a14:useLocalDpi xmlns:a14="http://schemas.microsoft.com/office/drawing/2010/main" val="0"/>
                  </a:ext>
                </a:extLst>
              </a:blip>
              <a:srcRect l="3016" r="78885" b="87076"/>
              <a:stretch/>
            </p:blipFill>
            <p:spPr>
              <a:xfrm>
                <a:off x="710611" y="2777196"/>
                <a:ext cx="5606069" cy="2532185"/>
              </a:xfrm>
              <a:prstGeom prst="rect">
                <a:avLst/>
              </a:prstGeom>
            </p:spPr>
          </p:pic>
          <p:sp>
            <p:nvSpPr>
              <p:cNvPr id="13" name="Rectangle 12">
                <a:extLst>
                  <a:ext uri="{FF2B5EF4-FFF2-40B4-BE49-F238E27FC236}">
                    <a16:creationId xmlns:a16="http://schemas.microsoft.com/office/drawing/2014/main" id="{CF016CBD-5B0F-5433-EE20-FA4DA3024A59}"/>
                  </a:ext>
                </a:extLst>
              </p:cNvPr>
              <p:cNvSpPr/>
              <p:nvPr/>
            </p:nvSpPr>
            <p:spPr>
              <a:xfrm>
                <a:off x="1396721" y="3547068"/>
                <a:ext cx="3898760" cy="1281050"/>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微软雅黑"/>
                  <a:cs typeface="+mn-cs"/>
                </a:endParaRPr>
              </a:p>
            </p:txBody>
          </p:sp>
        </p:grpSp>
        <p:sp>
          <p:nvSpPr>
            <p:cNvPr id="11" name="TextBox 10">
              <a:extLst>
                <a:ext uri="{FF2B5EF4-FFF2-40B4-BE49-F238E27FC236}">
                  <a16:creationId xmlns:a16="http://schemas.microsoft.com/office/drawing/2014/main" id="{C0F9F1CA-20C4-C206-697F-7764E156698E}"/>
                </a:ext>
              </a:extLst>
            </p:cNvPr>
            <p:cNvSpPr txBox="1"/>
            <p:nvPr/>
          </p:nvSpPr>
          <p:spPr>
            <a:xfrm>
              <a:off x="1314857" y="3256571"/>
              <a:ext cx="4155877" cy="155476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lumMod val="95000"/>
                      <a:lumOff val="5000"/>
                    </a:prstClr>
                  </a:solidFill>
                  <a:effectLst/>
                  <a:uLnTx/>
                  <a:uFillTx/>
                  <a:latin typeface="Cambria" panose="02040503050406030204" pitchFamily="18" charset="0"/>
                  <a:ea typeface="微软雅黑"/>
                  <a:cs typeface="Arial" panose="020B0604020202020204" pitchFamily="34" charset="0"/>
                </a:rPr>
                <a:t>Khi chúng ta tích cực làm việc, luôn siêng năng, không lười nhác, làm việc với tinh thần trách nhiệm cao thì sẽ </a:t>
              </a:r>
              <a:r>
                <a:rPr kumimoji="0" lang="vi-VN" sz="3200" b="1" i="0"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rPr>
                <a:t>được bạn bè, gia đình và mọi người xung quah yêu quý.</a:t>
              </a:r>
              <a:endParaRPr kumimoji="0" lang="en-US" sz="3200" b="1" i="1" u="none" strike="noStrike" kern="1200" cap="none" spc="0" normalizeH="0" baseline="0" noProof="0" dirty="0">
                <a:ln>
                  <a:noFill/>
                </a:ln>
                <a:solidFill>
                  <a:srgbClr val="FF0000"/>
                </a:solidFill>
                <a:effectLst/>
                <a:uLnTx/>
                <a:uFillTx/>
                <a:latin typeface="Cambria" panose="02040503050406030204" pitchFamily="18" charset="0"/>
                <a:ea typeface="微软雅黑"/>
                <a:cs typeface="Arial" panose="020B0604020202020204" pitchFamily="34" charset="0"/>
              </a:endParaRPr>
            </a:p>
          </p:txBody>
        </p:sp>
      </p:grpSp>
      <p:pic>
        <p:nvPicPr>
          <p:cNvPr id="5" name="Picture 4">
            <a:extLst>
              <a:ext uri="{FF2B5EF4-FFF2-40B4-BE49-F238E27FC236}">
                <a16:creationId xmlns:a16="http://schemas.microsoft.com/office/drawing/2014/main" id="{EEF87463-BE3D-6847-7302-28FC32E944C4}"/>
              </a:ext>
            </a:extLst>
          </p:cNvPr>
          <p:cNvPicPr>
            <a:picLocks noChangeAspect="1"/>
          </p:cNvPicPr>
          <p:nvPr/>
        </p:nvPicPr>
        <p:blipFill>
          <a:blip r:embed="rId3"/>
          <a:stretch>
            <a:fillRect/>
          </a:stretch>
        </p:blipFill>
        <p:spPr>
          <a:xfrm>
            <a:off x="7824787" y="2452687"/>
            <a:ext cx="3990975" cy="1609725"/>
          </a:xfrm>
          <a:prstGeom prst="rect">
            <a:avLst/>
          </a:prstGeom>
        </p:spPr>
      </p:pic>
    </p:spTree>
    <p:extLst>
      <p:ext uri="{BB962C8B-B14F-4D97-AF65-F5344CB8AC3E}">
        <p14:creationId xmlns:p14="http://schemas.microsoft.com/office/powerpoint/2010/main" val="3297284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F76EC9A4-6D1A-0297-AE1D-BB922D6FEB71}"/>
              </a:ext>
            </a:extLst>
          </p:cNvPr>
          <p:cNvGrpSpPr/>
          <p:nvPr/>
        </p:nvGrpSpPr>
        <p:grpSpPr>
          <a:xfrm>
            <a:off x="1704975" y="342900"/>
            <a:ext cx="10068232" cy="2295526"/>
            <a:chOff x="934887" y="4216970"/>
            <a:chExt cx="10619078" cy="2370261"/>
          </a:xfrm>
        </p:grpSpPr>
        <p:grpSp>
          <p:nvGrpSpPr>
            <p:cNvPr id="7" name="Group 6">
              <a:extLst>
                <a:ext uri="{FF2B5EF4-FFF2-40B4-BE49-F238E27FC236}">
                  <a16:creationId xmlns:a16="http://schemas.microsoft.com/office/drawing/2014/main"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8" name="TextBox 7">
              <a:extLst>
                <a:ext uri="{FF2B5EF4-FFF2-40B4-BE49-F238E27FC236}">
                  <a16:creationId xmlns:a16="http://schemas.microsoft.com/office/drawing/2014/main" id="{A5BD0E2D-856C-3F59-8502-24532CFA8F72}"/>
                </a:ext>
              </a:extLst>
            </p:cNvPr>
            <p:cNvSpPr txBox="1"/>
            <p:nvPr/>
          </p:nvSpPr>
          <p:spPr>
            <a:xfrm>
              <a:off x="1376917" y="4644670"/>
              <a:ext cx="9490941" cy="13665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bNgoài những lợi ích trên thì việc yêu lao động còn có những lợi ích gì?</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pic>
        <p:nvPicPr>
          <p:cNvPr id="14" name="Picture 13">
            <a:extLst>
              <a:ext uri="{FF2B5EF4-FFF2-40B4-BE49-F238E27FC236}">
                <a16:creationId xmlns:a16="http://schemas.microsoft.com/office/drawing/2014/main" id="{D6E41CC0-934B-CB18-4315-0722D8B4CA7A}"/>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spTree>
    <p:extLst>
      <p:ext uri="{BB962C8B-B14F-4D97-AF65-F5344CB8AC3E}">
        <p14:creationId xmlns:p14="http://schemas.microsoft.com/office/powerpoint/2010/main" val="38791459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2" name="Group 1">
            <a:extLst>
              <a:ext uri="{FF2B5EF4-FFF2-40B4-BE49-F238E27FC236}">
                <a16:creationId xmlns:a16="http://schemas.microsoft.com/office/drawing/2014/main" id="{11147D16-1360-C848-4E40-61140CAE274E}"/>
              </a:ext>
            </a:extLst>
          </p:cNvPr>
          <p:cNvGrpSpPr/>
          <p:nvPr/>
        </p:nvGrpSpPr>
        <p:grpSpPr>
          <a:xfrm>
            <a:off x="1428750" y="0"/>
            <a:ext cx="10068232" cy="1133475"/>
            <a:chOff x="934887" y="4216970"/>
            <a:chExt cx="10619078" cy="2370261"/>
          </a:xfrm>
        </p:grpSpPr>
        <p:grpSp>
          <p:nvGrpSpPr>
            <p:cNvPr id="3" name="Group 2">
              <a:extLst>
                <a:ext uri="{FF2B5EF4-FFF2-40B4-BE49-F238E27FC236}">
                  <a16:creationId xmlns:a16="http://schemas.microsoft.com/office/drawing/2014/main" id="{7515BFA8-5DFD-8A14-14B0-D337F4110FED}"/>
                </a:ext>
              </a:extLst>
            </p:cNvPr>
            <p:cNvGrpSpPr/>
            <p:nvPr/>
          </p:nvGrpSpPr>
          <p:grpSpPr>
            <a:xfrm>
              <a:off x="934887" y="4216970"/>
              <a:ext cx="10619078" cy="2370261"/>
              <a:chOff x="1232598" y="4163807"/>
              <a:chExt cx="10619078" cy="2370261"/>
            </a:xfrm>
          </p:grpSpPr>
          <p:grpSp>
            <p:nvGrpSpPr>
              <p:cNvPr id="5" name="Group 4">
                <a:extLst>
                  <a:ext uri="{FF2B5EF4-FFF2-40B4-BE49-F238E27FC236}">
                    <a16:creationId xmlns:a16="http://schemas.microsoft.com/office/drawing/2014/main" id="{B0784ACD-D35F-CD7D-A69B-ECE87DE3E3A7}"/>
                  </a:ext>
                </a:extLst>
              </p:cNvPr>
              <p:cNvGrpSpPr/>
              <p:nvPr/>
            </p:nvGrpSpPr>
            <p:grpSpPr>
              <a:xfrm>
                <a:off x="1232598" y="4163807"/>
                <a:ext cx="10619078" cy="2370261"/>
                <a:chOff x="1232598" y="4163807"/>
                <a:chExt cx="10619078" cy="2370261"/>
              </a:xfrm>
            </p:grpSpPr>
            <p:pic>
              <p:nvPicPr>
                <p:cNvPr id="17" name="Picture 16">
                  <a:extLst>
                    <a:ext uri="{FF2B5EF4-FFF2-40B4-BE49-F238E27FC236}">
                      <a16:creationId xmlns:a16="http://schemas.microsoft.com/office/drawing/2014/main" id="{413B92CA-67B1-1A30-9075-DF9666C36554}"/>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8" name="Picture 17">
                  <a:extLst>
                    <a:ext uri="{FF2B5EF4-FFF2-40B4-BE49-F238E27FC236}">
                      <a16:creationId xmlns:a16="http://schemas.microsoft.com/office/drawing/2014/main" id="{B62A9D93-E58F-424C-D2DC-91CDFC77329D}"/>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9" name="Picture 18">
                  <a:extLst>
                    <a:ext uri="{FF2B5EF4-FFF2-40B4-BE49-F238E27FC236}">
                      <a16:creationId xmlns:a16="http://schemas.microsoft.com/office/drawing/2014/main" id="{E3FE4533-E3BC-D3E1-53D6-4D972FA722AB}"/>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6" name="Rectangle 15">
                <a:extLst>
                  <a:ext uri="{FF2B5EF4-FFF2-40B4-BE49-F238E27FC236}">
                    <a16:creationId xmlns:a16="http://schemas.microsoft.com/office/drawing/2014/main" id="{A640FFE4-724A-CA54-BEBF-83C5E217FABA}"/>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4" name="TextBox 3">
              <a:extLst>
                <a:ext uri="{FF2B5EF4-FFF2-40B4-BE49-F238E27FC236}">
                  <a16:creationId xmlns:a16="http://schemas.microsoft.com/office/drawing/2014/main" id="{BE13EE07-D9EA-40C8-F8FF-9267A81C4F74}"/>
                </a:ext>
              </a:extLst>
            </p:cNvPr>
            <p:cNvSpPr txBox="1"/>
            <p:nvPr/>
          </p:nvSpPr>
          <p:spPr>
            <a:xfrm>
              <a:off x="1819108" y="4644670"/>
              <a:ext cx="9048749" cy="148029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Các lợi ích khác của yêu lao động</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4ADCA91D-E01F-736A-65F3-0C31C118034C}"/>
              </a:ext>
            </a:extLst>
          </p:cNvPr>
          <p:cNvGrpSpPr/>
          <p:nvPr/>
        </p:nvGrpSpPr>
        <p:grpSpPr>
          <a:xfrm>
            <a:off x="666750" y="889324"/>
            <a:ext cx="10848975" cy="5740076"/>
            <a:chOff x="1543051" y="2118049"/>
            <a:chExt cx="9067800" cy="4194049"/>
          </a:xfrm>
        </p:grpSpPr>
        <p:pic>
          <p:nvPicPr>
            <p:cNvPr id="21" name="Picture 20">
              <a:extLst>
                <a:ext uri="{FF2B5EF4-FFF2-40B4-BE49-F238E27FC236}">
                  <a16:creationId xmlns:a16="http://schemas.microsoft.com/office/drawing/2014/main" id="{D03845BC-56C9-4568-B88C-790B9B21A99E}"/>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22" name="TextBox 21">
              <a:extLst>
                <a:ext uri="{FF2B5EF4-FFF2-40B4-BE49-F238E27FC236}">
                  <a16:creationId xmlns:a16="http://schemas.microsoft.com/office/drawing/2014/main" id="{4661E570-09AC-A2C6-D9D5-F320A0FA4316}"/>
                </a:ext>
              </a:extLst>
            </p:cNvPr>
            <p:cNvSpPr txBox="1"/>
            <p:nvPr/>
          </p:nvSpPr>
          <p:spPr>
            <a:xfrm>
              <a:off x="3471506" y="3157578"/>
              <a:ext cx="5865554" cy="2159600"/>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Lao động giúp chúng ta đoàn kết hơn; giúp chúng ta biết ơn bố mẹ, những người đã vất vả làm vệc, chăm sóc, nuôi dưỡng chúng ta,…</a:t>
              </a:r>
            </a:p>
          </p:txBody>
        </p:sp>
      </p:grpSp>
    </p:spTree>
    <p:extLst>
      <p:ext uri="{BB962C8B-B14F-4D97-AF65-F5344CB8AC3E}">
        <p14:creationId xmlns:p14="http://schemas.microsoft.com/office/powerpoint/2010/main" val="3127865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图片 5">
            <a:extLst>
              <a:ext uri="{FF2B5EF4-FFF2-40B4-BE49-F238E27FC236}">
                <a16:creationId xmlns:a16="http://schemas.microsoft.com/office/drawing/2014/main"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1" y="365359"/>
            <a:ext cx="8549800" cy="4777173"/>
          </a:xfrm>
          <a:prstGeom prst="rect">
            <a:avLst/>
          </a:prstGeom>
        </p:spPr>
      </p:pic>
      <p:pic>
        <p:nvPicPr>
          <p:cNvPr id="9" name="图片 17">
            <a:extLst>
              <a:ext uri="{FF2B5EF4-FFF2-40B4-BE49-F238E27FC236}">
                <a16:creationId xmlns:a16="http://schemas.microsoft.com/office/drawing/2014/main"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3" name="Picture 2">
            <a:extLst>
              <a:ext uri="{FF2B5EF4-FFF2-40B4-BE49-F238E27FC236}">
                <a16:creationId xmlns:a16="http://schemas.microsoft.com/office/drawing/2014/main" id="{4E5117F9-E88B-7C7B-D90E-759920CDE44C}"/>
              </a:ext>
            </a:extLst>
          </p:cNvPr>
          <p:cNvPicPr>
            <a:picLocks noChangeAspect="1"/>
          </p:cNvPicPr>
          <p:nvPr/>
        </p:nvPicPr>
        <p:blipFill>
          <a:blip r:embed="rId4"/>
          <a:stretch>
            <a:fillRect/>
          </a:stretch>
        </p:blipFill>
        <p:spPr>
          <a:xfrm>
            <a:off x="1571625" y="2519322"/>
            <a:ext cx="9073572" cy="1214917"/>
          </a:xfrm>
          <a:prstGeom prst="rect">
            <a:avLst/>
          </a:prstGeom>
        </p:spPr>
      </p:pic>
    </p:spTree>
    <p:extLst>
      <p:ext uri="{BB962C8B-B14F-4D97-AF65-F5344CB8AC3E}">
        <p14:creationId xmlns:p14="http://schemas.microsoft.com/office/powerpoint/2010/main" val="2166712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10"/>
          <p:cNvPicPr>
            <a:picLocks noChangeAspect="1"/>
          </p:cNvPicPr>
          <p:nvPr/>
        </p:nvPicPr>
        <p:blipFill rotWithShape="1">
          <a:blip r:embed="rId3">
            <a:extLst>
              <a:ext uri="{28A0092B-C50C-407E-A947-70E740481C1C}">
                <a14:useLocalDpi xmlns:a14="http://schemas.microsoft.com/office/drawing/2010/main" val="0"/>
              </a:ext>
            </a:extLst>
          </a:blip>
          <a:srcRect l="71467" t="31526" r="6533" b="22726"/>
          <a:stretch/>
        </p:blipFill>
        <p:spPr>
          <a:xfrm>
            <a:off x="7089960" y="4053945"/>
            <a:ext cx="2442453" cy="2856931"/>
          </a:xfrm>
          <a:prstGeom prst="rect">
            <a:avLst/>
          </a:prstGeom>
        </p:spPr>
      </p:pic>
      <p:pic>
        <p:nvPicPr>
          <p:cNvPr id="10" name="9"/>
          <p:cNvPicPr>
            <a:picLocks noChangeAspect="1"/>
          </p:cNvPicPr>
          <p:nvPr/>
        </p:nvPicPr>
        <p:blipFill rotWithShape="1">
          <a:blip r:embed="rId4">
            <a:extLst>
              <a:ext uri="{28A0092B-C50C-407E-A947-70E740481C1C}">
                <a14:useLocalDpi xmlns:a14="http://schemas.microsoft.com/office/drawing/2010/main" val="0"/>
              </a:ext>
            </a:extLst>
          </a:blip>
          <a:srcRect l="56400" t="31289" r="22801" b="23674"/>
          <a:stretch/>
        </p:blipFill>
        <p:spPr>
          <a:xfrm>
            <a:off x="9789457" y="3746663"/>
            <a:ext cx="2291816" cy="2791503"/>
          </a:xfrm>
          <a:prstGeom prst="rect">
            <a:avLst/>
          </a:prstGeom>
        </p:spPr>
      </p:pic>
      <p:pic>
        <p:nvPicPr>
          <p:cNvPr id="9" name="8"/>
          <p:cNvPicPr>
            <a:picLocks noChangeAspect="1"/>
          </p:cNvPicPr>
          <p:nvPr/>
        </p:nvPicPr>
        <p:blipFill rotWithShape="1">
          <a:blip r:embed="rId5">
            <a:extLst>
              <a:ext uri="{28A0092B-C50C-407E-A947-70E740481C1C}">
                <a14:useLocalDpi xmlns:a14="http://schemas.microsoft.com/office/drawing/2010/main" val="0"/>
              </a:ext>
            </a:extLst>
          </a:blip>
          <a:srcRect l="44618" t="33778" r="36813" b="24385"/>
          <a:stretch/>
        </p:blipFill>
        <p:spPr>
          <a:xfrm>
            <a:off x="4321137" y="4251749"/>
            <a:ext cx="1907939" cy="2417911"/>
          </a:xfrm>
          <a:prstGeom prst="rect">
            <a:avLst/>
          </a:prstGeom>
        </p:spPr>
      </p:pic>
      <p:pic>
        <p:nvPicPr>
          <p:cNvPr id="8" name="7"/>
          <p:cNvPicPr>
            <a:picLocks noChangeAspect="1"/>
          </p:cNvPicPr>
          <p:nvPr/>
        </p:nvPicPr>
        <p:blipFill rotWithShape="1">
          <a:blip r:embed="rId6">
            <a:extLst>
              <a:ext uri="{28A0092B-C50C-407E-A947-70E740481C1C}">
                <a14:useLocalDpi xmlns:a14="http://schemas.microsoft.com/office/drawing/2010/main" val="0"/>
              </a:ext>
            </a:extLst>
          </a:blip>
          <a:srcRect l="26267" t="33778" r="52133" b="24148"/>
          <a:stretch/>
        </p:blipFill>
        <p:spPr>
          <a:xfrm>
            <a:off x="1024872" y="4053945"/>
            <a:ext cx="2607453" cy="2856931"/>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8168" y="-194226"/>
            <a:ext cx="9347197" cy="4558271"/>
          </a:xfrm>
          <a:prstGeom prst="rect">
            <a:avLst/>
          </a:prstGeom>
        </p:spPr>
      </p:pic>
      <p:sp>
        <p:nvSpPr>
          <p:cNvPr id="3" name="TextBox 2">
            <a:extLst>
              <a:ext uri="{FF2B5EF4-FFF2-40B4-BE49-F238E27FC236}">
                <a16:creationId xmlns:a16="http://schemas.microsoft.com/office/drawing/2014/main" id="{EB904D2D-A3F2-3001-E09B-8DC11A28A484}"/>
              </a:ext>
            </a:extLst>
          </p:cNvPr>
          <p:cNvSpPr txBox="1"/>
          <p:nvPr/>
        </p:nvSpPr>
        <p:spPr>
          <a:xfrm>
            <a:off x="2428874" y="1438275"/>
            <a:ext cx="7629525" cy="2062103"/>
          </a:xfrm>
          <a:prstGeom prst="rect">
            <a:avLst/>
          </a:prstGeom>
          <a:noFill/>
        </p:spPr>
        <p:txBody>
          <a:bodyPr wrap="square" rtlCol="0">
            <a:spAutoFit/>
          </a:bodyPr>
          <a:lstStyle/>
          <a:p>
            <a:pPr algn="just"/>
            <a:r>
              <a:rPr lang="nl-NL" sz="3200" b="1" dirty="0">
                <a:latin typeface="Cambria" panose="02040503050406030204" pitchFamily="18" charset="0"/>
                <a:ea typeface="Cambria" panose="02040503050406030204" pitchFamily="18" charset="0"/>
              </a:rPr>
              <a:t>V</a:t>
            </a:r>
            <a:r>
              <a:rPr lang="nl-NL" sz="3200" b="1" dirty="0">
                <a:effectLst/>
                <a:latin typeface="Cambria" panose="02040503050406030204" pitchFamily="18" charset="0"/>
                <a:ea typeface="Cambria" panose="02040503050406030204" pitchFamily="18" charset="0"/>
              </a:rPr>
              <a:t>ề nhà: </a:t>
            </a:r>
            <a:r>
              <a:rPr lang="nl-NL" sz="3200" i="1" dirty="0">
                <a:latin typeface="Cambria" panose="02040503050406030204" pitchFamily="18" charset="0"/>
                <a:ea typeface="Cambria" panose="02040503050406030204" pitchFamily="18" charset="0"/>
              </a:rPr>
              <a:t>S</a:t>
            </a:r>
            <a:r>
              <a:rPr lang="nl-NL" sz="3200" i="1" dirty="0">
                <a:effectLst/>
                <a:latin typeface="Cambria" panose="02040503050406030204" pitchFamily="18" charset="0"/>
                <a:ea typeface="Cambria" panose="02040503050406030204" pitchFamily="18" charset="0"/>
              </a:rPr>
              <a:t>ưu tầm một số câu ca dao, tục ngữ, danh ngôn, bài hát, câu huyện về tình yêu lao động để tiết 2 cùng nhau chia sẻ trước lớp.</a:t>
            </a:r>
            <a:endParaRPr lang="en-US" sz="3200" i="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294921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ounded Rectangle 34"/>
          <p:cNvSpPr/>
          <p:nvPr/>
        </p:nvSpPr>
        <p:spPr>
          <a:xfrm>
            <a:off x="962369" y="2676667"/>
            <a:ext cx="6319182" cy="2350333"/>
          </a:xfrm>
          <a:prstGeom prst="roundRect">
            <a:avLst/>
          </a:prstGeom>
          <a:solidFill>
            <a:schemeClr val="bg1">
              <a:alpha val="61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mn-ea"/>
              <a:cs typeface="+mn-cs"/>
            </a:endParaRPr>
          </a:p>
        </p:txBody>
      </p:sp>
      <p:sp>
        <p:nvSpPr>
          <p:cNvPr id="5" name="Google Shape;784;p10"/>
          <p:cNvSpPr/>
          <p:nvPr/>
        </p:nvSpPr>
        <p:spPr>
          <a:xfrm>
            <a:off x="3782131" y="2207700"/>
            <a:ext cx="957949" cy="1384252"/>
          </a:xfrm>
          <a:prstGeom prst="rect">
            <a:avLst/>
          </a:prstGeom>
        </p:spPr>
        <p:txBody>
          <a:bodyPr>
            <a:prstTxWarp prst="textPlai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w="38100" cap="flat" cmpd="sng">
                <a:solidFill>
                  <a:prstClr val="black"/>
                </a:solidFill>
                <a:prstDash val="solid"/>
                <a:round/>
                <a:headEnd type="none" w="sm" len="sm"/>
                <a:tailEnd type="none" w="sm" len="sm"/>
              </a:ln>
              <a:solidFill>
                <a:srgbClr val="5B9BD5"/>
              </a:solidFill>
              <a:effectLst/>
              <a:uLnTx/>
              <a:uFillTx/>
              <a:latin typeface="#9Slide03 AmpleSoft Bold" pitchFamily="2" charset="0"/>
              <a:ea typeface="+mn-ea"/>
              <a:cs typeface="+mn-cs"/>
            </a:endParaRPr>
          </a:p>
        </p:txBody>
      </p:sp>
      <p:sp>
        <p:nvSpPr>
          <p:cNvPr id="34" name="Rectangle 33"/>
          <p:cNvSpPr/>
          <p:nvPr/>
        </p:nvSpPr>
        <p:spPr>
          <a:xfrm>
            <a:off x="1423145" y="2882338"/>
            <a:ext cx="5397631" cy="1938992"/>
          </a:xfrm>
          <a:prstGeom prst="rect">
            <a:avLst/>
          </a:prstGeom>
        </p:spPr>
        <p:txBody>
          <a:bodyPr wrap="none">
            <a:spAutoFit/>
          </a:bodyPr>
          <a:lstStyle/>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vi-VN"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rPr>
              <a:t>CHÚC CÁC EM </a:t>
            </a:r>
          </a:p>
          <a:p>
            <a:pPr marL="0" marR="0" lvl="0" indent="0" algn="ctr" defTabSz="1219170" rtl="0" eaLnBrk="1" fontAlgn="auto" latinLnBrk="0" hangingPunct="1">
              <a:lnSpc>
                <a:spcPct val="100000"/>
              </a:lnSpc>
              <a:spcBef>
                <a:spcPts val="0"/>
              </a:spcBef>
              <a:spcAft>
                <a:spcPts val="0"/>
              </a:spcAft>
              <a:buClr>
                <a:srgbClr val="FFFFFF"/>
              </a:buClr>
              <a:buSzTx/>
              <a:buFontTx/>
              <a:buNone/>
              <a:tabLst/>
              <a:defRPr/>
            </a:pPr>
            <a:r>
              <a:rPr kumimoji="0" lang="vi-VN"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rPr>
              <a:t>HỌC TỐT</a:t>
            </a:r>
            <a:endParaRPr kumimoji="0" lang="en-US" sz="6000" b="0" i="0" u="none" strike="noStrike" kern="0" cap="none" spc="0" normalizeH="0" baseline="0" noProof="0" dirty="0">
              <a:ln>
                <a:solidFill>
                  <a:srgbClr val="FFCCA9">
                    <a:lumMod val="10000"/>
                  </a:srgbClr>
                </a:solidFill>
              </a:ln>
              <a:solidFill>
                <a:srgbClr val="5BB814"/>
              </a:solidFill>
              <a:effectLst>
                <a:glow rad="101600">
                  <a:srgbClr val="EC9684">
                    <a:lumMod val="60000"/>
                    <a:lumOff val="40000"/>
                    <a:alpha val="60000"/>
                  </a:srgbClr>
                </a:glow>
              </a:effectLst>
              <a:uLnTx/>
              <a:uFillTx/>
              <a:latin typeface="SVN-Poky's" panose="020B0606040200020203" pitchFamily="34" charset="0"/>
              <a:ea typeface="+mn-ea"/>
              <a:cs typeface="+mn-cs"/>
            </a:endParaRPr>
          </a:p>
        </p:txBody>
      </p:sp>
    </p:spTree>
    <p:extLst>
      <p:ext uri="{BB962C8B-B14F-4D97-AF65-F5344CB8AC3E}">
        <p14:creationId xmlns:p14="http://schemas.microsoft.com/office/powerpoint/2010/main" val="3581042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down)">
                                      <p:cBhvr>
                                        <p:cTn id="15" dur="500"/>
                                        <p:tgtEl>
                                          <p:spTgt spid="34"/>
                                        </p:tgtEl>
                                      </p:cBhvr>
                                    </p:animEffect>
                                  </p:childTnLst>
                                </p:cTn>
                              </p:par>
                            </p:childTnLst>
                          </p:cTn>
                        </p:par>
                        <p:par>
                          <p:cTn id="16" fill="hold">
                            <p:stCondLst>
                              <p:cond delay="500"/>
                            </p:stCondLst>
                            <p:childTnLst>
                              <p:par>
                                <p:cTn id="17" presetID="26" presetClass="emph" presetSubtype="0" fill="hold" grpId="1" nodeType="afterEffect">
                                  <p:stCondLst>
                                    <p:cond delay="0"/>
                                  </p:stCondLst>
                                  <p:childTnLst>
                                    <p:animEffect transition="out" filter="fade">
                                      <p:cBhvr>
                                        <p:cTn id="18" dur="500" tmFilter="0, 0; .2, .5; .8, .5; 1, 0"/>
                                        <p:tgtEl>
                                          <p:spTgt spid="34"/>
                                        </p:tgtEl>
                                      </p:cBhvr>
                                    </p:animEffect>
                                    <p:animScale>
                                      <p:cBhvr>
                                        <p:cTn id="19" dur="2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p:bldP spid="34"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图片 5">
            <a:extLst>
              <a:ext uri="{FF2B5EF4-FFF2-40B4-BE49-F238E27FC236}">
                <a16:creationId xmlns:a16="http://schemas.microsoft.com/office/drawing/2014/main"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504825" y="365359"/>
            <a:ext cx="8044975" cy="4777173"/>
          </a:xfrm>
          <a:prstGeom prst="rect">
            <a:avLst/>
          </a:prstGeom>
        </p:spPr>
      </p:pic>
      <p:pic>
        <p:nvPicPr>
          <p:cNvPr id="9" name="图片 17">
            <a:extLst>
              <a:ext uri="{FF2B5EF4-FFF2-40B4-BE49-F238E27FC236}">
                <a16:creationId xmlns:a16="http://schemas.microsoft.com/office/drawing/2014/main"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11" name="Picture 10">
            <a:extLst>
              <a:ext uri="{FF2B5EF4-FFF2-40B4-BE49-F238E27FC236}">
                <a16:creationId xmlns:a16="http://schemas.microsoft.com/office/drawing/2014/main" id="{177C4795-2E92-AC7B-238F-33130FB4456E}"/>
              </a:ext>
            </a:extLst>
          </p:cNvPr>
          <p:cNvPicPr>
            <a:picLocks noChangeAspect="1"/>
          </p:cNvPicPr>
          <p:nvPr/>
        </p:nvPicPr>
        <p:blipFill>
          <a:blip r:embed="rId4"/>
          <a:stretch>
            <a:fillRect/>
          </a:stretch>
        </p:blipFill>
        <p:spPr>
          <a:xfrm>
            <a:off x="1055817" y="1584826"/>
            <a:ext cx="7260965" cy="3078747"/>
          </a:xfrm>
          <a:prstGeom prst="rect">
            <a:avLst/>
          </a:prstGeom>
        </p:spPr>
      </p:pic>
    </p:spTree>
    <p:extLst>
      <p:ext uri="{BB962C8B-B14F-4D97-AF65-F5344CB8AC3E}">
        <p14:creationId xmlns:p14="http://schemas.microsoft.com/office/powerpoint/2010/main" val="949563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sp>
        <p:nvSpPr>
          <p:cNvPr id="3" name="TextBox 2"/>
          <p:cNvSpPr txBox="1"/>
          <p:nvPr/>
        </p:nvSpPr>
        <p:spPr>
          <a:xfrm>
            <a:off x="373592" y="273743"/>
            <a:ext cx="11059155"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Cùng</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đọc</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bài</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thơ</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sau</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đây</a:t>
            </a:r>
            <a:r>
              <a:rPr kumimoji="0" lang="en-US" sz="3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a:t>
            </a:r>
          </a:p>
        </p:txBody>
      </p:sp>
      <p:pic>
        <p:nvPicPr>
          <p:cNvPr id="4" name="Picture 3">
            <a:extLst>
              <a:ext uri="{FF2B5EF4-FFF2-40B4-BE49-F238E27FC236}">
                <a16:creationId xmlns:a16="http://schemas.microsoft.com/office/drawing/2014/main" id="{AF5A2F3F-CD8B-81E3-FFC0-CA737FB92D6C}"/>
              </a:ext>
            </a:extLst>
          </p:cNvPr>
          <p:cNvPicPr>
            <a:picLocks noChangeAspect="1"/>
          </p:cNvPicPr>
          <p:nvPr/>
        </p:nvPicPr>
        <p:blipFill>
          <a:blip r:embed="rId2"/>
          <a:stretch>
            <a:fillRect/>
          </a:stretch>
        </p:blipFill>
        <p:spPr>
          <a:xfrm>
            <a:off x="1319212" y="1138237"/>
            <a:ext cx="9224963" cy="5109737"/>
          </a:xfrm>
          <a:prstGeom prst="rect">
            <a:avLst/>
          </a:prstGeom>
        </p:spPr>
      </p:pic>
    </p:spTree>
    <p:extLst>
      <p:ext uri="{BB962C8B-B14F-4D97-AF65-F5344CB8AC3E}">
        <p14:creationId xmlns:p14="http://schemas.microsoft.com/office/powerpoint/2010/main" val="2547132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a:xfrm>
            <a:off x="270108" y="101601"/>
            <a:ext cx="11497018" cy="642851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solidFill>
                  <a:prstClr val="white"/>
                </a:solidFill>
              </a:ln>
              <a:solidFill>
                <a:prstClr val="white"/>
              </a:solidFill>
              <a:effectLst/>
              <a:uLnTx/>
              <a:uFillTx/>
              <a:latin typeface="Calibri" panose="020F0502020204030204"/>
              <a:ea typeface="微软雅黑"/>
              <a:cs typeface="+mn-cs"/>
            </a:endParaRPr>
          </a:p>
        </p:txBody>
      </p:sp>
      <p:grpSp>
        <p:nvGrpSpPr>
          <p:cNvPr id="6" name="Group 5">
            <a:extLst>
              <a:ext uri="{FF2B5EF4-FFF2-40B4-BE49-F238E27FC236}">
                <a16:creationId xmlns:a16="http://schemas.microsoft.com/office/drawing/2014/main" id="{F76EC9A4-6D1A-0297-AE1D-BB922D6FEB71}"/>
              </a:ext>
            </a:extLst>
          </p:cNvPr>
          <p:cNvGrpSpPr/>
          <p:nvPr/>
        </p:nvGrpSpPr>
        <p:grpSpPr>
          <a:xfrm>
            <a:off x="1428750" y="0"/>
            <a:ext cx="10068232" cy="2295526"/>
            <a:chOff x="934887" y="4216970"/>
            <a:chExt cx="10619078" cy="2370261"/>
          </a:xfrm>
        </p:grpSpPr>
        <p:grpSp>
          <p:nvGrpSpPr>
            <p:cNvPr id="7" name="Group 6">
              <a:extLst>
                <a:ext uri="{FF2B5EF4-FFF2-40B4-BE49-F238E27FC236}">
                  <a16:creationId xmlns:a16="http://schemas.microsoft.com/office/drawing/2014/main" id="{1CD21E01-3AC9-658F-4398-12F612C7319E}"/>
                </a:ext>
              </a:extLst>
            </p:cNvPr>
            <p:cNvGrpSpPr/>
            <p:nvPr/>
          </p:nvGrpSpPr>
          <p:grpSpPr>
            <a:xfrm>
              <a:off x="934887" y="4216970"/>
              <a:ext cx="10619078" cy="2370261"/>
              <a:chOff x="1232598" y="4163807"/>
              <a:chExt cx="10619078" cy="2370261"/>
            </a:xfrm>
          </p:grpSpPr>
          <p:grpSp>
            <p:nvGrpSpPr>
              <p:cNvPr id="9" name="Group 8">
                <a:extLst>
                  <a:ext uri="{FF2B5EF4-FFF2-40B4-BE49-F238E27FC236}">
                    <a16:creationId xmlns:a16="http://schemas.microsoft.com/office/drawing/2014/main" id="{ADCA63EA-F525-8B8B-C40B-5B28964DCEE0}"/>
                  </a:ext>
                </a:extLst>
              </p:cNvPr>
              <p:cNvGrpSpPr/>
              <p:nvPr/>
            </p:nvGrpSpPr>
            <p:grpSpPr>
              <a:xfrm>
                <a:off x="1232598" y="4163807"/>
                <a:ext cx="10619078" cy="2370261"/>
                <a:chOff x="1232598" y="4163807"/>
                <a:chExt cx="10619078" cy="2370261"/>
              </a:xfrm>
            </p:grpSpPr>
            <p:pic>
              <p:nvPicPr>
                <p:cNvPr id="11" name="Picture 10">
                  <a:extLst>
                    <a:ext uri="{FF2B5EF4-FFF2-40B4-BE49-F238E27FC236}">
                      <a16:creationId xmlns:a16="http://schemas.microsoft.com/office/drawing/2014/main" id="{2908EDC7-EDA9-CE59-E503-BAA5456CF91C}"/>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78951" b="86666"/>
                <a:stretch/>
              </p:blipFill>
              <p:spPr>
                <a:xfrm>
                  <a:off x="6950067" y="4163807"/>
                  <a:ext cx="4901609" cy="2370261"/>
                </a:xfrm>
                <a:prstGeom prst="rect">
                  <a:avLst/>
                </a:prstGeom>
              </p:spPr>
            </p:pic>
            <p:pic>
              <p:nvPicPr>
                <p:cNvPr id="12" name="Picture 11">
                  <a:extLst>
                    <a:ext uri="{FF2B5EF4-FFF2-40B4-BE49-F238E27FC236}">
                      <a16:creationId xmlns:a16="http://schemas.microsoft.com/office/drawing/2014/main" id="{017178E8-061E-2645-1610-F66B3E91DC80}"/>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4616268" y="4163807"/>
                  <a:ext cx="3869878" cy="2333049"/>
                </a:xfrm>
                <a:prstGeom prst="rect">
                  <a:avLst/>
                </a:prstGeom>
              </p:spPr>
            </p:pic>
            <p:pic>
              <p:nvPicPr>
                <p:cNvPr id="13" name="Picture 12">
                  <a:extLst>
                    <a:ext uri="{FF2B5EF4-FFF2-40B4-BE49-F238E27FC236}">
                      <a16:creationId xmlns:a16="http://schemas.microsoft.com/office/drawing/2014/main" id="{1E423C17-E37F-739C-99F2-ED62B95D2397}"/>
                    </a:ext>
                  </a:extLst>
                </p:cNvPr>
                <p:cNvPicPr>
                  <a:picLocks noChangeAspect="1"/>
                </p:cNvPicPr>
                <p:nvPr/>
              </p:nvPicPr>
              <p:blipFill rotWithShape="1">
                <a:blip r:embed="rId2">
                  <a:extLst>
                    <a:ext uri="{28A0092B-C50C-407E-A947-70E740481C1C}">
                      <a14:useLocalDpi xmlns:a14="http://schemas.microsoft.com/office/drawing/2010/main" val="0"/>
                    </a:ext>
                  </a:extLst>
                </a:blip>
                <a:srcRect l="3090" r="82731" b="86666"/>
                <a:stretch/>
              </p:blipFill>
              <p:spPr>
                <a:xfrm>
                  <a:off x="1232598" y="4163807"/>
                  <a:ext cx="3869878" cy="2301951"/>
                </a:xfrm>
                <a:prstGeom prst="rect">
                  <a:avLst/>
                </a:prstGeom>
              </p:spPr>
            </p:pic>
          </p:grpSp>
          <p:sp>
            <p:nvSpPr>
              <p:cNvPr id="10" name="Rectangle 9">
                <a:extLst>
                  <a:ext uri="{FF2B5EF4-FFF2-40B4-BE49-F238E27FC236}">
                    <a16:creationId xmlns:a16="http://schemas.microsoft.com/office/drawing/2014/main" id="{B12A80A4-E9F2-D55E-A02C-B1381CD0B8D0}"/>
                  </a:ext>
                </a:extLst>
              </p:cNvPr>
              <p:cNvSpPr/>
              <p:nvPr/>
            </p:nvSpPr>
            <p:spPr>
              <a:xfrm>
                <a:off x="1733107" y="4871693"/>
                <a:ext cx="9175898" cy="1029377"/>
              </a:xfrm>
              <a:prstGeom prst="rect">
                <a:avLst/>
              </a:prstGeom>
              <a:solidFill>
                <a:srgbClr val="FEED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id="{A5BD0E2D-856C-3F59-8502-24532CFA8F72}"/>
                </a:ext>
              </a:extLst>
            </p:cNvPr>
            <p:cNvSpPr txBox="1"/>
            <p:nvPr/>
          </p:nvSpPr>
          <p:spPr>
            <a:xfrm>
              <a:off x="1819108" y="4644670"/>
              <a:ext cx="9048749" cy="1323439"/>
            </a:xfrm>
            <a:prstGeom prst="rect">
              <a:avLst/>
            </a:prstGeom>
            <a:noFill/>
          </p:spPr>
          <p:txBody>
            <a:bodyPr wrap="square" rtlCol="0">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Hình ảnh giọt mồ hôi rơi trong bài thơ trên thể hiện điều gì?</a:t>
              </a:r>
              <a:endParaRPr lang="en-US" sz="4000" b="1" dirty="0">
                <a:effectLst/>
                <a:latin typeface="Cambria" panose="02040503050406030204" pitchFamily="18" charset="0"/>
                <a:ea typeface="Cambria" panose="02040503050406030204" pitchFamily="18" charset="0"/>
              </a:endParaRPr>
            </a:p>
          </p:txBody>
        </p:sp>
      </p:grpSp>
      <p:pic>
        <p:nvPicPr>
          <p:cNvPr id="14" name="Picture 13">
            <a:extLst>
              <a:ext uri="{FF2B5EF4-FFF2-40B4-BE49-F238E27FC236}">
                <a16:creationId xmlns:a16="http://schemas.microsoft.com/office/drawing/2014/main" id="{D6E41CC0-934B-CB18-4315-0722D8B4CA7A}"/>
              </a:ext>
            </a:extLst>
          </p:cNvPr>
          <p:cNvPicPr>
            <a:picLocks noChangeAspect="1"/>
          </p:cNvPicPr>
          <p:nvPr/>
        </p:nvPicPr>
        <p:blipFill rotWithShape="1">
          <a:blip r:embed="rId3">
            <a:extLst>
              <a:ext uri="{28A0092B-C50C-407E-A947-70E740481C1C}">
                <a14:useLocalDpi xmlns:a14="http://schemas.microsoft.com/office/drawing/2010/main" val="0"/>
              </a:ext>
            </a:extLst>
          </a:blip>
          <a:srcRect t="1633" r="50957"/>
          <a:stretch/>
        </p:blipFill>
        <p:spPr>
          <a:xfrm>
            <a:off x="473188" y="2525017"/>
            <a:ext cx="2984387" cy="3640674"/>
          </a:xfrm>
          <a:prstGeom prst="rect">
            <a:avLst/>
          </a:prstGeom>
        </p:spPr>
      </p:pic>
      <p:grpSp>
        <p:nvGrpSpPr>
          <p:cNvPr id="16" name="Group 15">
            <a:extLst>
              <a:ext uri="{FF2B5EF4-FFF2-40B4-BE49-F238E27FC236}">
                <a16:creationId xmlns:a16="http://schemas.microsoft.com/office/drawing/2014/main" id="{F16C0411-5A7A-7405-050A-5E5C0711355E}"/>
              </a:ext>
            </a:extLst>
          </p:cNvPr>
          <p:cNvGrpSpPr/>
          <p:nvPr/>
        </p:nvGrpSpPr>
        <p:grpSpPr>
          <a:xfrm>
            <a:off x="3209926" y="1946599"/>
            <a:ext cx="9067800" cy="4194049"/>
            <a:chOff x="1543051" y="2118049"/>
            <a:chExt cx="9067800" cy="4194049"/>
          </a:xfrm>
        </p:grpSpPr>
        <p:pic>
          <p:nvPicPr>
            <p:cNvPr id="17" name="Picture 16">
              <a:extLst>
                <a:ext uri="{FF2B5EF4-FFF2-40B4-BE49-F238E27FC236}">
                  <a16:creationId xmlns:a16="http://schemas.microsoft.com/office/drawing/2014/main" id="{E522E930-F480-6478-668F-7F2F86A1A7E6}"/>
                </a:ext>
              </a:extLst>
            </p:cNvPr>
            <p:cNvPicPr>
              <a:picLocks noChangeAspect="1"/>
            </p:cNvPicPr>
            <p:nvPr/>
          </p:nvPicPr>
          <p:blipFill rotWithShape="1">
            <a:blip r:embed="rId2">
              <a:extLst>
                <a:ext uri="{28A0092B-C50C-407E-A947-70E740481C1C}">
                  <a14:useLocalDpi xmlns:a14="http://schemas.microsoft.com/office/drawing/2010/main" val="0"/>
                </a:ext>
              </a:extLst>
            </a:blip>
            <a:srcRect l="59783" t="48435" r="15174" b="31701"/>
            <a:stretch/>
          </p:blipFill>
          <p:spPr>
            <a:xfrm>
              <a:off x="1543051" y="2118049"/>
              <a:ext cx="9067800" cy="4194049"/>
            </a:xfrm>
            <a:prstGeom prst="rect">
              <a:avLst/>
            </a:prstGeom>
          </p:spPr>
        </p:pic>
        <p:sp>
          <p:nvSpPr>
            <p:cNvPr id="18" name="TextBox 17">
              <a:extLst>
                <a:ext uri="{FF2B5EF4-FFF2-40B4-BE49-F238E27FC236}">
                  <a16:creationId xmlns:a16="http://schemas.microsoft.com/office/drawing/2014/main" id="{4D1A1DC8-B164-03F2-40A4-67E5C2AD96CD}"/>
                </a:ext>
              </a:extLst>
            </p:cNvPr>
            <p:cNvSpPr txBox="1"/>
            <p:nvPr/>
          </p:nvSpPr>
          <p:spPr>
            <a:xfrm>
              <a:off x="3057524" y="3429000"/>
              <a:ext cx="6562725" cy="2062103"/>
            </a:xfrm>
            <a:prstGeom prst="rect">
              <a:avLst/>
            </a:prstGeom>
            <a:noFill/>
          </p:spPr>
          <p:txBody>
            <a:bodyPr wrap="square" rtlCol="0">
              <a:spAutoFit/>
            </a:bodyPr>
            <a:lstStyle/>
            <a:p>
              <a:pPr algn="ctr">
                <a:defRPr/>
              </a:pPr>
              <a:r>
                <a:rPr lang="vi-VN" sz="3200" b="0" i="0" dirty="0">
                  <a:solidFill>
                    <a:srgbClr val="333333"/>
                  </a:solidFill>
                  <a:effectLst/>
                  <a:latin typeface="Cambria" panose="02040503050406030204" pitchFamily="18" charset="0"/>
                  <a:ea typeface="Cambria" panose="02040503050406030204" pitchFamily="18" charset="0"/>
                </a:rPr>
                <a:t>Hình ảnh giọt mồ hôi trên thể hiện: sự mệt nhọc khi chúng ta thực hiện lao động nhưng đã đem lại sự sống cho muôn loài (cây cối, cá, rau)</a:t>
              </a:r>
              <a:endParaRPr lang="en-US" sz="3200" b="1" dirty="0">
                <a:solidFill>
                  <a:srgbClr val="E36A51"/>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1931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C4B0EE5-AD6C-4F7F-3299-C681330B9572}"/>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7" name="图片 5">
            <a:extLst>
              <a:ext uri="{FF2B5EF4-FFF2-40B4-BE49-F238E27FC236}">
                <a16:creationId xmlns:a16="http://schemas.microsoft.com/office/drawing/2014/main" id="{C89390F3-76C1-D9CF-9265-D06FE16D688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852"/>
          <a:stretch/>
        </p:blipFill>
        <p:spPr>
          <a:xfrm>
            <a:off x="504825" y="365359"/>
            <a:ext cx="8044975" cy="4777173"/>
          </a:xfrm>
          <a:prstGeom prst="rect">
            <a:avLst/>
          </a:prstGeom>
        </p:spPr>
      </p:pic>
      <p:pic>
        <p:nvPicPr>
          <p:cNvPr id="9" name="图片 17">
            <a:extLst>
              <a:ext uri="{FF2B5EF4-FFF2-40B4-BE49-F238E27FC236}">
                <a16:creationId xmlns:a16="http://schemas.microsoft.com/office/drawing/2014/main" id="{438F80E6-7834-0ADD-24EC-94EA8CCA5E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flipH="1">
            <a:off x="6824947" y="3403048"/>
            <a:ext cx="4723817" cy="3454952"/>
          </a:xfrm>
          <a:prstGeom prst="rect">
            <a:avLst/>
          </a:prstGeom>
        </p:spPr>
      </p:pic>
      <p:pic>
        <p:nvPicPr>
          <p:cNvPr id="4" name="Picture 3">
            <a:extLst>
              <a:ext uri="{FF2B5EF4-FFF2-40B4-BE49-F238E27FC236}">
                <a16:creationId xmlns:a16="http://schemas.microsoft.com/office/drawing/2014/main" id="{766F5825-F8D4-9DB8-CB70-03B901C4197E}"/>
              </a:ext>
            </a:extLst>
          </p:cNvPr>
          <p:cNvPicPr>
            <a:picLocks noChangeAspect="1"/>
          </p:cNvPicPr>
          <p:nvPr/>
        </p:nvPicPr>
        <p:blipFill>
          <a:blip r:embed="rId4"/>
          <a:stretch>
            <a:fillRect/>
          </a:stretch>
        </p:blipFill>
        <p:spPr>
          <a:xfrm>
            <a:off x="956372" y="1133310"/>
            <a:ext cx="7364606" cy="3810330"/>
          </a:xfrm>
          <a:prstGeom prst="rect">
            <a:avLst/>
          </a:prstGeom>
        </p:spPr>
      </p:pic>
    </p:spTree>
    <p:extLst>
      <p:ext uri="{BB962C8B-B14F-4D97-AF65-F5344CB8AC3E}">
        <p14:creationId xmlns:p14="http://schemas.microsoft.com/office/powerpoint/2010/main" val="172462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A29E750E-1F8F-A04B-FCCB-51D365F5FF2C}"/>
              </a:ext>
            </a:extLst>
          </p:cNvPr>
          <p:cNvPicPr>
            <a:picLocks noChangeAspect="1"/>
          </p:cNvPicPr>
          <p:nvPr/>
        </p:nvPicPr>
        <p:blipFill rotWithShape="1">
          <a:blip r:embed="rId3">
            <a:extLst>
              <a:ext uri="{28A0092B-C50C-407E-A947-70E740481C1C}">
                <a14:useLocalDpi xmlns:a14="http://schemas.microsoft.com/office/drawing/2010/main" val="0"/>
              </a:ext>
            </a:extLst>
          </a:blip>
          <a:srcRect l="22623" t="1198" r="60700" b="52848"/>
          <a:stretch/>
        </p:blipFill>
        <p:spPr>
          <a:xfrm>
            <a:off x="142875" y="0"/>
            <a:ext cx="840836" cy="1401393"/>
          </a:xfrm>
          <a:prstGeom prst="rect">
            <a:avLst/>
          </a:prstGeom>
        </p:spPr>
      </p:pic>
      <p:grpSp>
        <p:nvGrpSpPr>
          <p:cNvPr id="5" name="Group 4">
            <a:extLst>
              <a:ext uri="{FF2B5EF4-FFF2-40B4-BE49-F238E27FC236}">
                <a16:creationId xmlns:a16="http://schemas.microsoft.com/office/drawing/2014/main" id="{8C835727-9B52-DC1D-3D43-0E9DF011E2E1}"/>
              </a:ext>
            </a:extLst>
          </p:cNvPr>
          <p:cNvGrpSpPr/>
          <p:nvPr/>
        </p:nvGrpSpPr>
        <p:grpSpPr>
          <a:xfrm>
            <a:off x="885825" y="229716"/>
            <a:ext cx="11153775" cy="1077218"/>
            <a:chOff x="1440856" y="396717"/>
            <a:chExt cx="9303775" cy="1248921"/>
          </a:xfrm>
        </p:grpSpPr>
        <p:sp>
          <p:nvSpPr>
            <p:cNvPr id="9" name="Rectangle: Rounded Corners 8">
              <a:extLst>
                <a:ext uri="{FF2B5EF4-FFF2-40B4-BE49-F238E27FC236}">
                  <a16:creationId xmlns:a16="http://schemas.microsoft.com/office/drawing/2014/main" id="{C5DEFB6E-40A6-5428-F997-9BFF27BA2FBF}"/>
                </a:ext>
              </a:extLst>
            </p:cNvPr>
            <p:cNvSpPr/>
            <p:nvPr/>
          </p:nvSpPr>
          <p:spPr>
            <a:xfrm>
              <a:off x="1523459" y="396717"/>
              <a:ext cx="9145082" cy="959468"/>
            </a:xfrm>
            <a:prstGeom prst="roundRect">
              <a:avLst/>
            </a:prstGeom>
            <a:solidFill>
              <a:srgbClr val="FEDADA"/>
            </a:solidFill>
            <a:ln w="28575">
              <a:solidFill>
                <a:srgbClr val="C9313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85D7599-C293-AA3E-848C-B3CF091AA6BF}"/>
                </a:ext>
              </a:extLst>
            </p:cNvPr>
            <p:cNvSpPr txBox="1"/>
            <p:nvPr/>
          </p:nvSpPr>
          <p:spPr>
            <a:xfrm>
              <a:off x="1440856" y="396717"/>
              <a:ext cx="9303775" cy="12489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a:solidFill>
                    <a:prstClr val="black"/>
                  </a:solidFill>
                  <a:latin typeface="Cambria" panose="02040503050406030204" pitchFamily="18" charset="0"/>
                </a:rPr>
                <a:t>a.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hãy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cho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tranh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lao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mn-ea"/>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t>
              </a:r>
            </a:p>
          </p:txBody>
        </p:sp>
      </p:grpSp>
      <p:pic>
        <p:nvPicPr>
          <p:cNvPr id="12" name="Picture 11">
            <a:extLst>
              <a:ext uri="{FF2B5EF4-FFF2-40B4-BE49-F238E27FC236}">
                <a16:creationId xmlns:a16="http://schemas.microsoft.com/office/drawing/2014/main" id="{017584B6-15ED-DCC4-F043-472102FB1442}"/>
              </a:ext>
            </a:extLst>
          </p:cNvPr>
          <p:cNvPicPr>
            <a:picLocks noChangeAspect="1"/>
          </p:cNvPicPr>
          <p:nvPr/>
        </p:nvPicPr>
        <p:blipFill>
          <a:blip r:embed="rId4"/>
          <a:stretch>
            <a:fillRect/>
          </a:stretch>
        </p:blipFill>
        <p:spPr>
          <a:xfrm>
            <a:off x="2943225" y="1242551"/>
            <a:ext cx="5943600" cy="5176683"/>
          </a:xfrm>
          <a:prstGeom prst="rect">
            <a:avLst/>
          </a:prstGeom>
        </p:spPr>
      </p:pic>
      <p:pic>
        <p:nvPicPr>
          <p:cNvPr id="14" name="Picture 13" descr="A green tick mark on a black background&#10;&#10;Description automatically generated">
            <a:extLst>
              <a:ext uri="{FF2B5EF4-FFF2-40B4-BE49-F238E27FC236}">
                <a16:creationId xmlns:a16="http://schemas.microsoft.com/office/drawing/2014/main" id="{2D359B54-9FE3-AA87-1B43-4C2FC53A2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6656" y="1219200"/>
            <a:ext cx="1248731" cy="1057275"/>
          </a:xfrm>
          <a:prstGeom prst="rect">
            <a:avLst/>
          </a:prstGeom>
        </p:spPr>
      </p:pic>
      <p:pic>
        <p:nvPicPr>
          <p:cNvPr id="15" name="Picture 14" descr="A green tick mark on a black background&#10;&#10;Description automatically generated">
            <a:extLst>
              <a:ext uri="{FF2B5EF4-FFF2-40B4-BE49-F238E27FC236}">
                <a16:creationId xmlns:a16="http://schemas.microsoft.com/office/drawing/2014/main" id="{7B9787A6-B3A7-EB17-90E3-56CF267596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2406" y="5410200"/>
            <a:ext cx="1248731" cy="1057275"/>
          </a:xfrm>
          <a:prstGeom prst="rect">
            <a:avLst/>
          </a:prstGeom>
        </p:spPr>
      </p:pic>
    </p:spTree>
    <p:extLst>
      <p:ext uri="{BB962C8B-B14F-4D97-AF65-F5344CB8AC3E}">
        <p14:creationId xmlns:p14="http://schemas.microsoft.com/office/powerpoint/2010/main" val="252147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wipe(down)">
                                      <p:cBhvr>
                                        <p:cTn id="26" dur="500"/>
                                        <p:tgtEl>
                                          <p:spTgt spid="15"/>
                                        </p:tgtEl>
                                      </p:cBhvr>
                                    </p:animEffect>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pic>
        <p:nvPicPr>
          <p:cNvPr id="13" name="Picture 12">
            <a:extLst>
              <a:ext uri="{FF2B5EF4-FFF2-40B4-BE49-F238E27FC236}">
                <a16:creationId xmlns:a16="http://schemas.microsoft.com/office/drawing/2014/main" id="{42240A87-CA3D-C3A7-BCA7-CE3A822134B4}"/>
              </a:ext>
            </a:extLst>
          </p:cNvPr>
          <p:cNvPicPr>
            <a:picLocks noChangeAspect="1"/>
          </p:cNvPicPr>
          <p:nvPr/>
        </p:nvPicPr>
        <p:blipFill>
          <a:blip r:embed="rId2"/>
          <a:stretch>
            <a:fillRect/>
          </a:stretch>
        </p:blipFill>
        <p:spPr>
          <a:xfrm>
            <a:off x="695325" y="2019300"/>
            <a:ext cx="3943350" cy="3200400"/>
          </a:xfrm>
          <a:prstGeom prst="rect">
            <a:avLst/>
          </a:prstGeom>
        </p:spPr>
      </p:pic>
      <p:sp>
        <p:nvSpPr>
          <p:cNvPr id="14" name="Speech Bubble: Rectangle with Corners Rounded 4">
            <a:extLst>
              <a:ext uri="{FF2B5EF4-FFF2-40B4-BE49-F238E27FC236}">
                <a16:creationId xmlns:a16="http://schemas.microsoft.com/office/drawing/2014/main" id="{E7291402-3849-98AF-F508-ABE992E7B40F}"/>
              </a:ext>
            </a:extLst>
          </p:cNvPr>
          <p:cNvSpPr/>
          <p:nvPr/>
        </p:nvSpPr>
        <p:spPr>
          <a:xfrm flipH="1">
            <a:off x="5029765" y="1762125"/>
            <a:ext cx="6324034" cy="317182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4000" b="1" dirty="0" err="1">
                <a:solidFill>
                  <a:prstClr val="black"/>
                </a:solidFill>
                <a:latin typeface="Calibri" panose="020F0502020204030204" pitchFamily="34" charset="0"/>
                <a:cs typeface="Calibri" panose="020F0502020204030204" pitchFamily="34" charset="0"/>
              </a:rPr>
              <a:t>Bạn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nam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trong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tranh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thể</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hiện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sự</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yêu</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thích</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với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việc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sửa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xe</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bố</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không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sợ</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bẩn</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tay</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khi</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cầm</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các</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đồ</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dùng</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của</a:t>
            </a:r>
            <a:r>
              <a:rPr lang="en-US" sz="4000" b="1" dirty="0">
                <a:solidFill>
                  <a:prstClr val="black"/>
                </a:solidFill>
                <a:latin typeface="Calibri" panose="020F0502020204030204" pitchFamily="34" charset="0"/>
                <a:cs typeface="Calibri" panose="020F0502020204030204" pitchFamily="34" charset="0"/>
              </a:rPr>
              <a:t> </a:t>
            </a:r>
            <a:r>
              <a:rPr lang="en-US" sz="4000" b="1" dirty="0" err="1">
                <a:solidFill>
                  <a:prstClr val="black"/>
                </a:solidFill>
                <a:latin typeface="Calibri" panose="020F0502020204030204" pitchFamily="34" charset="0"/>
                <a:cs typeface="Calibri" panose="020F0502020204030204" pitchFamily="34" charset="0"/>
              </a:rPr>
              <a:t>bố</a:t>
            </a:r>
            <a:r>
              <a:rPr lang="en-US" sz="4000" b="1" dirty="0">
                <a:solidFill>
                  <a:prstClr val="black"/>
                </a:solidFill>
                <a:latin typeface="Calibri" panose="020F0502020204030204" pitchFamily="34" charset="0"/>
                <a:cs typeface="Calibri" panose="020F0502020204030204" pitchFamily="34" charset="0"/>
              </a:rPr>
              <a:t>.</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6649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0FA22D9-568F-B071-B12C-8A1EE32CA034}"/>
              </a:ext>
            </a:extLst>
          </p:cNvPr>
          <p:cNvSpPr/>
          <p:nvPr/>
        </p:nvSpPr>
        <p:spPr>
          <a:xfrm>
            <a:off x="171450" y="390525"/>
            <a:ext cx="11477625" cy="62674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微软雅黑"/>
              <a:cs typeface="+mn-cs"/>
            </a:endParaRPr>
          </a:p>
        </p:txBody>
      </p:sp>
      <p:sp>
        <p:nvSpPr>
          <p:cNvPr id="14" name="Speech Bubble: Rectangle with Corners Rounded 4">
            <a:extLst>
              <a:ext uri="{FF2B5EF4-FFF2-40B4-BE49-F238E27FC236}">
                <a16:creationId xmlns:a16="http://schemas.microsoft.com/office/drawing/2014/main" id="{E7291402-3849-98AF-F508-ABE992E7B40F}"/>
              </a:ext>
            </a:extLst>
          </p:cNvPr>
          <p:cNvSpPr/>
          <p:nvPr/>
        </p:nvSpPr>
        <p:spPr>
          <a:xfrm flipH="1">
            <a:off x="5029765" y="1873360"/>
            <a:ext cx="6324034" cy="30605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4000" b="1" dirty="0">
                <a:solidFill>
                  <a:prstClr val="black"/>
                </a:solidFill>
                <a:latin typeface="Calibri" panose="020F0502020204030204" pitchFamily="34" charset="0"/>
                <a:cs typeface="Calibri" panose="020F0502020204030204" pitchFamily="34" charset="0"/>
              </a:rPr>
              <a:t>Bạn nam trong tranh cố gắng hoàn thành xong công việc cho gà ăn rồi mới vào ăn cơm.</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pic>
        <p:nvPicPr>
          <p:cNvPr id="4" name="Picture 3">
            <a:extLst>
              <a:ext uri="{FF2B5EF4-FFF2-40B4-BE49-F238E27FC236}">
                <a16:creationId xmlns:a16="http://schemas.microsoft.com/office/drawing/2014/main" id="{6A423235-85F4-D26E-1023-C25AED96E231}"/>
              </a:ext>
            </a:extLst>
          </p:cNvPr>
          <p:cNvPicPr>
            <a:picLocks noChangeAspect="1"/>
          </p:cNvPicPr>
          <p:nvPr/>
        </p:nvPicPr>
        <p:blipFill>
          <a:blip r:embed="rId2"/>
          <a:stretch>
            <a:fillRect/>
          </a:stretch>
        </p:blipFill>
        <p:spPr>
          <a:xfrm>
            <a:off x="766762" y="1762125"/>
            <a:ext cx="3990975" cy="3790950"/>
          </a:xfrm>
          <a:prstGeom prst="rect">
            <a:avLst/>
          </a:prstGeom>
        </p:spPr>
      </p:pic>
    </p:spTree>
    <p:extLst>
      <p:ext uri="{BB962C8B-B14F-4D97-AF65-F5344CB8AC3E}">
        <p14:creationId xmlns:p14="http://schemas.microsoft.com/office/powerpoint/2010/main" val="3241968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576">
      <a:dk1>
        <a:sysClr val="windowText" lastClr="000000"/>
      </a:dk1>
      <a:lt1>
        <a:sysClr val="window" lastClr="FFFFFF"/>
      </a:lt1>
      <a:dk2>
        <a:srgbClr val="FE8278"/>
      </a:dk2>
      <a:lt2>
        <a:srgbClr val="E7E6E6"/>
      </a:lt2>
      <a:accent1>
        <a:srgbClr val="5BB814"/>
      </a:accent1>
      <a:accent2>
        <a:srgbClr val="FEB508"/>
      </a:accent2>
      <a:accent3>
        <a:srgbClr val="FE8278"/>
      </a:accent3>
      <a:accent4>
        <a:srgbClr val="5BB814"/>
      </a:accent4>
      <a:accent5>
        <a:srgbClr val="FEB508"/>
      </a:accent5>
      <a:accent6>
        <a:srgbClr val="FE8278"/>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TotalTime>
  <Words>809</Words>
  <Application>Microsoft Office PowerPoint</Application>
  <PresentationFormat>Widescreen</PresentationFormat>
  <Paragraphs>41</Paragraphs>
  <Slides>26</Slides>
  <Notes>4</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26</vt:i4>
      </vt:variant>
    </vt:vector>
  </HeadingPairs>
  <TitlesOfParts>
    <vt:vector size="39" baseType="lpstr">
      <vt:lpstr>字魂107号-萌趣欢乐体</vt:lpstr>
      <vt:lpstr>字魂37号-波纹乖乖体</vt:lpstr>
      <vt:lpstr>#9Slide03 AmpleSoft Bold</vt:lpstr>
      <vt:lpstr>Arial</vt:lpstr>
      <vt:lpstr>Arial Black</vt:lpstr>
      <vt:lpstr>Calibri</vt:lpstr>
      <vt:lpstr>Calibri Light</vt:lpstr>
      <vt:lpstr>Cambria</vt:lpstr>
      <vt:lpstr>SVN-Poky's</vt:lpstr>
      <vt:lpstr>1_Office Theme</vt:lpstr>
      <vt:lpstr>Office 主题</vt:lpstr>
      <vt:lpstr>2_Office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45</cp:revision>
  <dcterms:created xsi:type="dcterms:W3CDTF">2023-10-21T13:18:12Z</dcterms:created>
  <dcterms:modified xsi:type="dcterms:W3CDTF">2023-10-21T14:47:27Z</dcterms:modified>
</cp:coreProperties>
</file>