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276" r:id="rId3"/>
    <p:sldId id="277" r:id="rId4"/>
    <p:sldId id="278" r:id="rId5"/>
    <p:sldId id="284" r:id="rId6"/>
    <p:sldId id="268" r:id="rId7"/>
    <p:sldId id="267" r:id="rId8"/>
    <p:sldId id="266" r:id="rId9"/>
    <p:sldId id="271" r:id="rId10"/>
    <p:sldId id="273" r:id="rId11"/>
    <p:sldId id="272" r:id="rId12"/>
    <p:sldId id="285" r:id="rId13"/>
    <p:sldId id="270" r:id="rId14"/>
    <p:sldId id="269" r:id="rId15"/>
    <p:sldId id="281" r:id="rId16"/>
    <p:sldId id="287" r:id="rId17"/>
    <p:sldId id="279" r:id="rId18"/>
    <p:sldId id="258" r:id="rId19"/>
    <p:sldId id="256" r:id="rId20"/>
    <p:sldId id="257" r:id="rId21"/>
    <p:sldId id="259" r:id="rId22"/>
    <p:sldId id="282" r:id="rId23"/>
    <p:sldId id="288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3366"/>
    <a:srgbClr val="0033CC"/>
    <a:srgbClr val="3333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A3E7A-44CA-48E7-BDAD-61A696E15B4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A4BC5-CE56-4E0D-872C-F3E66FFC0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5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11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426-1389-447C-9A38-61338FF6AAF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FEA4-16B9-41BD-BF67-AB13C861F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7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426-1389-447C-9A38-61338FF6AAF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FEA4-16B9-41BD-BF67-AB13C861F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2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426-1389-447C-9A38-61338FF6AAF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FEA4-16B9-41BD-BF67-AB13C861F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90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A91486A-023B-4491-B288-65548C07C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D57266BB-0252-4F9A-A112-287B204F2924}"/>
              </a:ext>
            </a:extLst>
          </p:cNvPr>
          <p:cNvSpPr/>
          <p:nvPr userDrawn="1"/>
        </p:nvSpPr>
        <p:spPr>
          <a:xfrm>
            <a:off x="235744" y="409576"/>
            <a:ext cx="8765381" cy="614362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5A2643A-CBA1-402A-B775-9F1F161C1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1157288" cy="20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5" y="-1314"/>
            <a:ext cx="9144793" cy="68606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3895" y="-236046"/>
            <a:ext cx="9522777" cy="68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426-1389-447C-9A38-61338FF6AAF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FEA4-16B9-41BD-BF67-AB13C861F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4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426-1389-447C-9A38-61338FF6AAF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FEA4-16B9-41BD-BF67-AB13C861F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0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426-1389-447C-9A38-61338FF6AAF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FEA4-16B9-41BD-BF67-AB13C861F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5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426-1389-447C-9A38-61338FF6AAF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FEA4-16B9-41BD-BF67-AB13C861F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3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426-1389-447C-9A38-61338FF6AAF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FEA4-16B9-41BD-BF67-AB13C861F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2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426-1389-447C-9A38-61338FF6AAF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FEA4-16B9-41BD-BF67-AB13C861F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1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426-1389-447C-9A38-61338FF6AAF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FEA4-16B9-41BD-BF67-AB13C861F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4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426-1389-447C-9A38-61338FF6AAF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FEA4-16B9-41BD-BF67-AB13C861F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1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69426-1389-447C-9A38-61338FF6AAF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1FEA4-16B9-41BD-BF67-AB13C861F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8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5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84" y="482022"/>
            <a:ext cx="4427416" cy="462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105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104">
            <a:off x="5153979" y="1334755"/>
            <a:ext cx="3409001" cy="338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5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5" y="1447800"/>
            <a:ext cx="8458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155" y="762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bò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8077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c hồ thủy điện trên lưu vực sông Đà thiếu hụt 5 tỷ m3 nước, EVN đề nghị Nhà  máy nước Sông Đà khẩn trương khắc phục tình trạng sử dụng nướ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0" y="609600"/>
            <a:ext cx="869649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hám phá Nhà máy thủy điện Thác Bà Yên Bá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73" y="3570336"/>
            <a:ext cx="4575628" cy="30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Ban QLDA Nhà máy Thủy điện Sơn La hoàn thành xuất sắc nhiệm vụ năm 20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9" y="3570335"/>
            <a:ext cx="4423683" cy="303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6260068"/>
            <a:ext cx="28194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THUỶ ĐIỆN THÁC BÀ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6183868"/>
            <a:ext cx="25146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THUỶ ĐIỆN SƠN LA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924800" cy="565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143494" y="3059469"/>
            <a:ext cx="2133600" cy="311483"/>
          </a:xfrm>
          <a:prstGeom prst="wedgeRectCallout">
            <a:avLst>
              <a:gd name="adj1" fmla="val 93298"/>
              <a:gd name="adj2" fmla="val -2922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La</a:t>
            </a:r>
            <a:endParaRPr lang="en-US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914400" y="4184317"/>
            <a:ext cx="2514600" cy="311483"/>
          </a:xfrm>
          <a:prstGeom prst="wedgeRectCallout">
            <a:avLst>
              <a:gd name="adj1" fmla="val 100094"/>
              <a:gd name="adj2" fmla="val -9988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257800" y="2514600"/>
            <a:ext cx="2514600" cy="311483"/>
          </a:xfrm>
          <a:prstGeom prst="wedgeRectCallout">
            <a:avLst>
              <a:gd name="adj1" fmla="val -83778"/>
              <a:gd name="adj2" fmla="val 7607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6-Point Star 2"/>
          <p:cNvSpPr/>
          <p:nvPr/>
        </p:nvSpPr>
        <p:spPr>
          <a:xfrm>
            <a:off x="3124200" y="3013340"/>
            <a:ext cx="212035" cy="215376"/>
          </a:xfrm>
          <a:prstGeom prst="star6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-Point Star 6"/>
          <p:cNvSpPr/>
          <p:nvPr/>
        </p:nvSpPr>
        <p:spPr>
          <a:xfrm>
            <a:off x="4330147" y="2797964"/>
            <a:ext cx="212035" cy="215376"/>
          </a:xfrm>
          <a:prstGeom prst="star6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6-Point Star 7"/>
          <p:cNvSpPr/>
          <p:nvPr/>
        </p:nvSpPr>
        <p:spPr>
          <a:xfrm>
            <a:off x="4572000" y="3899424"/>
            <a:ext cx="212035" cy="215376"/>
          </a:xfrm>
          <a:prstGeom prst="star6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 animBg="1"/>
      <p:bldP spid="3" grpId="2" animBg="1"/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219200"/>
            <a:ext cx="8328025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762000"/>
            <a:ext cx="8050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 CẢNH ĐẸP THUẬN LỢI PHÁT TRIỂN DU LỊCH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2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362200"/>
            <a:ext cx="7772400" cy="28315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61576" y="5537376"/>
            <a:ext cx="2738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2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latin typeface="Arial" charset="0"/>
              </a:defRPr>
            </a:lvl2pPr>
            <a:lvl3pPr>
              <a:defRPr sz="2400">
                <a:latin typeface="Arial" charset="0"/>
              </a:defRPr>
            </a:lvl3pPr>
            <a:lvl4pPr>
              <a:defRPr sz="2000">
                <a:latin typeface="Arial" charset="0"/>
              </a:defRPr>
            </a:lvl4pPr>
            <a:lvl5pPr>
              <a:defRPr sz="2000">
                <a:latin typeface="Arial" charset="0"/>
              </a:defRPr>
            </a:lvl5pPr>
            <a:lvl6pPr eaLnBrk="0" hangingPunct="0">
              <a:defRPr sz="2000">
                <a:latin typeface="Arial" charset="0"/>
              </a:defRPr>
            </a:lvl6pPr>
            <a:lvl7pPr eaLnBrk="0" hangingPunct="0">
              <a:defRPr sz="2000">
                <a:latin typeface="Arial" charset="0"/>
              </a:defRPr>
            </a:lvl7pPr>
            <a:lvl8pPr eaLnBrk="0" hangingPunct="0">
              <a:defRPr sz="2000">
                <a:latin typeface="Arial" charset="0"/>
              </a:defRPr>
            </a:lvl8pPr>
            <a:lvl9pPr eaLnBrk="0" hangingPunct="0">
              <a:defRPr sz="2000">
                <a:latin typeface="Arial" charset="0"/>
              </a:defRPr>
            </a:lvl9pPr>
          </a:lstStyle>
          <a:p>
            <a:pPr defTabSz="609585"/>
            <a:r>
              <a:rPr lang="en-US" alt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</a:t>
            </a:r>
            <a:r>
              <a:rPr lang="en-US" alt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quét</a:t>
            </a:r>
            <a:endParaRPr lang="en-US" alt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9855" y="80919"/>
            <a:ext cx="859268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sz="3200" b="1" dirty="0">
                <a:ln w="10541" cmpd="sng"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latin typeface="Arial" charset="0"/>
              </a:rPr>
              <a:t>M</a:t>
            </a:r>
            <a:r>
              <a:rPr lang="vi-VN" sz="3200" b="1" dirty="0">
                <a:ln w="10541" cmpd="sng"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latin typeface="Arial" charset="0"/>
              </a:rPr>
              <a:t>ột số thiên tai thường xảy ra ở vùng Trung du và miền núi Bắc Bộ.</a:t>
            </a:r>
            <a:endParaRPr lang="en-US" sz="3200" b="1" dirty="0">
              <a:ln w="10541" cmpd="sng"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026" name="Picture 2" descr="Điện Biên: Nhiều thiệt hại sau lũ ống, lũ quét | Báo Dân tộc và Phát triển">
            <a:extLst>
              <a:ext uri="{FF2B5EF4-FFF2-40B4-BE49-F238E27FC236}">
                <a16:creationId xmlns:a16="http://schemas.microsoft.com/office/drawing/2014/main" xmlns="" id="{A6B3585D-8F35-7DCF-B89F-4C3AFCC84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3" y="1809750"/>
            <a:ext cx="417353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ướng dẫn phòng, tránh sạt lở đất">
            <a:extLst>
              <a:ext uri="{FF2B5EF4-FFF2-40B4-BE49-F238E27FC236}">
                <a16:creationId xmlns:a16="http://schemas.microsoft.com/office/drawing/2014/main" xmlns="" id="{603667A1-A000-24ED-821A-DAC911FC8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91" y="1885949"/>
            <a:ext cx="3875485" cy="344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ACC23E-3522-6CF9-3365-46CA34952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138" y="5585001"/>
            <a:ext cx="2738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2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latin typeface="Arial" charset="0"/>
              </a:defRPr>
            </a:lvl2pPr>
            <a:lvl3pPr>
              <a:defRPr sz="2400">
                <a:latin typeface="Arial" charset="0"/>
              </a:defRPr>
            </a:lvl3pPr>
            <a:lvl4pPr>
              <a:defRPr sz="2000">
                <a:latin typeface="Arial" charset="0"/>
              </a:defRPr>
            </a:lvl4pPr>
            <a:lvl5pPr>
              <a:defRPr sz="2000">
                <a:latin typeface="Arial" charset="0"/>
              </a:defRPr>
            </a:lvl5pPr>
            <a:lvl6pPr eaLnBrk="0" hangingPunct="0">
              <a:defRPr sz="2000">
                <a:latin typeface="Arial" charset="0"/>
              </a:defRPr>
            </a:lvl6pPr>
            <a:lvl7pPr eaLnBrk="0" hangingPunct="0">
              <a:defRPr sz="2000">
                <a:latin typeface="Arial" charset="0"/>
              </a:defRPr>
            </a:lvl7pPr>
            <a:lvl8pPr eaLnBrk="0" hangingPunct="0">
              <a:defRPr sz="2000">
                <a:latin typeface="Arial" charset="0"/>
              </a:defRPr>
            </a:lvl8pPr>
            <a:lvl9pPr eaLnBrk="0" hangingPunct="0">
              <a:defRPr sz="2000">
                <a:latin typeface="Arial" charset="0"/>
              </a:defRPr>
            </a:lvl9pPr>
          </a:lstStyle>
          <a:p>
            <a:pPr defTabSz="609585"/>
            <a:r>
              <a:rPr lang="en-US" alt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Sạt</a:t>
            </a:r>
            <a:r>
              <a:rPr lang="en-US" alt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lở</a:t>
            </a:r>
            <a:r>
              <a:rPr lang="en-US" alt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lang="en-US" alt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74EE1D-1646-AC1A-9031-308E7C248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7543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7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1143001" y="1753095"/>
            <a:ext cx="762000" cy="685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499261" y="1828800"/>
            <a:ext cx="5562599" cy="6096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nl-NL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đồi, cao nguyên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2499261" y="3124200"/>
            <a:ext cx="5562599" cy="6096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ao </a:t>
            </a:r>
            <a:r>
              <a:rPr lang="nl-NL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nguyên, cánh cung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499261" y="4415147"/>
            <a:ext cx="5562599" cy="6096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nl-NL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ồng </a:t>
            </a:r>
            <a:r>
              <a:rPr lang="nl-NL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bằng, núi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1143000" y="609600"/>
            <a:ext cx="7086600" cy="6096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 du và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1143001" y="3048000"/>
            <a:ext cx="762000" cy="685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1212769" y="4338947"/>
            <a:ext cx="762000" cy="685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0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  <p:bldP spid="10" grpId="0" animBg="1"/>
      <p:bldP spid="10" grpId="1" animBg="1"/>
      <p:bldP spid="12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evron 1">
            <a:extLst>
              <a:ext uri="{FF2B5EF4-FFF2-40B4-BE49-F238E27FC236}">
                <a16:creationId xmlns:a16="http://schemas.microsoft.com/office/drawing/2014/main" xmlns="" id="{744A2003-78F2-76E8-C98F-68119C79B554}"/>
              </a:ext>
            </a:extLst>
          </p:cNvPr>
          <p:cNvSpPr/>
          <p:nvPr/>
        </p:nvSpPr>
        <p:spPr>
          <a:xfrm>
            <a:off x="4533900" y="3428999"/>
            <a:ext cx="4229100" cy="2619375"/>
          </a:xfrm>
          <a:custGeom>
            <a:avLst/>
            <a:gdLst>
              <a:gd name="connsiteX0" fmla="*/ 0 w 6268161"/>
              <a:gd name="connsiteY0" fmla="*/ 0 h 2038349"/>
              <a:gd name="connsiteX1" fmla="*/ 569833 w 6268161"/>
              <a:gd name="connsiteY1" fmla="*/ 0 h 2038349"/>
              <a:gd name="connsiteX2" fmla="*/ 951621 w 6268161"/>
              <a:gd name="connsiteY2" fmla="*/ 0 h 2038349"/>
              <a:gd name="connsiteX3" fmla="*/ 1521454 w 6268161"/>
              <a:gd name="connsiteY3" fmla="*/ 0 h 2038349"/>
              <a:gd name="connsiteX4" fmla="*/ 2028605 w 6268161"/>
              <a:gd name="connsiteY4" fmla="*/ 0 h 2038349"/>
              <a:gd name="connsiteX5" fmla="*/ 2473074 w 6268161"/>
              <a:gd name="connsiteY5" fmla="*/ 0 h 2038349"/>
              <a:gd name="connsiteX6" fmla="*/ 2854862 w 6268161"/>
              <a:gd name="connsiteY6" fmla="*/ 0 h 2038349"/>
              <a:gd name="connsiteX7" fmla="*/ 3424695 w 6268161"/>
              <a:gd name="connsiteY7" fmla="*/ 0 h 2038349"/>
              <a:gd name="connsiteX8" fmla="*/ 3806483 w 6268161"/>
              <a:gd name="connsiteY8" fmla="*/ 0 h 2038349"/>
              <a:gd name="connsiteX9" fmla="*/ 4438998 w 6268161"/>
              <a:gd name="connsiteY9" fmla="*/ 0 h 2038349"/>
              <a:gd name="connsiteX10" fmla="*/ 5071512 w 6268161"/>
              <a:gd name="connsiteY10" fmla="*/ 0 h 2038349"/>
              <a:gd name="connsiteX11" fmla="*/ 5578663 w 6268161"/>
              <a:gd name="connsiteY11" fmla="*/ 0 h 2038349"/>
              <a:gd name="connsiteX12" fmla="*/ 6268161 w 6268161"/>
              <a:gd name="connsiteY12" fmla="*/ 0 h 2038349"/>
              <a:gd name="connsiteX13" fmla="*/ 6268161 w 6268161"/>
              <a:gd name="connsiteY13" fmla="*/ 529971 h 2038349"/>
              <a:gd name="connsiteX14" fmla="*/ 6268161 w 6268161"/>
              <a:gd name="connsiteY14" fmla="*/ 1019175 h 2038349"/>
              <a:gd name="connsiteX15" fmla="*/ 6268161 w 6268161"/>
              <a:gd name="connsiteY15" fmla="*/ 1528762 h 2038349"/>
              <a:gd name="connsiteX16" fmla="*/ 6268161 w 6268161"/>
              <a:gd name="connsiteY16" fmla="*/ 2038349 h 2038349"/>
              <a:gd name="connsiteX17" fmla="*/ 5823691 w 6268161"/>
              <a:gd name="connsiteY17" fmla="*/ 2038349 h 2038349"/>
              <a:gd name="connsiteX18" fmla="*/ 5379222 w 6268161"/>
              <a:gd name="connsiteY18" fmla="*/ 2038349 h 2038349"/>
              <a:gd name="connsiteX19" fmla="*/ 4809389 w 6268161"/>
              <a:gd name="connsiteY19" fmla="*/ 2038349 h 2038349"/>
              <a:gd name="connsiteX20" fmla="*/ 4302238 w 6268161"/>
              <a:gd name="connsiteY20" fmla="*/ 2038349 h 2038349"/>
              <a:gd name="connsiteX21" fmla="*/ 3607042 w 6268161"/>
              <a:gd name="connsiteY21" fmla="*/ 2038349 h 2038349"/>
              <a:gd name="connsiteX22" fmla="*/ 3162572 w 6268161"/>
              <a:gd name="connsiteY22" fmla="*/ 2038349 h 2038349"/>
              <a:gd name="connsiteX23" fmla="*/ 2592739 w 6268161"/>
              <a:gd name="connsiteY23" fmla="*/ 2038349 h 2038349"/>
              <a:gd name="connsiteX24" fmla="*/ 2148270 w 6268161"/>
              <a:gd name="connsiteY24" fmla="*/ 2038349 h 2038349"/>
              <a:gd name="connsiteX25" fmla="*/ 1578437 w 6268161"/>
              <a:gd name="connsiteY25" fmla="*/ 2038349 h 2038349"/>
              <a:gd name="connsiteX26" fmla="*/ 883241 w 6268161"/>
              <a:gd name="connsiteY26" fmla="*/ 2038349 h 2038349"/>
              <a:gd name="connsiteX27" fmla="*/ 0 w 6268161"/>
              <a:gd name="connsiteY27" fmla="*/ 2038349 h 2038349"/>
              <a:gd name="connsiteX28" fmla="*/ 0 w 6268161"/>
              <a:gd name="connsiteY28" fmla="*/ 1518570 h 2038349"/>
              <a:gd name="connsiteX29" fmla="*/ 0 w 6268161"/>
              <a:gd name="connsiteY29" fmla="*/ 1019175 h 2038349"/>
              <a:gd name="connsiteX30" fmla="*/ 0 w 6268161"/>
              <a:gd name="connsiteY30" fmla="*/ 499396 h 2038349"/>
              <a:gd name="connsiteX31" fmla="*/ 0 w 6268161"/>
              <a:gd name="connsiteY31" fmla="*/ 0 h 203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268161" h="2038349" fill="none" extrusionOk="0">
                <a:moveTo>
                  <a:pt x="0" y="0"/>
                </a:moveTo>
                <a:cubicBezTo>
                  <a:pt x="252066" y="-55426"/>
                  <a:pt x="432911" y="65941"/>
                  <a:pt x="569833" y="0"/>
                </a:cubicBezTo>
                <a:cubicBezTo>
                  <a:pt x="706755" y="-65941"/>
                  <a:pt x="862504" y="14377"/>
                  <a:pt x="951621" y="0"/>
                </a:cubicBezTo>
                <a:cubicBezTo>
                  <a:pt x="1040738" y="-14377"/>
                  <a:pt x="1403135" y="20100"/>
                  <a:pt x="1521454" y="0"/>
                </a:cubicBezTo>
                <a:cubicBezTo>
                  <a:pt x="1639773" y="-20100"/>
                  <a:pt x="1775857" y="13509"/>
                  <a:pt x="2028605" y="0"/>
                </a:cubicBezTo>
                <a:cubicBezTo>
                  <a:pt x="2281353" y="-13509"/>
                  <a:pt x="2310975" y="26329"/>
                  <a:pt x="2473074" y="0"/>
                </a:cubicBezTo>
                <a:cubicBezTo>
                  <a:pt x="2635173" y="-26329"/>
                  <a:pt x="2719809" y="9952"/>
                  <a:pt x="2854862" y="0"/>
                </a:cubicBezTo>
                <a:cubicBezTo>
                  <a:pt x="2989915" y="-9952"/>
                  <a:pt x="3250437" y="8823"/>
                  <a:pt x="3424695" y="0"/>
                </a:cubicBezTo>
                <a:cubicBezTo>
                  <a:pt x="3598953" y="-8823"/>
                  <a:pt x="3692868" y="23222"/>
                  <a:pt x="3806483" y="0"/>
                </a:cubicBezTo>
                <a:cubicBezTo>
                  <a:pt x="3920098" y="-23222"/>
                  <a:pt x="4227392" y="43300"/>
                  <a:pt x="4438998" y="0"/>
                </a:cubicBezTo>
                <a:cubicBezTo>
                  <a:pt x="4650604" y="-43300"/>
                  <a:pt x="4926267" y="21709"/>
                  <a:pt x="5071512" y="0"/>
                </a:cubicBezTo>
                <a:cubicBezTo>
                  <a:pt x="5216757" y="-21709"/>
                  <a:pt x="5416732" y="18109"/>
                  <a:pt x="5578663" y="0"/>
                </a:cubicBezTo>
                <a:cubicBezTo>
                  <a:pt x="5740594" y="-18109"/>
                  <a:pt x="6013172" y="9325"/>
                  <a:pt x="6268161" y="0"/>
                </a:cubicBezTo>
                <a:cubicBezTo>
                  <a:pt x="6309218" y="216243"/>
                  <a:pt x="6209072" y="417757"/>
                  <a:pt x="6268161" y="529971"/>
                </a:cubicBezTo>
                <a:cubicBezTo>
                  <a:pt x="6327250" y="642185"/>
                  <a:pt x="6214212" y="915376"/>
                  <a:pt x="6268161" y="1019175"/>
                </a:cubicBezTo>
                <a:cubicBezTo>
                  <a:pt x="6302949" y="1248146"/>
                  <a:pt x="6234346" y="1329861"/>
                  <a:pt x="6268161" y="1528762"/>
                </a:cubicBezTo>
                <a:cubicBezTo>
                  <a:pt x="6301976" y="1727663"/>
                  <a:pt x="6252290" y="1856119"/>
                  <a:pt x="6268161" y="2038349"/>
                </a:cubicBezTo>
                <a:cubicBezTo>
                  <a:pt x="6051240" y="2045769"/>
                  <a:pt x="6008794" y="2021219"/>
                  <a:pt x="5823691" y="2038349"/>
                </a:cubicBezTo>
                <a:cubicBezTo>
                  <a:pt x="5638588" y="2055479"/>
                  <a:pt x="5484985" y="2013086"/>
                  <a:pt x="5379222" y="2038349"/>
                </a:cubicBezTo>
                <a:cubicBezTo>
                  <a:pt x="5273459" y="2063612"/>
                  <a:pt x="5043944" y="2005866"/>
                  <a:pt x="4809389" y="2038349"/>
                </a:cubicBezTo>
                <a:cubicBezTo>
                  <a:pt x="4574834" y="2070832"/>
                  <a:pt x="4512083" y="2022287"/>
                  <a:pt x="4302238" y="2038349"/>
                </a:cubicBezTo>
                <a:cubicBezTo>
                  <a:pt x="4092393" y="2054411"/>
                  <a:pt x="3837014" y="1998274"/>
                  <a:pt x="3607042" y="2038349"/>
                </a:cubicBezTo>
                <a:cubicBezTo>
                  <a:pt x="3377070" y="2078424"/>
                  <a:pt x="3262316" y="1998306"/>
                  <a:pt x="3162572" y="2038349"/>
                </a:cubicBezTo>
                <a:cubicBezTo>
                  <a:pt x="3062828" y="2078392"/>
                  <a:pt x="2842643" y="2031404"/>
                  <a:pt x="2592739" y="2038349"/>
                </a:cubicBezTo>
                <a:cubicBezTo>
                  <a:pt x="2342835" y="2045294"/>
                  <a:pt x="2294136" y="2036178"/>
                  <a:pt x="2148270" y="2038349"/>
                </a:cubicBezTo>
                <a:cubicBezTo>
                  <a:pt x="2002404" y="2040520"/>
                  <a:pt x="1863225" y="2034791"/>
                  <a:pt x="1578437" y="2038349"/>
                </a:cubicBezTo>
                <a:cubicBezTo>
                  <a:pt x="1293649" y="2041907"/>
                  <a:pt x="1071217" y="2015703"/>
                  <a:pt x="883241" y="2038349"/>
                </a:cubicBezTo>
                <a:cubicBezTo>
                  <a:pt x="695265" y="2060995"/>
                  <a:pt x="409460" y="2007461"/>
                  <a:pt x="0" y="2038349"/>
                </a:cubicBezTo>
                <a:cubicBezTo>
                  <a:pt x="-22046" y="1930818"/>
                  <a:pt x="51778" y="1760111"/>
                  <a:pt x="0" y="1518570"/>
                </a:cubicBezTo>
                <a:cubicBezTo>
                  <a:pt x="-51778" y="1277029"/>
                  <a:pt x="34632" y="1176947"/>
                  <a:pt x="0" y="1019175"/>
                </a:cubicBezTo>
                <a:cubicBezTo>
                  <a:pt x="-40816" y="906291"/>
                  <a:pt x="26445" y="740177"/>
                  <a:pt x="0" y="499396"/>
                </a:cubicBezTo>
                <a:cubicBezTo>
                  <a:pt x="-26445" y="258615"/>
                  <a:pt x="45754" y="237413"/>
                  <a:pt x="0" y="0"/>
                </a:cubicBezTo>
                <a:close/>
              </a:path>
              <a:path w="6268161" h="2038349" stroke="0" extrusionOk="0">
                <a:moveTo>
                  <a:pt x="0" y="0"/>
                </a:moveTo>
                <a:cubicBezTo>
                  <a:pt x="166432" y="-16809"/>
                  <a:pt x="197399" y="2852"/>
                  <a:pt x="381788" y="0"/>
                </a:cubicBezTo>
                <a:cubicBezTo>
                  <a:pt x="566177" y="-2852"/>
                  <a:pt x="764774" y="27010"/>
                  <a:pt x="1076984" y="0"/>
                </a:cubicBezTo>
                <a:cubicBezTo>
                  <a:pt x="1389194" y="-27010"/>
                  <a:pt x="1566498" y="11327"/>
                  <a:pt x="1709498" y="0"/>
                </a:cubicBezTo>
                <a:cubicBezTo>
                  <a:pt x="1852498" y="-11327"/>
                  <a:pt x="2050077" y="33482"/>
                  <a:pt x="2216650" y="0"/>
                </a:cubicBezTo>
                <a:cubicBezTo>
                  <a:pt x="2383223" y="-33482"/>
                  <a:pt x="2435180" y="7676"/>
                  <a:pt x="2598438" y="0"/>
                </a:cubicBezTo>
                <a:cubicBezTo>
                  <a:pt x="2761696" y="-7676"/>
                  <a:pt x="2884948" y="10073"/>
                  <a:pt x="2980226" y="0"/>
                </a:cubicBezTo>
                <a:cubicBezTo>
                  <a:pt x="3075504" y="-10073"/>
                  <a:pt x="3333158" y="19491"/>
                  <a:pt x="3675422" y="0"/>
                </a:cubicBezTo>
                <a:cubicBezTo>
                  <a:pt x="4017686" y="-19491"/>
                  <a:pt x="3972340" y="13692"/>
                  <a:pt x="4057210" y="0"/>
                </a:cubicBezTo>
                <a:cubicBezTo>
                  <a:pt x="4142080" y="-13692"/>
                  <a:pt x="4496762" y="5567"/>
                  <a:pt x="4689724" y="0"/>
                </a:cubicBezTo>
                <a:cubicBezTo>
                  <a:pt x="4882686" y="-5567"/>
                  <a:pt x="4928901" y="48555"/>
                  <a:pt x="5134194" y="0"/>
                </a:cubicBezTo>
                <a:cubicBezTo>
                  <a:pt x="5339487" y="-48555"/>
                  <a:pt x="5395210" y="27025"/>
                  <a:pt x="5515982" y="0"/>
                </a:cubicBezTo>
                <a:cubicBezTo>
                  <a:pt x="5636754" y="-27025"/>
                  <a:pt x="6053081" y="22698"/>
                  <a:pt x="6268161" y="0"/>
                </a:cubicBezTo>
                <a:cubicBezTo>
                  <a:pt x="6280096" y="214077"/>
                  <a:pt x="6267523" y="289109"/>
                  <a:pt x="6268161" y="519779"/>
                </a:cubicBezTo>
                <a:cubicBezTo>
                  <a:pt x="6268799" y="750449"/>
                  <a:pt x="6209488" y="792147"/>
                  <a:pt x="6268161" y="1019175"/>
                </a:cubicBezTo>
                <a:cubicBezTo>
                  <a:pt x="6298763" y="1260429"/>
                  <a:pt x="6266195" y="1420904"/>
                  <a:pt x="6268161" y="1528762"/>
                </a:cubicBezTo>
                <a:cubicBezTo>
                  <a:pt x="6270127" y="1636620"/>
                  <a:pt x="6209094" y="1840400"/>
                  <a:pt x="6268161" y="2038349"/>
                </a:cubicBezTo>
                <a:cubicBezTo>
                  <a:pt x="6144840" y="2043901"/>
                  <a:pt x="5913330" y="1990531"/>
                  <a:pt x="5698328" y="2038349"/>
                </a:cubicBezTo>
                <a:cubicBezTo>
                  <a:pt x="5483326" y="2086167"/>
                  <a:pt x="5434273" y="2004097"/>
                  <a:pt x="5191177" y="2038349"/>
                </a:cubicBezTo>
                <a:cubicBezTo>
                  <a:pt x="4948081" y="2072601"/>
                  <a:pt x="4824341" y="1991667"/>
                  <a:pt x="4558663" y="2038349"/>
                </a:cubicBezTo>
                <a:cubicBezTo>
                  <a:pt x="4292985" y="2085031"/>
                  <a:pt x="4332467" y="2008406"/>
                  <a:pt x="4114193" y="2038349"/>
                </a:cubicBezTo>
                <a:cubicBezTo>
                  <a:pt x="3895919" y="2068292"/>
                  <a:pt x="3728020" y="2012621"/>
                  <a:pt x="3607042" y="2038349"/>
                </a:cubicBezTo>
                <a:cubicBezTo>
                  <a:pt x="3486064" y="2064077"/>
                  <a:pt x="3177181" y="1996422"/>
                  <a:pt x="2911846" y="2038349"/>
                </a:cubicBezTo>
                <a:cubicBezTo>
                  <a:pt x="2646511" y="2080276"/>
                  <a:pt x="2587987" y="2026879"/>
                  <a:pt x="2467376" y="2038349"/>
                </a:cubicBezTo>
                <a:cubicBezTo>
                  <a:pt x="2346765" y="2049819"/>
                  <a:pt x="2133710" y="2011865"/>
                  <a:pt x="2022907" y="2038349"/>
                </a:cubicBezTo>
                <a:cubicBezTo>
                  <a:pt x="1912104" y="2064833"/>
                  <a:pt x="1652544" y="1995443"/>
                  <a:pt x="1390392" y="2038349"/>
                </a:cubicBezTo>
                <a:cubicBezTo>
                  <a:pt x="1128241" y="2081255"/>
                  <a:pt x="953527" y="2000136"/>
                  <a:pt x="695196" y="2038349"/>
                </a:cubicBezTo>
                <a:cubicBezTo>
                  <a:pt x="436865" y="2076562"/>
                  <a:pt x="242201" y="1979205"/>
                  <a:pt x="0" y="2038349"/>
                </a:cubicBezTo>
                <a:cubicBezTo>
                  <a:pt x="-16437" y="1903765"/>
                  <a:pt x="46518" y="1704355"/>
                  <a:pt x="0" y="1559337"/>
                </a:cubicBezTo>
                <a:cubicBezTo>
                  <a:pt x="-46518" y="1414319"/>
                  <a:pt x="299" y="1198872"/>
                  <a:pt x="0" y="1019175"/>
                </a:cubicBezTo>
                <a:cubicBezTo>
                  <a:pt x="-28885" y="903485"/>
                  <a:pt x="43923" y="739775"/>
                  <a:pt x="0" y="519779"/>
                </a:cubicBezTo>
                <a:cubicBezTo>
                  <a:pt x="-43923" y="299783"/>
                  <a:pt x="50331" y="228823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67707363">
                  <a:prstGeom prst="chevron">
                    <a:avLst>
                      <a:gd name="adj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Lũ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quét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Lào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Cai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vi-VN" sz="3600" b="1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gây </a:t>
            </a: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thiệt hại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lớn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về </a:t>
            </a: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người và tài sản.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533400"/>
            <a:ext cx="408498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Vụ lũ quét, sạt lở đất kinh hoàng ở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3429000"/>
            <a:ext cx="4084987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33400"/>
            <a:ext cx="42291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3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04463" y="5146851"/>
            <a:ext cx="273896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2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latin typeface="Arial" charset="0"/>
              </a:defRPr>
            </a:lvl2pPr>
            <a:lvl3pPr>
              <a:defRPr sz="2400">
                <a:latin typeface="Arial" charset="0"/>
              </a:defRPr>
            </a:lvl3pPr>
            <a:lvl4pPr>
              <a:defRPr sz="2000">
                <a:latin typeface="Arial" charset="0"/>
              </a:defRPr>
            </a:lvl4pPr>
            <a:lvl5pPr>
              <a:defRPr sz="2000">
                <a:latin typeface="Arial" charset="0"/>
              </a:defRPr>
            </a:lvl5pPr>
            <a:lvl6pPr eaLnBrk="0" hangingPunct="0">
              <a:defRPr sz="2000">
                <a:latin typeface="Arial" charset="0"/>
              </a:defRPr>
            </a:lvl6pPr>
            <a:lvl7pPr eaLnBrk="0" hangingPunct="0">
              <a:defRPr sz="2000">
                <a:latin typeface="Arial" charset="0"/>
              </a:defRPr>
            </a:lvl7pPr>
            <a:lvl8pPr eaLnBrk="0" hangingPunct="0">
              <a:defRPr sz="2000">
                <a:latin typeface="Arial" charset="0"/>
              </a:defRPr>
            </a:lvl8pPr>
            <a:lvl9pPr eaLnBrk="0" hangingPunct="0">
              <a:defRPr sz="2000">
                <a:latin typeface="Arial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Sương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muối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050" name="Picture 2" descr="Sương muối có mặn không?">
            <a:extLst>
              <a:ext uri="{FF2B5EF4-FFF2-40B4-BE49-F238E27FC236}">
                <a16:creationId xmlns:a16="http://schemas.microsoft.com/office/drawing/2014/main" xmlns="" id="{D14DAD8B-90CF-5CD2-2B37-6E673AC4E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" y="981075"/>
            <a:ext cx="4404122" cy="3914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ác tỉnh, thành miền Bắc tăng cường phòng, chống rét đậm, rét hại - Báo Đại  biểu Nhân dân">
            <a:extLst>
              <a:ext uri="{FF2B5EF4-FFF2-40B4-BE49-F238E27FC236}">
                <a16:creationId xmlns:a16="http://schemas.microsoft.com/office/drawing/2014/main" xmlns="" id="{61676800-C9D4-2F0C-90C5-36CF638F2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29" y="1109663"/>
            <a:ext cx="4234740" cy="3757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D79E60-C72B-2C55-97B2-FCB5367C5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0713" y="5061126"/>
            <a:ext cx="31746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2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latin typeface="Arial" charset="0"/>
              </a:defRPr>
            </a:lvl2pPr>
            <a:lvl3pPr>
              <a:defRPr sz="2400">
                <a:latin typeface="Arial" charset="0"/>
              </a:defRPr>
            </a:lvl3pPr>
            <a:lvl4pPr>
              <a:defRPr sz="2000">
                <a:latin typeface="Arial" charset="0"/>
              </a:defRPr>
            </a:lvl4pPr>
            <a:lvl5pPr>
              <a:defRPr sz="2000">
                <a:latin typeface="Arial" charset="0"/>
              </a:defRPr>
            </a:lvl5pPr>
            <a:lvl6pPr eaLnBrk="0" hangingPunct="0">
              <a:defRPr sz="2000">
                <a:latin typeface="Arial" charset="0"/>
              </a:defRPr>
            </a:lvl6pPr>
            <a:lvl7pPr eaLnBrk="0" hangingPunct="0">
              <a:defRPr sz="2000">
                <a:latin typeface="Arial" charset="0"/>
              </a:defRPr>
            </a:lvl7pPr>
            <a:lvl8pPr eaLnBrk="0" hangingPunct="0">
              <a:defRPr sz="2000">
                <a:latin typeface="Arial" charset="0"/>
              </a:defRPr>
            </a:lvl8pPr>
            <a:lvl9pPr eaLnBrk="0" hangingPunct="0">
              <a:defRPr sz="2000">
                <a:latin typeface="Arial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Rét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đậm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rét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hại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44577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54730"/>
            <a:ext cx="4395973" cy="302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60668"/>
            <a:ext cx="4200525" cy="301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48" y="576943"/>
            <a:ext cx="4238625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0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1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09800"/>
            <a:ext cx="8001000" cy="1938992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tai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1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135579" y="1752600"/>
            <a:ext cx="762000" cy="685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143000" y="1752600"/>
            <a:ext cx="7772400" cy="6096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nl-NL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ùa </a:t>
            </a:r>
            <a:r>
              <a:rPr lang="nl-NL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hạ </a:t>
            </a:r>
            <a:r>
              <a:rPr lang="nl-NL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nóng và </a:t>
            </a:r>
            <a:r>
              <a:rPr lang="nl-NL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ít mưa, mùa đông lạnh và có tuyết </a:t>
            </a:r>
            <a:r>
              <a:rPr lang="nl-NL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rơi.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143000" y="3124200"/>
            <a:ext cx="7772400" cy="6096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nl-NL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ùa </a:t>
            </a:r>
            <a:r>
              <a:rPr lang="nl-NL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xuân mát mẻ, đóng băng vào mùa đông.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143000" y="4415147"/>
            <a:ext cx="7772400" cy="6096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nl-NL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ùa </a:t>
            </a:r>
            <a:r>
              <a:rPr lang="nl-NL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hạ nóng và mưa nhiều, mùa đông lạnh và ít mưa.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26624" y="609600"/>
            <a:ext cx="8688776" cy="6096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 điểm khí hậu vùng Trung du và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150422" y="3048000"/>
            <a:ext cx="762000" cy="685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150422" y="4338947"/>
            <a:ext cx="762000" cy="685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7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944E-6 L 0.00017 -0.4044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23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84E-6 L 0 -0.4107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685800" y="1752600"/>
            <a:ext cx="762000" cy="685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676399" y="1828800"/>
            <a:ext cx="7086601" cy="6096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676400" y="3124200"/>
            <a:ext cx="7086600" cy="6096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hiều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ghềnh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676398" y="4415147"/>
            <a:ext cx="7086601" cy="6096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gềnh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685800" y="609600"/>
            <a:ext cx="8077200" cy="6096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 điểm sông ngòi vùng Trung du và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Flowchart: Connector 13"/>
          <p:cNvSpPr/>
          <p:nvPr/>
        </p:nvSpPr>
        <p:spPr>
          <a:xfrm>
            <a:off x="685800" y="3088079"/>
            <a:ext cx="762000" cy="685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685800" y="4355772"/>
            <a:ext cx="762000" cy="685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51064E-7 L 3.33333E-6 -0.2060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1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3469E-6 L 0.00417 -0.1998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9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706701"/>
            <a:ext cx="7543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ghềnh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3. 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THIÊN NHIÊN VÙNG TRUNG DU VÀ MIỀN NÚI BẮC BỘ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3426538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336119"/>
            <a:ext cx="7543800" cy="301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616734"/>
            <a:ext cx="3730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362200"/>
            <a:ext cx="7772400" cy="28315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Em hãy kể tên các loại rau xứ lạnh được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Em hãy kể tên các loại rau xứ lạnh được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9162"/>
            <a:ext cx="8683625" cy="606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6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405</Words>
  <Application>Microsoft Office PowerPoint</Application>
  <PresentationFormat>On-screen Show (4:3)</PresentationFormat>
  <Paragraphs>50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430g2</dc:creator>
  <cp:lastModifiedBy>hp 430g2</cp:lastModifiedBy>
  <cp:revision>55</cp:revision>
  <dcterms:created xsi:type="dcterms:W3CDTF">2024-10-06T08:33:17Z</dcterms:created>
  <dcterms:modified xsi:type="dcterms:W3CDTF">2024-10-09T02:50:52Z</dcterms:modified>
</cp:coreProperties>
</file>