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8" r:id="rId2"/>
    <p:sldId id="295" r:id="rId3"/>
    <p:sldId id="272" r:id="rId4"/>
    <p:sldId id="273" r:id="rId5"/>
    <p:sldId id="315" r:id="rId6"/>
    <p:sldId id="311" r:id="rId7"/>
    <p:sldId id="312" r:id="rId8"/>
    <p:sldId id="313" r:id="rId9"/>
    <p:sldId id="314" r:id="rId10"/>
    <p:sldId id="301" r:id="rId11"/>
    <p:sldId id="302" r:id="rId12"/>
    <p:sldId id="283" r:id="rId13"/>
    <p:sldId id="305" r:id="rId14"/>
    <p:sldId id="306" r:id="rId15"/>
    <p:sldId id="307" r:id="rId16"/>
    <p:sldId id="310" r:id="rId17"/>
    <p:sldId id="294" r:id="rId18"/>
    <p:sldId id="284" r:id="rId19"/>
    <p:sldId id="264" r:id="rId20"/>
    <p:sldId id="261" r:id="rId21"/>
    <p:sldId id="30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006600"/>
    <a:srgbClr val="009900"/>
    <a:srgbClr val="4A206A"/>
    <a:srgbClr val="FF3300"/>
    <a:srgbClr val="FF0066"/>
    <a:srgbClr val="80008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186"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470AF3-0626-4BDD-9719-ACC0869E4A5C}" type="datetimeFigureOut">
              <a:rPr lang="en-US" smtClean="0"/>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B2B0C-280D-4FC8-A214-7BF64277243C}" type="slidenum">
              <a:rPr lang="en-US" smtClean="0"/>
              <a:t>‹#›</a:t>
            </a:fld>
            <a:endParaRPr lang="en-US"/>
          </a:p>
        </p:txBody>
      </p:sp>
    </p:spTree>
    <p:extLst>
      <p:ext uri="{BB962C8B-B14F-4D97-AF65-F5344CB8AC3E}">
        <p14:creationId xmlns:p14="http://schemas.microsoft.com/office/powerpoint/2010/main" val="2955101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000FD8-0BE9-4F2B-857F-73D2E5FFB92C}"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1061584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2179830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4111193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236963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000FD8-0BE9-4F2B-857F-73D2E5FFB92C}"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16358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000FD8-0BE9-4F2B-857F-73D2E5FFB92C}"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1447322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000FD8-0BE9-4F2B-857F-73D2E5FFB92C}"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3186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000FD8-0BE9-4F2B-857F-73D2E5FFB92C}"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03283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00FD8-0BE9-4F2B-857F-73D2E5FFB92C}"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62107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000FD8-0BE9-4F2B-857F-73D2E5FFB92C}"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761176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000FD8-0BE9-4F2B-857F-73D2E5FFB92C}"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06511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00FD8-0BE9-4F2B-857F-73D2E5FFB92C}" type="datetimeFigureOut">
              <a:rPr lang="en-US" smtClean="0"/>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22E36-98B1-45F1-A1E9-C5C9E84445C5}" type="slidenum">
              <a:rPr lang="en-US" smtClean="0"/>
              <a:t>‹#›</a:t>
            </a:fld>
            <a:endParaRPr lang="en-US"/>
          </a:p>
        </p:txBody>
      </p:sp>
    </p:spTree>
    <p:extLst>
      <p:ext uri="{BB962C8B-B14F-4D97-AF65-F5344CB8AC3E}">
        <p14:creationId xmlns:p14="http://schemas.microsoft.com/office/powerpoint/2010/main" val="4225492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file:///D:\2021-2022\GA%20PowerPoint%2021-22\L&#7899;p%202\Nh&#7841;c.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uGZQaccL_ug?si=hk1K0NBNLPatHj3r"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audio" Target="file:///E:\2022-%202023\GA%20PowerPoint%2022-23\C&#272;%204.%20S&#193;NG%20T&#7840;O%20V&#7898;I%20NH&#7918;NG%20CON%20CH&#7918;\nhac%20quat.mp3" TargetMode="External"/><Relationship Id="rId5" Type="http://schemas.microsoft.com/office/2007/relationships/hdphoto" Target="../media/hdphoto2.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f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762000" y="457200"/>
            <a:ext cx="7858125" cy="8458200"/>
          </a:xfrm>
          <a:prstGeom prst="rect">
            <a:avLst/>
          </a:prstGeom>
        </p:spPr>
        <p:txBody>
          <a:bodyPr spcFirstLastPara="1" wrap="none" fromWordArt="1">
            <a:prstTxWarp prst="textArchUp">
              <a:avLst>
                <a:gd name="adj" fmla="val 10800004"/>
              </a:avLst>
            </a:prstTxWarp>
          </a:bodyPr>
          <a:lstStyle/>
          <a:p>
            <a:pPr algn="ctr"/>
            <a:r>
              <a:rPr lang="vi-VN" sz="2800" kern="10">
                <a:ln w="9525">
                  <a:solidFill>
                    <a:srgbClr val="000000"/>
                  </a:solidFill>
                  <a:round/>
                  <a:headEnd/>
                  <a:tailEnd/>
                </a:ln>
                <a:solidFill>
                  <a:srgbClr val="990099"/>
                </a:solidFill>
                <a:latin typeface="Times New Roman"/>
                <a:cs typeface="Times New Roman"/>
              </a:rPr>
              <a:t>Chào mừng các con đến với tiết học</a:t>
            </a:r>
            <a:endParaRPr lang="en-US" sz="2800" kern="10">
              <a:ln w="9525">
                <a:solidFill>
                  <a:srgbClr val="000000"/>
                </a:solidFill>
                <a:round/>
                <a:headEnd/>
                <a:tailEnd/>
              </a:ln>
              <a:solidFill>
                <a:srgbClr val="990099"/>
              </a:solidFill>
              <a:latin typeface="Times New Roman"/>
              <a:cs typeface="Times New Roman"/>
            </a:endParaRPr>
          </a:p>
        </p:txBody>
      </p:sp>
      <p:sp>
        <p:nvSpPr>
          <p:cNvPr id="22532" name="WordArt 4"/>
          <p:cNvSpPr>
            <a:spLocks noChangeArrowheads="1" noChangeShapeType="1" noTextEdit="1"/>
          </p:cNvSpPr>
          <p:nvPr/>
        </p:nvSpPr>
        <p:spPr bwMode="auto">
          <a:xfrm>
            <a:off x="2286000" y="1752600"/>
            <a:ext cx="4676775" cy="1143000"/>
          </a:xfrm>
          <a:prstGeom prst="rect">
            <a:avLst/>
          </a:prstGeom>
        </p:spPr>
        <p:txBody>
          <a:bodyPr wrap="none" fromWordArt="1">
            <a:prstTxWarp prst="textPlain">
              <a:avLst>
                <a:gd name="adj" fmla="val 50000"/>
              </a:avLst>
            </a:prstTxWarp>
          </a:bodyPr>
          <a:lstStyle/>
          <a:p>
            <a:pPr algn="ctr"/>
            <a:r>
              <a:rPr lang="en-US" sz="3600" kern="10" dirty="0" err="1">
                <a:ln w="19050">
                  <a:solidFill>
                    <a:srgbClr val="009900"/>
                  </a:solidFill>
                  <a:round/>
                  <a:headEnd/>
                  <a:tailEnd/>
                </a:ln>
                <a:solidFill>
                  <a:srgbClr val="FFFF00"/>
                </a:solidFill>
                <a:effectLst>
                  <a:outerShdw dist="35921" dir="2700000" algn="ctr" rotWithShape="0">
                    <a:srgbClr val="990000"/>
                  </a:outerShdw>
                </a:effectLst>
                <a:latin typeface="Times New Roman"/>
                <a:cs typeface="Times New Roman"/>
              </a:rPr>
              <a:t>Môn</a:t>
            </a:r>
            <a:r>
              <a:rPr lang="en-US" sz="3600" kern="10" dirty="0">
                <a:ln w="19050">
                  <a:solidFill>
                    <a:srgbClr val="009900"/>
                  </a:solidFill>
                  <a:round/>
                  <a:headEnd/>
                  <a:tailEnd/>
                </a:ln>
                <a:solidFill>
                  <a:srgbClr val="FFFF00"/>
                </a:solidFill>
                <a:effectLst>
                  <a:outerShdw dist="35921" dir="2700000" algn="ctr" rotWithShape="0">
                    <a:srgbClr val="990000"/>
                  </a:outerShdw>
                </a:effectLst>
                <a:latin typeface="Times New Roman"/>
                <a:cs typeface="Times New Roman"/>
              </a:rPr>
              <a:t>: </a:t>
            </a:r>
            <a:r>
              <a:rPr lang="en-US" sz="3600" kern="10" dirty="0" err="1">
                <a:ln w="19050">
                  <a:solidFill>
                    <a:srgbClr val="009900"/>
                  </a:solidFill>
                  <a:round/>
                  <a:headEnd/>
                  <a:tailEnd/>
                </a:ln>
                <a:solidFill>
                  <a:srgbClr val="FFFF00"/>
                </a:solidFill>
                <a:effectLst>
                  <a:outerShdw dist="35921" dir="2700000" algn="ctr" rotWithShape="0">
                    <a:srgbClr val="990000"/>
                  </a:outerShdw>
                </a:effectLst>
                <a:latin typeface="Times New Roman"/>
                <a:cs typeface="Times New Roman"/>
              </a:rPr>
              <a:t>Mĩ</a:t>
            </a:r>
            <a:r>
              <a:rPr lang="en-US" sz="3600" kern="10" dirty="0">
                <a:ln w="19050">
                  <a:solidFill>
                    <a:srgbClr val="009900"/>
                  </a:solidFill>
                  <a:round/>
                  <a:headEnd/>
                  <a:tailEnd/>
                </a:ln>
                <a:solidFill>
                  <a:srgbClr val="FFFF00"/>
                </a:solidFill>
                <a:effectLst>
                  <a:outerShdw dist="35921" dir="2700000" algn="ctr" rotWithShape="0">
                    <a:srgbClr val="990000"/>
                  </a:outerShdw>
                </a:effectLst>
                <a:latin typeface="Times New Roman"/>
                <a:cs typeface="Times New Roman"/>
              </a:rPr>
              <a:t> </a:t>
            </a:r>
            <a:r>
              <a:rPr lang="en-US" sz="3600" kern="10" dirty="0" err="1">
                <a:ln w="19050">
                  <a:solidFill>
                    <a:srgbClr val="009900"/>
                  </a:solidFill>
                  <a:round/>
                  <a:headEnd/>
                  <a:tailEnd/>
                </a:ln>
                <a:solidFill>
                  <a:srgbClr val="FFFF00"/>
                </a:solidFill>
                <a:effectLst>
                  <a:outerShdw dist="35921" dir="2700000" algn="ctr" rotWithShape="0">
                    <a:srgbClr val="990000"/>
                  </a:outerShdw>
                </a:effectLst>
                <a:latin typeface="Times New Roman"/>
                <a:cs typeface="Times New Roman"/>
              </a:rPr>
              <a:t>thuật</a:t>
            </a:r>
            <a:endParaRPr lang="en-US" sz="3600" kern="10" dirty="0">
              <a:ln w="19050">
                <a:solidFill>
                  <a:srgbClr val="009900"/>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22533" name="WordArt 5"/>
          <p:cNvSpPr>
            <a:spLocks noChangeArrowheads="1" noChangeShapeType="1" noTextEdit="1"/>
          </p:cNvSpPr>
          <p:nvPr/>
        </p:nvSpPr>
        <p:spPr bwMode="auto">
          <a:xfrm>
            <a:off x="2209800" y="5334000"/>
            <a:ext cx="4876800" cy="457200"/>
          </a:xfrm>
          <a:prstGeom prst="rect">
            <a:avLst/>
          </a:prstGeom>
        </p:spPr>
        <p:txBody>
          <a:bodyPr wrap="none" fromWordArt="1">
            <a:prstTxWarp prst="textPlain">
              <a:avLst>
                <a:gd name="adj" fmla="val 50241"/>
              </a:avLst>
            </a:prstTxWarp>
          </a:bodyPr>
          <a:lstStyle/>
          <a:p>
            <a:pPr algn="ctr"/>
            <a:r>
              <a:rPr lang="en-US" sz="400" b="1" i="1" kern="10">
                <a:ln w="12700">
                  <a:solidFill>
                    <a:srgbClr val="FF6600"/>
                  </a:solidFill>
                  <a:round/>
                  <a:headEnd/>
                  <a:tailEnd/>
                </a:ln>
                <a:effectLst>
                  <a:outerShdw dist="35921" dir="2700000" sy="50000" kx="2115830" algn="bl" rotWithShape="0">
                    <a:srgbClr val="C0C0C0">
                      <a:alpha val="79999"/>
                    </a:srgbClr>
                  </a:outerShdw>
                </a:effectLst>
                <a:latin typeface="Times New Roman"/>
                <a:cs typeface="Times New Roman"/>
              </a:rPr>
              <a:t>Cô giáo: Nguyễn Thị Tú</a:t>
            </a:r>
          </a:p>
        </p:txBody>
      </p:sp>
      <p:sp>
        <p:nvSpPr>
          <p:cNvPr id="22535" name="WordArt 7"/>
          <p:cNvSpPr>
            <a:spLocks noChangeArrowheads="1" noChangeShapeType="1" noTextEdit="1"/>
          </p:cNvSpPr>
          <p:nvPr/>
        </p:nvSpPr>
        <p:spPr bwMode="auto">
          <a:xfrm>
            <a:off x="1295400" y="3352800"/>
            <a:ext cx="6858000" cy="990600"/>
          </a:xfrm>
          <a:prstGeom prst="rect">
            <a:avLst/>
          </a:prstGeom>
        </p:spPr>
        <p:txBody>
          <a:bodyPr wrap="none" fromWordArt="1">
            <a:prstTxWarp prst="textWave1">
              <a:avLst>
                <a:gd name="adj1" fmla="val 13005"/>
                <a:gd name="adj2" fmla="val 0"/>
              </a:avLst>
            </a:prstTxWarp>
          </a:bodyPr>
          <a:lstStyle/>
          <a:p>
            <a:pPr algn="ctr"/>
            <a:endParaRPr lang="en-US" sz="3600" b="1" kern="10">
              <a:ln w="9525">
                <a:solidFill>
                  <a:schemeClr val="accent2"/>
                </a:solidFill>
                <a:round/>
                <a:headEnd/>
                <a:tailEnd/>
              </a:ln>
              <a:solidFill>
                <a:srgbClr val="FF00FF"/>
              </a:solidFill>
              <a:effectLst>
                <a:outerShdw dist="53882" dir="2700000" algn="ctr" rotWithShape="0">
                  <a:srgbClr val="C0C0C0">
                    <a:alpha val="79999"/>
                  </a:srgbClr>
                </a:outerShdw>
              </a:effectLst>
              <a:latin typeface="Times New Roman"/>
              <a:cs typeface="Times New Roman"/>
            </a:endParaRPr>
          </a:p>
        </p:txBody>
      </p:sp>
      <p:sp>
        <p:nvSpPr>
          <p:cNvPr id="3079" name="TextBox 1"/>
          <p:cNvSpPr txBox="1">
            <a:spLocks noChangeArrowheads="1"/>
          </p:cNvSpPr>
          <p:nvPr/>
        </p:nvSpPr>
        <p:spPr bwMode="auto">
          <a:xfrm>
            <a:off x="1643926" y="3309938"/>
            <a:ext cx="6689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FF"/>
                </a:solidFill>
                <a:latin typeface="Times New Roman" pitchFamily="18" charset="0"/>
                <a:cs typeface="Arial" charset="0"/>
              </a:defRPr>
            </a:lvl1pPr>
            <a:lvl2pPr marL="742950" indent="-285750">
              <a:defRPr>
                <a:solidFill>
                  <a:srgbClr val="0000FF"/>
                </a:solidFill>
                <a:latin typeface="Times New Roman" pitchFamily="18" charset="0"/>
                <a:cs typeface="Arial" charset="0"/>
              </a:defRPr>
            </a:lvl2pPr>
            <a:lvl3pPr marL="1143000" indent="-228600">
              <a:defRPr>
                <a:solidFill>
                  <a:srgbClr val="0000FF"/>
                </a:solidFill>
                <a:latin typeface="Times New Roman" pitchFamily="18" charset="0"/>
                <a:cs typeface="Arial" charset="0"/>
              </a:defRPr>
            </a:lvl3pPr>
            <a:lvl4pPr marL="1600200" indent="-228600">
              <a:defRPr>
                <a:solidFill>
                  <a:srgbClr val="0000FF"/>
                </a:solidFill>
                <a:latin typeface="Times New Roman" pitchFamily="18" charset="0"/>
                <a:cs typeface="Arial" charset="0"/>
              </a:defRPr>
            </a:lvl4pPr>
            <a:lvl5pPr marL="2057400" indent="-228600">
              <a:defRPr>
                <a:solidFill>
                  <a:srgbClr val="0000FF"/>
                </a:solidFill>
                <a:latin typeface="Times New Roman" pitchFamily="18" charset="0"/>
                <a:cs typeface="Arial" charset="0"/>
              </a:defRPr>
            </a:lvl5pPr>
            <a:lvl6pPr marL="2514600" indent="-228600" eaLnBrk="0" fontAlgn="base" hangingPunct="0">
              <a:spcBef>
                <a:spcPct val="0"/>
              </a:spcBef>
              <a:spcAft>
                <a:spcPct val="0"/>
              </a:spcAft>
              <a:defRPr>
                <a:solidFill>
                  <a:srgbClr val="0000FF"/>
                </a:solidFill>
                <a:latin typeface="Times New Roman" pitchFamily="18" charset="0"/>
                <a:cs typeface="Arial" charset="0"/>
              </a:defRPr>
            </a:lvl6pPr>
            <a:lvl7pPr marL="2971800" indent="-228600" eaLnBrk="0" fontAlgn="base" hangingPunct="0">
              <a:spcBef>
                <a:spcPct val="0"/>
              </a:spcBef>
              <a:spcAft>
                <a:spcPct val="0"/>
              </a:spcAft>
              <a:defRPr>
                <a:solidFill>
                  <a:srgbClr val="0000FF"/>
                </a:solidFill>
                <a:latin typeface="Times New Roman" pitchFamily="18" charset="0"/>
                <a:cs typeface="Arial" charset="0"/>
              </a:defRPr>
            </a:lvl7pPr>
            <a:lvl8pPr marL="3429000" indent="-228600" eaLnBrk="0" fontAlgn="base" hangingPunct="0">
              <a:spcBef>
                <a:spcPct val="0"/>
              </a:spcBef>
              <a:spcAft>
                <a:spcPct val="0"/>
              </a:spcAft>
              <a:defRPr>
                <a:solidFill>
                  <a:srgbClr val="0000FF"/>
                </a:solidFill>
                <a:latin typeface="Times New Roman" pitchFamily="18" charset="0"/>
                <a:cs typeface="Arial" charset="0"/>
              </a:defRPr>
            </a:lvl8pPr>
            <a:lvl9pPr marL="3886200" indent="-228600" eaLnBrk="0" fontAlgn="base" hangingPunct="0">
              <a:spcBef>
                <a:spcPct val="0"/>
              </a:spcBef>
              <a:spcAft>
                <a:spcPct val="0"/>
              </a:spcAft>
              <a:defRPr>
                <a:solidFill>
                  <a:srgbClr val="0000FF"/>
                </a:solidFill>
                <a:latin typeface="Times New Roman" pitchFamily="18" charset="0"/>
                <a:cs typeface="Arial" charset="0"/>
              </a:defRPr>
            </a:lvl9pPr>
          </a:lstStyle>
          <a:p>
            <a:pPr algn="ctr">
              <a:defRPr/>
            </a:pPr>
            <a:r>
              <a:rPr lang="en-US" sz="2800" b="1">
                <a:solidFill>
                  <a:schemeClr val="tx1"/>
                </a:solidFill>
              </a:rPr>
              <a:t>Chủ đề 2: NGÔI TRƯỜNG HẠNH PHÚC</a:t>
            </a:r>
          </a:p>
          <a:p>
            <a:pPr algn="ctr">
              <a:defRPr/>
            </a:pPr>
            <a:r>
              <a:rPr lang="en-US" sz="2800" b="1">
                <a:solidFill>
                  <a:srgbClr val="FF0000"/>
                </a:solidFill>
              </a:rPr>
              <a:t>Bài 1: Tranh vẽ với các hình nối tiếp nhau</a:t>
            </a:r>
          </a:p>
        </p:txBody>
      </p:sp>
      <p:pic>
        <p:nvPicPr>
          <p:cNvPr id="2" name="Nhạc.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84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500" fill="hold"/>
                                        <p:tgtEl>
                                          <p:spTgt spid="22531"/>
                                        </p:tgtEl>
                                        <p:attrNameLst>
                                          <p:attrName>ppt_w</p:attrName>
                                        </p:attrNameLst>
                                      </p:cBhvr>
                                      <p:tavLst>
                                        <p:tav tm="0">
                                          <p:val>
                                            <p:fltVal val="0"/>
                                          </p:val>
                                        </p:tav>
                                        <p:tav tm="100000">
                                          <p:val>
                                            <p:strVal val="#ppt_w"/>
                                          </p:val>
                                        </p:tav>
                                      </p:tavLst>
                                    </p:anim>
                                    <p:anim calcmode="lin" valueType="num">
                                      <p:cBhvr>
                                        <p:cTn id="8" dur="500" fill="hold"/>
                                        <p:tgtEl>
                                          <p:spTgt spid="22531"/>
                                        </p:tgtEl>
                                        <p:attrNameLst>
                                          <p:attrName>ppt_h</p:attrName>
                                        </p:attrNameLst>
                                      </p:cBhvr>
                                      <p:tavLst>
                                        <p:tav tm="0">
                                          <p:val>
                                            <p:fltVal val="0"/>
                                          </p:val>
                                        </p:tav>
                                        <p:tav tm="100000">
                                          <p:val>
                                            <p:strVal val="#ppt_h"/>
                                          </p:val>
                                        </p:tav>
                                      </p:tavLst>
                                    </p:anim>
                                  </p:childTnLst>
                                </p:cTn>
                              </p:par>
                              <p:par>
                                <p:cTn id="9" presetID="22" presetClass="emph" presetSubtype="0" repeatCount="indefinite" fill="hold" grpId="1" nodeType="withEffect">
                                  <p:stCondLst>
                                    <p:cond delay="0"/>
                                  </p:stCondLst>
                                  <p:childTnLst>
                                    <p:animClr clrSpc="hsl" dir="cw">
                                      <p:cBhvr override="childStyle">
                                        <p:cTn id="10" dur="500" fill="hold"/>
                                        <p:tgtEl>
                                          <p:spTgt spid="22531"/>
                                        </p:tgtEl>
                                        <p:attrNameLst>
                                          <p:attrName>style.color</p:attrName>
                                        </p:attrNameLst>
                                      </p:cBhvr>
                                      <p:by>
                                        <p:hsl h="-7200000" s="0" l="0"/>
                                      </p:by>
                                    </p:animClr>
                                    <p:animClr clrSpc="hsl" dir="cw">
                                      <p:cBhvr>
                                        <p:cTn id="11" dur="500" fill="hold"/>
                                        <p:tgtEl>
                                          <p:spTgt spid="22531"/>
                                        </p:tgtEl>
                                        <p:attrNameLst>
                                          <p:attrName>fillcolor</p:attrName>
                                        </p:attrNameLst>
                                      </p:cBhvr>
                                      <p:by>
                                        <p:hsl h="-7200000" s="0" l="0"/>
                                      </p:by>
                                    </p:animClr>
                                    <p:animClr clrSpc="hsl" dir="cw">
                                      <p:cBhvr>
                                        <p:cTn id="12" dur="500" fill="hold"/>
                                        <p:tgtEl>
                                          <p:spTgt spid="22531"/>
                                        </p:tgtEl>
                                        <p:attrNameLst>
                                          <p:attrName>stroke.color</p:attrName>
                                        </p:attrNameLst>
                                      </p:cBhvr>
                                      <p:by>
                                        <p:hsl h="-7200000" s="0" l="0"/>
                                      </p:by>
                                    </p:animClr>
                                    <p:set>
                                      <p:cBhvr>
                                        <p:cTn id="13" dur="500" fill="hold"/>
                                        <p:tgtEl>
                                          <p:spTgt spid="22531"/>
                                        </p:tgtEl>
                                        <p:attrNameLst>
                                          <p:attrName>fill.type</p:attrName>
                                        </p:attrNameLst>
                                      </p:cBhvr>
                                      <p:to>
                                        <p:strVal val="solid"/>
                                      </p:to>
                                    </p:set>
                                  </p:childTnLst>
                                </p:cTn>
                              </p:par>
                              <p:par>
                                <p:cTn id="14" presetID="20" presetClass="entr" presetSubtype="0" fill="hold" grpId="0" nodeType="withEffect">
                                  <p:stCondLst>
                                    <p:cond delay="0"/>
                                  </p:stCondLst>
                                  <p:childTnLst>
                                    <p:set>
                                      <p:cBhvr>
                                        <p:cTn id="15" dur="1" fill="hold">
                                          <p:stCondLst>
                                            <p:cond delay="0"/>
                                          </p:stCondLst>
                                        </p:cTn>
                                        <p:tgtEl>
                                          <p:spTgt spid="22532"/>
                                        </p:tgtEl>
                                        <p:attrNameLst>
                                          <p:attrName>style.visibility</p:attrName>
                                        </p:attrNameLst>
                                      </p:cBhvr>
                                      <p:to>
                                        <p:strVal val="visible"/>
                                      </p:to>
                                    </p:set>
                                    <p:animEffect transition="in" filter="wedge">
                                      <p:cBhvr>
                                        <p:cTn id="16" dur="2000"/>
                                        <p:tgtEl>
                                          <p:spTgt spid="22532"/>
                                        </p:tgtEl>
                                      </p:cBhvr>
                                    </p:animEffect>
                                  </p:childTnLst>
                                </p:cTn>
                              </p:par>
                              <p:par>
                                <p:cTn id="17" presetID="22" presetClass="emph" presetSubtype="0" repeatCount="indefinite" fill="hold" grpId="1" nodeType="withEffect">
                                  <p:stCondLst>
                                    <p:cond delay="0"/>
                                  </p:stCondLst>
                                  <p:childTnLst>
                                    <p:animClr clrSpc="hsl" dir="cw">
                                      <p:cBhvr override="childStyle">
                                        <p:cTn id="18" dur="500" fill="hold"/>
                                        <p:tgtEl>
                                          <p:spTgt spid="22532"/>
                                        </p:tgtEl>
                                        <p:attrNameLst>
                                          <p:attrName>style.color</p:attrName>
                                        </p:attrNameLst>
                                      </p:cBhvr>
                                      <p:by>
                                        <p:hsl h="-7200000" s="0" l="0"/>
                                      </p:by>
                                    </p:animClr>
                                    <p:animClr clrSpc="hsl" dir="cw">
                                      <p:cBhvr>
                                        <p:cTn id="19" dur="500" fill="hold"/>
                                        <p:tgtEl>
                                          <p:spTgt spid="22532"/>
                                        </p:tgtEl>
                                        <p:attrNameLst>
                                          <p:attrName>fillcolor</p:attrName>
                                        </p:attrNameLst>
                                      </p:cBhvr>
                                      <p:by>
                                        <p:hsl h="-7200000" s="0" l="0"/>
                                      </p:by>
                                    </p:animClr>
                                    <p:animClr clrSpc="hsl" dir="cw">
                                      <p:cBhvr>
                                        <p:cTn id="20" dur="500" fill="hold"/>
                                        <p:tgtEl>
                                          <p:spTgt spid="22532"/>
                                        </p:tgtEl>
                                        <p:attrNameLst>
                                          <p:attrName>stroke.color</p:attrName>
                                        </p:attrNameLst>
                                      </p:cBhvr>
                                      <p:by>
                                        <p:hsl h="-7200000" s="0" l="0"/>
                                      </p:by>
                                    </p:animClr>
                                    <p:set>
                                      <p:cBhvr>
                                        <p:cTn id="21" dur="500" fill="hold"/>
                                        <p:tgtEl>
                                          <p:spTgt spid="22532"/>
                                        </p:tgtEl>
                                        <p:attrNameLst>
                                          <p:attrName>fill.type</p:attrName>
                                        </p:attrNameLst>
                                      </p:cBhvr>
                                      <p:to>
                                        <p:strVal val="solid"/>
                                      </p:to>
                                    </p:set>
                                  </p:childTnLst>
                                </p:cTn>
                              </p:par>
                              <p:par>
                                <p:cTn id="22" presetID="54" presetClass="entr" presetSubtype="0" accel="100000" fill="hold" grpId="0" nodeType="with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p:cTn id="24" dur="500" fill="hold"/>
                                        <p:tgtEl>
                                          <p:spTgt spid="22533"/>
                                        </p:tgtEl>
                                        <p:attrNameLst>
                                          <p:attrName>ppt_w</p:attrName>
                                        </p:attrNameLst>
                                      </p:cBhvr>
                                      <p:tavLst>
                                        <p:tav tm="0">
                                          <p:val>
                                            <p:strVal val="#ppt_w*0.05"/>
                                          </p:val>
                                        </p:tav>
                                        <p:tav tm="100000">
                                          <p:val>
                                            <p:strVal val="#ppt_w"/>
                                          </p:val>
                                        </p:tav>
                                      </p:tavLst>
                                    </p:anim>
                                    <p:anim calcmode="lin" valueType="num">
                                      <p:cBhvr>
                                        <p:cTn id="25" dur="500" fill="hold"/>
                                        <p:tgtEl>
                                          <p:spTgt spid="22533"/>
                                        </p:tgtEl>
                                        <p:attrNameLst>
                                          <p:attrName>ppt_h</p:attrName>
                                        </p:attrNameLst>
                                      </p:cBhvr>
                                      <p:tavLst>
                                        <p:tav tm="0">
                                          <p:val>
                                            <p:strVal val="#ppt_h"/>
                                          </p:val>
                                        </p:tav>
                                        <p:tav tm="100000">
                                          <p:val>
                                            <p:strVal val="#ppt_h"/>
                                          </p:val>
                                        </p:tav>
                                      </p:tavLst>
                                    </p:anim>
                                    <p:anim calcmode="lin" valueType="num">
                                      <p:cBhvr>
                                        <p:cTn id="26" dur="500" fill="hold"/>
                                        <p:tgtEl>
                                          <p:spTgt spid="22533"/>
                                        </p:tgtEl>
                                        <p:attrNameLst>
                                          <p:attrName>ppt_x</p:attrName>
                                        </p:attrNameLst>
                                      </p:cBhvr>
                                      <p:tavLst>
                                        <p:tav tm="0">
                                          <p:val>
                                            <p:strVal val="#ppt_x-.2"/>
                                          </p:val>
                                        </p:tav>
                                        <p:tav tm="100000">
                                          <p:val>
                                            <p:strVal val="#ppt_x"/>
                                          </p:val>
                                        </p:tav>
                                      </p:tavLst>
                                    </p:anim>
                                    <p:anim calcmode="lin" valueType="num">
                                      <p:cBhvr>
                                        <p:cTn id="27" dur="500" fill="hold"/>
                                        <p:tgtEl>
                                          <p:spTgt spid="22533"/>
                                        </p:tgtEl>
                                        <p:attrNameLst>
                                          <p:attrName>ppt_y</p:attrName>
                                        </p:attrNameLst>
                                      </p:cBhvr>
                                      <p:tavLst>
                                        <p:tav tm="0">
                                          <p:val>
                                            <p:strVal val="#ppt_y"/>
                                          </p:val>
                                        </p:tav>
                                        <p:tav tm="100000">
                                          <p:val>
                                            <p:strVal val="#ppt_y"/>
                                          </p:val>
                                        </p:tav>
                                      </p:tavLst>
                                    </p:anim>
                                    <p:animEffect transition="in" filter="fade">
                                      <p:cBhvr>
                                        <p:cTn id="28" dur="500"/>
                                        <p:tgtEl>
                                          <p:spTgt spid="22533"/>
                                        </p:tgtEl>
                                      </p:cBhvr>
                                    </p:animEffect>
                                  </p:childTnLst>
                                </p:cTn>
                              </p:par>
                              <p:par>
                                <p:cTn id="29" presetID="8" presetClass="entr" presetSubtype="16" fill="hold" grpId="0" nodeType="withEffect" nodePh="1">
                                  <p:stCondLst>
                                    <p:cond delay="0"/>
                                  </p:stCondLst>
                                  <p:endCondLst>
                                    <p:cond evt="begin" delay="0">
                                      <p:tn val="29"/>
                                    </p:cond>
                                  </p:endCondLst>
                                  <p:childTnLst>
                                    <p:set>
                                      <p:cBhvr>
                                        <p:cTn id="30" dur="1" fill="hold">
                                          <p:stCondLst>
                                            <p:cond delay="0"/>
                                          </p:stCondLst>
                                        </p:cTn>
                                        <p:tgtEl>
                                          <p:spTgt spid="22535"/>
                                        </p:tgtEl>
                                        <p:attrNameLst>
                                          <p:attrName>style.visibility</p:attrName>
                                        </p:attrNameLst>
                                      </p:cBhvr>
                                      <p:to>
                                        <p:strVal val="visible"/>
                                      </p:to>
                                    </p:set>
                                    <p:animEffect transition="in" filter="diamond(in)">
                                      <p:cBhvr>
                                        <p:cTn id="31" dur="2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161398" fill="hold"/>
                                        <p:tgtEl>
                                          <p:spTgt spid="2"/>
                                        </p:tgtEl>
                                      </p:cBhvr>
                                    </p:cmd>
                                  </p:childTnLst>
                                </p:cTn>
                              </p:par>
                            </p:childTnLst>
                          </p:cTn>
                        </p:par>
                      </p:childTnLst>
                    </p:cTn>
                  </p:par>
                </p:childTnLst>
              </p:cTn>
              <p:nextCondLst>
                <p:cond evt="onClick" delay="0">
                  <p:tgtEl>
                    <p:spTgt spid="2"/>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22531" grpId="0" animBg="1"/>
      <p:bldP spid="22531" grpId="1" animBg="1"/>
      <p:bldP spid="22532" grpId="0" animBg="1"/>
      <p:bldP spid="22532" grpId="1" animBg="1"/>
      <p:bldP spid="22533" grpId="0" animBg="1"/>
      <p:bldP spid="225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Rectangle 8"/>
          <p:cNvSpPr>
            <a:spLocks noChangeArrowheads="1"/>
          </p:cNvSpPr>
          <p:nvPr/>
        </p:nvSpPr>
        <p:spPr bwMode="auto">
          <a:xfrm>
            <a:off x="107504" y="3200400"/>
            <a:ext cx="4348423" cy="685800"/>
          </a:xfrm>
          <a:prstGeom prst="rect">
            <a:avLst/>
          </a:prstGeom>
          <a:solidFill>
            <a:srgbClr val="FFFF99"/>
          </a:solidFill>
          <a:ln w="28575">
            <a:solidFill>
              <a:srgbClr val="000099"/>
            </a:solidFill>
            <a:miter lim="800000"/>
            <a:headEnd/>
            <a:tailEnd/>
          </a:ln>
        </p:spPr>
        <p:txBody>
          <a:bodyPr wrap="none" anchor="ctr"/>
          <a:lstStyle/>
          <a:p>
            <a:r>
              <a:rPr lang="en-US" sz="2000" b="1" u="sng">
                <a:solidFill>
                  <a:srgbClr val="FF0000"/>
                </a:solidFill>
                <a:latin typeface="Times New Roman" pitchFamily="18" charset="0"/>
                <a:cs typeface="Times New Roman" pitchFamily="18" charset="0"/>
              </a:rPr>
              <a:t>B1</a:t>
            </a:r>
            <a:r>
              <a:rPr lang="en-US" sz="2000" b="1">
                <a:latin typeface="Times New Roman" pitchFamily="18" charset="0"/>
                <a:cs typeface="Times New Roman" pitchFamily="18" charset="0"/>
              </a:rPr>
              <a:t>: Chọn bút vẽ, vẽ hình một nhân vật</a:t>
            </a:r>
          </a:p>
          <a:p>
            <a:r>
              <a:rPr lang="en-US" sz="2000" b="1">
                <a:latin typeface="Times New Roman" pitchFamily="18" charset="0"/>
                <a:cs typeface="Times New Roman" pitchFamily="18" charset="0"/>
              </a:rPr>
              <a:t>        từ cạnh phía dưới của tờ giấy.</a:t>
            </a:r>
          </a:p>
        </p:txBody>
      </p:sp>
      <p:sp>
        <p:nvSpPr>
          <p:cNvPr id="11" name="Rectangle 8"/>
          <p:cNvSpPr>
            <a:spLocks noChangeArrowheads="1"/>
          </p:cNvSpPr>
          <p:nvPr/>
        </p:nvSpPr>
        <p:spPr bwMode="auto">
          <a:xfrm>
            <a:off x="5004048" y="6019800"/>
            <a:ext cx="3880048" cy="762000"/>
          </a:xfrm>
          <a:prstGeom prst="rect">
            <a:avLst/>
          </a:prstGeom>
          <a:solidFill>
            <a:srgbClr val="FFFF99"/>
          </a:solidFill>
          <a:ln w="28575">
            <a:solidFill>
              <a:srgbClr val="000099"/>
            </a:solidFill>
            <a:miter lim="800000"/>
            <a:headEnd/>
            <a:tailEnd/>
          </a:ln>
        </p:spPr>
        <p:txBody>
          <a:bodyPr wrap="none" anchor="ctr"/>
          <a:lstStyle/>
          <a:p>
            <a:r>
              <a:rPr lang="en-US" sz="2000" b="1" u="sng">
                <a:solidFill>
                  <a:srgbClr val="FF0000"/>
                </a:solidFill>
                <a:latin typeface="Times New Roman" pitchFamily="18" charset="0"/>
                <a:cs typeface="Times New Roman" pitchFamily="18" charset="0"/>
              </a:rPr>
              <a:t>B4</a:t>
            </a:r>
            <a:r>
              <a:rPr lang="en-US" sz="2000" b="1">
                <a:latin typeface="Times New Roman" pitchFamily="18" charset="0"/>
                <a:cs typeface="Times New Roman" pitchFamily="18" charset="0"/>
              </a:rPr>
              <a:t>: Vẽ đậm nhạt hoặc vẽ màu cho</a:t>
            </a:r>
          </a:p>
          <a:p>
            <a:r>
              <a:rPr lang="en-US" sz="2000" b="1">
                <a:latin typeface="Times New Roman" pitchFamily="18" charset="0"/>
                <a:cs typeface="Times New Roman" pitchFamily="18" charset="0"/>
              </a:rPr>
              <a:t>bức tranh thêm sinh động.</a:t>
            </a:r>
          </a:p>
        </p:txBody>
      </p:sp>
      <p:sp>
        <p:nvSpPr>
          <p:cNvPr id="12" name="Rectangle 8"/>
          <p:cNvSpPr>
            <a:spLocks noChangeArrowheads="1"/>
          </p:cNvSpPr>
          <p:nvPr/>
        </p:nvSpPr>
        <p:spPr bwMode="auto">
          <a:xfrm>
            <a:off x="107504" y="6019800"/>
            <a:ext cx="4672012" cy="762000"/>
          </a:xfrm>
          <a:prstGeom prst="rect">
            <a:avLst/>
          </a:prstGeom>
          <a:solidFill>
            <a:srgbClr val="FFFF99"/>
          </a:solidFill>
          <a:ln w="28575">
            <a:solidFill>
              <a:srgbClr val="000099"/>
            </a:solidFill>
            <a:miter lim="800000"/>
            <a:headEnd/>
            <a:tailEnd/>
          </a:ln>
        </p:spPr>
        <p:txBody>
          <a:bodyPr wrap="none" anchor="ctr"/>
          <a:lstStyle/>
          <a:p>
            <a:r>
              <a:rPr lang="en-US" sz="2000" b="1" u="sng">
                <a:solidFill>
                  <a:srgbClr val="FF0000"/>
                </a:solidFill>
                <a:latin typeface="Times New Roman" pitchFamily="18" charset="0"/>
                <a:cs typeface="Times New Roman" pitchFamily="18" charset="0"/>
              </a:rPr>
              <a:t>B3</a:t>
            </a:r>
            <a:r>
              <a:rPr lang="en-US" sz="2000" b="1">
                <a:latin typeface="Times New Roman" pitchFamily="18" charset="0"/>
                <a:cs typeface="Times New Roman" pitchFamily="18" charset="0"/>
              </a:rPr>
              <a:t>: Vẽ thêm nhiều nhân vật khác khác</a:t>
            </a:r>
          </a:p>
          <a:p>
            <a:r>
              <a:rPr lang="en-US" sz="2000" b="1">
                <a:latin typeface="Times New Roman" pitchFamily="18" charset="0"/>
                <a:cs typeface="Times New Roman" pitchFamily="18" charset="0"/>
              </a:rPr>
              <a:t>kết nối với nhau tạo thành một bức tranh.           </a:t>
            </a:r>
          </a:p>
        </p:txBody>
      </p:sp>
      <p:sp>
        <p:nvSpPr>
          <p:cNvPr id="13" name="Rectangle 8"/>
          <p:cNvSpPr>
            <a:spLocks noChangeArrowheads="1"/>
          </p:cNvSpPr>
          <p:nvPr/>
        </p:nvSpPr>
        <p:spPr bwMode="auto">
          <a:xfrm>
            <a:off x="4837112" y="3220008"/>
            <a:ext cx="4055368" cy="666192"/>
          </a:xfrm>
          <a:prstGeom prst="rect">
            <a:avLst/>
          </a:prstGeom>
          <a:solidFill>
            <a:srgbClr val="FFFF99"/>
          </a:solidFill>
          <a:ln w="28575">
            <a:solidFill>
              <a:srgbClr val="000099"/>
            </a:solidFill>
            <a:miter lim="800000"/>
            <a:headEnd/>
            <a:tailEnd/>
          </a:ln>
        </p:spPr>
        <p:txBody>
          <a:bodyPr wrap="none" anchor="ctr"/>
          <a:lstStyle/>
          <a:p>
            <a:r>
              <a:rPr lang="en-US" sz="2000" b="1" u="sng">
                <a:solidFill>
                  <a:srgbClr val="FF0000"/>
                </a:solidFill>
                <a:latin typeface="Times New Roman" pitchFamily="18" charset="0"/>
                <a:cs typeface="Times New Roman" pitchFamily="18" charset="0"/>
              </a:rPr>
              <a:t>B2</a:t>
            </a:r>
            <a:r>
              <a:rPr lang="en-US" sz="2000" b="1">
                <a:latin typeface="Times New Roman" pitchFamily="18" charset="0"/>
                <a:cs typeface="Times New Roman" pitchFamily="18" charset="0"/>
              </a:rPr>
              <a:t>: Vẽ tiếp các nhân vật kết nối với </a:t>
            </a:r>
          </a:p>
          <a:p>
            <a:r>
              <a:rPr lang="en-US" sz="2000" b="1">
                <a:latin typeface="Times New Roman" pitchFamily="18" charset="0"/>
                <a:cs typeface="Times New Roman" pitchFamily="18" charset="0"/>
              </a:rPr>
              <a:t>        hình ban đầu.</a:t>
            </a:r>
          </a:p>
        </p:txBody>
      </p:sp>
      <p:sp>
        <p:nvSpPr>
          <p:cNvPr id="7" name="TextBox 6"/>
          <p:cNvSpPr txBox="1"/>
          <p:nvPr/>
        </p:nvSpPr>
        <p:spPr>
          <a:xfrm>
            <a:off x="100180" y="87015"/>
            <a:ext cx="8360252" cy="461665"/>
          </a:xfrm>
          <a:prstGeom prst="rect">
            <a:avLst/>
          </a:prstGeom>
          <a:noFill/>
        </p:spPr>
        <p:txBody>
          <a:bodyPr wrap="square" rtlCol="0">
            <a:spAutoFit/>
          </a:bodyPr>
          <a:lstStyle/>
          <a:p>
            <a:r>
              <a:rPr lang="nl-NL" sz="2400" b="1">
                <a:solidFill>
                  <a:srgbClr val="FFFF00"/>
                </a:solidFill>
                <a:effectLst/>
                <a:latin typeface="Times New Roman" panose="02020603050405020304" pitchFamily="18" charset="0"/>
                <a:ea typeface="Times New Roman" panose="02020603050405020304" pitchFamily="18" charset="0"/>
              </a:rPr>
              <a:t>HOẠT ĐỘNG 2: KIẾN TẠO KIẾN THỨC- KĨ NĂNG </a:t>
            </a:r>
            <a:endParaRPr lang="en-US" sz="2400" b="1" i="1">
              <a:solidFill>
                <a:srgbClr val="FFFF00"/>
              </a:solidFill>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C584CF39-508C-42F0-A5EF-6954ED3C1A43}"/>
              </a:ext>
            </a:extLst>
          </p:cNvPr>
          <p:cNvSpPr/>
          <p:nvPr/>
        </p:nvSpPr>
        <p:spPr>
          <a:xfrm>
            <a:off x="378251" y="476672"/>
            <a:ext cx="6851556" cy="461665"/>
          </a:xfrm>
          <a:prstGeom prst="rect">
            <a:avLst/>
          </a:prstGeom>
        </p:spPr>
        <p:txBody>
          <a:bodyPr wrap="none">
            <a:spAutoFit/>
          </a:bodyPr>
          <a:lstStyle/>
          <a:p>
            <a:r>
              <a:rPr lang="en-GB" sz="2400" b="1" i="1">
                <a:solidFill>
                  <a:schemeClr val="bg1"/>
                </a:solidFill>
                <a:latin typeface="Times New Roman" pitchFamily="18" charset="0"/>
                <a:cs typeface="Times New Roman" pitchFamily="18" charset="0"/>
              </a:rPr>
              <a:t>Các bước vẽ tranh có nhiều nhân vật nối tiếp nhau: </a:t>
            </a:r>
            <a:endParaRPr lang="en-US" sz="2400" b="1" i="1">
              <a:solidFill>
                <a:schemeClr val="bg1"/>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2" t="27705" r="80349" b="31279"/>
          <a:stretch/>
        </p:blipFill>
        <p:spPr bwMode="auto">
          <a:xfrm>
            <a:off x="1354859" y="938337"/>
            <a:ext cx="2065013" cy="218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809" t="24871" r="54459" b="19597"/>
          <a:stretch/>
        </p:blipFill>
        <p:spPr bwMode="auto">
          <a:xfrm>
            <a:off x="7061043" y="3979941"/>
            <a:ext cx="1751045" cy="198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166" t="25000" r="6825" b="28545"/>
          <a:stretch/>
        </p:blipFill>
        <p:spPr bwMode="auto">
          <a:xfrm>
            <a:off x="1329442" y="4005064"/>
            <a:ext cx="2090429" cy="193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504" t="29070" r="40828" b="28545"/>
          <a:stretch/>
        </p:blipFill>
        <p:spPr bwMode="auto">
          <a:xfrm>
            <a:off x="5943753" y="938337"/>
            <a:ext cx="1940615" cy="21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793" t="20617" r="26908" b="29901"/>
          <a:stretch/>
        </p:blipFill>
        <p:spPr bwMode="auto">
          <a:xfrm>
            <a:off x="5004048" y="4005063"/>
            <a:ext cx="1863824" cy="1938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9426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24896" y="1916832"/>
            <a:ext cx="8921032" cy="1815882"/>
          </a:xfrm>
          <a:prstGeom prst="rect">
            <a:avLst/>
          </a:prstGeom>
          <a:noFill/>
        </p:spPr>
        <p:txBody>
          <a:bodyPr wrap="none" rtlCol="0">
            <a:spAutoFit/>
          </a:bodyPr>
          <a:lstStyle/>
          <a:p>
            <a:pPr algn="ctr"/>
            <a:r>
              <a:rPr lang="en-US" sz="2800" b="1" dirty="0">
                <a:solidFill>
                  <a:srgbClr val="0070C0"/>
                </a:solidFill>
                <a:latin typeface="Times New Roman" pitchFamily="18" charset="0"/>
                <a:cs typeface="Times New Roman" pitchFamily="18" charset="0"/>
              </a:rPr>
              <a:t>VIDEO HƯỚNG DẪN VẼ TRANH CÓ NHIỀU </a:t>
            </a:r>
          </a:p>
          <a:p>
            <a:pPr algn="ctr"/>
            <a:r>
              <a:rPr lang="en-US" sz="2800" b="1" dirty="0">
                <a:solidFill>
                  <a:srgbClr val="0070C0"/>
                </a:solidFill>
                <a:latin typeface="Times New Roman" pitchFamily="18" charset="0"/>
                <a:cs typeface="Times New Roman" pitchFamily="18" charset="0"/>
              </a:rPr>
              <a:t>NHÂN VẬT NỐI TIẾP NHAU</a:t>
            </a:r>
          </a:p>
          <a:p>
            <a:pPr algn="ctr"/>
            <a:r>
              <a:rPr lang="en-US" sz="2800" b="1" dirty="0">
                <a:solidFill>
                  <a:srgbClr val="0070C0"/>
                </a:solidFill>
                <a:latin typeface="Times New Roman" pitchFamily="18" charset="0"/>
                <a:cs typeface="Times New Roman" pitchFamily="18" charset="0"/>
                <a:hlinkClick r:id="rId3"/>
              </a:rPr>
              <a:t>https://youtu.be/uGZQaccL_ug?si=hk1K0NBNLPatHj3r</a:t>
            </a:r>
            <a:endParaRPr lang="en-US" sz="2800" b="1" dirty="0">
              <a:solidFill>
                <a:srgbClr val="0070C0"/>
              </a:solidFill>
              <a:latin typeface="Times New Roman" pitchFamily="18" charset="0"/>
              <a:cs typeface="Times New Roman" pitchFamily="18" charset="0"/>
            </a:endParaRPr>
          </a:p>
          <a:p>
            <a:pPr algn="ctr"/>
            <a:endParaRPr lang="en-US" sz="2800" b="1" dirty="0">
              <a:solidFill>
                <a:srgbClr val="0070C0"/>
              </a:solidFill>
              <a:latin typeface="Times New Roman" pitchFamily="18" charset="0"/>
              <a:cs typeface="Times New Roman" pitchFamily="18" charset="0"/>
            </a:endParaRPr>
          </a:p>
        </p:txBody>
      </p:sp>
      <p:sp>
        <p:nvSpPr>
          <p:cNvPr id="6" name="TextBox 5"/>
          <p:cNvSpPr txBox="1"/>
          <p:nvPr/>
        </p:nvSpPr>
        <p:spPr>
          <a:xfrm>
            <a:off x="100180" y="87015"/>
            <a:ext cx="8360252" cy="461665"/>
          </a:xfrm>
          <a:prstGeom prst="rect">
            <a:avLst/>
          </a:prstGeom>
          <a:noFill/>
        </p:spPr>
        <p:txBody>
          <a:bodyPr wrap="square" rtlCol="0">
            <a:spAutoFit/>
          </a:bodyPr>
          <a:lstStyle/>
          <a:p>
            <a:r>
              <a:rPr lang="nl-NL" sz="2400" b="1">
                <a:effectLst/>
                <a:latin typeface="Times New Roman" panose="02020603050405020304" pitchFamily="18" charset="0"/>
                <a:ea typeface="Times New Roman" panose="02020603050405020304" pitchFamily="18" charset="0"/>
              </a:rPr>
              <a:t>HOẠT ĐỘNG 2: KIẾN TẠO KIẾN THỨC- KĨ NĂNG </a:t>
            </a:r>
            <a:endParaRPr lang="en-US" sz="2400" b="1" i="1">
              <a:latin typeface="Times New Roman" panose="02020603050405020304" pitchFamily="18" charset="0"/>
              <a:cs typeface="Times New Roman" panose="02020603050405020304" pitchFamily="18" charset="0"/>
            </a:endParaRPr>
          </a:p>
        </p:txBody>
      </p:sp>
      <p:sp>
        <p:nvSpPr>
          <p:cNvPr id="7" name="Hình chữ nhật 4">
            <a:extLst>
              <a:ext uri="{FF2B5EF4-FFF2-40B4-BE49-F238E27FC236}">
                <a16:creationId xmlns:a16="http://schemas.microsoft.com/office/drawing/2014/main" id="{C584CF39-508C-42F0-A5EF-6954ED3C1A43}"/>
              </a:ext>
            </a:extLst>
          </p:cNvPr>
          <p:cNvSpPr/>
          <p:nvPr/>
        </p:nvSpPr>
        <p:spPr>
          <a:xfrm>
            <a:off x="162227" y="476672"/>
            <a:ext cx="6851556" cy="461665"/>
          </a:xfrm>
          <a:prstGeom prst="rect">
            <a:avLst/>
          </a:prstGeom>
        </p:spPr>
        <p:txBody>
          <a:bodyPr wrap="none">
            <a:spAutoFit/>
          </a:bodyPr>
          <a:lstStyle/>
          <a:p>
            <a:r>
              <a:rPr lang="en-GB" sz="2400" b="1" i="1">
                <a:solidFill>
                  <a:srgbClr val="FF0000"/>
                </a:solidFill>
                <a:latin typeface="Times New Roman" pitchFamily="18" charset="0"/>
                <a:cs typeface="Times New Roman" pitchFamily="18" charset="0"/>
              </a:rPr>
              <a:t>Các bước vẽ tranh có nhiều nhân vật nối tiếp nhau: </a:t>
            </a:r>
            <a:endParaRPr lang="en-US" sz="2400" b="1" i="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53598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02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nhac quat.mp3">
            <a:hlinkClick r:id="" action="ppaction://media"/>
          </p:cNvPr>
          <p:cNvPicPr>
            <a:picLocks noRot="1" noChangeAspect="1"/>
          </p:cNvPicPr>
          <p:nvPr>
            <a:audioFile r:link="rId1"/>
          </p:nvPr>
        </p:nvPicPr>
        <p:blipFill>
          <a:blip r:embed="rId3"/>
          <a:stretch>
            <a:fillRect/>
          </a:stretch>
        </p:blipFill>
        <p:spPr>
          <a:xfrm>
            <a:off x="199697" y="257503"/>
            <a:ext cx="304800" cy="304800"/>
          </a:xfrm>
          <a:prstGeom prst="rect">
            <a:avLst/>
          </a:prstGeom>
        </p:spPr>
      </p:pic>
      <p:pic>
        <p:nvPicPr>
          <p:cNvPr id="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35097" t="23431" r="46243" b="32173"/>
          <a:stretch/>
        </p:blipFill>
        <p:spPr bwMode="auto">
          <a:xfrm>
            <a:off x="1043608" y="188640"/>
            <a:ext cx="6839230" cy="648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5975529"/>
      </p:ext>
    </p:extLst>
  </p:cSld>
  <p:clrMapOvr>
    <a:masterClrMapping/>
  </p:clrMapOvr>
  <p:transition spd="med"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5681" t="27641" r="73842" b="17999"/>
          <a:stretch/>
        </p:blipFill>
        <p:spPr bwMode="auto">
          <a:xfrm>
            <a:off x="1272170" y="188640"/>
            <a:ext cx="6972238" cy="6466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8159544"/>
      </p:ext>
    </p:extLst>
  </p:cSld>
  <p:clrMapOvr>
    <a:masterClrMapping/>
  </p:clrMapOvr>
  <p:transition spd="med" advClick="0" advTm="6000"/>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13556" t="21982" r="42115" b="23492"/>
          <a:stretch/>
        </p:blipFill>
        <p:spPr bwMode="auto">
          <a:xfrm>
            <a:off x="395536" y="188640"/>
            <a:ext cx="8225649" cy="648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6565734"/>
      </p:ext>
    </p:extLst>
  </p:cSld>
  <p:clrMapOvr>
    <a:masterClrMapping/>
  </p:clrMapOvr>
  <p:transition spd="med" advClick="0" advTm="6000"/>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extBox 6"/>
          <p:cNvSpPr txBox="1"/>
          <p:nvPr/>
        </p:nvSpPr>
        <p:spPr>
          <a:xfrm>
            <a:off x="0" y="15007"/>
            <a:ext cx="9144000" cy="461665"/>
          </a:xfrm>
          <a:prstGeom prst="rect">
            <a:avLst/>
          </a:prstGeom>
          <a:noFill/>
        </p:spPr>
        <p:txBody>
          <a:bodyPr wrap="square" rtlCol="0">
            <a:spAutoFit/>
          </a:bodyPr>
          <a:lstStyle/>
          <a:p>
            <a:pPr algn="ctr"/>
            <a:r>
              <a:rPr lang="en-US" sz="2400" b="1" dirty="0">
                <a:solidFill>
                  <a:srgbClr val="FFFF00"/>
                </a:solidFill>
                <a:latin typeface="Times New Roman" pitchFamily="18" charset="0"/>
                <a:cs typeface="Times New Roman" pitchFamily="18" charset="0"/>
              </a:rPr>
              <a:t>BÀI VẼ THAM KHẢO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56" t="21982" r="42115" b="23492"/>
          <a:stretch/>
        </p:blipFill>
        <p:spPr bwMode="auto">
          <a:xfrm>
            <a:off x="2555777" y="3861047"/>
            <a:ext cx="4137006" cy="2861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81" t="27641" r="73842" b="17999"/>
          <a:stretch/>
        </p:blipFill>
        <p:spPr bwMode="auto">
          <a:xfrm>
            <a:off x="4860032" y="577703"/>
            <a:ext cx="3384376" cy="3138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097" t="23431" r="46243" b="32173"/>
          <a:stretch/>
        </p:blipFill>
        <p:spPr bwMode="auto">
          <a:xfrm>
            <a:off x="1043608" y="578297"/>
            <a:ext cx="3312368" cy="313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0606198"/>
      </p:ext>
    </p:extLst>
  </p:cSld>
  <p:clrMapOvr>
    <a:masterClrMapping/>
  </p:clrMapOvr>
  <p:transition spd="med">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1EEA97-D092-41A0-8495-9A7E342E03A1}"/>
              </a:ext>
            </a:extLst>
          </p:cNvPr>
          <p:cNvSpPr txBox="1"/>
          <p:nvPr/>
        </p:nvSpPr>
        <p:spPr>
          <a:xfrm>
            <a:off x="35496" y="44624"/>
            <a:ext cx="6268242" cy="461665"/>
          </a:xfrm>
          <a:prstGeom prst="rect">
            <a:avLst/>
          </a:prstGeom>
          <a:solidFill>
            <a:schemeClr val="bg1"/>
          </a:solidFill>
        </p:spPr>
        <p:txBody>
          <a:bodyPr wrap="square" rtlCol="0">
            <a:spAutoFit/>
          </a:bodyPr>
          <a:lstStyle/>
          <a:p>
            <a:pPr algn="ctr"/>
            <a:r>
              <a:rPr lang="nl-NL" sz="2400" b="1">
                <a:solidFill>
                  <a:srgbClr val="FF0000"/>
                </a:solidFill>
                <a:effectLst/>
                <a:latin typeface="Times New Roman" panose="02020603050405020304" pitchFamily="18" charset="0"/>
                <a:ea typeface="Times New Roman" panose="02020603050405020304" pitchFamily="18" charset="0"/>
              </a:rPr>
              <a:t>HOẠT ĐỘNG 3: LUYỆN TẬP- SÁNG TẠO</a:t>
            </a:r>
          </a:p>
        </p:txBody>
      </p:sp>
      <p:pic>
        <p:nvPicPr>
          <p:cNvPr id="5" name="Hình ảnh 4">
            <a:extLst>
              <a:ext uri="{FF2B5EF4-FFF2-40B4-BE49-F238E27FC236}">
                <a16:creationId xmlns:a16="http://schemas.microsoft.com/office/drawing/2014/main" id="{094BB24C-7D3D-4CBF-8EAC-872161818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576064"/>
            <a:ext cx="9072806" cy="6237312"/>
          </a:xfrm>
          <a:prstGeom prst="rect">
            <a:avLst/>
          </a:prstGeom>
        </p:spPr>
      </p:pic>
      <p:sp>
        <p:nvSpPr>
          <p:cNvPr id="6" name="Hình chữ nhật 5">
            <a:extLst>
              <a:ext uri="{FF2B5EF4-FFF2-40B4-BE49-F238E27FC236}">
                <a16:creationId xmlns:a16="http://schemas.microsoft.com/office/drawing/2014/main" id="{29F19C4A-1BEC-4329-934A-0B72367D54FF}"/>
              </a:ext>
            </a:extLst>
          </p:cNvPr>
          <p:cNvSpPr/>
          <p:nvPr/>
        </p:nvSpPr>
        <p:spPr>
          <a:xfrm>
            <a:off x="630936" y="2924944"/>
            <a:ext cx="5741264" cy="3312368"/>
          </a:xfrm>
          <a:prstGeom prst="rect">
            <a:avLst/>
          </a:prstGeom>
          <a:solidFill>
            <a:srgbClr val="FFDEB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30000"/>
              </a:lnSpc>
              <a:buFontTx/>
              <a:buChar char="-"/>
            </a:pPr>
            <a:r>
              <a:rPr lang="en-US" sz="2400" b="1">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Em sẽ vẽ về hoạt động gì? Hoạt động đó có những ai tham gia?</a:t>
            </a:r>
          </a:p>
          <a:p>
            <a:pPr marL="342900" indent="-342900">
              <a:lnSpc>
                <a:spcPct val="130000"/>
              </a:lnSpc>
              <a:buFontTx/>
              <a:buChar char="-"/>
            </a:pPr>
            <a:r>
              <a:rPr lang="en-US" sz="2400" b="1">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Em sẽ vẽ nhân vật đầu tiên ở đâu trên tờ giấy? Em sẽ vẽ các nhân vật tiếp theo như thế nào?</a:t>
            </a:r>
          </a:p>
          <a:p>
            <a:pPr marL="342900" indent="-342900">
              <a:lnSpc>
                <a:spcPct val="130000"/>
              </a:lnSpc>
              <a:buFontTx/>
              <a:buChar char="-"/>
            </a:pPr>
            <a:r>
              <a:rPr lang="en-US" sz="2400" b="1">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rPr>
              <a:t>Em sẽ vẽ vẽ màu hay vẽ đậm nhạt cho bức tranh vẽ của mình? </a:t>
            </a:r>
            <a:endParaRPr lang="vi-VN" sz="2400" b="1">
              <a:ln w="0"/>
              <a:solidFill>
                <a:srgbClr val="0000FF"/>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3481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1EEA97-D092-41A0-8495-9A7E342E03A1}"/>
              </a:ext>
            </a:extLst>
          </p:cNvPr>
          <p:cNvSpPr txBox="1"/>
          <p:nvPr/>
        </p:nvSpPr>
        <p:spPr>
          <a:xfrm>
            <a:off x="35496" y="44624"/>
            <a:ext cx="6268242" cy="461665"/>
          </a:xfrm>
          <a:prstGeom prst="rect">
            <a:avLst/>
          </a:prstGeom>
          <a:solidFill>
            <a:schemeClr val="bg1"/>
          </a:solidFill>
        </p:spPr>
        <p:txBody>
          <a:bodyPr wrap="square" rtlCol="0">
            <a:spAutoFit/>
          </a:bodyPr>
          <a:lstStyle/>
          <a:p>
            <a:pPr algn="ctr"/>
            <a:r>
              <a:rPr lang="nl-NL" sz="2400" b="1">
                <a:solidFill>
                  <a:srgbClr val="FF0000"/>
                </a:solidFill>
                <a:effectLst/>
                <a:latin typeface="Times New Roman" panose="02020603050405020304" pitchFamily="18" charset="0"/>
                <a:ea typeface="Times New Roman" panose="02020603050405020304" pitchFamily="18" charset="0"/>
              </a:rPr>
              <a:t>HOẠT ĐỘNG 3: LUYỆN TẬP- SÁNG TẠO</a:t>
            </a:r>
          </a:p>
        </p:txBody>
      </p:sp>
      <p:pic>
        <p:nvPicPr>
          <p:cNvPr id="5" name="Hình ảnh 4">
            <a:extLst>
              <a:ext uri="{FF2B5EF4-FFF2-40B4-BE49-F238E27FC236}">
                <a16:creationId xmlns:a16="http://schemas.microsoft.com/office/drawing/2014/main" id="{094BB24C-7D3D-4CBF-8EAC-872161818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576064"/>
            <a:ext cx="9072806" cy="6237312"/>
          </a:xfrm>
          <a:prstGeom prst="rect">
            <a:avLst/>
          </a:prstGeom>
        </p:spPr>
      </p:pic>
      <p:sp>
        <p:nvSpPr>
          <p:cNvPr id="6" name="Hình chữ nhật 5">
            <a:extLst>
              <a:ext uri="{FF2B5EF4-FFF2-40B4-BE49-F238E27FC236}">
                <a16:creationId xmlns:a16="http://schemas.microsoft.com/office/drawing/2014/main" id="{29F19C4A-1BEC-4329-934A-0B72367D54FF}"/>
              </a:ext>
            </a:extLst>
          </p:cNvPr>
          <p:cNvSpPr/>
          <p:nvPr/>
        </p:nvSpPr>
        <p:spPr>
          <a:xfrm>
            <a:off x="616818" y="2924944"/>
            <a:ext cx="5827390" cy="2848228"/>
          </a:xfrm>
          <a:prstGeom prst="rect">
            <a:avLst/>
          </a:prstGeom>
          <a:solidFill>
            <a:srgbClr val="FFDEB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0"/>
                <a:solidFill>
                  <a:schemeClr val="tx1">
                    <a:lumMod val="95000"/>
                    <a:lumOff val="5000"/>
                  </a:schemeClr>
                </a:solidFill>
                <a:effectLst>
                  <a:outerShdw blurRad="38100" dist="19050" dir="2700000" algn="tl" rotWithShape="0">
                    <a:schemeClr val="dk1">
                      <a:alpha val="40000"/>
                    </a:schemeClr>
                  </a:outerShdw>
                </a:effectLst>
                <a:latin typeface="Times New Roman" panose="02020603050405020304" pitchFamily="18" charset="0"/>
                <a:ea typeface="SimSun" panose="02010600030101010101" pitchFamily="2" charset="-122"/>
              </a:rPr>
              <a:t>Vẽ tranh về em và những người bạn theo hình thức Doodle art</a:t>
            </a:r>
            <a:endParaRPr lang="vi-VN" sz="3600" b="1">
              <a:ln w="0"/>
              <a:solidFill>
                <a:schemeClr val="tx1">
                  <a:lumMod val="95000"/>
                  <a:lumOff val="5000"/>
                </a:schemeClr>
              </a:solidFill>
              <a:effectLst>
                <a:outerShdw blurRad="38100" dist="19050" dir="2700000" algn="tl" rotWithShape="0">
                  <a:schemeClr val="dk1">
                    <a:alpha val="40000"/>
                  </a:schemeClr>
                </a:outerShdw>
              </a:effectLst>
            </a:endParaRPr>
          </a:p>
        </p:txBody>
      </p:sp>
      <p:pic>
        <p:nvPicPr>
          <p:cNvPr id="3" name="Nhạc thực hà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818" y="5366772"/>
            <a:ext cx="406400" cy="406400"/>
          </a:xfrm>
          <a:prstGeom prst="rect">
            <a:avLst/>
          </a:prstGeom>
        </p:spPr>
      </p:pic>
    </p:spTree>
    <p:extLst>
      <p:ext uri="{BB962C8B-B14F-4D97-AF65-F5344CB8AC3E}">
        <p14:creationId xmlns:p14="http://schemas.microsoft.com/office/powerpoint/2010/main" val="1480212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ln/>
        </p:spPr>
        <p:style>
          <a:lnRef idx="1">
            <a:schemeClr val="accent3"/>
          </a:lnRef>
          <a:fillRef idx="2">
            <a:schemeClr val="accent3"/>
          </a:fillRef>
          <a:effectRef idx="1">
            <a:schemeClr val="accent3"/>
          </a:effectRef>
          <a:fontRef idx="minor">
            <a:schemeClr val="dk1"/>
          </a:fontRef>
        </p:style>
      </p:pic>
      <p:sp>
        <p:nvSpPr>
          <p:cNvPr id="4" name="Rectangle 3"/>
          <p:cNvSpPr/>
          <p:nvPr/>
        </p:nvSpPr>
        <p:spPr>
          <a:xfrm>
            <a:off x="971600" y="457508"/>
            <a:ext cx="6934784" cy="954107"/>
          </a:xfrm>
          <a:prstGeom prst="rect">
            <a:avLst/>
          </a:prstGeom>
        </p:spPr>
        <p:txBody>
          <a:bodyPr wrap="none">
            <a:spAutoFit/>
          </a:bodyPr>
          <a:lstStyle/>
          <a:p>
            <a:r>
              <a:rPr lang="en-US" sz="2800" b="1">
                <a:solidFill>
                  <a:srgbClr val="0000FF"/>
                </a:solidFill>
                <a:latin typeface="Times New Roman" panose="02020603050405020304" pitchFamily="18" charset="0"/>
                <a:cs typeface="Times New Roman" panose="02020603050405020304" pitchFamily="18" charset="0"/>
              </a:rPr>
              <a:t>HOẠT ĐỘNG 4: PHÂN TÍCH- ĐÁNH GIÁ</a:t>
            </a:r>
          </a:p>
          <a:p>
            <a:r>
              <a:rPr lang="en-US" sz="2800" b="1">
                <a:solidFill>
                  <a:srgbClr val="FF0000"/>
                </a:solidFill>
                <a:latin typeface="Times New Roman" panose="02020603050405020304" pitchFamily="18" charset="0"/>
                <a:cs typeface="Times New Roman" panose="02020603050405020304" pitchFamily="18" charset="0"/>
              </a:rPr>
              <a:t>Trưng bày sản phẩm và chia sẻ</a:t>
            </a:r>
            <a:endParaRPr lang="en-US" sz="2800">
              <a:solidFill>
                <a:srgbClr val="FF0000"/>
              </a:solidFill>
            </a:endParaRPr>
          </a:p>
        </p:txBody>
      </p:sp>
      <p:sp>
        <p:nvSpPr>
          <p:cNvPr id="9" name="Text Box 34"/>
          <p:cNvSpPr txBox="1">
            <a:spLocks noChangeArrowheads="1"/>
          </p:cNvSpPr>
          <p:nvPr/>
        </p:nvSpPr>
        <p:spPr bwMode="auto">
          <a:xfrm>
            <a:off x="457200" y="1769909"/>
            <a:ext cx="8382000" cy="378565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lvl1pPr defTabSz="457200">
              <a:defRPr sz="2800">
                <a:solidFill>
                  <a:schemeClr val="tx1"/>
                </a:solidFill>
                <a:latin typeface="Calibri" pitchFamily="34" charset="0"/>
              </a:defRPr>
            </a:lvl1pPr>
            <a:lvl2pPr marL="742950" indent="-285750" defTabSz="457200">
              <a:defRPr sz="2400">
                <a:solidFill>
                  <a:schemeClr val="tx1"/>
                </a:solidFill>
                <a:latin typeface="Calibri" pitchFamily="34" charset="0"/>
              </a:defRPr>
            </a:lvl2pPr>
            <a:lvl3pPr defTabSz="457200">
              <a:defRPr sz="2000">
                <a:solidFill>
                  <a:schemeClr val="tx1"/>
                </a:solidFill>
                <a:latin typeface="Calibri" pitchFamily="34" charset="0"/>
              </a:defRPr>
            </a:lvl3pPr>
            <a:lvl4pPr defTabSz="457200">
              <a:defRPr>
                <a:solidFill>
                  <a:schemeClr val="tx1"/>
                </a:solidFill>
                <a:latin typeface="Calibri" pitchFamily="34" charset="0"/>
              </a:defRPr>
            </a:lvl4pPr>
            <a:lvl5pPr defTabSz="457200">
              <a:defRPr>
                <a:solidFill>
                  <a:schemeClr val="tx1"/>
                </a:solidFill>
                <a:latin typeface="Calibri" pitchFamily="34" charset="0"/>
              </a:defRPr>
            </a:lvl5pPr>
            <a:lvl6pPr defTabSz="457200" eaLnBrk="0" fontAlgn="base" hangingPunct="0">
              <a:spcAft>
                <a:spcPct val="0"/>
              </a:spcAft>
              <a:defRPr>
                <a:solidFill>
                  <a:schemeClr val="tx1"/>
                </a:solidFill>
                <a:latin typeface="Calibri" pitchFamily="34" charset="0"/>
              </a:defRPr>
            </a:lvl6pPr>
            <a:lvl7pPr defTabSz="457200" eaLnBrk="0" fontAlgn="base" hangingPunct="0">
              <a:spcAft>
                <a:spcPct val="0"/>
              </a:spcAft>
              <a:defRPr>
                <a:solidFill>
                  <a:schemeClr val="tx1"/>
                </a:solidFill>
                <a:latin typeface="Calibri" pitchFamily="34" charset="0"/>
              </a:defRPr>
            </a:lvl7pPr>
            <a:lvl8pPr defTabSz="457200" eaLnBrk="0" fontAlgn="base" hangingPunct="0">
              <a:spcAft>
                <a:spcPct val="0"/>
              </a:spcAft>
              <a:defRPr>
                <a:solidFill>
                  <a:schemeClr val="tx1"/>
                </a:solidFill>
                <a:latin typeface="Calibri" pitchFamily="34" charset="0"/>
              </a:defRPr>
            </a:lvl8pPr>
            <a:lvl9pPr defTabSz="457200" eaLnBrk="0" fontAlgn="base" hangingPunct="0">
              <a:spcAft>
                <a:spcPct val="0"/>
              </a:spcAft>
              <a:defRPr>
                <a:solidFill>
                  <a:schemeClr val="tx1"/>
                </a:solidFill>
                <a:latin typeface="Calibri" pitchFamily="34" charset="0"/>
              </a:defRPr>
            </a:lvl9pPr>
          </a:lstStyle>
          <a:p>
            <a:r>
              <a:rPr lang="en-US" sz="2400" b="1">
                <a:solidFill>
                  <a:srgbClr val="0000FF"/>
                </a:solidFill>
                <a:latin typeface="Times New Roman" panose="02020603050405020304" pitchFamily="18" charset="0"/>
                <a:cs typeface="Times New Roman" panose="02020603050405020304" pitchFamily="18" charset="0"/>
              </a:rPr>
              <a:t>CÂU HỎI GỢI MỞ</a:t>
            </a:r>
          </a:p>
          <a:p>
            <a:pPr>
              <a:lnSpc>
                <a:spcPct val="150000"/>
              </a:lnSpc>
            </a:pPr>
            <a:r>
              <a:rPr lang="en-US" sz="2400" b="1" i="1">
                <a:solidFill>
                  <a:schemeClr val="tx1">
                    <a:lumMod val="95000"/>
                    <a:lumOff val="5000"/>
                  </a:schemeClr>
                </a:solidFill>
                <a:latin typeface="Times New Roman" pitchFamily="18" charset="0"/>
                <a:ea typeface="Arial"/>
                <a:cs typeface="Times New Roman" pitchFamily="18" charset="0"/>
              </a:rPr>
              <a:t>	+ </a:t>
            </a:r>
            <a:r>
              <a:rPr lang="en-US" sz="2400" b="1" i="1" err="1">
                <a:solidFill>
                  <a:schemeClr val="tx1">
                    <a:lumMod val="95000"/>
                    <a:lumOff val="5000"/>
                  </a:schemeClr>
                </a:solidFill>
                <a:latin typeface="Times New Roman" pitchFamily="18" charset="0"/>
                <a:ea typeface="Arial"/>
                <a:cs typeface="Times New Roman" pitchFamily="18" charset="0"/>
              </a:rPr>
              <a:t>Em</a:t>
            </a:r>
            <a:r>
              <a:rPr lang="en-US" sz="2400" b="1" i="1">
                <a:solidFill>
                  <a:schemeClr val="tx1">
                    <a:lumMod val="95000"/>
                    <a:lumOff val="5000"/>
                  </a:schemeClr>
                </a:solidFill>
                <a:latin typeface="Times New Roman" pitchFamily="18" charset="0"/>
                <a:ea typeface="Arial"/>
                <a:cs typeface="Times New Roman" pitchFamily="18" charset="0"/>
              </a:rPr>
              <a:t> thích bài vẽ nào? Vì sao?</a:t>
            </a:r>
            <a:endParaRPr lang="en-US" sz="2400" b="1" i="1" dirty="0">
              <a:solidFill>
                <a:schemeClr val="tx1">
                  <a:lumMod val="95000"/>
                  <a:lumOff val="5000"/>
                </a:schemeClr>
              </a:solidFill>
              <a:latin typeface="Times New Roman" pitchFamily="18" charset="0"/>
              <a:ea typeface="Arial"/>
              <a:cs typeface="Times New Roman" pitchFamily="18" charset="0"/>
            </a:endParaRPr>
          </a:p>
          <a:p>
            <a:pPr>
              <a:lnSpc>
                <a:spcPct val="150000"/>
              </a:lnSpc>
            </a:pPr>
            <a:r>
              <a:rPr lang="en-US" sz="2400" b="1" i="1">
                <a:solidFill>
                  <a:schemeClr val="tx1">
                    <a:lumMod val="95000"/>
                    <a:lumOff val="5000"/>
                  </a:schemeClr>
                </a:solidFill>
                <a:latin typeface="Times New Roman" pitchFamily="18" charset="0"/>
                <a:ea typeface="Arial"/>
                <a:cs typeface="Times New Roman" pitchFamily="18" charset="0"/>
              </a:rPr>
              <a:t>	+ Em ấn tượng với hình vẽ nào trong bài của bạn?</a:t>
            </a:r>
          </a:p>
          <a:p>
            <a:pPr algn="just">
              <a:lnSpc>
                <a:spcPct val="150000"/>
              </a:lnSpc>
            </a:pPr>
            <a:r>
              <a:rPr lang="en-US" sz="2400" b="1" i="1">
                <a:solidFill>
                  <a:schemeClr val="tx1">
                    <a:lumMod val="95000"/>
                    <a:lumOff val="5000"/>
                  </a:schemeClr>
                </a:solidFill>
                <a:latin typeface="Times New Roman" pitchFamily="18" charset="0"/>
                <a:ea typeface="Arial"/>
                <a:cs typeface="Times New Roman" pitchFamily="18" charset="0"/>
              </a:rPr>
              <a:t>	+ Em đã sắp xếp các hình vẽ như thế nào để tạo không gian trong tranh?</a:t>
            </a:r>
          </a:p>
          <a:p>
            <a:pPr algn="just">
              <a:lnSpc>
                <a:spcPct val="150000"/>
              </a:lnSpc>
            </a:pPr>
            <a:r>
              <a:rPr lang="en-US" sz="2400" b="1" i="1">
                <a:solidFill>
                  <a:schemeClr val="tx1">
                    <a:lumMod val="95000"/>
                    <a:lumOff val="5000"/>
                  </a:schemeClr>
                </a:solidFill>
                <a:latin typeface="Times New Roman" pitchFamily="18" charset="0"/>
                <a:ea typeface="Arial"/>
                <a:cs typeface="Times New Roman" pitchFamily="18" charset="0"/>
              </a:rPr>
              <a:t>	+ Em có ý trưởng điều chỉnh như thế nào để bài vẽ thêm sinh động hơn? </a:t>
            </a:r>
          </a:p>
        </p:txBody>
      </p:sp>
    </p:spTree>
    <p:extLst>
      <p:ext uri="{BB962C8B-B14F-4D97-AF65-F5344CB8AC3E}">
        <p14:creationId xmlns:p14="http://schemas.microsoft.com/office/powerpoint/2010/main" val="1486298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35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568" y="260648"/>
            <a:ext cx="8229600" cy="580926"/>
          </a:xfrm>
        </p:spPr>
        <p:txBody>
          <a:bodyPr>
            <a:normAutofit/>
          </a:bodyPr>
          <a:lstStyle/>
          <a:p>
            <a:r>
              <a:rPr lang="en-US" sz="2400" b="1">
                <a:solidFill>
                  <a:schemeClr val="bg1"/>
                </a:solidFill>
                <a:latin typeface="Times New Roman" panose="02020603050405020304" pitchFamily="18" charset="0"/>
                <a:cs typeface="Times New Roman" panose="02020603050405020304" pitchFamily="18" charset="0"/>
              </a:rPr>
              <a:t>Tạo dáng theo các nhân vật trong tranh: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C3ACE3AA-3962-487C-8B4E-1FBF2F4FFF2A}"/>
              </a:ext>
            </a:extLst>
          </p:cNvPr>
          <p:cNvSpPr txBox="1">
            <a:spLocks/>
          </p:cNvSpPr>
          <p:nvPr/>
        </p:nvSpPr>
        <p:spPr>
          <a:xfrm>
            <a:off x="-252536" y="-32246"/>
            <a:ext cx="7014058" cy="5809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solidFill>
                  <a:srgbClr val="FFFF00"/>
                </a:solidFill>
                <a:latin typeface="Times New Roman" panose="02020603050405020304" pitchFamily="18" charset="0"/>
                <a:cs typeface="Times New Roman" panose="02020603050405020304" pitchFamily="18" charset="0"/>
              </a:rPr>
              <a:t>HOẠT ĐỘNG 5: VẬN DỤNG - PHÁT TRIỂN</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905" t="19488" r="9894" b="33102"/>
          <a:stretch/>
        </p:blipFill>
        <p:spPr bwMode="auto">
          <a:xfrm>
            <a:off x="828025" y="836712"/>
            <a:ext cx="7610842" cy="412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83" t="64738" r="10775" b="17327"/>
          <a:stretch/>
        </p:blipFill>
        <p:spPr bwMode="auto">
          <a:xfrm>
            <a:off x="2195736" y="5157192"/>
            <a:ext cx="5049281" cy="1561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28504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143000"/>
          </a:xfrm>
        </p:spPr>
        <p:txBody>
          <a:bodyPr>
            <a:normAutofit fontScale="90000"/>
          </a:bodyPr>
          <a:lstStyle/>
          <a:p>
            <a:pPr lvl="0">
              <a:defRPr/>
            </a:pPr>
            <a:br>
              <a:rPr lang="en-US" sz="3600"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b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Kính</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chúc</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các</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thầy</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cô</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giáo</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và</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các</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em</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b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b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Mạnh</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khỏe</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Hạnh</a:t>
            </a:r>
            <a:r>
              <a:rPr lang="en-US" sz="3600"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3600" b="1" kern="10" dirty="0" err="1">
                <a:ln w="12700">
                  <a:round/>
                  <a:headEnd/>
                  <a:tailEnd/>
                </a:ln>
                <a:solidFill>
                  <a:srgbClr val="00B050"/>
                </a:solidFill>
                <a:latin typeface="Cooper Black" panose="0208090404030B020404" pitchFamily="18" charset="0"/>
                <a:cs typeface="Times New Roman" panose="02020603050405020304" pitchFamily="18" charset="0"/>
              </a:rPr>
              <a:t>phúc</a:t>
            </a:r>
            <a:br>
              <a:rPr lang="en-US" b="1" kern="10" dirty="0">
                <a:ln w="12700">
                  <a:round/>
                  <a:headEnd/>
                  <a:tailEnd/>
                </a:ln>
                <a:solidFill>
                  <a:srgbClr val="00B050"/>
                </a:solidFill>
                <a:latin typeface="Cooper Black" panose="0208090404030B020404" pitchFamily="18" charset="0"/>
                <a:cs typeface="Times New Roman" panose="02020603050405020304" pitchFamily="18" charset="0"/>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060848"/>
            <a:ext cx="8330108" cy="4536504"/>
          </a:xfrm>
        </p:spPr>
      </p:pic>
    </p:spTree>
    <p:extLst>
      <p:ext uri="{BB962C8B-B14F-4D97-AF65-F5344CB8AC3E}">
        <p14:creationId xmlns:p14="http://schemas.microsoft.com/office/powerpoint/2010/main" val="2210051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44726" y="188640"/>
            <a:ext cx="9054548" cy="2062103"/>
          </a:xfrm>
          <a:prstGeom prst="rect">
            <a:avLst/>
          </a:prstGeom>
          <a:noFill/>
        </p:spPr>
        <p:txBody>
          <a:bodyPr wrap="square" rtlCol="0">
            <a:spAutoFit/>
          </a:bodyPr>
          <a:lstStyle/>
          <a:p>
            <a:pPr algn="ctr"/>
            <a:r>
              <a:rPr lang="en-US" sz="4800" b="1" u="sng">
                <a:solidFill>
                  <a:srgbClr val="FF0000"/>
                </a:solidFill>
                <a:latin typeface="Times New Roman" pitchFamily="18" charset="0"/>
                <a:cs typeface="Times New Roman" pitchFamily="18" charset="0"/>
              </a:rPr>
              <a:t>Mĩ thuật</a:t>
            </a:r>
            <a:r>
              <a:rPr lang="en-US" sz="4800" b="1">
                <a:solidFill>
                  <a:srgbClr val="FF0000"/>
                </a:solidFill>
                <a:latin typeface="Times New Roman" pitchFamily="18" charset="0"/>
                <a:cs typeface="Times New Roman" pitchFamily="18" charset="0"/>
              </a:rPr>
              <a:t> </a:t>
            </a:r>
          </a:p>
          <a:p>
            <a:pPr algn="ctr">
              <a:lnSpc>
                <a:spcPct val="150000"/>
              </a:lnSpc>
            </a:pPr>
            <a:r>
              <a:rPr lang="en-US" sz="3200" b="1">
                <a:solidFill>
                  <a:srgbClr val="7030A0"/>
                </a:solidFill>
                <a:latin typeface="Times New Roman" pitchFamily="18" charset="0"/>
                <a:cs typeface="Times New Roman" pitchFamily="18" charset="0"/>
              </a:rPr>
              <a:t>CHỦ ĐỀ 2: NGÔI TRƯỜNG HẠNH PHÚC</a:t>
            </a:r>
          </a:p>
          <a:p>
            <a:pPr algn="ctr"/>
            <a:r>
              <a:rPr lang="en-US" sz="3200" b="1">
                <a:solidFill>
                  <a:srgbClr val="0000FF"/>
                </a:solidFill>
                <a:latin typeface="Times New Roman" pitchFamily="18" charset="0"/>
                <a:cs typeface="Times New Roman" pitchFamily="18" charset="0"/>
              </a:rPr>
              <a:t>Bài 1: Tranh vẽ với các hình nối tiếp nhau</a:t>
            </a:r>
            <a:endParaRPr lang="en-US" sz="3200">
              <a:solidFill>
                <a:srgbClr val="006600"/>
              </a:solidFill>
            </a:endParaRPr>
          </a:p>
        </p:txBody>
      </p:sp>
      <p:sp>
        <p:nvSpPr>
          <p:cNvPr id="4" name="Hình chữ nhật 7">
            <a:extLst>
              <a:ext uri="{FF2B5EF4-FFF2-40B4-BE49-F238E27FC236}">
                <a16:creationId xmlns:a16="http://schemas.microsoft.com/office/drawing/2014/main" id="{549B370B-4943-36A5-4CD4-2E54245FEE00}"/>
              </a:ext>
            </a:extLst>
          </p:cNvPr>
          <p:cNvSpPr/>
          <p:nvPr/>
        </p:nvSpPr>
        <p:spPr>
          <a:xfrm>
            <a:off x="98188" y="2348880"/>
            <a:ext cx="4473812" cy="713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HOẠT ĐỘNG 1: KHÁM PHÁ</a:t>
            </a:r>
            <a:endParaRPr lang="vi-VN" sz="24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663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549B370B-4943-36A5-4CD4-2E54245FEE00}"/>
              </a:ext>
            </a:extLst>
          </p:cNvPr>
          <p:cNvSpPr/>
          <p:nvPr/>
        </p:nvSpPr>
        <p:spPr>
          <a:xfrm>
            <a:off x="26180" y="-99392"/>
            <a:ext cx="4473812" cy="713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Times New Roman" panose="02020603050405020304" pitchFamily="18" charset="0"/>
                <a:cs typeface="Times New Roman" panose="02020603050405020304" pitchFamily="18" charset="0"/>
              </a:rPr>
              <a:t>HOẠT ĐỘNG 1: KHÁM PHÁ</a:t>
            </a:r>
            <a:endParaRPr lang="vi-VN" sz="2400" b="1">
              <a:solidFill>
                <a:srgbClr val="FFFF00"/>
              </a:solidFill>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EE3E4152-DE4F-E73C-838A-92DC66155F56}"/>
              </a:ext>
            </a:extLst>
          </p:cNvPr>
          <p:cNvSpPr/>
          <p:nvPr/>
        </p:nvSpPr>
        <p:spPr>
          <a:xfrm>
            <a:off x="179512" y="404664"/>
            <a:ext cx="4032448" cy="493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bg1"/>
                </a:solidFill>
                <a:latin typeface="Times New Roman" pitchFamily="18" charset="0"/>
                <a:cs typeface="Times New Roman" pitchFamily="18" charset="0"/>
              </a:rPr>
              <a:t>Khám phá tranh Doodle art:</a:t>
            </a:r>
            <a:endParaRPr lang="vi-VN" sz="2400" b="1" i="1">
              <a:solidFill>
                <a:schemeClr val="bg1"/>
              </a:solidFill>
              <a:latin typeface="Times New Roman" pitchFamily="18" charset="0"/>
              <a:cs typeface="Times New Roman" pitchFamily="18" charset="0"/>
            </a:endParaRPr>
          </a:p>
        </p:txBody>
      </p:sp>
      <p:sp>
        <p:nvSpPr>
          <p:cNvPr id="4" name="Rectangle 3"/>
          <p:cNvSpPr/>
          <p:nvPr/>
        </p:nvSpPr>
        <p:spPr>
          <a:xfrm>
            <a:off x="102512" y="5517232"/>
            <a:ext cx="9041488" cy="1154162"/>
          </a:xfrm>
          <a:prstGeom prst="rect">
            <a:avLst/>
          </a:prstGeom>
        </p:spPr>
        <p:txBody>
          <a:bodyPr wrap="square">
            <a:spAutoFit/>
          </a:bodyPr>
          <a:lstStyle/>
          <a:p>
            <a:pPr marL="342900" indent="-342900">
              <a:buFontTx/>
              <a:buChar char="-"/>
            </a:pPr>
            <a:r>
              <a:rPr lang="en-US" sz="2300" b="1">
                <a:solidFill>
                  <a:schemeClr val="bg1"/>
                </a:solidFill>
                <a:latin typeface="Times New Roman" pitchFamily="18" charset="0"/>
                <a:cs typeface="Times New Roman" pitchFamily="18" charset="0"/>
              </a:rPr>
              <a:t>Hoạt động trong mỗi hình?</a:t>
            </a:r>
          </a:p>
          <a:p>
            <a:pPr marL="342900" indent="-342900">
              <a:buFontTx/>
              <a:buChar char="-"/>
            </a:pPr>
            <a:r>
              <a:rPr lang="en-US" sz="2300" b="1">
                <a:solidFill>
                  <a:schemeClr val="bg1"/>
                </a:solidFill>
                <a:latin typeface="Times New Roman" pitchFamily="18" charset="0"/>
                <a:cs typeface="Times New Roman" pitchFamily="18" charset="0"/>
              </a:rPr>
              <a:t>Tư thế, động tác của mỗi nhân vật?</a:t>
            </a:r>
          </a:p>
          <a:p>
            <a:pPr marL="342900" indent="-342900">
              <a:buFontTx/>
              <a:buChar char="-"/>
            </a:pPr>
            <a:r>
              <a:rPr lang="en-US" sz="2300" b="1">
                <a:solidFill>
                  <a:schemeClr val="bg1"/>
                </a:solidFill>
                <a:latin typeface="Times New Roman" pitchFamily="18" charset="0"/>
                <a:cs typeface="Times New Roman" pitchFamily="18" charset="0"/>
              </a:rPr>
              <a:t>Cách thể hiện tranh?</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361" t="35700" r="71087" b="29039"/>
          <a:stretch/>
        </p:blipFill>
        <p:spPr bwMode="auto">
          <a:xfrm>
            <a:off x="179512" y="980728"/>
            <a:ext cx="4752528"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1214" t="21883" r="46969" b="21548"/>
          <a:stretch/>
        </p:blipFill>
        <p:spPr bwMode="auto">
          <a:xfrm>
            <a:off x="5148064" y="1016628"/>
            <a:ext cx="3816424" cy="5654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173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549B370B-4943-36A5-4CD4-2E54245FEE00}"/>
              </a:ext>
            </a:extLst>
          </p:cNvPr>
          <p:cNvSpPr/>
          <p:nvPr/>
        </p:nvSpPr>
        <p:spPr>
          <a:xfrm>
            <a:off x="26180" y="-99392"/>
            <a:ext cx="4473812" cy="713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Times New Roman" panose="02020603050405020304" pitchFamily="18" charset="0"/>
                <a:cs typeface="Times New Roman" panose="02020603050405020304" pitchFamily="18" charset="0"/>
              </a:rPr>
              <a:t>HOẠT ĐỘNG 1: KHÁM PHÁ</a:t>
            </a:r>
            <a:endParaRPr lang="vi-VN" sz="2400" b="1">
              <a:solidFill>
                <a:srgbClr val="FFFF00"/>
              </a:solidFill>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EE3E4152-DE4F-E73C-838A-92DC66155F56}"/>
              </a:ext>
            </a:extLst>
          </p:cNvPr>
          <p:cNvSpPr/>
          <p:nvPr/>
        </p:nvSpPr>
        <p:spPr>
          <a:xfrm>
            <a:off x="179512" y="404664"/>
            <a:ext cx="4032448" cy="493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solidFill>
                  <a:schemeClr val="bg1"/>
                </a:solidFill>
                <a:latin typeface="Times New Roman" pitchFamily="18" charset="0"/>
                <a:cs typeface="Times New Roman" pitchFamily="18" charset="0"/>
              </a:rPr>
              <a:t>Khám phá tranh Doodle art:</a:t>
            </a:r>
            <a:endParaRPr lang="vi-VN" sz="2400" b="1" i="1">
              <a:solidFill>
                <a:schemeClr val="bg1"/>
              </a:solidFill>
              <a:latin typeface="Times New Roman" pitchFamily="18" charset="0"/>
              <a:cs typeface="Times New Roman" pitchFamily="18" charset="0"/>
            </a:endParaRPr>
          </a:p>
        </p:txBody>
      </p:sp>
      <p:sp>
        <p:nvSpPr>
          <p:cNvPr id="4" name="Rectangle 3"/>
          <p:cNvSpPr/>
          <p:nvPr/>
        </p:nvSpPr>
        <p:spPr>
          <a:xfrm>
            <a:off x="174520" y="5517232"/>
            <a:ext cx="8717960" cy="1154162"/>
          </a:xfrm>
          <a:prstGeom prst="rect">
            <a:avLst/>
          </a:prstGeom>
        </p:spPr>
        <p:txBody>
          <a:bodyPr wrap="square">
            <a:spAutoFit/>
          </a:bodyPr>
          <a:lstStyle/>
          <a:p>
            <a:pPr algn="just"/>
            <a:r>
              <a:rPr lang="en-US" sz="2300" b="1">
                <a:solidFill>
                  <a:srgbClr val="FFFF00"/>
                </a:solidFill>
                <a:latin typeface="Times New Roman" pitchFamily="18" charset="0"/>
                <a:cs typeface="Times New Roman" pitchFamily="18" charset="0"/>
              </a:rPr>
              <a:t>=&gt; Tranh Doodle art  là tranh có thể được tạo ra từ các hình vẽ nối tiếp nhau với bố cục ngẫu nhiên, dựa trên sự sáng tạo phong phú của người vẽ.</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361" t="35700" r="71087" b="29039"/>
          <a:stretch/>
        </p:blipFill>
        <p:spPr bwMode="auto">
          <a:xfrm>
            <a:off x="179512" y="980728"/>
            <a:ext cx="4443744"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1214" t="21883" r="46969" b="21548"/>
          <a:stretch/>
        </p:blipFill>
        <p:spPr bwMode="auto">
          <a:xfrm>
            <a:off x="5004048" y="1016628"/>
            <a:ext cx="3960440" cy="4284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2952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8"/>
          <p:cNvSpPr>
            <a:spLocks noChangeArrowheads="1"/>
          </p:cNvSpPr>
          <p:nvPr/>
        </p:nvSpPr>
        <p:spPr bwMode="auto">
          <a:xfrm>
            <a:off x="971600" y="6021288"/>
            <a:ext cx="7560839" cy="685800"/>
          </a:xfrm>
          <a:prstGeom prst="rect">
            <a:avLst/>
          </a:prstGeom>
          <a:solidFill>
            <a:srgbClr val="FFFF99"/>
          </a:solidFill>
          <a:ln w="28575">
            <a:solidFill>
              <a:srgbClr val="000099"/>
            </a:solidFill>
            <a:miter lim="800000"/>
            <a:headEnd/>
            <a:tailEnd/>
          </a:ln>
        </p:spPr>
        <p:txBody>
          <a:bodyPr wrap="none" anchor="ctr"/>
          <a:lstStyle/>
          <a:p>
            <a:r>
              <a:rPr lang="en-US" sz="2000" b="1" dirty="0">
                <a:solidFill>
                  <a:srgbClr val="FF0000"/>
                </a:solidFill>
                <a:latin typeface="Times New Roman" pitchFamily="18" charset="0"/>
                <a:cs typeface="Times New Roman" pitchFamily="18" charset="0"/>
              </a:rPr>
              <a:t> </a:t>
            </a:r>
            <a:r>
              <a:rPr lang="en-US" sz="2000" b="1" u="sng" dirty="0" err="1">
                <a:solidFill>
                  <a:srgbClr val="FF0000"/>
                </a:solidFill>
                <a:latin typeface="Times New Roman" pitchFamily="18" charset="0"/>
                <a:cs typeface="Times New Roman" pitchFamily="18" charset="0"/>
              </a:rPr>
              <a:t>Bước</a:t>
            </a:r>
            <a:r>
              <a:rPr lang="en-US" sz="2000" b="1" u="sng" dirty="0">
                <a:solidFill>
                  <a:srgbClr val="FF0000"/>
                </a:solidFill>
                <a:latin typeface="Times New Roman" pitchFamily="18" charset="0"/>
                <a:cs typeface="Times New Roman" pitchFamily="18" charset="0"/>
              </a:rPr>
              <a:t> 1</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Chọn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bút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vẽ</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nhân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vật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từ</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cạnh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phía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dưới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giấy</a:t>
            </a:r>
            <a:endParaRPr lang="en-US" sz="2000" b="1" dirty="0">
              <a:latin typeface="Times New Roman" pitchFamily="18" charset="0"/>
              <a:cs typeface="Times New Roman" pitchFamily="18" charset="0"/>
            </a:endParaRPr>
          </a:p>
        </p:txBody>
      </p:sp>
      <p:sp>
        <p:nvSpPr>
          <p:cNvPr id="7" name="TextBox 6"/>
          <p:cNvSpPr txBox="1"/>
          <p:nvPr/>
        </p:nvSpPr>
        <p:spPr>
          <a:xfrm>
            <a:off x="100180" y="87015"/>
            <a:ext cx="8360252" cy="461665"/>
          </a:xfrm>
          <a:prstGeom prst="rect">
            <a:avLst/>
          </a:prstGeom>
          <a:noFill/>
        </p:spPr>
        <p:txBody>
          <a:bodyPr wrap="square" rtlCol="0">
            <a:spAutoFit/>
          </a:bodyPr>
          <a:lstStyle/>
          <a:p>
            <a:r>
              <a:rPr lang="nl-NL" sz="2400" b="1">
                <a:solidFill>
                  <a:srgbClr val="FFFF00"/>
                </a:solidFill>
                <a:effectLst/>
                <a:latin typeface="Times New Roman" panose="02020603050405020304" pitchFamily="18" charset="0"/>
                <a:ea typeface="Times New Roman" panose="02020603050405020304" pitchFamily="18" charset="0"/>
              </a:rPr>
              <a:t>HOẠT ĐỘNG 2: KIẾN TẠO KIẾN THỨC- KĨ NĂNG </a:t>
            </a:r>
            <a:endParaRPr lang="en-US" sz="2400" b="1" i="1">
              <a:solidFill>
                <a:srgbClr val="FFFF00"/>
              </a:solidFill>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C584CF39-508C-42F0-A5EF-6954ED3C1A43}"/>
              </a:ext>
            </a:extLst>
          </p:cNvPr>
          <p:cNvSpPr/>
          <p:nvPr/>
        </p:nvSpPr>
        <p:spPr>
          <a:xfrm>
            <a:off x="378251" y="476672"/>
            <a:ext cx="6928500" cy="461665"/>
          </a:xfrm>
          <a:prstGeom prst="rect">
            <a:avLst/>
          </a:prstGeom>
        </p:spPr>
        <p:txBody>
          <a:bodyPr wrap="none">
            <a:spAutoFit/>
          </a:bodyPr>
          <a:lstStyle/>
          <a:p>
            <a:r>
              <a:rPr lang="en-GB" sz="2400" b="1" i="1">
                <a:solidFill>
                  <a:schemeClr val="bg1"/>
                </a:solidFill>
                <a:latin typeface="Times New Roman" pitchFamily="18" charset="0"/>
                <a:cs typeface="Times New Roman" pitchFamily="18" charset="0"/>
              </a:rPr>
              <a:t>Các bước vẽ tranh có nhiều nhân vật nối tiếp nhau: </a:t>
            </a:r>
            <a:endParaRPr lang="en-US" sz="2400" b="1" i="1">
              <a:solidFill>
                <a:schemeClr val="bg1"/>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2" t="27705" r="80349" b="31279"/>
          <a:stretch/>
        </p:blipFill>
        <p:spPr bwMode="auto">
          <a:xfrm>
            <a:off x="2358576" y="938337"/>
            <a:ext cx="4661696" cy="493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44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Rectangle 8"/>
          <p:cNvSpPr>
            <a:spLocks noChangeArrowheads="1"/>
          </p:cNvSpPr>
          <p:nvPr/>
        </p:nvSpPr>
        <p:spPr bwMode="auto">
          <a:xfrm>
            <a:off x="1619672" y="6075176"/>
            <a:ext cx="6135802" cy="666192"/>
          </a:xfrm>
          <a:prstGeom prst="rect">
            <a:avLst/>
          </a:prstGeom>
          <a:solidFill>
            <a:srgbClr val="FFFF99"/>
          </a:solidFill>
          <a:ln w="28575">
            <a:solidFill>
              <a:srgbClr val="000099"/>
            </a:solidFill>
            <a:miter lim="800000"/>
            <a:headEnd/>
            <a:tailEnd/>
          </a:ln>
        </p:spPr>
        <p:txBody>
          <a:bodyPr wrap="none" anchor="ctr"/>
          <a:lstStyle/>
          <a:p>
            <a:r>
              <a:rPr lang="en-US" sz="2000" b="1">
                <a:solidFill>
                  <a:srgbClr val="FF0000"/>
                </a:solidFill>
                <a:latin typeface="Times New Roman" pitchFamily="18" charset="0"/>
                <a:cs typeface="Times New Roman" pitchFamily="18" charset="0"/>
              </a:rPr>
              <a:t> </a:t>
            </a:r>
            <a:r>
              <a:rPr lang="en-US" sz="2000" b="1" u="sng">
                <a:solidFill>
                  <a:srgbClr val="FF0000"/>
                </a:solidFill>
                <a:latin typeface="Times New Roman" pitchFamily="18" charset="0"/>
                <a:cs typeface="Times New Roman" pitchFamily="18" charset="0"/>
              </a:rPr>
              <a:t>Bước 2</a:t>
            </a:r>
            <a:r>
              <a:rPr lang="en-US" sz="2000" b="1">
                <a:latin typeface="Times New Roman" pitchFamily="18" charset="0"/>
                <a:cs typeface="Times New Roman" pitchFamily="18" charset="0"/>
              </a:rPr>
              <a:t>: Vẽ tiếp các nhân vật kết nối với hình ban đầu</a:t>
            </a:r>
          </a:p>
        </p:txBody>
      </p:sp>
      <p:sp>
        <p:nvSpPr>
          <p:cNvPr id="7" name="TextBox 6"/>
          <p:cNvSpPr txBox="1"/>
          <p:nvPr/>
        </p:nvSpPr>
        <p:spPr>
          <a:xfrm>
            <a:off x="100180" y="87015"/>
            <a:ext cx="8360252" cy="461665"/>
          </a:xfrm>
          <a:prstGeom prst="rect">
            <a:avLst/>
          </a:prstGeom>
          <a:noFill/>
        </p:spPr>
        <p:txBody>
          <a:bodyPr wrap="square" rtlCol="0">
            <a:spAutoFit/>
          </a:bodyPr>
          <a:lstStyle/>
          <a:p>
            <a:r>
              <a:rPr lang="nl-NL" sz="2400" b="1">
                <a:solidFill>
                  <a:srgbClr val="FFFF00"/>
                </a:solidFill>
                <a:effectLst/>
                <a:latin typeface="Times New Roman" panose="02020603050405020304" pitchFamily="18" charset="0"/>
                <a:ea typeface="Times New Roman" panose="02020603050405020304" pitchFamily="18" charset="0"/>
              </a:rPr>
              <a:t>HOẠT ĐỘNG 2: KIẾN TẠO KIẾN THỨC- KĨ NĂNG </a:t>
            </a:r>
            <a:endParaRPr lang="en-US" sz="2400" b="1" i="1">
              <a:solidFill>
                <a:srgbClr val="FFFF00"/>
              </a:solidFill>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C584CF39-508C-42F0-A5EF-6954ED3C1A43}"/>
              </a:ext>
            </a:extLst>
          </p:cNvPr>
          <p:cNvSpPr/>
          <p:nvPr/>
        </p:nvSpPr>
        <p:spPr>
          <a:xfrm>
            <a:off x="378251" y="476672"/>
            <a:ext cx="6851556" cy="461665"/>
          </a:xfrm>
          <a:prstGeom prst="rect">
            <a:avLst/>
          </a:prstGeom>
        </p:spPr>
        <p:txBody>
          <a:bodyPr wrap="none">
            <a:spAutoFit/>
          </a:bodyPr>
          <a:lstStyle/>
          <a:p>
            <a:r>
              <a:rPr lang="en-GB" sz="2400" b="1" i="1">
                <a:solidFill>
                  <a:schemeClr val="bg1"/>
                </a:solidFill>
                <a:latin typeface="Times New Roman" pitchFamily="18" charset="0"/>
                <a:cs typeface="Times New Roman" pitchFamily="18" charset="0"/>
              </a:rPr>
              <a:t>Các bước vẽ tranh có nhiều nhân vật nối tiếp nhau: </a:t>
            </a:r>
            <a:endParaRPr lang="en-US" sz="2400" b="1" i="1">
              <a:solidFill>
                <a:schemeClr val="bg1"/>
              </a:solidFill>
              <a:latin typeface="Times New Roman" pitchFamily="18" charset="0"/>
              <a:cs typeface="Times New Roman" pitchFamily="18" charset="0"/>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504" t="29070" r="41355" b="30064"/>
          <a:stretch/>
        </p:blipFill>
        <p:spPr bwMode="auto">
          <a:xfrm>
            <a:off x="2627784" y="938337"/>
            <a:ext cx="4268567" cy="5010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44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Rectangle 8"/>
          <p:cNvSpPr>
            <a:spLocks noChangeArrowheads="1"/>
          </p:cNvSpPr>
          <p:nvPr/>
        </p:nvSpPr>
        <p:spPr bwMode="auto">
          <a:xfrm>
            <a:off x="251520" y="6019800"/>
            <a:ext cx="8583364" cy="762000"/>
          </a:xfrm>
          <a:prstGeom prst="rect">
            <a:avLst/>
          </a:prstGeom>
          <a:solidFill>
            <a:srgbClr val="FFFF99"/>
          </a:solidFill>
          <a:ln w="28575">
            <a:solidFill>
              <a:srgbClr val="000099"/>
            </a:solidFill>
            <a:miter lim="800000"/>
            <a:headEnd/>
            <a:tailEnd/>
          </a:ln>
        </p:spPr>
        <p:txBody>
          <a:bodyPr wrap="none" anchor="ctr"/>
          <a:lstStyle/>
          <a:p>
            <a:r>
              <a:rPr lang="en-US" sz="2000" b="1">
                <a:solidFill>
                  <a:srgbClr val="FF0000"/>
                </a:solidFill>
                <a:latin typeface="Times New Roman" pitchFamily="18" charset="0"/>
                <a:cs typeface="Times New Roman" pitchFamily="18" charset="0"/>
              </a:rPr>
              <a:t> </a:t>
            </a:r>
            <a:r>
              <a:rPr lang="en-US" sz="2000" b="1" u="sng">
                <a:solidFill>
                  <a:srgbClr val="FF0000"/>
                </a:solidFill>
                <a:latin typeface="Times New Roman" pitchFamily="18" charset="0"/>
                <a:cs typeface="Times New Roman" pitchFamily="18" charset="0"/>
              </a:rPr>
              <a:t>Bước 3</a:t>
            </a:r>
            <a:r>
              <a:rPr lang="en-US" sz="2000" b="1">
                <a:latin typeface="Times New Roman" pitchFamily="18" charset="0"/>
                <a:cs typeface="Times New Roman" pitchFamily="18" charset="0"/>
              </a:rPr>
              <a:t>: Vẽ thêm nhiều nhân vật khác kết nối với nhau thành một bức tranh.</a:t>
            </a:r>
          </a:p>
        </p:txBody>
      </p:sp>
      <p:sp>
        <p:nvSpPr>
          <p:cNvPr id="7" name="TextBox 6"/>
          <p:cNvSpPr txBox="1"/>
          <p:nvPr/>
        </p:nvSpPr>
        <p:spPr>
          <a:xfrm>
            <a:off x="100180" y="87015"/>
            <a:ext cx="8360252" cy="461665"/>
          </a:xfrm>
          <a:prstGeom prst="rect">
            <a:avLst/>
          </a:prstGeom>
          <a:noFill/>
        </p:spPr>
        <p:txBody>
          <a:bodyPr wrap="square" rtlCol="0">
            <a:spAutoFit/>
          </a:bodyPr>
          <a:lstStyle/>
          <a:p>
            <a:r>
              <a:rPr lang="nl-NL" sz="2400" b="1">
                <a:solidFill>
                  <a:srgbClr val="FFFF00"/>
                </a:solidFill>
                <a:effectLst/>
                <a:latin typeface="Times New Roman" panose="02020603050405020304" pitchFamily="18" charset="0"/>
                <a:ea typeface="Times New Roman" panose="02020603050405020304" pitchFamily="18" charset="0"/>
              </a:rPr>
              <a:t>HOẠT ĐỘNG 2: KIẾN TẠO KIẾN THỨC- KĨ NĂNG </a:t>
            </a:r>
            <a:endParaRPr lang="en-US" sz="2400" b="1" i="1">
              <a:solidFill>
                <a:srgbClr val="FFFF00"/>
              </a:solidFill>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C584CF39-508C-42F0-A5EF-6954ED3C1A43}"/>
              </a:ext>
            </a:extLst>
          </p:cNvPr>
          <p:cNvSpPr/>
          <p:nvPr/>
        </p:nvSpPr>
        <p:spPr>
          <a:xfrm>
            <a:off x="378251" y="476672"/>
            <a:ext cx="6851556" cy="461665"/>
          </a:xfrm>
          <a:prstGeom prst="rect">
            <a:avLst/>
          </a:prstGeom>
        </p:spPr>
        <p:txBody>
          <a:bodyPr wrap="none">
            <a:spAutoFit/>
          </a:bodyPr>
          <a:lstStyle/>
          <a:p>
            <a:r>
              <a:rPr lang="en-GB" sz="2400" b="1" i="1">
                <a:solidFill>
                  <a:schemeClr val="bg1"/>
                </a:solidFill>
                <a:latin typeface="Times New Roman" pitchFamily="18" charset="0"/>
                <a:cs typeface="Times New Roman" pitchFamily="18" charset="0"/>
              </a:rPr>
              <a:t>Các bước vẽ tranh có nhiều nhân vật nối tiếp nhau: </a:t>
            </a:r>
            <a:endParaRPr lang="en-US" sz="2400" b="1" i="1">
              <a:solidFill>
                <a:schemeClr val="bg1"/>
              </a:solidFill>
              <a:latin typeface="Times New Roman" pitchFamily="18" charset="0"/>
              <a:cs typeface="Times New Roman" pitchFamily="18" charset="0"/>
            </a:endParaRP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166" t="27168" r="6825" b="29572"/>
          <a:stretch/>
        </p:blipFill>
        <p:spPr bwMode="auto">
          <a:xfrm>
            <a:off x="1689482" y="908720"/>
            <a:ext cx="5402798" cy="489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44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 name="Rectangle 8"/>
          <p:cNvSpPr>
            <a:spLocks noChangeArrowheads="1"/>
          </p:cNvSpPr>
          <p:nvPr/>
        </p:nvSpPr>
        <p:spPr bwMode="auto">
          <a:xfrm>
            <a:off x="755576" y="5909836"/>
            <a:ext cx="7416824" cy="762000"/>
          </a:xfrm>
          <a:prstGeom prst="rect">
            <a:avLst/>
          </a:prstGeom>
          <a:solidFill>
            <a:srgbClr val="FFFF99"/>
          </a:solidFill>
          <a:ln w="28575">
            <a:solidFill>
              <a:srgbClr val="000099"/>
            </a:solidFill>
            <a:miter lim="800000"/>
            <a:headEnd/>
            <a:tailEnd/>
          </a:ln>
        </p:spPr>
        <p:txBody>
          <a:bodyPr wrap="none" anchor="ctr"/>
          <a:lstStyle/>
          <a:p>
            <a:r>
              <a:rPr lang="en-US" sz="2000" b="1">
                <a:solidFill>
                  <a:srgbClr val="FF0000"/>
                </a:solidFill>
                <a:latin typeface="Times New Roman" pitchFamily="18" charset="0"/>
                <a:cs typeface="Times New Roman" pitchFamily="18" charset="0"/>
              </a:rPr>
              <a:t> </a:t>
            </a:r>
            <a:r>
              <a:rPr lang="en-US" sz="2000" b="1" u="sng">
                <a:solidFill>
                  <a:srgbClr val="FF0000"/>
                </a:solidFill>
                <a:latin typeface="Times New Roman" pitchFamily="18" charset="0"/>
                <a:cs typeface="Times New Roman" pitchFamily="18" charset="0"/>
              </a:rPr>
              <a:t>Bước 4</a:t>
            </a:r>
            <a:r>
              <a:rPr lang="en-US" sz="2000" b="1">
                <a:latin typeface="Times New Roman" pitchFamily="18" charset="0"/>
                <a:cs typeface="Times New Roman" pitchFamily="18" charset="0"/>
              </a:rPr>
              <a:t>: Vẽ đậm nhạt hoặc vẽ màu cho bức tranh thêm sinh động.</a:t>
            </a:r>
          </a:p>
        </p:txBody>
      </p:sp>
      <p:sp>
        <p:nvSpPr>
          <p:cNvPr id="7" name="TextBox 6"/>
          <p:cNvSpPr txBox="1"/>
          <p:nvPr/>
        </p:nvSpPr>
        <p:spPr>
          <a:xfrm>
            <a:off x="100180" y="87015"/>
            <a:ext cx="8360252" cy="461665"/>
          </a:xfrm>
          <a:prstGeom prst="rect">
            <a:avLst/>
          </a:prstGeom>
          <a:noFill/>
        </p:spPr>
        <p:txBody>
          <a:bodyPr wrap="square" rtlCol="0">
            <a:spAutoFit/>
          </a:bodyPr>
          <a:lstStyle/>
          <a:p>
            <a:r>
              <a:rPr lang="nl-NL" sz="2400" b="1">
                <a:solidFill>
                  <a:srgbClr val="FFFF00"/>
                </a:solidFill>
                <a:effectLst/>
                <a:latin typeface="Times New Roman" panose="02020603050405020304" pitchFamily="18" charset="0"/>
                <a:ea typeface="Times New Roman" panose="02020603050405020304" pitchFamily="18" charset="0"/>
              </a:rPr>
              <a:t>HOẠT ĐỘNG 2: KIẾN TẠO KIẾN THỨC- KĨ NĂNG </a:t>
            </a:r>
            <a:endParaRPr lang="en-US" sz="2400" b="1" i="1">
              <a:solidFill>
                <a:srgbClr val="FFFF00"/>
              </a:solidFill>
              <a:latin typeface="Times New Roman" panose="02020603050405020304" pitchFamily="18" charset="0"/>
              <a:cs typeface="Times New Roman" panose="02020603050405020304" pitchFamily="18" charset="0"/>
            </a:endParaRPr>
          </a:p>
        </p:txBody>
      </p:sp>
      <p:sp>
        <p:nvSpPr>
          <p:cNvPr id="8" name="Hình chữ nhật 4">
            <a:extLst>
              <a:ext uri="{FF2B5EF4-FFF2-40B4-BE49-F238E27FC236}">
                <a16:creationId xmlns:a16="http://schemas.microsoft.com/office/drawing/2014/main" id="{C584CF39-508C-42F0-A5EF-6954ED3C1A43}"/>
              </a:ext>
            </a:extLst>
          </p:cNvPr>
          <p:cNvSpPr/>
          <p:nvPr/>
        </p:nvSpPr>
        <p:spPr>
          <a:xfrm>
            <a:off x="378251" y="476672"/>
            <a:ext cx="6851556" cy="461665"/>
          </a:xfrm>
          <a:prstGeom prst="rect">
            <a:avLst/>
          </a:prstGeom>
        </p:spPr>
        <p:txBody>
          <a:bodyPr wrap="none">
            <a:spAutoFit/>
          </a:bodyPr>
          <a:lstStyle/>
          <a:p>
            <a:r>
              <a:rPr lang="en-GB" sz="2400" b="1" i="1">
                <a:solidFill>
                  <a:schemeClr val="bg1"/>
                </a:solidFill>
                <a:latin typeface="Times New Roman" pitchFamily="18" charset="0"/>
                <a:cs typeface="Times New Roman" pitchFamily="18" charset="0"/>
              </a:rPr>
              <a:t>Các bước vẽ tranh có nhiều nhân vật nối tiếp nhau: </a:t>
            </a:r>
            <a:endParaRPr lang="en-US" sz="2400" b="1" i="1">
              <a:solidFill>
                <a:schemeClr val="bg1"/>
              </a:solidFill>
              <a:latin typeface="Times New Roman" pitchFamily="18" charset="0"/>
              <a:cs typeface="Times New Roman" pitchFamily="18" charset="0"/>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985" t="24871" r="54623" b="21764"/>
          <a:stretch/>
        </p:blipFill>
        <p:spPr bwMode="auto">
          <a:xfrm>
            <a:off x="4666572" y="1010345"/>
            <a:ext cx="4081892" cy="4722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793" t="20617" r="26908" b="29901"/>
          <a:stretch/>
        </p:blipFill>
        <p:spPr bwMode="auto">
          <a:xfrm>
            <a:off x="323528" y="1010345"/>
            <a:ext cx="3990802" cy="4722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443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3227</TotalTime>
  <Words>648</Words>
  <Application>Microsoft Office PowerPoint</Application>
  <PresentationFormat>Trình chiếu Trên màn hình (4:3)</PresentationFormat>
  <Paragraphs>61</Paragraphs>
  <Slides>21</Slides>
  <Notes>0</Notes>
  <HiddenSlides>0</HiddenSlides>
  <MMClips>3</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21</vt:i4>
      </vt:variant>
    </vt:vector>
  </HeadingPairs>
  <TitlesOfParts>
    <vt:vector size="26" baseType="lpstr">
      <vt:lpstr>Arial</vt:lpstr>
      <vt:lpstr>Calibri</vt:lpstr>
      <vt:lpstr>Cooper Black</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Tạo dáng theo các nhân vật trong tranh:</vt:lpstr>
      <vt:lpstr> Kính chúc các thầy cô giáo và các em  Mạnh khỏe – Hạnh phúc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21AK22.COM</dc:creator>
  <cp:lastModifiedBy>Thi Tu Nguyen</cp:lastModifiedBy>
  <cp:revision>263</cp:revision>
  <dcterms:created xsi:type="dcterms:W3CDTF">2021-07-22T08:52:25Z</dcterms:created>
  <dcterms:modified xsi:type="dcterms:W3CDTF">2024-10-17T09:04:42Z</dcterms:modified>
</cp:coreProperties>
</file>